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FF"/>
    <a:srgbClr val="6699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E4A1-AA2D-47FF-94F9-E766E967B5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CFA-8232-480B-B442-FF4CBD77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3A08-FBC7-400B-ADDA-4E837E866E91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B4B1-22C6-48D6-A96A-E086A0995E0A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2-2207-4188-A471-920DE395CB2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B02AC-B157-463F-93A9-382122D04EC4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03B3-73AA-44E7-9963-94BA648FEB74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3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4C60-D07A-4CAC-8F95-6FDC3D8C48A5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A93A-D020-4FAC-8C15-5DD95C47F93F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9871-1EEC-4BEB-9E51-A0AAE52DC855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BDF-C24A-478D-BCE2-36081406BAFF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51B-9FF9-4322-9461-2A3982DB6670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D7B-DBCD-49C5-ADE1-1EABC744F392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183D-21A3-4E0F-834F-5A492FE13474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hyperlink" Target="http://openclipart.org/detail/58423/meat-by-rg102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hyperlink" Target="http://openclipart.org/detail/58423/meat-by-rg1024" TargetMode="External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8037-AE44-4B6A-ACAB-B91C19F4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88" y="559189"/>
            <a:ext cx="7772400" cy="23876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Overcoming the Direct-Proportion Prejudice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DBD3D-ED61-4C72-BF33-938AEDB1C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056" y="3083331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HAYDEN, Howard     University of Connecticut (Emeritus)</a:t>
            </a:r>
          </a:p>
          <a:p>
            <a:r>
              <a:rPr lang="en-US" u="sng" dirty="0"/>
              <a:t>Now in Pueblo West, CO</a:t>
            </a:r>
          </a:p>
          <a:p>
            <a:r>
              <a:rPr lang="en-US" u="sng" dirty="0"/>
              <a:t>corkhayden@comcast.net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7AC60-9B03-4084-8584-11B8540F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49" y="4739093"/>
            <a:ext cx="3859078" cy="17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7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FE71-6D88-4029-9686-BC571321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0456"/>
            <a:ext cx="7886700" cy="89832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7FE5-9977-4C8E-97A9-C56B1D02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643501"/>
            <a:ext cx="7886700" cy="3539295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Radiation Dose, by its very definition, is not an additive quantity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“Population dose” is a statistic, not a dose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“Cumulative dose” is a statistic, not a dose</a:t>
            </a:r>
          </a:p>
          <a:p>
            <a:r>
              <a:rPr lang="en-US" sz="2800" dirty="0"/>
              <a:t>Yet, there are obvious things to recognize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Somehow, more exposure to more people is probably associated with more hazard</a:t>
            </a:r>
          </a:p>
          <a:p>
            <a:r>
              <a:rPr lang="en-US" sz="2800" dirty="0"/>
              <a:t>The trick is to find out Why and How, </a:t>
            </a:r>
            <a:r>
              <a:rPr lang="en-US" sz="2800" i="1" dirty="0"/>
              <a:t>without</a:t>
            </a:r>
            <a:r>
              <a:rPr lang="en-US" sz="2800" dirty="0"/>
              <a:t> assuming that dose is additive.</a:t>
            </a:r>
          </a:p>
          <a:p>
            <a:endParaRPr lang="en-US" sz="2700" dirty="0">
              <a:solidFill>
                <a:srgbClr val="0000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1480-0745-42D3-A237-A16BD733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79388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93373-1B64-48E7-B0B2-F2E11B4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9CAAD-3531-4C53-99FA-9FD5DE8D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Use the Dose axis with </a:t>
            </a:r>
            <a:r>
              <a:rPr lang="en-US" sz="3200" i="1" dirty="0">
                <a:solidFill>
                  <a:srgbClr val="FF0000"/>
                </a:solidFill>
              </a:rPr>
              <a:t>great care</a:t>
            </a:r>
          </a:p>
          <a:p>
            <a:r>
              <a:rPr lang="en-US" b="1" dirty="0"/>
              <a:t>There are discoveries to be made when researchers abandon the notion that dose is an additive quantity.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9A2E3-720D-4E57-AA78-E1E64673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105579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6EA3-4152-4A4C-B790-9592CA9C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 Proportion Model (</a:t>
            </a:r>
            <a:r>
              <a:rPr lang="en-US" i="1" dirty="0"/>
              <a:t>a.k.a.</a:t>
            </a:r>
            <a:r>
              <a:rPr lang="en-US" dirty="0"/>
              <a:t> the LNT)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7D8E77-454D-48E9-A939-32B44608A481}"/>
              </a:ext>
            </a:extLst>
          </p:cNvPr>
          <p:cNvCxnSpPr>
            <a:cxnSpLocks/>
          </p:cNvCxnSpPr>
          <p:nvPr/>
        </p:nvCxnSpPr>
        <p:spPr>
          <a:xfrm flipV="1">
            <a:off x="897775" y="2222616"/>
            <a:ext cx="6234" cy="29614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32B99-93BF-42B2-82DD-D9D97DA07D42}"/>
              </a:ext>
            </a:extLst>
          </p:cNvPr>
          <p:cNvCxnSpPr>
            <a:cxnSpLocks/>
          </p:cNvCxnSpPr>
          <p:nvPr/>
        </p:nvCxnSpPr>
        <p:spPr>
          <a:xfrm flipV="1">
            <a:off x="904009" y="2384714"/>
            <a:ext cx="6608618" cy="27993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D923C2-4E7B-4D93-803F-0D102E66B398}"/>
              </a:ext>
            </a:extLst>
          </p:cNvPr>
          <p:cNvSpPr txBox="1"/>
          <p:nvPr/>
        </p:nvSpPr>
        <p:spPr>
          <a:xfrm rot="16200000">
            <a:off x="-873100" y="3366896"/>
            <a:ext cx="27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 (cancer, …)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E2C8A5-7787-4524-848B-4BF645DECAC9}"/>
              </a:ext>
            </a:extLst>
          </p:cNvPr>
          <p:cNvCxnSpPr>
            <a:cxnSpLocks/>
          </p:cNvCxnSpPr>
          <p:nvPr/>
        </p:nvCxnSpPr>
        <p:spPr>
          <a:xfrm flipV="1">
            <a:off x="904009" y="5184026"/>
            <a:ext cx="6602384" cy="6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C7145F-5700-40FB-B02C-E64026D4D54E}"/>
              </a:ext>
            </a:extLst>
          </p:cNvPr>
          <p:cNvSpPr txBox="1"/>
          <p:nvPr/>
        </p:nvSpPr>
        <p:spPr>
          <a:xfrm>
            <a:off x="997528" y="5321661"/>
            <a:ext cx="6321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DOSE (Grays, Sieverts, </a:t>
            </a:r>
            <a:r>
              <a:rPr lang="en-US" sz="2100" dirty="0" err="1"/>
              <a:t>rads</a:t>
            </a:r>
            <a:r>
              <a:rPr lang="en-US" sz="2100" dirty="0"/>
              <a:t>, rems, </a:t>
            </a:r>
            <a:r>
              <a:rPr lang="en-US" sz="2100" i="1" dirty="0"/>
              <a:t>Energy per unit mass</a:t>
            </a:r>
            <a:r>
              <a:rPr lang="en-US" sz="2100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EEFCE-A9BE-45ED-9D2B-675DFCC1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41460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E99-F35D-476D-AF2F-C1FBD53D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84" y="670892"/>
            <a:ext cx="7886700" cy="3353148"/>
          </a:xfrm>
        </p:spPr>
        <p:txBody>
          <a:bodyPr>
            <a:normAutofit fontScale="90000"/>
          </a:bodyPr>
          <a:lstStyle/>
          <a:p>
            <a:r>
              <a:rPr lang="en-US" dirty="0"/>
              <a:t>This Presentation is about the Dose axis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Experts</a:t>
            </a:r>
            <a:r>
              <a:rPr lang="en-US" dirty="0"/>
              <a:t> will talk about the </a:t>
            </a:r>
            <a:br>
              <a:rPr lang="en-US" dirty="0"/>
            </a:br>
            <a:r>
              <a:rPr lang="en-US" dirty="0"/>
              <a:t>Response axis  (I’m not </a:t>
            </a:r>
            <a:br>
              <a:rPr lang="en-US" dirty="0"/>
            </a:br>
            <a:r>
              <a:rPr lang="en-US" dirty="0"/>
              <a:t>one of them)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E2EF93-ED9A-4FAE-909F-3D72ADF911B9}"/>
              </a:ext>
            </a:extLst>
          </p:cNvPr>
          <p:cNvGrpSpPr/>
          <p:nvPr/>
        </p:nvGrpSpPr>
        <p:grpSpPr>
          <a:xfrm>
            <a:off x="359787" y="4985682"/>
            <a:ext cx="7886700" cy="971618"/>
            <a:chOff x="182880" y="5467219"/>
            <a:chExt cx="10515600" cy="129549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D358E0C-D1C9-4CEF-836E-95CA4DEAF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345" y="5769034"/>
              <a:ext cx="8803179" cy="831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98E6DE-564B-4885-80ED-7F515A9B1C24}"/>
                </a:ext>
              </a:extLst>
            </p:cNvPr>
            <p:cNvSpPr txBox="1"/>
            <p:nvPr/>
          </p:nvSpPr>
          <p:spPr>
            <a:xfrm>
              <a:off x="1330037" y="5952548"/>
              <a:ext cx="842910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DOSE (Grays, Sieverts, </a:t>
              </a:r>
              <a:r>
                <a:rPr lang="en-US" sz="2100" dirty="0" err="1"/>
                <a:t>rads</a:t>
              </a:r>
              <a:r>
                <a:rPr lang="en-US" sz="2100" dirty="0"/>
                <a:t>, rems, </a:t>
              </a:r>
              <a:r>
                <a:rPr lang="en-US" sz="2100" i="1" dirty="0"/>
                <a:t>Energy per unit mass</a:t>
              </a:r>
              <a:r>
                <a:rPr lang="en-US" sz="2100" dirty="0"/>
                <a:t>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226DFFB-4257-489F-A5B7-3F676418C675}"/>
                </a:ext>
              </a:extLst>
            </p:cNvPr>
            <p:cNvSpPr/>
            <p:nvPr/>
          </p:nvSpPr>
          <p:spPr>
            <a:xfrm>
              <a:off x="182880" y="5467219"/>
              <a:ext cx="10515600" cy="12954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FDDAFC-3C1E-4373-9C14-5C03C9C9C541}"/>
              </a:ext>
            </a:extLst>
          </p:cNvPr>
          <p:cNvCxnSpPr>
            <a:cxnSpLocks/>
          </p:cNvCxnSpPr>
          <p:nvPr/>
        </p:nvCxnSpPr>
        <p:spPr>
          <a:xfrm flipH="1">
            <a:off x="5280509" y="1386509"/>
            <a:ext cx="1994935" cy="3694131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91E37E2-91D0-489C-9D37-139A782A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162548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E99-F35D-476D-AF2F-C1FBD53D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LNT </a:t>
            </a:r>
            <a:r>
              <a:rPr lang="en-US" dirty="0" err="1"/>
              <a:t>w.r.t.</a:t>
            </a:r>
            <a:r>
              <a:rPr lang="en-US" dirty="0"/>
              <a:t> the Dose axis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A4D289-F6F4-4096-95E2-1D25A2BE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504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Population Dose</a:t>
            </a:r>
          </a:p>
          <a:p>
            <a:pPr lvl="1"/>
            <a:r>
              <a:rPr lang="en-US" dirty="0"/>
              <a:t>Total Dose = sum of doses to all of (chosen) population</a:t>
            </a:r>
          </a:p>
          <a:p>
            <a:r>
              <a:rPr lang="en-US" dirty="0"/>
              <a:t>Cumulative dose to an individual</a:t>
            </a:r>
          </a:p>
          <a:p>
            <a:pPr lvl="1"/>
            <a:r>
              <a:rPr lang="en-US" dirty="0"/>
              <a:t>Total Dose = sum of all doses to that individual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9B6EC-BEC0-4E11-A650-F05D978A21B5}"/>
              </a:ext>
            </a:extLst>
          </p:cNvPr>
          <p:cNvSpPr txBox="1"/>
          <p:nvPr/>
        </p:nvSpPr>
        <p:spPr>
          <a:xfrm>
            <a:off x="1697796" y="3622750"/>
            <a:ext cx="50699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/>
              <a:t>HOWEVER</a:t>
            </a:r>
          </a:p>
          <a:p>
            <a:pPr algn="ctr"/>
            <a:r>
              <a:rPr lang="en-US" sz="3000" dirty="0"/>
              <a:t>Dose is an </a:t>
            </a:r>
            <a:r>
              <a:rPr lang="en-US" sz="3000" i="1" dirty="0"/>
              <a:t>intensive</a:t>
            </a:r>
            <a:r>
              <a:rPr lang="en-US" sz="3000" dirty="0"/>
              <a:t> variable, </a:t>
            </a:r>
            <a:br>
              <a:rPr lang="en-US" sz="3000" dirty="0"/>
            </a:br>
            <a:r>
              <a:rPr lang="en-US" sz="3000" dirty="0"/>
              <a:t> and </a:t>
            </a:r>
            <a:r>
              <a:rPr lang="en-US" sz="3000" i="1" dirty="0">
                <a:solidFill>
                  <a:srgbClr val="FF0000"/>
                </a:solidFill>
              </a:rPr>
              <a:t>is not</a:t>
            </a:r>
            <a:r>
              <a:rPr lang="en-US" sz="3000" dirty="0">
                <a:solidFill>
                  <a:srgbClr val="FF0000"/>
                </a:solidFill>
              </a:rPr>
              <a:t> an additive quantity.</a:t>
            </a:r>
          </a:p>
          <a:p>
            <a:pPr algn="ctr"/>
            <a:r>
              <a:rPr lang="en-US" sz="3000" dirty="0"/>
              <a:t>(proof follows)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FE5E8-CDF4-40DB-AD99-9E1DB25FA9F9}"/>
              </a:ext>
            </a:extLst>
          </p:cNvPr>
          <p:cNvSpPr txBox="1"/>
          <p:nvPr/>
        </p:nvSpPr>
        <p:spPr>
          <a:xfrm>
            <a:off x="1237510" y="5896524"/>
            <a:ext cx="59904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My apologies to those for whom this fact is so obvious that it needs no elaboration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47CDD-6717-498C-B4D0-597882C8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E0AB-F089-4064-AF46-F8514187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Extensive and Intensive Variables </a:t>
            </a:r>
            <a:br>
              <a:rPr lang="en-US" dirty="0"/>
            </a:br>
            <a:r>
              <a:rPr lang="en-US" dirty="0"/>
              <a:t>(in the language of thermodynamics)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D74C-3B92-42E7-9F1B-A0CC2517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4214813" cy="326350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Extensive</a:t>
            </a:r>
            <a:r>
              <a:rPr lang="en-US" dirty="0"/>
              <a:t> variables are </a:t>
            </a:r>
            <a:r>
              <a:rPr lang="en-US" b="1" dirty="0"/>
              <a:t>additive</a:t>
            </a:r>
          </a:p>
          <a:p>
            <a:pPr lvl="1"/>
            <a:r>
              <a:rPr lang="en-US" dirty="0"/>
              <a:t>Internal energy, entropy, enthalpy, …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Intensive</a:t>
            </a:r>
            <a:r>
              <a:rPr lang="en-US" dirty="0"/>
              <a:t> variables are </a:t>
            </a:r>
            <a:r>
              <a:rPr lang="en-US" b="1" dirty="0">
                <a:solidFill>
                  <a:srgbClr val="FF0000"/>
                </a:solidFill>
              </a:rPr>
              <a:t>not additive</a:t>
            </a:r>
          </a:p>
          <a:p>
            <a:pPr lvl="1"/>
            <a:r>
              <a:rPr lang="en-US" dirty="0"/>
              <a:t>Temperature, pressure, specific heat, …</a:t>
            </a:r>
          </a:p>
          <a:p>
            <a:pPr lvl="1"/>
            <a:r>
              <a:rPr lang="en-US" dirty="0"/>
              <a:t>The sums (and averages, for that matter) have no thermodynamic meaning.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9DF8E-F468-426B-BF4E-5EB476C808ED}"/>
              </a:ext>
            </a:extLst>
          </p:cNvPr>
          <p:cNvSpPr txBox="1"/>
          <p:nvPr/>
        </p:nvSpPr>
        <p:spPr>
          <a:xfrm>
            <a:off x="5138988" y="2319087"/>
            <a:ext cx="1200150" cy="923330"/>
          </a:xfrm>
          <a:prstGeom prst="rect">
            <a:avLst/>
          </a:prstGeom>
          <a:solidFill>
            <a:srgbClr val="6699FF">
              <a:alpha val="1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i="1" dirty="0"/>
              <a:t>U</a:t>
            </a:r>
            <a:r>
              <a:rPr lang="en-US" sz="1350" baseline="-25000" dirty="0"/>
              <a:t>1</a:t>
            </a:r>
            <a:r>
              <a:rPr lang="en-US" sz="1350" i="1" baseline="-25000" dirty="0"/>
              <a:t> </a:t>
            </a:r>
            <a:r>
              <a:rPr lang="en-US" sz="1350" i="1" dirty="0"/>
              <a:t> S</a:t>
            </a:r>
            <a:r>
              <a:rPr lang="en-US" sz="1350" baseline="-25000" dirty="0"/>
              <a:t>1</a:t>
            </a:r>
            <a:r>
              <a:rPr lang="en-US" sz="1350" i="1" baseline="-25000" dirty="0"/>
              <a:t> </a:t>
            </a:r>
            <a:r>
              <a:rPr lang="en-US" sz="1350" i="1" dirty="0"/>
              <a:t> H</a:t>
            </a:r>
            <a:r>
              <a:rPr lang="en-US" sz="1350" baseline="-25000" dirty="0"/>
              <a:t>1</a:t>
            </a:r>
            <a:r>
              <a:rPr lang="en-US" sz="1350" i="1" dirty="0"/>
              <a:t> …</a:t>
            </a:r>
          </a:p>
          <a:p>
            <a:endParaRPr lang="en-US" sz="1350" i="1" dirty="0"/>
          </a:p>
          <a:p>
            <a:endParaRPr lang="en-US" sz="1350" i="1" dirty="0"/>
          </a:p>
          <a:p>
            <a:endParaRPr lang="en-US" sz="135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15452-E31B-4475-859C-33B267CAABC2}"/>
              </a:ext>
            </a:extLst>
          </p:cNvPr>
          <p:cNvSpPr txBox="1"/>
          <p:nvPr/>
        </p:nvSpPr>
        <p:spPr>
          <a:xfrm>
            <a:off x="6471485" y="2319086"/>
            <a:ext cx="1200150" cy="923330"/>
          </a:xfrm>
          <a:prstGeom prst="rect">
            <a:avLst/>
          </a:prstGeom>
          <a:solidFill>
            <a:srgbClr val="6699FF">
              <a:alpha val="1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i="1" dirty="0"/>
              <a:t>U</a:t>
            </a:r>
            <a:r>
              <a:rPr lang="en-US" sz="1350" baseline="-25000" dirty="0"/>
              <a:t>2</a:t>
            </a:r>
            <a:r>
              <a:rPr lang="en-US" sz="1350" i="1" baseline="-25000" dirty="0"/>
              <a:t> </a:t>
            </a:r>
            <a:r>
              <a:rPr lang="en-US" sz="1350" i="1" dirty="0"/>
              <a:t> S</a:t>
            </a:r>
            <a:r>
              <a:rPr lang="en-US" sz="1350" baseline="-25000" dirty="0"/>
              <a:t>2</a:t>
            </a:r>
            <a:r>
              <a:rPr lang="en-US" sz="1350" i="1" baseline="-25000" dirty="0"/>
              <a:t> </a:t>
            </a:r>
            <a:r>
              <a:rPr lang="en-US" sz="1350" i="1" dirty="0"/>
              <a:t> H</a:t>
            </a:r>
            <a:r>
              <a:rPr lang="en-US" sz="1350" baseline="-25000" dirty="0"/>
              <a:t>2</a:t>
            </a:r>
            <a:r>
              <a:rPr lang="en-US" sz="1350" i="1" dirty="0"/>
              <a:t> …</a:t>
            </a:r>
          </a:p>
          <a:p>
            <a:endParaRPr lang="en-US" sz="1350" i="1" dirty="0"/>
          </a:p>
          <a:p>
            <a:endParaRPr lang="en-US" sz="1350" i="1" dirty="0"/>
          </a:p>
          <a:p>
            <a:endParaRPr lang="en-US" sz="1350" i="1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5AA6CFF-A4CE-4554-9336-8F275BFC5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845449"/>
              </p:ext>
            </p:extLst>
          </p:nvPr>
        </p:nvGraphicFramePr>
        <p:xfrm>
          <a:off x="4923172" y="3276717"/>
          <a:ext cx="35528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4736880" imgH="482400" progId="Equation.DSMT4">
                  <p:embed/>
                </p:oleObj>
              </mc:Choice>
              <mc:Fallback>
                <p:oleObj name="Equation" r:id="rId3" imgW="4736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3172" y="3276717"/>
                        <a:ext cx="355282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8DDDBA-628D-4BBD-B2A3-877D06E981F4}"/>
              </a:ext>
            </a:extLst>
          </p:cNvPr>
          <p:cNvSpPr txBox="1"/>
          <p:nvPr/>
        </p:nvSpPr>
        <p:spPr>
          <a:xfrm>
            <a:off x="5138988" y="4093745"/>
            <a:ext cx="1200150" cy="923330"/>
          </a:xfrm>
          <a:prstGeom prst="rect">
            <a:avLst/>
          </a:prstGeom>
          <a:solidFill>
            <a:srgbClr val="6699FF">
              <a:alpha val="1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i="1" dirty="0"/>
              <a:t>T</a:t>
            </a:r>
            <a:r>
              <a:rPr lang="en-US" sz="1350" baseline="-25000" dirty="0"/>
              <a:t>1</a:t>
            </a:r>
            <a:r>
              <a:rPr lang="en-US" sz="1350" i="1" baseline="-25000" dirty="0"/>
              <a:t> </a:t>
            </a:r>
            <a:r>
              <a:rPr lang="en-US" sz="1350" i="1" dirty="0"/>
              <a:t> P</a:t>
            </a:r>
            <a:r>
              <a:rPr lang="en-US" sz="1350" baseline="-25000" dirty="0"/>
              <a:t>1</a:t>
            </a:r>
            <a:r>
              <a:rPr lang="en-US" sz="1350" i="1" baseline="-25000" dirty="0"/>
              <a:t> </a:t>
            </a:r>
            <a:r>
              <a:rPr lang="en-US" sz="1350" i="1" dirty="0"/>
              <a:t> …</a:t>
            </a:r>
          </a:p>
          <a:p>
            <a:endParaRPr lang="en-US" sz="1350" i="1" dirty="0"/>
          </a:p>
          <a:p>
            <a:endParaRPr lang="en-US" sz="1350" i="1" dirty="0"/>
          </a:p>
          <a:p>
            <a:endParaRPr lang="en-US" sz="135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4B7E4-6B82-406A-8176-44942E8C657F}"/>
              </a:ext>
            </a:extLst>
          </p:cNvPr>
          <p:cNvSpPr txBox="1"/>
          <p:nvPr/>
        </p:nvSpPr>
        <p:spPr>
          <a:xfrm>
            <a:off x="6471485" y="4093745"/>
            <a:ext cx="1200150" cy="923330"/>
          </a:xfrm>
          <a:prstGeom prst="rect">
            <a:avLst/>
          </a:prstGeom>
          <a:solidFill>
            <a:srgbClr val="6699FF">
              <a:alpha val="1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i="1" dirty="0"/>
              <a:t>T</a:t>
            </a:r>
            <a:r>
              <a:rPr lang="en-US" sz="1350" baseline="-25000" dirty="0"/>
              <a:t>2 </a:t>
            </a:r>
            <a:r>
              <a:rPr lang="en-US" sz="1350" i="1" dirty="0"/>
              <a:t> P</a:t>
            </a:r>
            <a:r>
              <a:rPr lang="en-US" sz="1350" baseline="-25000" dirty="0"/>
              <a:t>2 </a:t>
            </a:r>
            <a:r>
              <a:rPr lang="en-US" sz="1350" i="1" dirty="0"/>
              <a:t> …</a:t>
            </a:r>
          </a:p>
          <a:p>
            <a:endParaRPr lang="en-US" sz="1350" i="1" dirty="0"/>
          </a:p>
          <a:p>
            <a:endParaRPr lang="en-US" sz="1350" i="1" dirty="0"/>
          </a:p>
          <a:p>
            <a:endParaRPr lang="en-US" sz="1350" i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E3D388A-9311-43C8-810F-710445842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512643"/>
              </p:ext>
            </p:extLst>
          </p:nvPr>
        </p:nvGraphicFramePr>
        <p:xfrm>
          <a:off x="4996364" y="5021659"/>
          <a:ext cx="3343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4457520" imgH="482400" progId="Equation.DSMT4">
                  <p:embed/>
                </p:oleObj>
              </mc:Choice>
              <mc:Fallback>
                <p:oleObj name="Equation" r:id="rId5" imgW="4457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6364" y="5021659"/>
                        <a:ext cx="33432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293BE-ECBD-488A-A225-3BFA415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4A9B-F037-4640-8B8C-227F1152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Radiation Dose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9BE0-C573-4C33-B357-F0E40124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760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Dose = absorbed radiation energy per unit mass.</a:t>
            </a:r>
          </a:p>
          <a:p>
            <a:pPr lvl="1"/>
            <a:r>
              <a:rPr lang="en-US" dirty="0"/>
              <a:t>SI Unit: 1 gray = 1 joule per kg  (1 </a:t>
            </a:r>
            <a:r>
              <a:rPr lang="en-US" dirty="0" err="1"/>
              <a:t>Gy</a:t>
            </a:r>
            <a:r>
              <a:rPr lang="en-US" dirty="0"/>
              <a:t> = 1 J/kg)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794DCC-8055-4B94-A5A1-DE514DBFF528}"/>
              </a:ext>
            </a:extLst>
          </p:cNvPr>
          <p:cNvGrpSpPr/>
          <p:nvPr/>
        </p:nvGrpSpPr>
        <p:grpSpPr>
          <a:xfrm>
            <a:off x="1320449" y="3233311"/>
            <a:ext cx="3578921" cy="2222253"/>
            <a:chOff x="1320449" y="3233311"/>
            <a:chExt cx="3578921" cy="2222253"/>
          </a:xfrm>
        </p:grpSpPr>
        <p:pic>
          <p:nvPicPr>
            <p:cNvPr id="5" name="Picture 4" descr="A picture containing clothing&#10;&#10;Description generated with very high confidence">
              <a:extLst>
                <a:ext uri="{FF2B5EF4-FFF2-40B4-BE49-F238E27FC236}">
                  <a16:creationId xmlns:a16="http://schemas.microsoft.com/office/drawing/2014/main" id="{E2F796E6-2C5F-4EB5-AAB5-618657159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320449" y="3429000"/>
              <a:ext cx="3578921" cy="2026564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8EADDC3A-347E-4C01-801E-E33DA91ADCAB}"/>
                </a:ext>
              </a:extLst>
            </p:cNvPr>
            <p:cNvSpPr/>
            <p:nvPr/>
          </p:nvSpPr>
          <p:spPr>
            <a:xfrm rot="2471419">
              <a:off x="3336814" y="3233311"/>
              <a:ext cx="1415530" cy="978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663D96-3FDC-496E-BD23-BDAFF7FB80D6}"/>
                </a:ext>
              </a:extLst>
            </p:cNvPr>
            <p:cNvSpPr txBox="1"/>
            <p:nvPr/>
          </p:nvSpPr>
          <p:spPr>
            <a:xfrm rot="1378235">
              <a:off x="3103823" y="4196132"/>
              <a:ext cx="471604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 kg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F11096-4827-4A0A-876B-E869269C20E7}"/>
                </a:ext>
              </a:extLst>
            </p:cNvPr>
            <p:cNvSpPr txBox="1"/>
            <p:nvPr/>
          </p:nvSpPr>
          <p:spPr>
            <a:xfrm rot="2400559">
              <a:off x="4002112" y="3412423"/>
              <a:ext cx="365806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 J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35E0A-7C35-4FE3-B186-A8CA1197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CA096FF-9633-4087-9B05-4A5C904A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370" y="3630194"/>
            <a:ext cx="59321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4F6F6C7-39CB-4D8E-A0EA-5EB29CCFC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65792"/>
              </p:ext>
            </p:extLst>
          </p:nvPr>
        </p:nvGraphicFramePr>
        <p:xfrm>
          <a:off x="4720275" y="3992772"/>
          <a:ext cx="1277051" cy="67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1968500" imgH="1041400" progId="Equation.DSMT4">
                  <p:embed/>
                </p:oleObj>
              </mc:Choice>
              <mc:Fallback>
                <p:oleObj name="Equation" r:id="rId5" imgW="1968500" imgH="1041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275" y="3992772"/>
                        <a:ext cx="1277051" cy="675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4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3D054-DA9F-45D5-8975-DB7925CC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Doses?</a:t>
            </a:r>
          </a:p>
        </p:txBody>
      </p:sp>
      <p:pic>
        <p:nvPicPr>
          <p:cNvPr id="5" name="Picture 4" descr="A picture containing clothing&#10;&#10;Description generated with very high confidence">
            <a:extLst>
              <a:ext uri="{FF2B5EF4-FFF2-40B4-BE49-F238E27FC236}">
                <a16:creationId xmlns:a16="http://schemas.microsoft.com/office/drawing/2014/main" id="{54D642B7-2963-4BCF-84A6-AFA22873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2027" y="2602858"/>
            <a:ext cx="5030704" cy="284863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D74334-C329-4F07-8632-7BA380DB7A7E}"/>
              </a:ext>
            </a:extLst>
          </p:cNvPr>
          <p:cNvSpPr/>
          <p:nvPr/>
        </p:nvSpPr>
        <p:spPr>
          <a:xfrm>
            <a:off x="1770416" y="2955590"/>
            <a:ext cx="3114896" cy="2068636"/>
          </a:xfrm>
          <a:custGeom>
            <a:avLst/>
            <a:gdLst>
              <a:gd name="connsiteX0" fmla="*/ 3386889 w 3561735"/>
              <a:gd name="connsiteY0" fmla="*/ 2330136 h 2330136"/>
              <a:gd name="connsiteX1" fmla="*/ 3513221 w 3561735"/>
              <a:gd name="connsiteY1" fmla="*/ 2119584 h 2330136"/>
              <a:gd name="connsiteX2" fmla="*/ 3549316 w 3561735"/>
              <a:gd name="connsiteY2" fmla="*/ 1951142 h 2330136"/>
              <a:gd name="connsiteX3" fmla="*/ 3561347 w 3561735"/>
              <a:gd name="connsiteY3" fmla="*/ 1824810 h 2330136"/>
              <a:gd name="connsiteX4" fmla="*/ 3537284 w 3561735"/>
              <a:gd name="connsiteY4" fmla="*/ 1692463 h 2330136"/>
              <a:gd name="connsiteX5" fmla="*/ 3435016 w 3561735"/>
              <a:gd name="connsiteY5" fmla="*/ 1602226 h 2330136"/>
              <a:gd name="connsiteX6" fmla="*/ 3338763 w 3561735"/>
              <a:gd name="connsiteY6" fmla="*/ 1578163 h 2330136"/>
              <a:gd name="connsiteX7" fmla="*/ 3236495 w 3561735"/>
              <a:gd name="connsiteY7" fmla="*/ 1548084 h 2330136"/>
              <a:gd name="connsiteX8" fmla="*/ 3122195 w 3561735"/>
              <a:gd name="connsiteY8" fmla="*/ 1505973 h 2330136"/>
              <a:gd name="connsiteX9" fmla="*/ 2923673 w 3561735"/>
              <a:gd name="connsiteY9" fmla="*/ 1439800 h 2330136"/>
              <a:gd name="connsiteX10" fmla="*/ 2773279 w 3561735"/>
              <a:gd name="connsiteY10" fmla="*/ 1319484 h 2330136"/>
              <a:gd name="connsiteX11" fmla="*/ 2658979 w 3561735"/>
              <a:gd name="connsiteY11" fmla="*/ 1259326 h 2330136"/>
              <a:gd name="connsiteX12" fmla="*/ 2526631 w 3561735"/>
              <a:gd name="connsiteY12" fmla="*/ 1120963 h 2330136"/>
              <a:gd name="connsiteX13" fmla="*/ 2243889 w 3561735"/>
              <a:gd name="connsiteY13" fmla="*/ 820173 h 2330136"/>
              <a:gd name="connsiteX14" fmla="*/ 1840831 w 3561735"/>
              <a:gd name="connsiteY14" fmla="*/ 405084 h 2330136"/>
              <a:gd name="connsiteX15" fmla="*/ 1744579 w 3561735"/>
              <a:gd name="connsiteY15" fmla="*/ 272736 h 2330136"/>
              <a:gd name="connsiteX16" fmla="*/ 1606216 w 3561735"/>
              <a:gd name="connsiteY16" fmla="*/ 176484 h 2330136"/>
              <a:gd name="connsiteX17" fmla="*/ 1491916 w 3561735"/>
              <a:gd name="connsiteY17" fmla="*/ 86247 h 2330136"/>
              <a:gd name="connsiteX18" fmla="*/ 1359568 w 3561735"/>
              <a:gd name="connsiteY18" fmla="*/ 38121 h 2330136"/>
              <a:gd name="connsiteX19" fmla="*/ 1269331 w 3561735"/>
              <a:gd name="connsiteY19" fmla="*/ 14058 h 2330136"/>
              <a:gd name="connsiteX20" fmla="*/ 1143000 w 3561735"/>
              <a:gd name="connsiteY20" fmla="*/ 8042 h 2330136"/>
              <a:gd name="connsiteX21" fmla="*/ 1022684 w 3561735"/>
              <a:gd name="connsiteY21" fmla="*/ 2026 h 2330136"/>
              <a:gd name="connsiteX22" fmla="*/ 836195 w 3561735"/>
              <a:gd name="connsiteY22" fmla="*/ 2026 h 2330136"/>
              <a:gd name="connsiteX23" fmla="*/ 721895 w 3561735"/>
              <a:gd name="connsiteY23" fmla="*/ 26089 h 2330136"/>
              <a:gd name="connsiteX24" fmla="*/ 577516 w 3561735"/>
              <a:gd name="connsiteY24" fmla="*/ 50152 h 2330136"/>
              <a:gd name="connsiteX25" fmla="*/ 451184 w 3561735"/>
              <a:gd name="connsiteY25" fmla="*/ 68200 h 2330136"/>
              <a:gd name="connsiteX26" fmla="*/ 372979 w 3561735"/>
              <a:gd name="connsiteY26" fmla="*/ 98279 h 2330136"/>
              <a:gd name="connsiteX27" fmla="*/ 288758 w 3561735"/>
              <a:gd name="connsiteY27" fmla="*/ 128358 h 2330136"/>
              <a:gd name="connsiteX28" fmla="*/ 108284 w 3561735"/>
              <a:gd name="connsiteY28" fmla="*/ 206563 h 2330136"/>
              <a:gd name="connsiteX29" fmla="*/ 0 w 3561735"/>
              <a:gd name="connsiteY29" fmla="*/ 284768 h 233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61735" h="2330136">
                <a:moveTo>
                  <a:pt x="3386889" y="2330136"/>
                </a:moveTo>
                <a:cubicBezTo>
                  <a:pt x="3436519" y="2256443"/>
                  <a:pt x="3486150" y="2182750"/>
                  <a:pt x="3513221" y="2119584"/>
                </a:cubicBezTo>
                <a:cubicBezTo>
                  <a:pt x="3540292" y="2056418"/>
                  <a:pt x="3541295" y="2000271"/>
                  <a:pt x="3549316" y="1951142"/>
                </a:cubicBezTo>
                <a:cubicBezTo>
                  <a:pt x="3557337" y="1902013"/>
                  <a:pt x="3563352" y="1867923"/>
                  <a:pt x="3561347" y="1824810"/>
                </a:cubicBezTo>
                <a:cubicBezTo>
                  <a:pt x="3559342" y="1781697"/>
                  <a:pt x="3558339" y="1729560"/>
                  <a:pt x="3537284" y="1692463"/>
                </a:cubicBezTo>
                <a:cubicBezTo>
                  <a:pt x="3516229" y="1655366"/>
                  <a:pt x="3468103" y="1621276"/>
                  <a:pt x="3435016" y="1602226"/>
                </a:cubicBezTo>
                <a:cubicBezTo>
                  <a:pt x="3401929" y="1583176"/>
                  <a:pt x="3371850" y="1587187"/>
                  <a:pt x="3338763" y="1578163"/>
                </a:cubicBezTo>
                <a:cubicBezTo>
                  <a:pt x="3305676" y="1569139"/>
                  <a:pt x="3272590" y="1560116"/>
                  <a:pt x="3236495" y="1548084"/>
                </a:cubicBezTo>
                <a:cubicBezTo>
                  <a:pt x="3200400" y="1536052"/>
                  <a:pt x="3174332" y="1524020"/>
                  <a:pt x="3122195" y="1505973"/>
                </a:cubicBezTo>
                <a:cubicBezTo>
                  <a:pt x="3070058" y="1487926"/>
                  <a:pt x="2981826" y="1470881"/>
                  <a:pt x="2923673" y="1439800"/>
                </a:cubicBezTo>
                <a:cubicBezTo>
                  <a:pt x="2865520" y="1408719"/>
                  <a:pt x="2817395" y="1349563"/>
                  <a:pt x="2773279" y="1319484"/>
                </a:cubicBezTo>
                <a:cubicBezTo>
                  <a:pt x="2729163" y="1289405"/>
                  <a:pt x="2700087" y="1292413"/>
                  <a:pt x="2658979" y="1259326"/>
                </a:cubicBezTo>
                <a:cubicBezTo>
                  <a:pt x="2617871" y="1226239"/>
                  <a:pt x="2526631" y="1120963"/>
                  <a:pt x="2526631" y="1120963"/>
                </a:cubicBezTo>
                <a:cubicBezTo>
                  <a:pt x="2457449" y="1047771"/>
                  <a:pt x="2358189" y="939486"/>
                  <a:pt x="2243889" y="820173"/>
                </a:cubicBezTo>
                <a:cubicBezTo>
                  <a:pt x="2129589" y="700860"/>
                  <a:pt x="1924049" y="496323"/>
                  <a:pt x="1840831" y="405084"/>
                </a:cubicBezTo>
                <a:cubicBezTo>
                  <a:pt x="1757613" y="313844"/>
                  <a:pt x="1783681" y="310836"/>
                  <a:pt x="1744579" y="272736"/>
                </a:cubicBezTo>
                <a:cubicBezTo>
                  <a:pt x="1705477" y="234636"/>
                  <a:pt x="1648326" y="207565"/>
                  <a:pt x="1606216" y="176484"/>
                </a:cubicBezTo>
                <a:cubicBezTo>
                  <a:pt x="1564105" y="145402"/>
                  <a:pt x="1533024" y="109307"/>
                  <a:pt x="1491916" y="86247"/>
                </a:cubicBezTo>
                <a:cubicBezTo>
                  <a:pt x="1450808" y="63187"/>
                  <a:pt x="1396665" y="50152"/>
                  <a:pt x="1359568" y="38121"/>
                </a:cubicBezTo>
                <a:cubicBezTo>
                  <a:pt x="1322471" y="26090"/>
                  <a:pt x="1305426" y="19071"/>
                  <a:pt x="1269331" y="14058"/>
                </a:cubicBezTo>
                <a:cubicBezTo>
                  <a:pt x="1233236" y="9045"/>
                  <a:pt x="1143000" y="8042"/>
                  <a:pt x="1143000" y="8042"/>
                </a:cubicBezTo>
                <a:cubicBezTo>
                  <a:pt x="1101892" y="6037"/>
                  <a:pt x="1073818" y="3029"/>
                  <a:pt x="1022684" y="2026"/>
                </a:cubicBezTo>
                <a:cubicBezTo>
                  <a:pt x="971550" y="1023"/>
                  <a:pt x="886326" y="-1984"/>
                  <a:pt x="836195" y="2026"/>
                </a:cubicBezTo>
                <a:cubicBezTo>
                  <a:pt x="786064" y="6036"/>
                  <a:pt x="765008" y="18068"/>
                  <a:pt x="721895" y="26089"/>
                </a:cubicBezTo>
                <a:cubicBezTo>
                  <a:pt x="678782" y="34110"/>
                  <a:pt x="622634" y="43134"/>
                  <a:pt x="577516" y="50152"/>
                </a:cubicBezTo>
                <a:cubicBezTo>
                  <a:pt x="532398" y="57170"/>
                  <a:pt x="485273" y="60179"/>
                  <a:pt x="451184" y="68200"/>
                </a:cubicBezTo>
                <a:cubicBezTo>
                  <a:pt x="417095" y="76221"/>
                  <a:pt x="400050" y="88253"/>
                  <a:pt x="372979" y="98279"/>
                </a:cubicBezTo>
                <a:cubicBezTo>
                  <a:pt x="345908" y="108305"/>
                  <a:pt x="332874" y="110311"/>
                  <a:pt x="288758" y="128358"/>
                </a:cubicBezTo>
                <a:cubicBezTo>
                  <a:pt x="244642" y="146405"/>
                  <a:pt x="156410" y="180495"/>
                  <a:pt x="108284" y="206563"/>
                </a:cubicBezTo>
                <a:cubicBezTo>
                  <a:pt x="60158" y="232631"/>
                  <a:pt x="22058" y="271734"/>
                  <a:pt x="0" y="2847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EAF16-A75F-448A-B638-C8F10034D2D4}"/>
              </a:ext>
            </a:extLst>
          </p:cNvPr>
          <p:cNvSpPr txBox="1"/>
          <p:nvPr/>
        </p:nvSpPr>
        <p:spPr>
          <a:xfrm rot="1464070">
            <a:off x="2081119" y="4307393"/>
            <a:ext cx="63027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0.5 kg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1A8A-5005-44B7-AA1D-AF04C9EBC0DD}"/>
              </a:ext>
            </a:extLst>
          </p:cNvPr>
          <p:cNvSpPr txBox="1"/>
          <p:nvPr/>
        </p:nvSpPr>
        <p:spPr>
          <a:xfrm rot="1464070">
            <a:off x="2814981" y="2594703"/>
            <a:ext cx="696228" cy="300082"/>
          </a:xfrm>
          <a:prstGeom prst="rect">
            <a:avLst/>
          </a:prstGeom>
          <a:solidFill>
            <a:srgbClr val="C0C0C0">
              <a:alpha val="27059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0.5kg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A789EF-CFA3-45B1-AB41-8FE5A0B9929C}"/>
              </a:ext>
            </a:extLst>
          </p:cNvPr>
          <p:cNvGrpSpPr/>
          <p:nvPr/>
        </p:nvGrpSpPr>
        <p:grpSpPr>
          <a:xfrm>
            <a:off x="3642308" y="2968801"/>
            <a:ext cx="1126760" cy="716691"/>
            <a:chOff x="3642308" y="2968801"/>
            <a:chExt cx="1126760" cy="716691"/>
          </a:xfrm>
        </p:grpSpPr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94250C4-03BA-4A4A-83C7-161F96981D2B}"/>
                </a:ext>
              </a:extLst>
            </p:cNvPr>
            <p:cNvSpPr/>
            <p:nvPr/>
          </p:nvSpPr>
          <p:spPr>
            <a:xfrm rot="2615282">
              <a:off x="3642308" y="2968801"/>
              <a:ext cx="1126760" cy="716691"/>
            </a:xfrm>
            <a:prstGeom prst="downArrow">
              <a:avLst>
                <a:gd name="adj1" fmla="val 50000"/>
                <a:gd name="adj2" fmla="val 502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0A7542-0229-41BA-AC4E-5C902FFCA900}"/>
                </a:ext>
              </a:extLst>
            </p:cNvPr>
            <p:cNvSpPr txBox="1"/>
            <p:nvPr/>
          </p:nvSpPr>
          <p:spPr>
            <a:xfrm rot="2662701">
              <a:off x="3984632" y="3118548"/>
              <a:ext cx="503109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350" dirty="0"/>
                <a:t>0.5 J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020945-FA73-4F4A-B180-8F5B25639462}"/>
              </a:ext>
            </a:extLst>
          </p:cNvPr>
          <p:cNvGrpSpPr/>
          <p:nvPr/>
        </p:nvGrpSpPr>
        <p:grpSpPr>
          <a:xfrm rot="16804721">
            <a:off x="783595" y="2656487"/>
            <a:ext cx="1117706" cy="767657"/>
            <a:chOff x="5124213" y="2989466"/>
            <a:chExt cx="1436806" cy="933035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63C638B-021E-466C-9A23-8C7506005B4B}"/>
                </a:ext>
              </a:extLst>
            </p:cNvPr>
            <p:cNvSpPr/>
            <p:nvPr/>
          </p:nvSpPr>
          <p:spPr>
            <a:xfrm rot="2615282">
              <a:off x="5124213" y="2989466"/>
              <a:ext cx="1436806" cy="933035"/>
            </a:xfrm>
            <a:prstGeom prst="downArrow">
              <a:avLst>
                <a:gd name="adj1" fmla="val 50000"/>
                <a:gd name="adj2" fmla="val 491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E4433-47C9-4CB5-9614-F286967DDD33}"/>
                </a:ext>
              </a:extLst>
            </p:cNvPr>
            <p:cNvSpPr txBox="1"/>
            <p:nvPr/>
          </p:nvSpPr>
          <p:spPr>
            <a:xfrm rot="2662701">
              <a:off x="5601615" y="3183914"/>
              <a:ext cx="644177" cy="3647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350" dirty="0"/>
                <a:t>0.5 J</a:t>
              </a:r>
            </a:p>
          </p:txBody>
        </p:sp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FF35584-ABAF-4F8C-B542-5E638B444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29528"/>
              </p:ext>
            </p:extLst>
          </p:nvPr>
        </p:nvGraphicFramePr>
        <p:xfrm>
          <a:off x="4335463" y="1789113"/>
          <a:ext cx="19764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3517560" imgH="1041120" progId="Equation.DSMT4">
                  <p:embed/>
                </p:oleObj>
              </mc:Choice>
              <mc:Fallback>
                <p:oleObj name="Equation" r:id="rId5" imgW="3517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5463" y="1789113"/>
                        <a:ext cx="19764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A75FABA-C071-4E41-AC90-152B1B22E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07907"/>
              </p:ext>
            </p:extLst>
          </p:nvPr>
        </p:nvGraphicFramePr>
        <p:xfrm>
          <a:off x="5662613" y="4630738"/>
          <a:ext cx="20272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7" imgW="3517560" imgH="1041120" progId="Equation.DSMT4">
                  <p:embed/>
                </p:oleObj>
              </mc:Choice>
              <mc:Fallback>
                <p:oleObj name="Equation" r:id="rId7" imgW="3517560" imgH="10411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FF35584-ABAF-4F8C-B542-5E638B4445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62613" y="4630738"/>
                        <a:ext cx="202723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6A9991-40D4-46DB-AA60-AE565111D03D}"/>
              </a:ext>
            </a:extLst>
          </p:cNvPr>
          <p:cNvCxnSpPr>
            <a:cxnSpLocks/>
          </p:cNvCxnSpPr>
          <p:nvPr/>
        </p:nvCxnSpPr>
        <p:spPr>
          <a:xfrm flipH="1">
            <a:off x="3487655" y="2243032"/>
            <a:ext cx="745018" cy="873525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89EE3-2944-4381-8CB1-D26BD458F575}"/>
              </a:ext>
            </a:extLst>
          </p:cNvPr>
          <p:cNvCxnSpPr>
            <a:cxnSpLocks/>
          </p:cNvCxnSpPr>
          <p:nvPr/>
        </p:nvCxnSpPr>
        <p:spPr>
          <a:xfrm flipH="1">
            <a:off x="4572000" y="4868278"/>
            <a:ext cx="851387" cy="40607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5E117C3-D399-41AC-91B2-A99A43907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92697"/>
              </p:ext>
            </p:extLst>
          </p:nvPr>
        </p:nvGraphicFramePr>
        <p:xfrm>
          <a:off x="5365750" y="3267075"/>
          <a:ext cx="2609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9" imgW="3479760" imgH="431640" progId="Equation.DSMT4">
                  <p:embed/>
                </p:oleObj>
              </mc:Choice>
              <mc:Fallback>
                <p:oleObj name="Equation" r:id="rId9" imgW="3479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5750" y="3267075"/>
                        <a:ext cx="260985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11398-9772-4C51-90BB-B241CC44AD66}"/>
              </a:ext>
            </a:extLst>
          </p:cNvPr>
          <p:cNvCxnSpPr/>
          <p:nvPr/>
        </p:nvCxnSpPr>
        <p:spPr>
          <a:xfrm flipH="1" flipV="1">
            <a:off x="6226342" y="2183732"/>
            <a:ext cx="1078331" cy="1037724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2BD593-9054-4D2F-A146-0CC204A224ED}"/>
              </a:ext>
            </a:extLst>
          </p:cNvPr>
          <p:cNvCxnSpPr>
            <a:cxnSpLocks/>
          </p:cNvCxnSpPr>
          <p:nvPr/>
        </p:nvCxnSpPr>
        <p:spPr>
          <a:xfrm flipH="1">
            <a:off x="7304673" y="3624092"/>
            <a:ext cx="119122" cy="1020018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DCDA5-AAEC-4252-8843-6BF1468CA48D}"/>
              </a:ext>
            </a:extLst>
          </p:cNvPr>
          <p:cNvSpPr txBox="1"/>
          <p:nvPr/>
        </p:nvSpPr>
        <p:spPr>
          <a:xfrm rot="20681992">
            <a:off x="999414" y="2031939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 divider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B4289B-9F29-4DCF-967D-9FE2CF58261F}"/>
              </a:ext>
            </a:extLst>
          </p:cNvPr>
          <p:cNvCxnSpPr>
            <a:stCxn id="45" idx="2"/>
            <a:endCxn id="7" idx="24"/>
          </p:cNvCxnSpPr>
          <p:nvPr/>
        </p:nvCxnSpPr>
        <p:spPr>
          <a:xfrm>
            <a:off x="2052478" y="2424958"/>
            <a:ext cx="223001" cy="57515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E2FF81-F04E-4537-8A8E-04B8A0E5D2BA}"/>
              </a:ext>
            </a:extLst>
          </p:cNvPr>
          <p:cNvSpPr txBox="1"/>
          <p:nvPr/>
        </p:nvSpPr>
        <p:spPr>
          <a:xfrm>
            <a:off x="4940141" y="5453674"/>
            <a:ext cx="32734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This kind of logic can turn a </a:t>
            </a:r>
            <a:r>
              <a:rPr lang="en-US" sz="1350" dirty="0" err="1"/>
              <a:t>mGy</a:t>
            </a:r>
            <a:r>
              <a:rPr lang="en-US" sz="1350" dirty="0"/>
              <a:t> into a </a:t>
            </a:r>
            <a:r>
              <a:rPr lang="en-US" sz="1350" dirty="0" err="1"/>
              <a:t>MGy</a:t>
            </a:r>
            <a:endParaRPr lang="en-US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CBF222-3234-4B88-A3B5-7BE524D3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15345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6AEF-90F0-4FB0-BC31-815FA734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Presumption of Additivity:</a:t>
            </a:r>
            <a:br>
              <a:rPr lang="en-US" dirty="0"/>
            </a:br>
            <a:r>
              <a:rPr lang="en-US" dirty="0"/>
              <a:t>Population Dose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DA8A3-525B-4DA5-8342-BB106C4C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A39C9-FDA5-4C51-87B6-44204DBC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4" y="2571910"/>
            <a:ext cx="3423126" cy="266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A6A0CB-3050-4D5C-A7EF-A640D0F3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92" y="2379097"/>
            <a:ext cx="3924047" cy="2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6AEF-90F0-4FB0-BC31-815FA734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Presumption of Additivity:</a:t>
            </a:r>
            <a:br>
              <a:rPr lang="en-US" dirty="0"/>
            </a:br>
            <a:r>
              <a:rPr lang="en-US" dirty="0"/>
              <a:t>Cumulative Dose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DA8A3-525B-4DA5-8342-BB106C4C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FF46E-8A9A-40E8-96CB-2CAFE855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9" y="1829474"/>
            <a:ext cx="7741163" cy="159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BB867-7708-4C35-9F81-10DB17DA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74" y="3681823"/>
            <a:ext cx="6965456" cy="24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442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Equation</vt:lpstr>
      <vt:lpstr>MathType 6.0 Equation</vt:lpstr>
      <vt:lpstr>Overcoming the Direct-Proportion Prejudice</vt:lpstr>
      <vt:lpstr>The Direct Proportion Model (a.k.a. the LNT)</vt:lpstr>
      <vt:lpstr>This Presentation is about the Dose axis  Experts will talk about the  Response axis  (I’m not  one of them)</vt:lpstr>
      <vt:lpstr>Implications of LNT w.r.t. the Dose axis</vt:lpstr>
      <vt:lpstr>Extensive and Intensive Variables  (in the language of thermodynamics)</vt:lpstr>
      <vt:lpstr>Definition of Radiation Dose</vt:lpstr>
      <vt:lpstr>Adding Doses?</vt:lpstr>
      <vt:lpstr>The Presumption of Additivity: Population Dose</vt:lpstr>
      <vt:lpstr>The Presumption of Additivity: Cumulative Dose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the Direct-Proportion Prejudice</dc:title>
  <dc:creator>Cork</dc:creator>
  <cp:lastModifiedBy>Cork</cp:lastModifiedBy>
  <cp:revision>32</cp:revision>
  <dcterms:created xsi:type="dcterms:W3CDTF">2018-09-17T17:59:32Z</dcterms:created>
  <dcterms:modified xsi:type="dcterms:W3CDTF">2018-10-05T03:59:44Z</dcterms:modified>
</cp:coreProperties>
</file>