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919775" cy="43919775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4660"/>
  </p:normalViewPr>
  <p:slideViewPr>
    <p:cSldViewPr snapToGrid="0">
      <p:cViewPr varScale="1">
        <p:scale>
          <a:sx n="12" d="100"/>
          <a:sy n="12" d="100"/>
        </p:scale>
        <p:origin x="19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83" y="7187800"/>
            <a:ext cx="37331809" cy="15290588"/>
          </a:xfrm>
        </p:spPr>
        <p:txBody>
          <a:bodyPr anchor="b"/>
          <a:lstStyle>
            <a:lvl1pPr algn="ctr">
              <a:defRPr sz="288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972" y="23068052"/>
            <a:ext cx="32939831" cy="10603776"/>
          </a:xfrm>
        </p:spPr>
        <p:txBody>
          <a:bodyPr/>
          <a:lstStyle>
            <a:lvl1pPr marL="0" indent="0" algn="ctr">
              <a:buNone/>
              <a:defRPr sz="11527"/>
            </a:lvl1pPr>
            <a:lvl2pPr marL="2195977" indent="0" algn="ctr">
              <a:buNone/>
              <a:defRPr sz="9606"/>
            </a:lvl2pPr>
            <a:lvl3pPr marL="4391955" indent="0" algn="ctr">
              <a:buNone/>
              <a:defRPr sz="8646"/>
            </a:lvl3pPr>
            <a:lvl4pPr marL="6587932" indent="0" algn="ctr">
              <a:buNone/>
              <a:defRPr sz="7685"/>
            </a:lvl4pPr>
            <a:lvl5pPr marL="8783909" indent="0" algn="ctr">
              <a:buNone/>
              <a:defRPr sz="7685"/>
            </a:lvl5pPr>
            <a:lvl6pPr marL="10979887" indent="0" algn="ctr">
              <a:buNone/>
              <a:defRPr sz="7685"/>
            </a:lvl6pPr>
            <a:lvl7pPr marL="13175864" indent="0" algn="ctr">
              <a:buNone/>
              <a:defRPr sz="7685"/>
            </a:lvl7pPr>
            <a:lvl8pPr marL="15371841" indent="0" algn="ctr">
              <a:buNone/>
              <a:defRPr sz="7685"/>
            </a:lvl8pPr>
            <a:lvl9pPr marL="17567819" indent="0" algn="ctr">
              <a:buNone/>
              <a:defRPr sz="768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2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97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0092" y="2338321"/>
            <a:ext cx="9470201" cy="372199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487" y="2338321"/>
            <a:ext cx="27861607" cy="372199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4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33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612" y="10949457"/>
            <a:ext cx="37880806" cy="18269403"/>
          </a:xfrm>
        </p:spPr>
        <p:txBody>
          <a:bodyPr anchor="b"/>
          <a:lstStyle>
            <a:lvl1pPr>
              <a:defRPr sz="288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612" y="29391695"/>
            <a:ext cx="37880806" cy="9607448"/>
          </a:xfrm>
        </p:spPr>
        <p:txBody>
          <a:bodyPr/>
          <a:lstStyle>
            <a:lvl1pPr marL="0" indent="0">
              <a:buNone/>
              <a:defRPr sz="11527">
                <a:solidFill>
                  <a:schemeClr val="tx1"/>
                </a:solidFill>
              </a:defRPr>
            </a:lvl1pPr>
            <a:lvl2pPr marL="2195977" indent="0">
              <a:buNone/>
              <a:defRPr sz="9606">
                <a:solidFill>
                  <a:schemeClr val="tx1">
                    <a:tint val="75000"/>
                  </a:schemeClr>
                </a:solidFill>
              </a:defRPr>
            </a:lvl2pPr>
            <a:lvl3pPr marL="4391955" indent="0">
              <a:buNone/>
              <a:defRPr sz="8646">
                <a:solidFill>
                  <a:schemeClr val="tx1">
                    <a:tint val="75000"/>
                  </a:schemeClr>
                </a:solidFill>
              </a:defRPr>
            </a:lvl3pPr>
            <a:lvl4pPr marL="6587932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4pPr>
            <a:lvl5pPr marL="8783909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5pPr>
            <a:lvl6pPr marL="10979887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6pPr>
            <a:lvl7pPr marL="13175864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7pPr>
            <a:lvl8pPr marL="15371841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8pPr>
            <a:lvl9pPr marL="17567819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41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485" y="11691607"/>
            <a:ext cx="18665904" cy="278666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4386" y="11691607"/>
            <a:ext cx="18665904" cy="278666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1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338331"/>
            <a:ext cx="37880806" cy="8489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210" y="10766448"/>
            <a:ext cx="18580121" cy="5276470"/>
          </a:xfrm>
        </p:spPr>
        <p:txBody>
          <a:bodyPr anchor="b"/>
          <a:lstStyle>
            <a:lvl1pPr marL="0" indent="0">
              <a:buNone/>
              <a:defRPr sz="11527" b="1"/>
            </a:lvl1pPr>
            <a:lvl2pPr marL="2195977" indent="0">
              <a:buNone/>
              <a:defRPr sz="9606" b="1"/>
            </a:lvl2pPr>
            <a:lvl3pPr marL="4391955" indent="0">
              <a:buNone/>
              <a:defRPr sz="8646" b="1"/>
            </a:lvl3pPr>
            <a:lvl4pPr marL="6587932" indent="0">
              <a:buNone/>
              <a:defRPr sz="7685" b="1"/>
            </a:lvl4pPr>
            <a:lvl5pPr marL="8783909" indent="0">
              <a:buNone/>
              <a:defRPr sz="7685" b="1"/>
            </a:lvl5pPr>
            <a:lvl6pPr marL="10979887" indent="0">
              <a:buNone/>
              <a:defRPr sz="7685" b="1"/>
            </a:lvl6pPr>
            <a:lvl7pPr marL="13175864" indent="0">
              <a:buNone/>
              <a:defRPr sz="7685" b="1"/>
            </a:lvl7pPr>
            <a:lvl8pPr marL="15371841" indent="0">
              <a:buNone/>
              <a:defRPr sz="7685" b="1"/>
            </a:lvl8pPr>
            <a:lvl9pPr marL="17567819" indent="0">
              <a:buNone/>
              <a:defRPr sz="768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210" y="16042918"/>
            <a:ext cx="18580121" cy="235967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4388" y="10766448"/>
            <a:ext cx="18671625" cy="5276470"/>
          </a:xfrm>
        </p:spPr>
        <p:txBody>
          <a:bodyPr anchor="b"/>
          <a:lstStyle>
            <a:lvl1pPr marL="0" indent="0">
              <a:buNone/>
              <a:defRPr sz="11527" b="1"/>
            </a:lvl1pPr>
            <a:lvl2pPr marL="2195977" indent="0">
              <a:buNone/>
              <a:defRPr sz="9606" b="1"/>
            </a:lvl2pPr>
            <a:lvl3pPr marL="4391955" indent="0">
              <a:buNone/>
              <a:defRPr sz="8646" b="1"/>
            </a:lvl3pPr>
            <a:lvl4pPr marL="6587932" indent="0">
              <a:buNone/>
              <a:defRPr sz="7685" b="1"/>
            </a:lvl4pPr>
            <a:lvl5pPr marL="8783909" indent="0">
              <a:buNone/>
              <a:defRPr sz="7685" b="1"/>
            </a:lvl5pPr>
            <a:lvl6pPr marL="10979887" indent="0">
              <a:buNone/>
              <a:defRPr sz="7685" b="1"/>
            </a:lvl6pPr>
            <a:lvl7pPr marL="13175864" indent="0">
              <a:buNone/>
              <a:defRPr sz="7685" b="1"/>
            </a:lvl7pPr>
            <a:lvl8pPr marL="15371841" indent="0">
              <a:buNone/>
              <a:defRPr sz="7685" b="1"/>
            </a:lvl8pPr>
            <a:lvl9pPr marL="17567819" indent="0">
              <a:buNone/>
              <a:defRPr sz="768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4388" y="16042918"/>
            <a:ext cx="18671625" cy="235967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36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714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9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927985"/>
            <a:ext cx="14165271" cy="10247948"/>
          </a:xfrm>
        </p:spPr>
        <p:txBody>
          <a:bodyPr anchor="b"/>
          <a:lstStyle>
            <a:lvl1pPr>
              <a:defRPr sz="153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1625" y="6323644"/>
            <a:ext cx="22234386" cy="31211507"/>
          </a:xfrm>
        </p:spPr>
        <p:txBody>
          <a:bodyPr/>
          <a:lstStyle>
            <a:lvl1pPr>
              <a:defRPr sz="15370"/>
            </a:lvl1pPr>
            <a:lvl2pPr>
              <a:defRPr sz="13449"/>
            </a:lvl2pPr>
            <a:lvl3pPr>
              <a:defRPr sz="11527"/>
            </a:lvl3pPr>
            <a:lvl4pPr>
              <a:defRPr sz="9606"/>
            </a:lvl4pPr>
            <a:lvl5pPr>
              <a:defRPr sz="9606"/>
            </a:lvl5pPr>
            <a:lvl6pPr>
              <a:defRPr sz="9606"/>
            </a:lvl6pPr>
            <a:lvl7pPr>
              <a:defRPr sz="9606"/>
            </a:lvl7pPr>
            <a:lvl8pPr>
              <a:defRPr sz="9606"/>
            </a:lvl8pPr>
            <a:lvl9pPr>
              <a:defRPr sz="96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13175932"/>
            <a:ext cx="14165271" cy="24410045"/>
          </a:xfrm>
        </p:spPr>
        <p:txBody>
          <a:bodyPr/>
          <a:lstStyle>
            <a:lvl1pPr marL="0" indent="0">
              <a:buNone/>
              <a:defRPr sz="7685"/>
            </a:lvl1pPr>
            <a:lvl2pPr marL="2195977" indent="0">
              <a:buNone/>
              <a:defRPr sz="6724"/>
            </a:lvl2pPr>
            <a:lvl3pPr marL="4391955" indent="0">
              <a:buNone/>
              <a:defRPr sz="5764"/>
            </a:lvl3pPr>
            <a:lvl4pPr marL="6587932" indent="0">
              <a:buNone/>
              <a:defRPr sz="4803"/>
            </a:lvl4pPr>
            <a:lvl5pPr marL="8783909" indent="0">
              <a:buNone/>
              <a:defRPr sz="4803"/>
            </a:lvl5pPr>
            <a:lvl6pPr marL="10979887" indent="0">
              <a:buNone/>
              <a:defRPr sz="4803"/>
            </a:lvl6pPr>
            <a:lvl7pPr marL="13175864" indent="0">
              <a:buNone/>
              <a:defRPr sz="4803"/>
            </a:lvl7pPr>
            <a:lvl8pPr marL="15371841" indent="0">
              <a:buNone/>
              <a:defRPr sz="4803"/>
            </a:lvl8pPr>
            <a:lvl9pPr marL="17567819" indent="0">
              <a:buNone/>
              <a:defRPr sz="480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7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927985"/>
            <a:ext cx="14165271" cy="10247948"/>
          </a:xfrm>
        </p:spPr>
        <p:txBody>
          <a:bodyPr anchor="b"/>
          <a:lstStyle>
            <a:lvl1pPr>
              <a:defRPr sz="153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1625" y="6323644"/>
            <a:ext cx="22234386" cy="31211507"/>
          </a:xfrm>
        </p:spPr>
        <p:txBody>
          <a:bodyPr anchor="t"/>
          <a:lstStyle>
            <a:lvl1pPr marL="0" indent="0">
              <a:buNone/>
              <a:defRPr sz="15370"/>
            </a:lvl1pPr>
            <a:lvl2pPr marL="2195977" indent="0">
              <a:buNone/>
              <a:defRPr sz="13449"/>
            </a:lvl2pPr>
            <a:lvl3pPr marL="4391955" indent="0">
              <a:buNone/>
              <a:defRPr sz="11527"/>
            </a:lvl3pPr>
            <a:lvl4pPr marL="6587932" indent="0">
              <a:buNone/>
              <a:defRPr sz="9606"/>
            </a:lvl4pPr>
            <a:lvl5pPr marL="8783909" indent="0">
              <a:buNone/>
              <a:defRPr sz="9606"/>
            </a:lvl5pPr>
            <a:lvl6pPr marL="10979887" indent="0">
              <a:buNone/>
              <a:defRPr sz="9606"/>
            </a:lvl6pPr>
            <a:lvl7pPr marL="13175864" indent="0">
              <a:buNone/>
              <a:defRPr sz="9606"/>
            </a:lvl7pPr>
            <a:lvl8pPr marL="15371841" indent="0">
              <a:buNone/>
              <a:defRPr sz="9606"/>
            </a:lvl8pPr>
            <a:lvl9pPr marL="17567819" indent="0">
              <a:buNone/>
              <a:defRPr sz="9606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13175932"/>
            <a:ext cx="14165271" cy="24410045"/>
          </a:xfrm>
        </p:spPr>
        <p:txBody>
          <a:bodyPr/>
          <a:lstStyle>
            <a:lvl1pPr marL="0" indent="0">
              <a:buNone/>
              <a:defRPr sz="7685"/>
            </a:lvl1pPr>
            <a:lvl2pPr marL="2195977" indent="0">
              <a:buNone/>
              <a:defRPr sz="6724"/>
            </a:lvl2pPr>
            <a:lvl3pPr marL="4391955" indent="0">
              <a:buNone/>
              <a:defRPr sz="5764"/>
            </a:lvl3pPr>
            <a:lvl4pPr marL="6587932" indent="0">
              <a:buNone/>
              <a:defRPr sz="4803"/>
            </a:lvl4pPr>
            <a:lvl5pPr marL="8783909" indent="0">
              <a:buNone/>
              <a:defRPr sz="4803"/>
            </a:lvl5pPr>
            <a:lvl6pPr marL="10979887" indent="0">
              <a:buNone/>
              <a:defRPr sz="4803"/>
            </a:lvl6pPr>
            <a:lvl7pPr marL="13175864" indent="0">
              <a:buNone/>
              <a:defRPr sz="4803"/>
            </a:lvl7pPr>
            <a:lvl8pPr marL="15371841" indent="0">
              <a:buNone/>
              <a:defRPr sz="4803"/>
            </a:lvl8pPr>
            <a:lvl9pPr marL="17567819" indent="0">
              <a:buNone/>
              <a:defRPr sz="480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3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485" y="2338331"/>
            <a:ext cx="37880806" cy="84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485" y="11691607"/>
            <a:ext cx="37880806" cy="278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485" y="40707135"/>
            <a:ext cx="9881949" cy="2338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FD05-E5A1-4BB2-AF70-7CD38BA9112A}" type="datetimeFigureOut">
              <a:rPr kumimoji="1" lang="ja-JP" altLang="en-US" smtClean="0"/>
              <a:t>2018/9/22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8426" y="40707135"/>
            <a:ext cx="14822924" cy="2338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18341" y="40707135"/>
            <a:ext cx="9881949" cy="2338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E33D-D115-4DAD-BA06-D78E4E2259D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66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91955" rtl="0" eaLnBrk="1" latinLnBrk="0" hangingPunct="1">
        <a:lnSpc>
          <a:spcPct val="90000"/>
        </a:lnSpc>
        <a:spcBef>
          <a:spcPct val="0"/>
        </a:spcBef>
        <a:buNone/>
        <a:defRPr kumimoji="1" sz="21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989" indent="-1097989" algn="l" defTabSz="4391955" rtl="0" eaLnBrk="1" latinLnBrk="0" hangingPunct="1">
        <a:lnSpc>
          <a:spcPct val="90000"/>
        </a:lnSpc>
        <a:spcBef>
          <a:spcPts val="4803"/>
        </a:spcBef>
        <a:buFont typeface="Arial" panose="020B0604020202020204" pitchFamily="34" charset="0"/>
        <a:buChar char="•"/>
        <a:defRPr kumimoji="1" sz="13449" kern="1200">
          <a:solidFill>
            <a:schemeClr val="tx1"/>
          </a:solidFill>
          <a:latin typeface="+mn-lt"/>
          <a:ea typeface="+mn-ea"/>
          <a:cs typeface="+mn-cs"/>
        </a:defRPr>
      </a:lvl1pPr>
      <a:lvl2pPr marL="3293966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11527" kern="1200">
          <a:solidFill>
            <a:schemeClr val="tx1"/>
          </a:solidFill>
          <a:latin typeface="+mn-lt"/>
          <a:ea typeface="+mn-ea"/>
          <a:cs typeface="+mn-cs"/>
        </a:defRPr>
      </a:lvl2pPr>
      <a:lvl3pPr marL="5489943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9606" kern="1200">
          <a:solidFill>
            <a:schemeClr val="tx1"/>
          </a:solidFill>
          <a:latin typeface="+mn-lt"/>
          <a:ea typeface="+mn-ea"/>
          <a:cs typeface="+mn-cs"/>
        </a:defRPr>
      </a:lvl3pPr>
      <a:lvl4pPr marL="7685921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4pPr>
      <a:lvl5pPr marL="9881898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5pPr>
      <a:lvl6pPr marL="12077875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6pPr>
      <a:lvl7pPr marL="14273853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7pPr>
      <a:lvl8pPr marL="16469830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8pPr>
      <a:lvl9pPr marL="18665807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1pPr>
      <a:lvl2pPr marL="2195977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2pPr>
      <a:lvl3pPr marL="4391955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3pPr>
      <a:lvl4pPr marL="6587932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4pPr>
      <a:lvl5pPr marL="8783909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5pPr>
      <a:lvl6pPr marL="10979887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6pPr>
      <a:lvl7pPr marL="13175864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7pPr>
      <a:lvl8pPr marL="15371841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8pPr>
      <a:lvl9pPr marL="17567819" algn="l" defTabSz="4391955" rtl="0" eaLnBrk="1" latinLnBrk="0" hangingPunct="1">
        <a:defRPr kumimoji="1" sz="8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6F075-D3E6-47ED-B7D5-5E73D9E2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3919775" cy="4455560"/>
          </a:xfrm>
        </p:spPr>
        <p:txBody>
          <a:bodyPr>
            <a:normAutofit/>
          </a:bodyPr>
          <a:lstStyle/>
          <a:p>
            <a:r>
              <a:rPr lang="en-US" altLang="ja-JP" sz="9600" b="1" dirty="0"/>
              <a:t>ON A HYBIRD SCALE MODEL </a:t>
            </a:r>
            <a:r>
              <a:rPr lang="en-US" altLang="ja-JP" sz="9600" b="1" dirty="0">
                <a:solidFill>
                  <a:schemeClr val="dk1"/>
                </a:solidFill>
              </a:rPr>
              <a:t>OF DOSE-RESPONSE </a:t>
            </a:r>
            <a:r>
              <a:rPr lang="en-US" altLang="ja-JP" sz="9600" b="1" dirty="0"/>
              <a:t>RELATIONSHIPS </a:t>
            </a:r>
            <a:br>
              <a:rPr lang="en-US" altLang="ja-JP" sz="9600" b="1" dirty="0"/>
            </a:br>
            <a:r>
              <a:rPr lang="en-US" altLang="ja-JP" sz="9600" b="1" dirty="0"/>
              <a:t>UNIVERSALLY APPLIED TO VARIOUS DATA OF IONIZING RADIATION EXPOSURE     </a:t>
            </a:r>
            <a:br>
              <a:rPr lang="en-US" altLang="ja-JP" sz="9600" b="1" dirty="0"/>
            </a:br>
            <a:r>
              <a:rPr lang="en-US" altLang="ja-JP" sz="9600" b="1" dirty="0"/>
              <a:t> SHIGERU KUMAZAWA,  Formerly JAERI</a:t>
            </a:r>
            <a:endParaRPr kumimoji="1" lang="ja-JP" altLang="en-US" dirty="0"/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D8DB9CFF-0761-49BE-B6EF-8093C72D02BF}"/>
              </a:ext>
            </a:extLst>
          </p:cNvPr>
          <p:cNvSpPr txBox="1"/>
          <p:nvPr/>
        </p:nvSpPr>
        <p:spPr>
          <a:xfrm>
            <a:off x="331847" y="5474017"/>
            <a:ext cx="14723211" cy="6176964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endParaRPr lang="ja-JP" altLang="ja-JP" sz="6000" dirty="0">
              <a:effectLst/>
              <a:latin typeface="+mn-lt"/>
            </a:endParaRPr>
          </a:p>
          <a:p>
            <a:pPr algn="l"/>
            <a:r>
              <a:rPr kumimoji="1" lang="en-US" altLang="ja-JP" sz="6000" b="1" dirty="0">
                <a:latin typeface="+mn-lt"/>
              </a:rPr>
              <a:t>To evaluate the low dose </a:t>
            </a:r>
            <a:r>
              <a:rPr kumimoji="1" lang="en-US" altLang="ja-JP" sz="6600" b="1" dirty="0">
                <a:latin typeface="+mn-lt"/>
              </a:rPr>
              <a:t>risk, this</a:t>
            </a:r>
            <a:r>
              <a:rPr kumimoji="1" lang="en-US" altLang="ja-JP" sz="6600" b="1" baseline="0" dirty="0">
                <a:latin typeface="+mn-lt"/>
              </a:rPr>
              <a:t> is to </a:t>
            </a:r>
            <a:r>
              <a:rPr kumimoji="1" lang="en-US" altLang="ja-JP" sz="6600" b="1" dirty="0">
                <a:latin typeface="+mn-lt"/>
              </a:rPr>
              <a:t>develop a universally</a:t>
            </a:r>
            <a:r>
              <a:rPr kumimoji="1" lang="en-US" altLang="ja-JP" sz="66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applied method for </a:t>
            </a:r>
            <a:r>
              <a:rPr kumimoji="1" lang="en-US" altLang="ja-JP" sz="6600" b="1" dirty="0">
                <a:latin typeface="+mn-lt"/>
              </a:rPr>
              <a:t>dose-response data with a hybrid scale (HS) model that  integrates multiplicative and additive reactions. </a:t>
            </a:r>
            <a:endParaRPr kumimoji="1" lang="ja-JP" altLang="en-US" sz="6600" b="1" dirty="0"/>
          </a:p>
        </p:txBody>
      </p: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D314AE62-693A-41BB-BED4-DF95174320FC}"/>
              </a:ext>
            </a:extLst>
          </p:cNvPr>
          <p:cNvSpPr txBox="1"/>
          <p:nvPr/>
        </p:nvSpPr>
        <p:spPr>
          <a:xfrm>
            <a:off x="331847" y="11927445"/>
            <a:ext cx="14723211" cy="24365189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6000" b="1" dirty="0">
                <a:latin typeface="+mn-lt"/>
                <a:cs typeface="Times New Roman" panose="02020603050405020304" pitchFamily="18" charset="0"/>
              </a:rPr>
              <a:t>METHOD</a:t>
            </a:r>
          </a:p>
          <a:p>
            <a:pPr algn="l"/>
            <a:r>
              <a:rPr kumimoji="1" lang="en-US" altLang="ja-JP" sz="6000" b="1" dirty="0">
                <a:latin typeface="+mn-lt"/>
              </a:rPr>
              <a:t>Generalized Hybrid Scale (GHS) Model </a:t>
            </a:r>
          </a:p>
          <a:p>
            <a:pPr algn="l">
              <a:lnSpc>
                <a:spcPts val="8500"/>
              </a:lnSpc>
            </a:pPr>
            <a:r>
              <a:rPr kumimoji="1" lang="en-US" altLang="ja-JP" sz="6000" b="1" dirty="0">
                <a:latin typeface="+mn-lt"/>
              </a:rPr>
              <a:t>   Incidence</a:t>
            </a:r>
            <a:r>
              <a:rPr kumimoji="1" lang="en-US" altLang="ja-JP" sz="6000" b="1" baseline="0" dirty="0">
                <a:latin typeface="+mn-lt"/>
              </a:rPr>
              <a:t> </a:t>
            </a:r>
            <a:r>
              <a:rPr kumimoji="1" lang="en-US" altLang="ja-JP" sz="6000" b="1" baseline="0" dirty="0">
                <a:solidFill>
                  <a:srgbClr val="C00000"/>
                </a:solidFill>
                <a:latin typeface="+mn-lt"/>
              </a:rPr>
              <a:t> log[</a:t>
            </a:r>
            <a:r>
              <a:rPr kumimoji="1" lang="en-US" altLang="ja-JP" sz="6000" b="1" dirty="0">
                <a:solidFill>
                  <a:srgbClr val="C00000"/>
                </a:solidFill>
              </a:rPr>
              <a:t>I(D)] </a:t>
            </a:r>
            <a:r>
              <a:rPr kumimoji="1" lang="en-US" altLang="ja-JP" sz="6000" b="1" baseline="0" dirty="0">
                <a:solidFill>
                  <a:srgbClr val="C00000"/>
                </a:solidFill>
                <a:latin typeface="+mn-lt"/>
              </a:rPr>
              <a:t>= log[F(D)] + log[S(D)]</a:t>
            </a:r>
            <a:endParaRPr kumimoji="1" lang="en-US" altLang="ja-JP" sz="6000" b="1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HS Model of F(D) = I(D) / S(D)</a:t>
            </a:r>
          </a:p>
          <a:p>
            <a:pPr>
              <a:lnSpc>
                <a:spcPts val="9000"/>
              </a:lnSpc>
            </a:pP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                      log[F(D)] = 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en-US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hyb(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kumimoji="1" lang="en-US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kumimoji="1" lang="en-US" altLang="ja-JP" sz="6000" b="1" dirty="0"/>
          </a:p>
          <a:p>
            <a:pPr algn="l"/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HS Model of S(D), c</a:t>
            </a:r>
            <a:r>
              <a:rPr kumimoji="1" lang="en-US" altLang="ja-JP" sz="6000" b="1" dirty="0">
                <a:latin typeface="+mn-lt"/>
              </a:rPr>
              <a:t>ell</a:t>
            </a:r>
            <a:r>
              <a:rPr kumimoji="1" lang="en-US" altLang="ja-JP" sz="6000" b="1" baseline="0" dirty="0">
                <a:latin typeface="+mn-lt"/>
              </a:rPr>
              <a:t> s</a:t>
            </a:r>
            <a:r>
              <a:rPr kumimoji="1" lang="en-US" altLang="ja-JP" sz="6000" b="1" dirty="0">
                <a:latin typeface="+mn-lt"/>
              </a:rPr>
              <a:t>urvival </a:t>
            </a:r>
          </a:p>
          <a:p>
            <a:pPr>
              <a:lnSpc>
                <a:spcPts val="9000"/>
              </a:lnSpc>
            </a:pPr>
            <a:r>
              <a:rPr kumimoji="1" lang="en-US" altLang="ja-JP" sz="6000" b="1" dirty="0">
                <a:latin typeface="+mn-lt"/>
              </a:rPr>
              <a:t>                      </a:t>
            </a: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hyb[</a:t>
            </a:r>
            <a:r>
              <a:rPr kumimoji="1" lang="el-GR" altLang="ja-JP" sz="6000" b="1" i="1" dirty="0">
                <a:solidFill>
                  <a:srgbClr val="C00000"/>
                </a:solidFill>
              </a:rPr>
              <a:t>ρ</a:t>
            </a: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S(D)] = 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 – 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D ,  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 hyb(</a:t>
            </a:r>
            <a:r>
              <a:rPr kumimoji="1" lang="el-GR" altLang="ja-JP" sz="6000" b="1" i="1" dirty="0">
                <a:solidFill>
                  <a:srgbClr val="C00000"/>
                </a:solidFill>
              </a:rPr>
              <a:t>ρ</a:t>
            </a:r>
            <a:r>
              <a:rPr kumimoji="1" lang="en-US" altLang="ja-JP" sz="6000" b="1" dirty="0">
                <a:solidFill>
                  <a:srgbClr val="C00000"/>
                </a:solidFill>
                <a:latin typeface="+mn-lt"/>
              </a:rPr>
              <a:t>)</a:t>
            </a:r>
          </a:p>
          <a:p>
            <a:pPr>
              <a:lnSpc>
                <a:spcPts val="9000"/>
              </a:lnSpc>
            </a:pPr>
            <a:r>
              <a:rPr kumimoji="1" lang="en-US" altLang="ja-JP" sz="6000" b="1" dirty="0">
                <a:solidFill>
                  <a:srgbClr val="C00000"/>
                </a:solidFill>
              </a:rPr>
              <a:t>                      log[S(D)] = </a:t>
            </a:r>
            <a:r>
              <a:rPr kumimoji="1" lang="el-GR" altLang="ja-JP" sz="6000" b="1" i="1" dirty="0">
                <a:solidFill>
                  <a:srgbClr val="C00000"/>
                </a:solidFill>
              </a:rPr>
              <a:t>ρ</a:t>
            </a:r>
            <a:r>
              <a:rPr kumimoji="1" lang="en-US" altLang="ja-JP" sz="6000" b="1" dirty="0">
                <a:solidFill>
                  <a:srgbClr val="C00000"/>
                </a:solidFill>
              </a:rPr>
              <a:t>[1-S(D)] – </a:t>
            </a:r>
            <a:r>
              <a:rPr kumimoji="1" lang="el-GR" altLang="ja-JP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ja-JP" sz="6000" b="1" dirty="0">
                <a:solidFill>
                  <a:srgbClr val="C00000"/>
                </a:solidFill>
              </a:rPr>
              <a:t>D</a:t>
            </a:r>
            <a:endParaRPr kumimoji="1" lang="en-US" altLang="ja-JP" sz="6000" b="1" i="1" dirty="0">
              <a:solidFill>
                <a:srgbClr val="C00000"/>
              </a:solidFill>
            </a:endParaRPr>
          </a:p>
          <a:p>
            <a:pPr algn="l"/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l-GR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el-GR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:  model parameters</a:t>
            </a:r>
          </a:p>
          <a:p>
            <a:pPr algn="l"/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kumimoji="1" lang="el-GR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:  effect modifier per dose</a:t>
            </a:r>
          </a:p>
          <a:p>
            <a:pPr algn="l"/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kumimoji="1" lang="el-GR" altLang="ja-JP" sz="5400" b="1" i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ρ</a:t>
            </a:r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:  feedback factor of sublethal cell repair</a:t>
            </a:r>
          </a:p>
          <a:p>
            <a:pPr algn="l"/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kumimoji="1" lang="el-GR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kumimoji="1" lang="en-US" altLang="ja-JP" sz="54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:   inactivation constant per dose</a:t>
            </a:r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5400" b="1" dirty="0"/>
          </a:p>
          <a:p>
            <a:pPr algn="l"/>
            <a:endParaRPr kumimoji="1" lang="en-US" altLang="ja-JP" sz="2800" b="1" dirty="0"/>
          </a:p>
          <a:p>
            <a:pPr algn="l"/>
            <a:r>
              <a:rPr kumimoji="1" lang="en-US" altLang="ja-JP" sz="4000" b="1" dirty="0">
                <a:cs typeface="Times New Roman" panose="02020603050405020304" pitchFamily="18" charset="0"/>
              </a:rPr>
              <a:t>The concept of hybrid scale is important to identify the effective range of risk control for radiation protection and bio-defense system</a:t>
            </a:r>
            <a:r>
              <a:rPr kumimoji="1" lang="en-US" altLang="ja-JP" sz="4000" b="1" dirty="0"/>
              <a:t>. </a:t>
            </a:r>
          </a:p>
          <a:p>
            <a:pPr algn="l"/>
            <a:endParaRPr kumimoji="1" lang="en-US" altLang="ja-JP" sz="54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1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kumimoji="1" lang="en-US" altLang="ja-JP" sz="1400" b="1" dirty="0">
              <a:latin typeface="+mn-lt"/>
            </a:endParaRPr>
          </a:p>
        </p:txBody>
      </p:sp>
      <p:sp>
        <p:nvSpPr>
          <p:cNvPr id="11" name="テキスト ボックス 33">
            <a:extLst>
              <a:ext uri="{FF2B5EF4-FFF2-40B4-BE49-F238E27FC236}">
                <a16:creationId xmlns:a16="http://schemas.microsoft.com/office/drawing/2014/main" id="{96972E62-7C1B-4D00-8C01-B92F351F2123}"/>
              </a:ext>
            </a:extLst>
          </p:cNvPr>
          <p:cNvSpPr txBox="1"/>
          <p:nvPr/>
        </p:nvSpPr>
        <p:spPr>
          <a:xfrm>
            <a:off x="15234397" y="5474017"/>
            <a:ext cx="14045453" cy="14604683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RESULTS-1  S_HS model applied to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of Elkind and Sutton (1960)</a:t>
            </a: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6000" b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ja-JP" sz="1400" dirty="0">
              <a:effectLst/>
              <a:latin typeface="+mn-lt"/>
            </a:endParaRPr>
          </a:p>
          <a:p>
            <a:pPr algn="ctr"/>
            <a:r>
              <a:rPr kumimoji="1" lang="en-US" altLang="ja-JP" sz="1400" b="1" dirty="0">
                <a:latin typeface="+mn-lt"/>
              </a:rPr>
              <a:t> 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 model:  hyb(</a:t>
            </a:r>
            <a:r>
              <a:rPr kumimoji="1" lang="el-GR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 = hyb(</a:t>
            </a:r>
            <a:r>
              <a:rPr kumimoji="1" lang="el-GR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kumimoji="1" lang="el-GR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4000" b="1" dirty="0">
                <a:solidFill>
                  <a:schemeClr val="tx1"/>
                </a:solidFill>
                <a:cs typeface="Arial" panose="020B0604020202020204" pitchFamily="34" charset="0"/>
              </a:rPr>
              <a:t> Fraction of surviving mammalian cells by split-dose of x-ray. The</a:t>
            </a:r>
          </a:p>
          <a:p>
            <a:pPr>
              <a:spcBef>
                <a:spcPts val="600"/>
              </a:spcBef>
            </a:pPr>
            <a:r>
              <a:rPr kumimoji="1" lang="en-US" altLang="ja-JP" sz="4000" b="1" dirty="0">
                <a:solidFill>
                  <a:schemeClr val="tx1"/>
                </a:solidFill>
                <a:cs typeface="Arial" panose="020B0604020202020204" pitchFamily="34" charset="0"/>
              </a:rPr>
              <a:t> fitting is all good and </a:t>
            </a:r>
            <a:r>
              <a:rPr kumimoji="1" lang="el-GR" altLang="ja-JP" sz="4000" b="1" dirty="0">
                <a:solidFill>
                  <a:schemeClr val="tx1"/>
                </a:solidFill>
                <a:cs typeface="Arial" panose="020B0604020202020204" pitchFamily="34" charset="0"/>
              </a:rPr>
              <a:t>ρ</a:t>
            </a:r>
            <a:r>
              <a:rPr kumimoji="1" lang="en-US" altLang="ja-JP" sz="4000" b="1" dirty="0">
                <a:solidFill>
                  <a:schemeClr val="tx1"/>
                </a:solidFill>
                <a:cs typeface="Arial" panose="020B0604020202020204" pitchFamily="34" charset="0"/>
              </a:rPr>
              <a:t> is small for 2.5 h due to less repair.</a:t>
            </a:r>
            <a:endParaRPr kumimoji="1" lang="ja-JP" altLang="en-US" sz="4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8626EF8-790A-4712-9E9B-33D8A526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799" y="8420100"/>
            <a:ext cx="13156647" cy="6496957"/>
          </a:xfrm>
          <a:prstGeom prst="rect">
            <a:avLst/>
          </a:prstGeom>
        </p:spPr>
      </p:pic>
      <p:sp>
        <p:nvSpPr>
          <p:cNvPr id="25" name="テキスト ボックス 34">
            <a:extLst>
              <a:ext uri="{FF2B5EF4-FFF2-40B4-BE49-F238E27FC236}">
                <a16:creationId xmlns:a16="http://schemas.microsoft.com/office/drawing/2014/main" id="{CDD4F2B6-306F-4F80-8406-7E44E3B451F8}"/>
              </a:ext>
            </a:extLst>
          </p:cNvPr>
          <p:cNvSpPr txBox="1"/>
          <p:nvPr/>
        </p:nvSpPr>
        <p:spPr>
          <a:xfrm>
            <a:off x="29459189" y="5474017"/>
            <a:ext cx="14045452" cy="14604683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RESULTS-2  F_HS model, GHS model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applied to Preston &amp; Brewen (1973)</a:t>
            </a:r>
          </a:p>
          <a:p>
            <a:pPr algn="ctr" defTabSz="914400">
              <a:defRPr/>
            </a:pP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 model:  log[F(D)] = </a:t>
            </a:r>
            <a:r>
              <a:rPr kumimoji="1" lang="el-GR" altLang="ja-JP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en-US" altLang="ja-JP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l-GR" altLang="ja-JP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hyb(</a:t>
            </a:r>
            <a:r>
              <a:rPr kumimoji="1" lang="el-GR" altLang="ja-JP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kumimoji="1" lang="en-US" altLang="ja-JP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kumimoji="1" lang="en-US" altLang="ja-JP" sz="4000" b="1" dirty="0"/>
              <a:t> Reciprocal translocations of mice spermatogonia by x-ray.  The</a:t>
            </a:r>
          </a:p>
          <a:p>
            <a:pPr defTabSz="914400">
              <a:defRPr/>
            </a:pPr>
            <a:r>
              <a:rPr kumimoji="1" lang="en-US" altLang="ja-JP" sz="4000" b="1" dirty="0"/>
              <a:t> fitting is good and a bio-system of F(D) is normal for </a:t>
            </a:r>
            <a:r>
              <a:rPr kumimoji="1" lang="en-US" altLang="ja-JP" sz="4800" b="1" i="1" dirty="0"/>
              <a:t>D </a:t>
            </a:r>
            <a:r>
              <a:rPr kumimoji="1" lang="en-US" altLang="ja-JP" sz="4800" b="1" dirty="0"/>
              <a:t>&lt; </a:t>
            </a:r>
            <a:r>
              <a:rPr kumimoji="1" lang="en-US" altLang="ja-JP" sz="4800" b="1" i="1" dirty="0"/>
              <a:t>D</a:t>
            </a:r>
            <a:r>
              <a:rPr kumimoji="1" lang="en-US" altLang="ja-JP" sz="4800" b="1" i="1" baseline="-25000" dirty="0"/>
              <a:t>b</a:t>
            </a:r>
            <a:r>
              <a:rPr kumimoji="1" lang="en-US" altLang="ja-JP" sz="4000" b="1" dirty="0"/>
              <a:t>.</a:t>
            </a:r>
            <a:endParaRPr kumimoji="1" lang="ja-JP" altLang="en-US" sz="4000" b="1" dirty="0"/>
          </a:p>
          <a:p>
            <a:pPr defTabSz="914400">
              <a:defRPr/>
            </a:pPr>
            <a:endParaRPr kumimoji="1" lang="en-US" altLang="ja-JP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6000" b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ja-JP" sz="6000" dirty="0">
              <a:effectLst/>
              <a:latin typeface="Georgia Pro Cond" panose="020B0604020202020204" pitchFamily="18" charset="0"/>
            </a:endParaRPr>
          </a:p>
          <a:p>
            <a:pPr algn="l"/>
            <a:r>
              <a:rPr kumimoji="1" lang="en-US" altLang="ja-JP" sz="1400" b="1" dirty="0">
                <a:latin typeface="+mn-lt"/>
              </a:rPr>
              <a:t> </a:t>
            </a:r>
            <a:endParaRPr kumimoji="1" lang="ja-JP" altLang="en-US" sz="1400" b="1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34C09A8-0314-4FBD-9874-F0E3B2D6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950" y="8420100"/>
            <a:ext cx="12862653" cy="10077450"/>
          </a:xfrm>
          <a:prstGeom prst="rect">
            <a:avLst/>
          </a:prstGeom>
        </p:spPr>
      </p:pic>
      <p:sp>
        <p:nvSpPr>
          <p:cNvPr id="40" name="テキスト ボックス 35">
            <a:extLst>
              <a:ext uri="{FF2B5EF4-FFF2-40B4-BE49-F238E27FC236}">
                <a16:creationId xmlns:a16="http://schemas.microsoft.com/office/drawing/2014/main" id="{A89307BD-2B92-4B22-B436-A7521A1CCB1B}"/>
              </a:ext>
            </a:extLst>
          </p:cNvPr>
          <p:cNvSpPr txBox="1"/>
          <p:nvPr/>
        </p:nvSpPr>
        <p:spPr>
          <a:xfrm>
            <a:off x="15220950" y="20287308"/>
            <a:ext cx="15856618" cy="16005326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RESULTS-3  GHS model (Grant et al., 2017)</a:t>
            </a: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6000" b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LSS solid cancer incidence (1956-2007) ERR for males and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females at attained age of 70 years after exposure at age 30 years.</a:t>
            </a:r>
          </a:p>
          <a:p>
            <a:pPr defTabSz="914400">
              <a:spcBef>
                <a:spcPts val="600"/>
              </a:spcBef>
              <a:defRPr/>
            </a:pPr>
            <a:r>
              <a:rPr kumimoji="1" lang="en-US" altLang="ja-JP" sz="4000" dirty="0"/>
              <a:t> </a:t>
            </a:r>
            <a:r>
              <a:rPr kumimoji="1"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fitting is all good over the dose range of S(D), F(D) and I(D) with </a:t>
            </a:r>
          </a:p>
          <a:p>
            <a:pPr defTabSz="914400">
              <a:spcBef>
                <a:spcPts val="600"/>
              </a:spcBef>
              <a:defRPr/>
            </a:pPr>
            <a:r>
              <a:rPr kumimoji="1"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similar characteristics between males and females for extrapolating</a:t>
            </a:r>
          </a:p>
          <a:p>
            <a:pPr defTabSz="914400">
              <a:defRPr/>
            </a:pPr>
            <a:r>
              <a:rPr kumimoji="1"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low dose-response.  The GHS model is better than L or LQ model</a:t>
            </a:r>
          </a:p>
          <a:p>
            <a:pPr defTabSz="914400">
              <a:defRPr/>
            </a:pPr>
            <a:r>
              <a:rPr kumimoji="1"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using all available data. </a:t>
            </a:r>
            <a:endParaRPr kumimoji="1" lang="ja-JP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ja-JP" sz="6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ja-JP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ja-JP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8F2380BA-121F-48B2-BD31-A8DFDE5A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51" y="21537921"/>
            <a:ext cx="15254167" cy="103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0">
            <a:extLst>
              <a:ext uri="{FF2B5EF4-FFF2-40B4-BE49-F238E27FC236}">
                <a16:creationId xmlns:a16="http://schemas.microsoft.com/office/drawing/2014/main" id="{212295B5-0218-46BD-AD7E-FF26FA67A477}"/>
              </a:ext>
            </a:extLst>
          </p:cNvPr>
          <p:cNvSpPr txBox="1"/>
          <p:nvPr/>
        </p:nvSpPr>
        <p:spPr>
          <a:xfrm>
            <a:off x="31331692" y="20294160"/>
            <a:ext cx="12172949" cy="15998474"/>
          </a:xfrm>
          <a:prstGeom prst="rect">
            <a:avLst/>
          </a:prstGeom>
          <a:solidFill>
            <a:schemeClr val="lt1"/>
          </a:solidFill>
          <a:ln w="2540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6000" b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 The HS model of survival S(D)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was confirmed on data of Elkind 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Sutton (1960).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ja-JP" sz="6000" b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 The GHS model was fitted </a:t>
            </a:r>
          </a:p>
          <a:p>
            <a:pPr lvl="0" defTabSz="914400">
              <a:defRPr/>
            </a:pPr>
            <a:r>
              <a:rPr kumimoji="1" lang="en-US" altLang="ja-JP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 to data of Preston and</a:t>
            </a:r>
          </a:p>
          <a:p>
            <a:pPr lvl="0" defTabSz="914400"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Brewen (1973</a:t>
            </a:r>
            <a:r>
              <a:rPr kumimoji="1" lang="en-US" altLang="ja-JP" sz="6000" b="1" dirty="0">
                <a:latin typeface="Arial" panose="020B0604020202020204" pitchFamily="34" charset="0"/>
                <a:cs typeface="Arial" panose="020B0604020202020204" pitchFamily="34" charset="0"/>
              </a:rPr>
              <a:t>), Mole (1984) and </a:t>
            </a:r>
          </a:p>
          <a:p>
            <a:pPr lvl="0" defTabSz="914400">
              <a:defRPr/>
            </a:pPr>
            <a:r>
              <a:rPr kumimoji="1" lang="en-US" altLang="ja-JP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 et al. (1986), others.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6000" b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3. The GHS model</a:t>
            </a: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was fitted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well to LSS solid cancer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incidence ERR (Grant et al.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2017), better than L</a:t>
            </a: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L-Q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fitted to data in the range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over 0.005 to </a:t>
            </a:r>
            <a:r>
              <a:rPr kumimoji="1" lang="en-US" altLang="ja-JP" sz="6000" b="1" dirty="0">
                <a:latin typeface="Arial" panose="020B0604020202020204" pitchFamily="34" charset="0"/>
                <a:cs typeface="Arial" panose="020B0604020202020204" pitchFamily="34" charset="0"/>
              </a:rPr>
              <a:t>1 Gy or </a:t>
            </a:r>
            <a:r>
              <a:rPr kumimoji="1" lang="en-US" altLang="ja-JP" sz="6000" b="1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4 Gy.</a:t>
            </a:r>
            <a:endParaRPr kumimoji="1" lang="ja-JP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テキスト ボックス 51">
            <a:extLst>
              <a:ext uri="{FF2B5EF4-FFF2-40B4-BE49-F238E27FC236}">
                <a16:creationId xmlns:a16="http://schemas.microsoft.com/office/drawing/2014/main" id="{DD5AC7BD-E29A-4A0C-B46F-AEE5C29DCF0B}"/>
              </a:ext>
            </a:extLst>
          </p:cNvPr>
          <p:cNvSpPr txBox="1"/>
          <p:nvPr/>
        </p:nvSpPr>
        <p:spPr>
          <a:xfrm>
            <a:off x="331847" y="37003210"/>
            <a:ext cx="12636823" cy="6650245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000" dirty="0"/>
              <a:t>REMARKS:</a:t>
            </a:r>
          </a:p>
          <a:p>
            <a:r>
              <a:rPr kumimoji="1" lang="en-US" altLang="ja-JP" sz="4000" dirty="0"/>
              <a:t>- Source: From Figure XVI, ANNEX B, UNSCEAR 1986 REPORT</a:t>
            </a:r>
          </a:p>
          <a:p>
            <a:endParaRPr kumimoji="1" lang="en-US" altLang="ja-JP" sz="1600" dirty="0"/>
          </a:p>
          <a:p>
            <a:r>
              <a:rPr kumimoji="1" lang="en-US" altLang="ja-JP" sz="4000" dirty="0"/>
              <a:t>- Data: Myeloid leukemia incidence of male CBA mice to </a:t>
            </a:r>
          </a:p>
          <a:p>
            <a:r>
              <a:rPr kumimoji="1" lang="en-US" altLang="ja-JP" sz="4000" dirty="0"/>
              <a:t>   x-rays (Mole, 1984; Majo et al., 1986)</a:t>
            </a:r>
          </a:p>
          <a:p>
            <a:endParaRPr kumimoji="1" lang="en-US" altLang="ja-JP" sz="1600" dirty="0"/>
          </a:p>
          <a:p>
            <a:r>
              <a:rPr kumimoji="1" lang="en-US" altLang="ja-JP" sz="4000" dirty="0"/>
              <a:t>- Results: The GHS model fitting is good and it predicts a</a:t>
            </a:r>
          </a:p>
          <a:p>
            <a:r>
              <a:rPr kumimoji="1" lang="en-US" altLang="ja-JP" sz="4000" dirty="0"/>
              <a:t>  smaller risk coefficient in the low dose range than the</a:t>
            </a:r>
          </a:p>
          <a:p>
            <a:r>
              <a:rPr kumimoji="1" lang="en-US" altLang="ja-JP" sz="4000" dirty="0"/>
              <a:t>  model shown in Figure XVI of the UNSCEAR 1986 Report. </a:t>
            </a:r>
          </a:p>
          <a:p>
            <a:endParaRPr kumimoji="1" lang="en-US" altLang="ja-JP" sz="1600" dirty="0"/>
          </a:p>
          <a:p>
            <a:r>
              <a:rPr kumimoji="1" lang="en-US" altLang="ja-JP" sz="4000" dirty="0"/>
              <a:t>- Transformations per surviving cell (Borek, 1984) in Figure</a:t>
            </a:r>
          </a:p>
          <a:p>
            <a:r>
              <a:rPr kumimoji="1" lang="en-US" altLang="ja-JP" sz="4000" dirty="0"/>
              <a:t>  VII of the ANNEX B is also fitted by HS model of F(D) well.</a:t>
            </a:r>
            <a:endParaRPr kumimoji="1" lang="ja-JP" altLang="en-US" sz="40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C145D499-57C3-45FD-A0DF-FF36A9B4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98" y="37020975"/>
            <a:ext cx="12815932" cy="661471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319711A-AA6D-4FA4-86F1-2383C091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877" y="37020975"/>
            <a:ext cx="17063814" cy="665024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409BEFC-6DA8-46D8-B1A3-14F2A3C08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28" y="23812807"/>
            <a:ext cx="14589847" cy="832321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0384960-AB2E-403E-8955-0328C9C36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3856" y="32314913"/>
            <a:ext cx="10918580" cy="23423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17B4814-B4BA-42C4-BA12-F19992283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90731" y="16364084"/>
            <a:ext cx="13699588" cy="3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648</Words>
  <Application>Microsoft Office PowerPoint</Application>
  <PresentationFormat>Custom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Georgia Pro Cond</vt:lpstr>
      <vt:lpstr>Times New Roman</vt:lpstr>
      <vt:lpstr>Office テーマ</vt:lpstr>
      <vt:lpstr>ON A HYBIRD SCALE MODEL OF DOSE-RESPONSE RELATIONSHIPS  UNIVERSALLY APPLIED TO VARIOUS DATA OF IONIZING RADIATION EXPOSURE       SHIGERU KUMAZAWA,  Formerly JAERI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 HYBIRD SCALE MODEL OF DOSE-RESPONSE RELATIONSHIPS  UNVERSALLY APPLIED TO VARIOUS DATA OF IONIZING RADIATION EXPOSURE       SHIGERU KUMAZAWA,  Formerly JAERI</dc:title>
  <dc:creator>熊澤 蕃</dc:creator>
  <cp:lastModifiedBy>Wayne Glines</cp:lastModifiedBy>
  <cp:revision>36</cp:revision>
  <cp:lastPrinted>2018-09-21T13:20:08Z</cp:lastPrinted>
  <dcterms:created xsi:type="dcterms:W3CDTF">2018-09-20T21:34:48Z</dcterms:created>
  <dcterms:modified xsi:type="dcterms:W3CDTF">2018-09-22T15:52:18Z</dcterms:modified>
</cp:coreProperties>
</file>