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873" r:id="rId2"/>
    <p:sldId id="875" r:id="rId3"/>
    <p:sldId id="876" r:id="rId4"/>
    <p:sldId id="689" r:id="rId5"/>
    <p:sldId id="829" r:id="rId6"/>
    <p:sldId id="743" r:id="rId7"/>
    <p:sldId id="877" r:id="rId8"/>
    <p:sldId id="878" r:id="rId9"/>
    <p:sldId id="879" r:id="rId10"/>
    <p:sldId id="849" r:id="rId11"/>
    <p:sldId id="872" r:id="rId12"/>
    <p:sldId id="851" r:id="rId13"/>
    <p:sldId id="852" r:id="rId14"/>
    <p:sldId id="853" r:id="rId15"/>
    <p:sldId id="854" r:id="rId16"/>
    <p:sldId id="855" r:id="rId17"/>
    <p:sldId id="856" r:id="rId18"/>
    <p:sldId id="857" r:id="rId19"/>
    <p:sldId id="860" r:id="rId20"/>
    <p:sldId id="861" r:id="rId21"/>
    <p:sldId id="867" r:id="rId22"/>
    <p:sldId id="865" r:id="rId23"/>
    <p:sldId id="884" r:id="rId24"/>
    <p:sldId id="881" r:id="rId25"/>
    <p:sldId id="882" r:id="rId26"/>
    <p:sldId id="883" r:id="rId27"/>
  </p:sldIdLst>
  <p:sldSz cx="14630400" cy="8229600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6FFFF"/>
    <a:srgbClr val="FFFF99"/>
    <a:srgbClr val="5F5F5F"/>
    <a:srgbClr val="FFFFE7"/>
    <a:srgbClr val="FFFFCD"/>
    <a:srgbClr val="CCFF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9789" autoAdjust="0"/>
  </p:normalViewPr>
  <p:slideViewPr>
    <p:cSldViewPr>
      <p:cViewPr varScale="1">
        <p:scale>
          <a:sx n="69" d="100"/>
          <a:sy n="69" d="100"/>
        </p:scale>
        <p:origin x="90" y="234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104"/>
    </p:cViewPr>
  </p:sorterViewPr>
  <p:notesViewPr>
    <p:cSldViewPr>
      <p:cViewPr>
        <p:scale>
          <a:sx n="100" d="100"/>
          <a:sy n="100" d="100"/>
        </p:scale>
        <p:origin x="-1520" y="-48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6BFB4CB-C966-4560-92CE-C63E1FD6AB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93" tIns="45796" rIns="91593" bIns="45796" numCol="1" anchor="t" anchorCtr="0" compatLnSpc="1">
            <a:prstTxWarp prst="textNoShape">
              <a:avLst/>
            </a:prstTxWarp>
          </a:bodyPr>
          <a:lstStyle>
            <a:lvl1pPr defTabSz="915988">
              <a:defRPr sz="1000" b="1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Understanding Radiological Risks</a:t>
            </a:r>
          </a:p>
          <a:p>
            <a:r>
              <a:rPr lang="en-US" altLang="en-US"/>
              <a:t>Pasco 2018</a:t>
            </a:r>
          </a:p>
          <a:p>
            <a:r>
              <a:rPr lang="en-US" altLang="en-US"/>
              <a:t>David J Brenner, Columbia University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15F701F-99BD-48D6-9C27-5AA1E7BA04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29956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93" tIns="45796" rIns="91593" bIns="45796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anose="020B0604020202020204" pitchFamily="34" charset="0"/>
              </a:defRPr>
            </a:lvl1pPr>
          </a:lstStyle>
          <a:p>
            <a:fld id="{BD35BEF3-0BFC-48C4-AD16-17E8EFC2E6A8}" type="datetimeFigureOut">
              <a:rPr lang="en-US" altLang="en-US"/>
              <a:pPr/>
              <a:t>10/1/2018</a:t>
            </a:fld>
            <a:endParaRPr lang="en-US" altLang="en-US" sz="1000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1D4BD230-CD5B-4054-AD77-5F88EC2E7D8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1100"/>
            <a:ext cx="2997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93" tIns="45796" rIns="91593" bIns="45796" numCol="1" anchor="b" anchorCtr="0" compatLnSpc="1">
            <a:prstTxWarp prst="textNoShape">
              <a:avLst/>
            </a:prstTxWarp>
          </a:bodyPr>
          <a:lstStyle>
            <a:lvl1pPr defTabSz="915988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AFBE335D-6B98-43BE-B711-69FE7127B2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01100"/>
            <a:ext cx="29956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93" tIns="45796" rIns="91593" bIns="45796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1B05908A-DBB0-4352-9445-C670983CBE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>
            <a:extLst>
              <a:ext uri="{FF2B5EF4-FFF2-40B4-BE49-F238E27FC236}">
                <a16:creationId xmlns:a16="http://schemas.microsoft.com/office/drawing/2014/main" id="{5263A1F6-88A8-4343-97E4-30DADE7854A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85" tIns="46442" rIns="92885" bIns="46442" anchor="b"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F38BD427-7877-4B57-9C97-C80D24B4B24C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23" name="Rectangle 2">
            <a:extLst>
              <a:ext uri="{FF2B5EF4-FFF2-40B4-BE49-F238E27FC236}">
                <a16:creationId xmlns:a16="http://schemas.microsoft.com/office/drawing/2014/main" id="{DB859955-A440-44A4-957A-DED9E93F7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4" name="Rectangle 3">
            <a:extLst>
              <a:ext uri="{FF2B5EF4-FFF2-40B4-BE49-F238E27FC236}">
                <a16:creationId xmlns:a16="http://schemas.microsoft.com/office/drawing/2014/main" id="{2B24945C-58A1-4978-A7A8-DA064EB86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5313"/>
            <a:ext cx="5588000" cy="41703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885" tIns="46442" rIns="92885" bIns="4644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4A601925-7481-473A-8CCF-7E65BE5A1F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5958AA4A-AF3B-4584-A2FC-D37EE85EAE4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85" tIns="46442" rIns="92885" bIns="46442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F2C0006B-405B-42C1-9290-80B753EFEF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471488" y="706438"/>
            <a:ext cx="6045200" cy="3402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ABEFC23C-9EBC-4FB5-9565-45B5E48295D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30275" y="4408488"/>
            <a:ext cx="5118100" cy="389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85" tIns="46442" rIns="92885" bIns="46442"/>
          <a:lstStyle/>
          <a:p>
            <a:pPr defTabSz="927100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E8BA59B7-27C0-486D-AEEE-BA274E4CBD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161233EE-0C17-4236-AFB9-8E8F2390F9E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85" tIns="46442" rIns="92885" bIns="46442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E96AF9B9-96F2-4FF8-893B-6A4EFF43B2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471488" y="706438"/>
            <a:ext cx="6045200" cy="3402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22FE06C3-0D47-4450-8EF8-4DC91DF06FC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30275" y="4408488"/>
            <a:ext cx="5118100" cy="389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85" tIns="46442" rIns="92885" bIns="46442"/>
          <a:lstStyle/>
          <a:p>
            <a:pPr defTabSz="927100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55B1B235-6ED2-44D9-9464-BCA93CF61C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3C2CE77C-A1A5-4CDC-BA99-986C3BFFA9B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98500" y="4405313"/>
            <a:ext cx="5588000" cy="41703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8FF7B19E-1EFC-44FE-813F-3673551E83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E91ABB73-1D87-4C76-A33C-0057C016CF3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98500" y="4405313"/>
            <a:ext cx="5588000" cy="41703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27100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C575B5EC-D0F4-462F-9D12-CF2AFD7DBE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CF14875-89B4-4407-A94C-451705AC15B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98500" y="4405313"/>
            <a:ext cx="5588000" cy="41703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BE6F8AC5-CD2C-4C7A-8DE6-2E3FF31AB9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8D30EB1A-7082-44CF-82AD-4C3F7490394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98500" y="4405313"/>
            <a:ext cx="5588000" cy="41703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2C5C80B4-9DB8-4DBF-AF57-BD74A1F8AD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AAE83E72-5E5E-45DA-A67E-9826F6A9CD0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98500" y="4405313"/>
            <a:ext cx="5588000" cy="41703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C29C6B2C-F2FC-44C6-8E13-8D90009AAD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654050" y="836613"/>
            <a:ext cx="5681663" cy="319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D5807800-2269-4E95-991E-A8106F46947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28688" y="4406900"/>
            <a:ext cx="5127625" cy="39004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85" tIns="46442" rIns="92885" bIns="46442"/>
          <a:lstStyle/>
          <a:p>
            <a:pPr defTabSz="1039813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467B83FF-09B9-4201-BA27-E74394093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83313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62C3F2FB-363A-447F-BD5A-AD7C03E2F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4403725"/>
            <a:ext cx="5591175" cy="4171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885" tIns="46442" rIns="92885" bIns="46442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AE91EF09-0785-424A-A3F6-E784A85EE9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D9533E67-15B3-4193-9FAA-8952CF9DDD7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98500" y="4405313"/>
            <a:ext cx="5588000" cy="41703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C6530F18-65EF-4B34-89B1-A42EAFB87C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403225" y="695325"/>
            <a:ext cx="6183313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5A629E73-FC05-4CB0-9B83-6FD4A4E61DE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96913" y="4405313"/>
            <a:ext cx="5591175" cy="41703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D83019E5-63D8-4306-88FE-7A80315AB4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403225" y="695325"/>
            <a:ext cx="6183313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D910D96E-7714-49BE-B339-69A4748F6C4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96913" y="4405313"/>
            <a:ext cx="5591175" cy="41703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21104525-DAC6-4EC4-9859-4B9A52C2D8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B4C096A5-3726-4D90-93A9-BD87DE18142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>
            <a:extLst>
              <a:ext uri="{FF2B5EF4-FFF2-40B4-BE49-F238E27FC236}">
                <a16:creationId xmlns:a16="http://schemas.microsoft.com/office/drawing/2014/main" id="{62839C43-53D5-4C33-846D-3B0EBB7B128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85" tIns="46442" rIns="92885" bIns="46442" anchor="b"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3E0B487D-1820-4F38-BF1C-631D50976DB4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3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867" name="Rectangle 2">
            <a:extLst>
              <a:ext uri="{FF2B5EF4-FFF2-40B4-BE49-F238E27FC236}">
                <a16:creationId xmlns:a16="http://schemas.microsoft.com/office/drawing/2014/main" id="{BD70A550-4F4C-4CB1-A593-A564919264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8" name="Rectangle 3">
            <a:extLst>
              <a:ext uri="{FF2B5EF4-FFF2-40B4-BE49-F238E27FC236}">
                <a16:creationId xmlns:a16="http://schemas.microsoft.com/office/drawing/2014/main" id="{EC7B7085-9171-4DE1-B722-C7D19558C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885" tIns="46442" rIns="92885" bIns="4644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9A62D2A-7BD6-4FD9-8A03-C6142C59E2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82F6770-A79E-429E-AC99-638C60C5B1C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85" tIns="46442" rIns="92885" bIns="46442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7FDC7A4-BB3A-410B-97F0-A28F21A7E5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1D872C7-FFD3-41D8-B803-C919D3B74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>
            <a:extLst>
              <a:ext uri="{FF2B5EF4-FFF2-40B4-BE49-F238E27FC236}">
                <a16:creationId xmlns:a16="http://schemas.microsoft.com/office/drawing/2014/main" id="{E3CB8311-EF7F-40E4-B109-BDDC3CB945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85" tIns="46442" rIns="92885" bIns="46442" anchor="b"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72587460-67F0-4367-8603-987CE68ACF8C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7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915" name="Rectangle 2">
            <a:extLst>
              <a:ext uri="{FF2B5EF4-FFF2-40B4-BE49-F238E27FC236}">
                <a16:creationId xmlns:a16="http://schemas.microsoft.com/office/drawing/2014/main" id="{9EF49F60-64F5-41CA-A01C-275D5B5BD5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6" name="Rectangle 3">
            <a:extLst>
              <a:ext uri="{FF2B5EF4-FFF2-40B4-BE49-F238E27FC236}">
                <a16:creationId xmlns:a16="http://schemas.microsoft.com/office/drawing/2014/main" id="{8AAB0CBE-CD31-4684-A933-3CC683CCF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885" tIns="46442" rIns="92885" bIns="4644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>
            <a:extLst>
              <a:ext uri="{FF2B5EF4-FFF2-40B4-BE49-F238E27FC236}">
                <a16:creationId xmlns:a16="http://schemas.microsoft.com/office/drawing/2014/main" id="{BB63D6C5-FFA6-471C-8F01-E692A7B04E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85" tIns="46442" rIns="92885" bIns="46442" anchor="b"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4E99CD8-E142-4E56-ABD5-C218E772A481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8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63" name="Rectangle 2">
            <a:extLst>
              <a:ext uri="{FF2B5EF4-FFF2-40B4-BE49-F238E27FC236}">
                <a16:creationId xmlns:a16="http://schemas.microsoft.com/office/drawing/2014/main" id="{F16DC0A5-0AD4-4EBF-BF40-34AD38E01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4" name="Rectangle 3">
            <a:extLst>
              <a:ext uri="{FF2B5EF4-FFF2-40B4-BE49-F238E27FC236}">
                <a16:creationId xmlns:a16="http://schemas.microsoft.com/office/drawing/2014/main" id="{F6F53D81-A2C2-489C-9B97-7C972A46A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5313"/>
            <a:ext cx="5588000" cy="41703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885" tIns="46442" rIns="92885" bIns="4644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>
            <a:extLst>
              <a:ext uri="{FF2B5EF4-FFF2-40B4-BE49-F238E27FC236}">
                <a16:creationId xmlns:a16="http://schemas.microsoft.com/office/drawing/2014/main" id="{C424BFD2-1840-4270-9F5F-2C47CDAFB37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85" tIns="46442" rIns="92885" bIns="46442" anchor="b"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0CC89C3-DA18-4412-8B5A-DAB80AF4973B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9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011" name="Rectangle 2">
            <a:extLst>
              <a:ext uri="{FF2B5EF4-FFF2-40B4-BE49-F238E27FC236}">
                <a16:creationId xmlns:a16="http://schemas.microsoft.com/office/drawing/2014/main" id="{AAF152AC-476E-43D5-AED1-92FA6750D8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9012" name="Rectangle 3">
            <a:extLst>
              <a:ext uri="{FF2B5EF4-FFF2-40B4-BE49-F238E27FC236}">
                <a16:creationId xmlns:a16="http://schemas.microsoft.com/office/drawing/2014/main" id="{E98E0353-A947-451E-B076-384E21B46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5313"/>
            <a:ext cx="5588000" cy="41703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885" tIns="46442" rIns="92885" bIns="4644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2A657CD3-D97A-4E9E-BB45-2BC5CA380A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AC962514-B83B-413A-B2CC-E5FFE9DA4B5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85" tIns="46442" rIns="92885" bIns="46442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266223-96AF-4292-87D2-A8A93B5B67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CE9C4-E8DB-42C1-8279-3FEBF41812C5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C0DF17-7D88-4527-835E-2A1E396FC6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96065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2ED182-B44F-4759-B87B-E1D6F6CF6A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2A2FD3-C97A-435A-ADEA-3248AA82E7A7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019A9E-0C34-4590-A681-D440475227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7339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BCA361-21F7-45A4-8F5D-F6211DF555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56F4-B75A-4530-A844-0F9084A1938A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501289-7AC8-458B-8E3F-48F9F2A4E6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38024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4F0E54-A3C4-46DB-8C2B-EA9BED20A2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9FFB1-801B-4AD2-9FAC-656E8AEA8752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1F163A-BFA3-488B-82AD-0E3F77F824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83391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5056F48-6C07-4E6A-99F7-0A85667D0C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F3752-AEF5-4664-ABA9-849F33037788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86402E-760F-4078-A746-850F11816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68140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lIns="92075" tIns="46038" rIns="92075" bIns="46038"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B3A5CD-230C-4FCE-9A56-B9621FE8EC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27322-3616-48AB-BA1D-E6CD25DB4802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52BAE5-D8D3-4E4A-9E93-6752DA75AF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74757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68B002-3BD7-4F32-8E54-D7B830959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5966F7-E858-4F5A-A80F-24C7E81CBA2F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15BE170-C1C5-4536-98EA-1FBA325466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6638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1EDF82E-51A9-48D3-BEAF-9B0C1E2B1E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74AD4A-4755-44E1-867D-86AD7F94DE55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6ED0B8A-6177-4D96-B4C2-F34440AAAB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3700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B7D11-649D-4EFC-8054-08FB1BAA07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E8A13-7DB8-498C-8053-36B09763563E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77D791-EF24-4D88-BCE1-56B79DC4F4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62821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70A46E-A349-4E5A-843E-844BD6227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4CA03-8EA8-4652-9033-607F7082D439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FF80F8-2FB7-40E7-A590-E1D29B23E9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5655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9A21D-D9B0-43B9-BF15-D8FFA46F61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802D4-DF03-4B07-B4F5-D46A3581ACF9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274BA-A814-49C2-B4C1-603B9E68BD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7870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B17FFE-03CE-4D71-8405-9F8CB75AC3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FF0A1-CB16-4AFF-BD19-ACD632ADC822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8DA6D5-1768-4D8D-A8F7-0F8BF2D491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9794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CDCB08-9C05-45EA-BD0B-684077A936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0CA20-A379-4CF4-8ADC-D889C1472689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487C16-B62C-48EB-919D-529B060CB9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1059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006F39F-7497-4A40-89C6-87B708008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BD5DAA-782C-4CA2-9666-8375ED541FCD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45A8621-C3D2-4D82-97E0-80AA9153A5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84417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84ED1-225A-429F-9F1A-D0E7E5BE4B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F11484-89EB-4E76-AF38-39BCFA1BBF2E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A9A218-1ECE-4781-9FEF-241B624DF2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40387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2075" tIns="46038" rIns="92075" bIns="46038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C4150-EE3B-4F75-B482-D47E73B192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3FA3C-7D50-4EEE-91BE-A884426C7BB6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E0F98-2FA1-4BEF-8637-39290E8398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0150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EAD2FFC-B2EE-42DC-88F0-C2C30FFC2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6963" y="731838"/>
            <a:ext cx="124364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482" tIns="65742" rIns="131482" bIns="657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9EC5FD6-25D9-4A24-8AAB-090466E7E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2378075"/>
            <a:ext cx="1243647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482" tIns="65742" rIns="131482" bIns="657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9337457-11B6-4395-889B-792D66B6C7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3" y="7497763"/>
            <a:ext cx="3048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31482" tIns="65742" rIns="131482" bIns="65742" numCol="1" anchor="ctr" anchorCtr="0" compatLnSpc="1">
            <a:prstTxWarp prst="textNoShape">
              <a:avLst/>
            </a:prstTxWarp>
          </a:bodyPr>
          <a:lstStyle>
            <a:lvl1pPr defTabSz="1306513">
              <a:defRPr sz="2000"/>
            </a:lvl1pPr>
          </a:lstStyle>
          <a:p>
            <a:fld id="{726D5F26-0FF7-43AC-83BC-7D4C5DA130AD}" type="datetimeFigureOut">
              <a:rPr lang="en-US" altLang="en-US"/>
              <a:pPr/>
              <a:t>10/1/2018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3D58F2A-B04C-4E8F-A439-E0A12EB7C9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9038" y="7497763"/>
            <a:ext cx="46323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31482" tIns="65742" rIns="131482" bIns="65742" numCol="1" anchor="ctr" anchorCtr="0" compatLnSpc="1">
            <a:prstTxWarp prst="textNoShape">
              <a:avLst/>
            </a:prstTxWarp>
          </a:bodyPr>
          <a:lstStyle>
            <a:lvl1pPr algn="ctr" defTabSz="1306513">
              <a:defRPr sz="20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53" r:id="rId12"/>
    <p:sldLayoutId id="2147483652" r:id="rId13"/>
    <p:sldLayoutId id="2147483651" r:id="rId14"/>
    <p:sldLayoutId id="2147483650" r:id="rId15"/>
    <p:sldLayoutId id="2147483649" r:id="rId16"/>
  </p:sldLayoutIdLst>
  <p:transition/>
  <p:txStyles>
    <p:titleStyle>
      <a:lvl1pPr algn="ctr" defTabSz="130651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651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imes New Roman" pitchFamily="18" charset="0"/>
        </a:defRPr>
      </a:lvl2pPr>
      <a:lvl3pPr algn="ctr" defTabSz="130651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imes New Roman" pitchFamily="18" charset="0"/>
        </a:defRPr>
      </a:lvl3pPr>
      <a:lvl4pPr algn="ctr" defTabSz="130651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imes New Roman" pitchFamily="18" charset="0"/>
        </a:defRPr>
      </a:lvl4pPr>
      <a:lvl5pPr algn="ctr" defTabSz="130651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90538" indent="-490538" algn="l" defTabSz="130651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62038" indent="-409575" algn="l" defTabSz="130651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33538" indent="-327025" algn="l" defTabSz="130651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86000" indent="-327025" algn="l" defTabSz="1306513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4pPr>
      <a:lvl5pPr marL="2938463" indent="-325438" algn="l" defTabSz="1306513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9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Text Box 3">
            <a:extLst>
              <a:ext uri="{FF2B5EF4-FFF2-40B4-BE49-F238E27FC236}">
                <a16:creationId xmlns:a16="http://schemas.microsoft.com/office/drawing/2014/main" id="{8DA8507E-A84B-46EC-AC5B-5AD62344A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3675"/>
            <a:ext cx="144018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2038" indent="-4095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33538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60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384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956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528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100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672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5000" b="1">
                <a:solidFill>
                  <a:srgbClr val="FFFF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Strengths and weaknesses of </a:t>
            </a:r>
            <a:br>
              <a:rPr lang="en-US" altLang="en-US" sz="5000" b="1">
                <a:solidFill>
                  <a:srgbClr val="FFFF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5000" b="1">
                <a:solidFill>
                  <a:srgbClr val="FFFF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biophysical argument for </a:t>
            </a:r>
            <a:br>
              <a:rPr lang="en-US" altLang="en-US" sz="5000" b="1">
                <a:solidFill>
                  <a:srgbClr val="FFFF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5000" b="1">
                <a:solidFill>
                  <a:srgbClr val="FFFF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linear risk extrapolation to very low doses</a:t>
            </a:r>
          </a:p>
        </p:txBody>
      </p:sp>
      <p:pic>
        <p:nvPicPr>
          <p:cNvPr id="285700" name="Picture 4">
            <a:extLst>
              <a:ext uri="{FF2B5EF4-FFF2-40B4-BE49-F238E27FC236}">
                <a16:creationId xmlns:a16="http://schemas.microsoft.com/office/drawing/2014/main" id="{A3C7768D-2F51-4784-B9BC-54D31986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22501" r="21249" b="4167"/>
          <a:stretch>
            <a:fillRect/>
          </a:stretch>
        </p:blipFill>
        <p:spPr bwMode="auto">
          <a:xfrm>
            <a:off x="4038600" y="2743200"/>
            <a:ext cx="6519863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080" name="Text Box 8">
            <a:extLst>
              <a:ext uri="{FF2B5EF4-FFF2-40B4-BE49-F238E27FC236}">
                <a16:creationId xmlns:a16="http://schemas.microsoft.com/office/drawing/2014/main" id="{58D07B75-4CE5-4FE3-AF57-2DE3B1C98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369050"/>
            <a:ext cx="6400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2038" indent="-4095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33538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60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384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956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528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100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672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400" b="1">
                <a:solidFill>
                  <a:srgbClr val="FFFFE7"/>
                </a:solidFill>
              </a:rPr>
              <a:t>David Brenner</a:t>
            </a:r>
          </a:p>
          <a:p>
            <a:pPr>
              <a:spcAft>
                <a:spcPct val="10000"/>
              </a:spcAft>
            </a:pPr>
            <a:r>
              <a:rPr lang="en-US" altLang="en-US" sz="3400" b="1">
                <a:solidFill>
                  <a:srgbClr val="FFFFE7"/>
                </a:solidFill>
              </a:rPr>
              <a:t>Columbia University, New York</a:t>
            </a:r>
          </a:p>
          <a:p>
            <a:r>
              <a:rPr lang="en-US" altLang="en-US" sz="3400" b="1">
                <a:solidFill>
                  <a:srgbClr val="FFFFE7"/>
                </a:solidFill>
              </a:rPr>
              <a:t>djb3@columbia.edu</a:t>
            </a:r>
            <a:endParaRPr lang="en-US" altLang="en-US" sz="5100" b="1">
              <a:solidFill>
                <a:srgbClr val="FFFFE7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705" name="Line 9">
            <a:extLst>
              <a:ext uri="{FF2B5EF4-FFF2-40B4-BE49-F238E27FC236}">
                <a16:creationId xmlns:a16="http://schemas.microsoft.com/office/drawing/2014/main" id="{A5F32844-E703-4636-99AA-925262407D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6238" y="3108325"/>
            <a:ext cx="12700" cy="108902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6" name="Line 10">
            <a:extLst>
              <a:ext uri="{FF2B5EF4-FFF2-40B4-BE49-F238E27FC236}">
                <a16:creationId xmlns:a16="http://schemas.microsoft.com/office/drawing/2014/main" id="{C64BBA7D-0B5F-4BF3-ACAF-45AED2902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6638" y="3094038"/>
            <a:ext cx="0" cy="73183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7" name="Line 11">
            <a:extLst>
              <a:ext uri="{FF2B5EF4-FFF2-40B4-BE49-F238E27FC236}">
                <a16:creationId xmlns:a16="http://schemas.microsoft.com/office/drawing/2014/main" id="{D1967FE7-A9BF-41C9-B5C4-0C8AD28BA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63175" y="2960688"/>
            <a:ext cx="0" cy="54768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5A882EC6-9E6E-4A9F-B1EB-1F89ABC7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63" y="1989138"/>
            <a:ext cx="9159875" cy="618013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76D92A98-E182-4122-A132-2CDD5302D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1463040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/>
          <a:lstStyle>
            <a:lvl1pPr>
              <a:spcBef>
                <a:spcPct val="20000"/>
              </a:spcBef>
              <a:buChar char="•"/>
              <a:defRPr sz="4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buFontTx/>
              <a:buNone/>
            </a:pPr>
            <a:r>
              <a:rPr lang="en-US" altLang="ja-JP" sz="3600" b="1">
                <a:solidFill>
                  <a:srgbClr val="FFFFE7"/>
                </a:solidFill>
                <a:latin typeface="Verdana" panose="020B0604030504040204" pitchFamily="34" charset="0"/>
                <a:ea typeface="MS Mincho" pitchFamily="49" charset="-128"/>
              </a:rPr>
              <a:t>For lower doses than we can assess epidemiologically,  we do need to use models to extrapolate risks</a:t>
            </a:r>
          </a:p>
        </p:txBody>
      </p:sp>
      <p:grpSp>
        <p:nvGrpSpPr>
          <p:cNvPr id="232452" name="Group 4">
            <a:extLst>
              <a:ext uri="{FF2B5EF4-FFF2-40B4-BE49-F238E27FC236}">
                <a16:creationId xmlns:a16="http://schemas.microsoft.com/office/drawing/2014/main" id="{633E7E7A-43D6-4DE2-8ACD-14C0F1DD6D2C}"/>
              </a:ext>
            </a:extLst>
          </p:cNvPr>
          <p:cNvGrpSpPr>
            <a:grpSpLocks/>
          </p:cNvGrpSpPr>
          <p:nvPr/>
        </p:nvGrpSpPr>
        <p:grpSpPr bwMode="auto">
          <a:xfrm>
            <a:off x="0" y="1679575"/>
            <a:ext cx="14612938" cy="180975"/>
            <a:chOff x="0" y="900"/>
            <a:chExt cx="6472" cy="95"/>
          </a:xfrm>
        </p:grpSpPr>
        <p:sp>
          <p:nvSpPr>
            <p:cNvPr id="232453" name="Rectangle 5">
              <a:extLst>
                <a:ext uri="{FF2B5EF4-FFF2-40B4-BE49-F238E27FC236}">
                  <a16:creationId xmlns:a16="http://schemas.microsoft.com/office/drawing/2014/main" id="{267B9D86-E5C1-489D-812B-056110F5C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54" name="Rectangle 6">
              <a:extLst>
                <a:ext uri="{FF2B5EF4-FFF2-40B4-BE49-F238E27FC236}">
                  <a16:creationId xmlns:a16="http://schemas.microsoft.com/office/drawing/2014/main" id="{792927DE-F88C-4E73-B5A7-9E27693BB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1"/>
              <a:ext cx="6472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32455" name="Picture 7">
            <a:extLst>
              <a:ext uri="{FF2B5EF4-FFF2-40B4-BE49-F238E27FC236}">
                <a16:creationId xmlns:a16="http://schemas.microsoft.com/office/drawing/2014/main" id="{22210EBB-629E-4831-AA3A-337E22A0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2247900"/>
            <a:ext cx="8291512" cy="574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2456" name="Rectangle 8">
            <a:extLst>
              <a:ext uri="{FF2B5EF4-FFF2-40B4-BE49-F238E27FC236}">
                <a16:creationId xmlns:a16="http://schemas.microsoft.com/office/drawing/2014/main" id="{BE5B87B7-F35C-4FCB-A248-4A886C60A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2255838"/>
            <a:ext cx="7005638" cy="5067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7" name="Line 9">
            <a:extLst>
              <a:ext uri="{FF2B5EF4-FFF2-40B4-BE49-F238E27FC236}">
                <a16:creationId xmlns:a16="http://schemas.microsoft.com/office/drawing/2014/main" id="{BD48D990-50B9-4704-A410-8CD2B2EC4E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8925" y="2895600"/>
            <a:ext cx="6996113" cy="443547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58" name="Line 10">
            <a:extLst>
              <a:ext uri="{FF2B5EF4-FFF2-40B4-BE49-F238E27FC236}">
                <a16:creationId xmlns:a16="http://schemas.microsoft.com/office/drawing/2014/main" id="{EF1023FB-AD56-4D14-ADEC-E737B1C759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1600" y="2587625"/>
            <a:ext cx="4683125" cy="4735513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59" name="Line 11">
            <a:extLst>
              <a:ext uri="{FF2B5EF4-FFF2-40B4-BE49-F238E27FC236}">
                <a16:creationId xmlns:a16="http://schemas.microsoft.com/office/drawing/2014/main" id="{91B04E6E-C271-4540-9511-14DAD9D8E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7305675"/>
            <a:ext cx="2316162" cy="0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60" name="Arc 12">
            <a:extLst>
              <a:ext uri="{FF2B5EF4-FFF2-40B4-BE49-F238E27FC236}">
                <a16:creationId xmlns:a16="http://schemas.microsoft.com/office/drawing/2014/main" id="{74C0AB85-4E79-427F-9A02-92034E5CA35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4754563" y="2946400"/>
            <a:ext cx="6357937" cy="4248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60"/>
              <a:gd name="T1" fmla="*/ 0 h 21600"/>
              <a:gd name="T2" fmla="*/ 21560 w 21560"/>
              <a:gd name="T3" fmla="*/ 20293 h 21600"/>
              <a:gd name="T4" fmla="*/ 0 w 2156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0" h="21600" fill="none" extrusionOk="0">
                <a:moveTo>
                  <a:pt x="-1" y="0"/>
                </a:moveTo>
                <a:cubicBezTo>
                  <a:pt x="11421" y="0"/>
                  <a:pt x="20869" y="8892"/>
                  <a:pt x="21560" y="20292"/>
                </a:cubicBezTo>
              </a:path>
              <a:path w="21560" h="21600" stroke="0" extrusionOk="0">
                <a:moveTo>
                  <a:pt x="-1" y="0"/>
                </a:moveTo>
                <a:cubicBezTo>
                  <a:pt x="11421" y="0"/>
                  <a:pt x="20869" y="8892"/>
                  <a:pt x="21560" y="20292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1" name="Freeform 13">
            <a:extLst>
              <a:ext uri="{FF2B5EF4-FFF2-40B4-BE49-F238E27FC236}">
                <a16:creationId xmlns:a16="http://schemas.microsoft.com/office/drawing/2014/main" id="{28186328-A2B9-4F19-B778-B406AA68D700}"/>
              </a:ext>
            </a:extLst>
          </p:cNvPr>
          <p:cNvSpPr>
            <a:spLocks/>
          </p:cNvSpPr>
          <p:nvPr/>
        </p:nvSpPr>
        <p:spPr bwMode="auto">
          <a:xfrm>
            <a:off x="4097338" y="6881813"/>
            <a:ext cx="695325" cy="723900"/>
          </a:xfrm>
          <a:custGeom>
            <a:avLst/>
            <a:gdLst>
              <a:gd name="T0" fmla="*/ 264 w 274"/>
              <a:gd name="T1" fmla="*/ 0 h 380"/>
              <a:gd name="T2" fmla="*/ 256 w 274"/>
              <a:gd name="T3" fmla="*/ 32 h 380"/>
              <a:gd name="T4" fmla="*/ 248 w 274"/>
              <a:gd name="T5" fmla="*/ 80 h 380"/>
              <a:gd name="T6" fmla="*/ 232 w 274"/>
              <a:gd name="T7" fmla="*/ 115 h 380"/>
              <a:gd name="T8" fmla="*/ 203 w 274"/>
              <a:gd name="T9" fmla="*/ 216 h 380"/>
              <a:gd name="T10" fmla="*/ 184 w 274"/>
              <a:gd name="T11" fmla="*/ 291 h 380"/>
              <a:gd name="T12" fmla="*/ 166 w 274"/>
              <a:gd name="T13" fmla="*/ 320 h 380"/>
              <a:gd name="T14" fmla="*/ 134 w 274"/>
              <a:gd name="T15" fmla="*/ 350 h 380"/>
              <a:gd name="T16" fmla="*/ 110 w 274"/>
              <a:gd name="T17" fmla="*/ 368 h 380"/>
              <a:gd name="T18" fmla="*/ 62 w 274"/>
              <a:gd name="T19" fmla="*/ 374 h 380"/>
              <a:gd name="T20" fmla="*/ 35 w 274"/>
              <a:gd name="T21" fmla="*/ 310 h 380"/>
              <a:gd name="T22" fmla="*/ 24 w 274"/>
              <a:gd name="T23" fmla="*/ 283 h 380"/>
              <a:gd name="T24" fmla="*/ 0 w 274"/>
              <a:gd name="T25" fmla="*/ 214 h 380"/>
              <a:gd name="T26" fmla="*/ 19 w 274"/>
              <a:gd name="T27" fmla="*/ 211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4" h="380">
                <a:moveTo>
                  <a:pt x="264" y="0"/>
                </a:moveTo>
                <a:cubicBezTo>
                  <a:pt x="274" y="13"/>
                  <a:pt x="269" y="24"/>
                  <a:pt x="256" y="32"/>
                </a:cubicBezTo>
                <a:cubicBezTo>
                  <a:pt x="252" y="48"/>
                  <a:pt x="253" y="65"/>
                  <a:pt x="248" y="80"/>
                </a:cubicBezTo>
                <a:cubicBezTo>
                  <a:pt x="244" y="91"/>
                  <a:pt x="236" y="103"/>
                  <a:pt x="232" y="115"/>
                </a:cubicBezTo>
                <a:cubicBezTo>
                  <a:pt x="220" y="148"/>
                  <a:pt x="215" y="183"/>
                  <a:pt x="203" y="216"/>
                </a:cubicBezTo>
                <a:cubicBezTo>
                  <a:pt x="201" y="236"/>
                  <a:pt x="202" y="280"/>
                  <a:pt x="184" y="291"/>
                </a:cubicBezTo>
                <a:cubicBezTo>
                  <a:pt x="181" y="302"/>
                  <a:pt x="176" y="314"/>
                  <a:pt x="166" y="320"/>
                </a:cubicBezTo>
                <a:cubicBezTo>
                  <a:pt x="158" y="335"/>
                  <a:pt x="150" y="345"/>
                  <a:pt x="134" y="350"/>
                </a:cubicBezTo>
                <a:cubicBezTo>
                  <a:pt x="127" y="359"/>
                  <a:pt x="121" y="365"/>
                  <a:pt x="110" y="368"/>
                </a:cubicBezTo>
                <a:cubicBezTo>
                  <a:pt x="95" y="380"/>
                  <a:pt x="81" y="375"/>
                  <a:pt x="62" y="374"/>
                </a:cubicBezTo>
                <a:cubicBezTo>
                  <a:pt x="54" y="352"/>
                  <a:pt x="42" y="332"/>
                  <a:pt x="35" y="310"/>
                </a:cubicBezTo>
                <a:cubicBezTo>
                  <a:pt x="32" y="299"/>
                  <a:pt x="33" y="290"/>
                  <a:pt x="24" y="283"/>
                </a:cubicBezTo>
                <a:cubicBezTo>
                  <a:pt x="23" y="275"/>
                  <a:pt x="9" y="220"/>
                  <a:pt x="0" y="214"/>
                </a:cubicBezTo>
                <a:lnTo>
                  <a:pt x="19" y="211"/>
                </a:lnTo>
              </a:path>
            </a:pathLst>
          </a:custGeom>
          <a:noFill/>
          <a:ln w="508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62" name="Oval 14">
            <a:extLst>
              <a:ext uri="{FF2B5EF4-FFF2-40B4-BE49-F238E27FC236}">
                <a16:creationId xmlns:a16="http://schemas.microsoft.com/office/drawing/2014/main" id="{D7A9E800-5148-4364-B260-79D943717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3925" y="3598863"/>
            <a:ext cx="244475" cy="1825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3" name="Oval 15">
            <a:extLst>
              <a:ext uri="{FF2B5EF4-FFF2-40B4-BE49-F238E27FC236}">
                <a16:creationId xmlns:a16="http://schemas.microsoft.com/office/drawing/2014/main" id="{322C3C4D-831C-42C3-96C6-8208CFD20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738" y="3044825"/>
            <a:ext cx="242887" cy="1825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4" name="Oval 16">
            <a:extLst>
              <a:ext uri="{FF2B5EF4-FFF2-40B4-BE49-F238E27FC236}">
                <a16:creationId xmlns:a16="http://schemas.microsoft.com/office/drawing/2014/main" id="{632D2EDD-621E-4BD0-B39D-6C018386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6600" y="2684463"/>
            <a:ext cx="244475" cy="1825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5" name="Text Box 17">
            <a:extLst>
              <a:ext uri="{FF2B5EF4-FFF2-40B4-BE49-F238E27FC236}">
                <a16:creationId xmlns:a16="http://schemas.microsoft.com/office/drawing/2014/main" id="{F896A233-665E-4EE0-9972-449DAC8CC59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92162" y="4183063"/>
            <a:ext cx="53498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>
                <a:latin typeface="Arial" panose="020B0604020202020204" pitchFamily="34" charset="0"/>
              </a:rPr>
              <a:t>Radiation-induced </a:t>
            </a:r>
            <a:br>
              <a:rPr lang="en-US" altLang="en-US" sz="3200" b="1">
                <a:latin typeface="Arial" panose="020B0604020202020204" pitchFamily="34" charset="0"/>
              </a:rPr>
            </a:br>
            <a:r>
              <a:rPr lang="en-US" altLang="en-US" sz="3200" b="1">
                <a:latin typeface="Arial" panose="020B0604020202020204" pitchFamily="34" charset="0"/>
              </a:rPr>
              <a:t>cancer risk</a:t>
            </a:r>
          </a:p>
        </p:txBody>
      </p:sp>
      <p:sp>
        <p:nvSpPr>
          <p:cNvPr id="232466" name="Rectangle 18">
            <a:extLst>
              <a:ext uri="{FF2B5EF4-FFF2-40B4-BE49-F238E27FC236}">
                <a16:creationId xmlns:a16="http://schemas.microsoft.com/office/drawing/2014/main" id="{16C99568-C597-47BF-B289-3642FE8B0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3" y="7373938"/>
            <a:ext cx="3208337" cy="639762"/>
          </a:xfrm>
          <a:prstGeom prst="rect">
            <a:avLst/>
          </a:prstGeom>
          <a:solidFill>
            <a:srgbClr val="EAEAEA"/>
          </a:solidFill>
          <a:ln w="9525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7" name="Text Box 19">
            <a:extLst>
              <a:ext uri="{FF2B5EF4-FFF2-40B4-BE49-F238E27FC236}">
                <a16:creationId xmlns:a16="http://schemas.microsoft.com/office/drawing/2014/main" id="{BA00E586-AE81-4E11-9861-815ADB05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138" y="7377113"/>
            <a:ext cx="3179762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200" b="1">
                <a:latin typeface="Arial" panose="020B0604020202020204" pitchFamily="34" charset="0"/>
              </a:rPr>
              <a:t>Dose</a:t>
            </a:r>
          </a:p>
        </p:txBody>
      </p:sp>
      <p:sp>
        <p:nvSpPr>
          <p:cNvPr id="232468" name="Arc 20">
            <a:extLst>
              <a:ext uri="{FF2B5EF4-FFF2-40B4-BE49-F238E27FC236}">
                <a16:creationId xmlns:a16="http://schemas.microsoft.com/office/drawing/2014/main" id="{8F090431-03B6-4657-9BE2-BB2F3E8EB344}"/>
              </a:ext>
            </a:extLst>
          </p:cNvPr>
          <p:cNvSpPr>
            <a:spLocks/>
          </p:cNvSpPr>
          <p:nvPr/>
        </p:nvSpPr>
        <p:spPr bwMode="auto">
          <a:xfrm rot="10635623" flipV="1">
            <a:off x="4038600" y="3189288"/>
            <a:ext cx="8461375" cy="5646737"/>
          </a:xfrm>
          <a:custGeom>
            <a:avLst/>
            <a:gdLst>
              <a:gd name="G0" fmla="+- 0 0 0"/>
              <a:gd name="G1" fmla="+- 21396 0 0"/>
              <a:gd name="G2" fmla="+- 21600 0 0"/>
              <a:gd name="T0" fmla="*/ 2964 w 20621"/>
              <a:gd name="T1" fmla="*/ 0 h 21396"/>
              <a:gd name="T2" fmla="*/ 20621 w 20621"/>
              <a:gd name="T3" fmla="*/ 14968 h 21396"/>
              <a:gd name="T4" fmla="*/ 0 w 20621"/>
              <a:gd name="T5" fmla="*/ 21396 h 2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21" h="21396" fill="none" extrusionOk="0">
                <a:moveTo>
                  <a:pt x="2963" y="0"/>
                </a:moveTo>
                <a:cubicBezTo>
                  <a:pt x="11251" y="1148"/>
                  <a:pt x="18131" y="6979"/>
                  <a:pt x="20621" y="14967"/>
                </a:cubicBezTo>
              </a:path>
              <a:path w="20621" h="21396" stroke="0" extrusionOk="0">
                <a:moveTo>
                  <a:pt x="2963" y="0"/>
                </a:moveTo>
                <a:cubicBezTo>
                  <a:pt x="11251" y="1148"/>
                  <a:pt x="18131" y="6979"/>
                  <a:pt x="20621" y="14967"/>
                </a:cubicBezTo>
                <a:lnTo>
                  <a:pt x="0" y="21396"/>
                </a:lnTo>
                <a:close/>
              </a:path>
            </a:pathLst>
          </a:custGeom>
          <a:noFill/>
          <a:ln w="508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9" name="Text Box 21">
            <a:extLst>
              <a:ext uri="{FF2B5EF4-FFF2-40B4-BE49-F238E27FC236}">
                <a16:creationId xmlns:a16="http://schemas.microsoft.com/office/drawing/2014/main" id="{30178F19-382C-4201-89D6-FE895326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463" y="6084888"/>
            <a:ext cx="7318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8600" b="1">
                <a:solidFill>
                  <a:srgbClr val="FF0000"/>
                </a:solidFill>
                <a:latin typeface="Arial Narrow" panose="020B0606020202030204" pitchFamily="34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623916E3-DB4C-4FD9-B1CE-249F2960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63" y="1989138"/>
            <a:ext cx="9159875" cy="618013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BAE12710-42B7-4D79-A80C-DCEE88F9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25"/>
            <a:ext cx="1463040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/>
          <a:lstStyle>
            <a:lvl1pPr>
              <a:spcBef>
                <a:spcPct val="20000"/>
              </a:spcBef>
              <a:buChar char="•"/>
              <a:defRPr sz="4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Aft>
                <a:spcPct val="20000"/>
              </a:spcAft>
              <a:buFontTx/>
              <a:buNone/>
            </a:pPr>
            <a:r>
              <a:rPr lang="en-US" altLang="en-US" sz="36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altLang="en-US" sz="40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he Biophysical Argument leading to </a:t>
            </a:r>
            <a:br>
              <a:rPr lang="en-US" altLang="en-US" sz="40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n-US" altLang="en-US" sz="40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linear no-threshold extrapolation</a:t>
            </a:r>
          </a:p>
        </p:txBody>
      </p:sp>
      <p:grpSp>
        <p:nvGrpSpPr>
          <p:cNvPr id="281604" name="Group 4">
            <a:extLst>
              <a:ext uri="{FF2B5EF4-FFF2-40B4-BE49-F238E27FC236}">
                <a16:creationId xmlns:a16="http://schemas.microsoft.com/office/drawing/2014/main" id="{ECF6351C-C008-4AD0-9074-26DDC496F186}"/>
              </a:ext>
            </a:extLst>
          </p:cNvPr>
          <p:cNvGrpSpPr>
            <a:grpSpLocks/>
          </p:cNvGrpSpPr>
          <p:nvPr/>
        </p:nvGrpSpPr>
        <p:grpSpPr bwMode="auto">
          <a:xfrm>
            <a:off x="0" y="1679575"/>
            <a:ext cx="14612938" cy="180975"/>
            <a:chOff x="0" y="900"/>
            <a:chExt cx="6472" cy="95"/>
          </a:xfrm>
        </p:grpSpPr>
        <p:sp>
          <p:nvSpPr>
            <p:cNvPr id="281605" name="Rectangle 5">
              <a:extLst>
                <a:ext uri="{FF2B5EF4-FFF2-40B4-BE49-F238E27FC236}">
                  <a16:creationId xmlns:a16="http://schemas.microsoft.com/office/drawing/2014/main" id="{D66092FD-9961-44A9-BC54-99ACC4836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06" name="Rectangle 6">
              <a:extLst>
                <a:ext uri="{FF2B5EF4-FFF2-40B4-BE49-F238E27FC236}">
                  <a16:creationId xmlns:a16="http://schemas.microsoft.com/office/drawing/2014/main" id="{0D4FADBB-2C0D-4C2C-B8B5-A61AA370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1"/>
              <a:ext cx="6472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81607" name="Picture 7">
            <a:extLst>
              <a:ext uri="{FF2B5EF4-FFF2-40B4-BE49-F238E27FC236}">
                <a16:creationId xmlns:a16="http://schemas.microsoft.com/office/drawing/2014/main" id="{740EB563-36A9-4317-B9A5-5365C51E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2247900"/>
            <a:ext cx="8291512" cy="574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1608" name="Rectangle 8">
            <a:extLst>
              <a:ext uri="{FF2B5EF4-FFF2-40B4-BE49-F238E27FC236}">
                <a16:creationId xmlns:a16="http://schemas.microsoft.com/office/drawing/2014/main" id="{578C5167-596F-40E8-8EEC-D15BAF7D4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2255838"/>
            <a:ext cx="7005638" cy="5067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9" name="Line 9">
            <a:extLst>
              <a:ext uri="{FF2B5EF4-FFF2-40B4-BE49-F238E27FC236}">
                <a16:creationId xmlns:a16="http://schemas.microsoft.com/office/drawing/2014/main" id="{7AAE078E-E49C-4FE1-B841-2E1C3A1A42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8925" y="2895600"/>
            <a:ext cx="6996113" cy="443547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14" name="Oval 14">
            <a:extLst>
              <a:ext uri="{FF2B5EF4-FFF2-40B4-BE49-F238E27FC236}">
                <a16:creationId xmlns:a16="http://schemas.microsoft.com/office/drawing/2014/main" id="{DC194179-85A5-453C-BF28-DE70BD1E6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3925" y="3598863"/>
            <a:ext cx="244475" cy="1825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5" name="Oval 15">
            <a:extLst>
              <a:ext uri="{FF2B5EF4-FFF2-40B4-BE49-F238E27FC236}">
                <a16:creationId xmlns:a16="http://schemas.microsoft.com/office/drawing/2014/main" id="{4C85912E-1D78-461A-8696-32D96F57E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738" y="3044825"/>
            <a:ext cx="242887" cy="1825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6" name="Oval 16">
            <a:extLst>
              <a:ext uri="{FF2B5EF4-FFF2-40B4-BE49-F238E27FC236}">
                <a16:creationId xmlns:a16="http://schemas.microsoft.com/office/drawing/2014/main" id="{2C51B874-4895-4A96-895E-FF5238595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6600" y="2684463"/>
            <a:ext cx="244475" cy="1825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7" name="Text Box 17">
            <a:extLst>
              <a:ext uri="{FF2B5EF4-FFF2-40B4-BE49-F238E27FC236}">
                <a16:creationId xmlns:a16="http://schemas.microsoft.com/office/drawing/2014/main" id="{A34685D4-2A0C-4C18-80A1-AE2C2E21564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92162" y="4183063"/>
            <a:ext cx="53498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>
                <a:latin typeface="Arial" panose="020B0604020202020204" pitchFamily="34" charset="0"/>
              </a:rPr>
              <a:t>Radiation-induced </a:t>
            </a:r>
            <a:br>
              <a:rPr lang="en-US" altLang="en-US" sz="3200" b="1">
                <a:latin typeface="Arial" panose="020B0604020202020204" pitchFamily="34" charset="0"/>
              </a:rPr>
            </a:br>
            <a:r>
              <a:rPr lang="en-US" altLang="en-US" sz="3200" b="1">
                <a:latin typeface="Arial" panose="020B0604020202020204" pitchFamily="34" charset="0"/>
              </a:rPr>
              <a:t>cancer risk</a:t>
            </a:r>
          </a:p>
        </p:txBody>
      </p:sp>
      <p:sp>
        <p:nvSpPr>
          <p:cNvPr id="281618" name="Rectangle 18">
            <a:extLst>
              <a:ext uri="{FF2B5EF4-FFF2-40B4-BE49-F238E27FC236}">
                <a16:creationId xmlns:a16="http://schemas.microsoft.com/office/drawing/2014/main" id="{C28D5525-A0C2-48D3-849D-BEF2A9F6D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3" y="7373938"/>
            <a:ext cx="3208337" cy="639762"/>
          </a:xfrm>
          <a:prstGeom prst="rect">
            <a:avLst/>
          </a:prstGeom>
          <a:solidFill>
            <a:srgbClr val="EAEAEA"/>
          </a:solidFill>
          <a:ln w="9525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9" name="Text Box 19">
            <a:extLst>
              <a:ext uri="{FF2B5EF4-FFF2-40B4-BE49-F238E27FC236}">
                <a16:creationId xmlns:a16="http://schemas.microsoft.com/office/drawing/2014/main" id="{A65A999A-2337-446B-8FE8-2B54E6286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138" y="7377113"/>
            <a:ext cx="3179762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200" b="1">
                <a:latin typeface="Arial" panose="020B0604020202020204" pitchFamily="34" charset="0"/>
              </a:rPr>
              <a:t>Dose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8003C9FA-1E8C-41A7-A58F-F1D40FFC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9725" y="1279525"/>
            <a:ext cx="3779838" cy="65865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65BEFF1A-F9AB-4F7D-AB24-BAE654502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1268413"/>
            <a:ext cx="3902075" cy="657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8" name="Rectangle 4">
            <a:extLst>
              <a:ext uri="{FF2B5EF4-FFF2-40B4-BE49-F238E27FC236}">
                <a16:creationId xmlns:a16="http://schemas.microsoft.com/office/drawing/2014/main" id="{0BFB49D1-68D1-401D-8401-706A36878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79525"/>
            <a:ext cx="3779838" cy="65801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36549" name="Picture 5">
            <a:extLst>
              <a:ext uri="{FF2B5EF4-FFF2-40B4-BE49-F238E27FC236}">
                <a16:creationId xmlns:a16="http://schemas.microsoft.com/office/drawing/2014/main" id="{48BC03AE-AE70-4823-BFAA-26EC5F55A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89718" y="2637631"/>
            <a:ext cx="5027612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550" name="Picture 6">
            <a:extLst>
              <a:ext uri="{FF2B5EF4-FFF2-40B4-BE49-F238E27FC236}">
                <a16:creationId xmlns:a16="http://schemas.microsoft.com/office/drawing/2014/main" id="{A54E9A38-7FAA-47A6-99A3-987A8E003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31594" y="2489994"/>
            <a:ext cx="4570413" cy="3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551" name="Picture 7">
            <a:extLst>
              <a:ext uri="{FF2B5EF4-FFF2-40B4-BE49-F238E27FC236}">
                <a16:creationId xmlns:a16="http://schemas.microsoft.com/office/drawing/2014/main" id="{EB8D7E16-4D53-45AC-9ED7-0D13C07F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028238" y="2592387"/>
            <a:ext cx="4478338" cy="33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552" name="Text Box 8">
            <a:extLst>
              <a:ext uri="{FF2B5EF4-FFF2-40B4-BE49-F238E27FC236}">
                <a16:creationId xmlns:a16="http://schemas.microsoft.com/office/drawing/2014/main" id="{D67D92EB-9B1A-4063-AFB3-210D4E772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1260475"/>
            <a:ext cx="329247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38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 mGy</a:t>
            </a:r>
          </a:p>
        </p:txBody>
      </p:sp>
      <p:sp>
        <p:nvSpPr>
          <p:cNvPr id="236553" name="Text Box 9">
            <a:extLst>
              <a:ext uri="{FF2B5EF4-FFF2-40B4-BE49-F238E27FC236}">
                <a16:creationId xmlns:a16="http://schemas.microsoft.com/office/drawing/2014/main" id="{A7E4D37C-0395-4172-8BB1-AD298B1F6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7000"/>
            <a:ext cx="14630400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300" b="1">
                <a:solidFill>
                  <a:srgbClr val="FFFF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Photons per cell nucleus at different radiation doses</a:t>
            </a:r>
          </a:p>
        </p:txBody>
      </p:sp>
      <p:grpSp>
        <p:nvGrpSpPr>
          <p:cNvPr id="236554" name="Group 10">
            <a:extLst>
              <a:ext uri="{FF2B5EF4-FFF2-40B4-BE49-F238E27FC236}">
                <a16:creationId xmlns:a16="http://schemas.microsoft.com/office/drawing/2014/main" id="{D5C24DD8-FA71-4AFE-B1EE-25400AA3D60F}"/>
              </a:ext>
            </a:extLst>
          </p:cNvPr>
          <p:cNvGrpSpPr>
            <a:grpSpLocks/>
          </p:cNvGrpSpPr>
          <p:nvPr/>
        </p:nvGrpSpPr>
        <p:grpSpPr bwMode="auto">
          <a:xfrm>
            <a:off x="0" y="1004888"/>
            <a:ext cx="14612938" cy="182562"/>
            <a:chOff x="0" y="900"/>
            <a:chExt cx="6472" cy="95"/>
          </a:xfrm>
        </p:grpSpPr>
        <p:sp>
          <p:nvSpPr>
            <p:cNvPr id="236555" name="Rectangle 11">
              <a:extLst>
                <a:ext uri="{FF2B5EF4-FFF2-40B4-BE49-F238E27FC236}">
                  <a16:creationId xmlns:a16="http://schemas.microsoft.com/office/drawing/2014/main" id="{6E952A49-62D3-487C-917F-2B82C416E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56" name="Rectangle 12">
              <a:extLst>
                <a:ext uri="{FF2B5EF4-FFF2-40B4-BE49-F238E27FC236}">
                  <a16:creationId xmlns:a16="http://schemas.microsoft.com/office/drawing/2014/main" id="{D171FA6D-A971-40CC-8EAA-5D4CA7D57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1"/>
              <a:ext cx="6472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557" name="Text Box 13">
            <a:extLst>
              <a:ext uri="{FF2B5EF4-FFF2-40B4-BE49-F238E27FC236}">
                <a16:creationId xmlns:a16="http://schemas.microsoft.com/office/drawing/2014/main" id="{37112F77-68FB-446A-96FA-AACF843FF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1246188"/>
            <a:ext cx="280511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38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mGy</a:t>
            </a:r>
          </a:p>
        </p:txBody>
      </p:sp>
      <p:sp>
        <p:nvSpPr>
          <p:cNvPr id="236558" name="Text Box 14">
            <a:extLst>
              <a:ext uri="{FF2B5EF4-FFF2-40B4-BE49-F238E27FC236}">
                <a16:creationId xmlns:a16="http://schemas.microsoft.com/office/drawing/2014/main" id="{FA2492FB-769E-44C5-87DC-980483046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238" y="1279525"/>
            <a:ext cx="2438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38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mGy</a:t>
            </a:r>
          </a:p>
        </p:txBody>
      </p:sp>
      <p:grpSp>
        <p:nvGrpSpPr>
          <p:cNvPr id="236559" name="Group 15">
            <a:extLst>
              <a:ext uri="{FF2B5EF4-FFF2-40B4-BE49-F238E27FC236}">
                <a16:creationId xmlns:a16="http://schemas.microsoft.com/office/drawing/2014/main" id="{54A7DB7D-3AA6-4F5C-A150-9B71AF56F17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6950075"/>
            <a:ext cx="2022475" cy="881063"/>
            <a:chOff x="192" y="1170"/>
            <a:chExt cx="796" cy="463"/>
          </a:xfrm>
        </p:grpSpPr>
        <p:pic>
          <p:nvPicPr>
            <p:cNvPr id="236560" name="Picture 16" descr="cancer_symbol">
              <a:extLst>
                <a:ext uri="{FF2B5EF4-FFF2-40B4-BE49-F238E27FC236}">
                  <a16:creationId xmlns:a16="http://schemas.microsoft.com/office/drawing/2014/main" id="{D296A9B0-BC4E-4461-A25F-6176ACB6E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170"/>
              <a:ext cx="528" cy="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6561" name="Picture 17" descr="MCj04247480000[1]">
              <a:extLst>
                <a:ext uri="{FF2B5EF4-FFF2-40B4-BE49-F238E27FC236}">
                  <a16:creationId xmlns:a16="http://schemas.microsoft.com/office/drawing/2014/main" id="{A869D70F-66B1-4E43-B8D6-67793A686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85220">
              <a:off x="675" y="1221"/>
              <a:ext cx="322" cy="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6562" name="Picture 18" descr="cancer_symbol">
            <a:extLst>
              <a:ext uri="{FF2B5EF4-FFF2-40B4-BE49-F238E27FC236}">
                <a16:creationId xmlns:a16="http://schemas.microsoft.com/office/drawing/2014/main" id="{878135CF-209F-4461-9B5B-3392A098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6859588"/>
            <a:ext cx="1341437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563" name="Text Box 19">
            <a:extLst>
              <a:ext uri="{FF2B5EF4-FFF2-40B4-BE49-F238E27FC236}">
                <a16:creationId xmlns:a16="http://schemas.microsoft.com/office/drawing/2014/main" id="{5FD85DC6-B120-4ABD-A15E-25353C0D7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6572250"/>
            <a:ext cx="1341438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8600" b="1">
                <a:solidFill>
                  <a:srgbClr val="993366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36564" name="Text Box 20">
            <a:extLst>
              <a:ext uri="{FF2B5EF4-FFF2-40B4-BE49-F238E27FC236}">
                <a16:creationId xmlns:a16="http://schemas.microsoft.com/office/drawing/2014/main" id="{E5D232AF-FCB0-4540-B244-692120718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79375"/>
            <a:ext cx="14481175" cy="7556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3125" rIns="0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00" b="1">
                <a:solidFill>
                  <a:srgbClr val="FFFF66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>
                <a:solidFill>
                  <a:srgbClr val="FFFF66"/>
                </a:solidFill>
                <a:latin typeface="Verdana" panose="020B0604030504040204" pitchFamily="34" charset="0"/>
              </a:rPr>
              <a:t>Radiation-induced cancer risks at different doses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3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2" grpId="0"/>
      <p:bldP spid="236557" grpId="0"/>
      <p:bldP spid="236558" grpId="0"/>
      <p:bldP spid="236563" grpId="0" build="allAtOnce"/>
      <p:bldP spid="2365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94" name="Picture 2" descr="in-utero">
            <a:extLst>
              <a:ext uri="{FF2B5EF4-FFF2-40B4-BE49-F238E27FC236}">
                <a16:creationId xmlns:a16="http://schemas.microsoft.com/office/drawing/2014/main" id="{7696914A-CF9D-4B3A-BEBE-8B9F47BF3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2116138"/>
            <a:ext cx="6705600" cy="358298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595" name="Rectangle 3">
            <a:extLst>
              <a:ext uri="{FF2B5EF4-FFF2-40B4-BE49-F238E27FC236}">
                <a16:creationId xmlns:a16="http://schemas.microsoft.com/office/drawing/2014/main" id="{F2841C5D-D5F1-4CFD-83C5-A54CCB7A3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3748088"/>
            <a:ext cx="14141450" cy="92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5000"/>
              </a:spcBef>
            </a:pPr>
            <a:r>
              <a:rPr lang="en-US" altLang="en-US" sz="5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endParaRPr lang="en-US" altLang="en-US" sz="48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8596" name="Group 4">
            <a:extLst>
              <a:ext uri="{FF2B5EF4-FFF2-40B4-BE49-F238E27FC236}">
                <a16:creationId xmlns:a16="http://schemas.microsoft.com/office/drawing/2014/main" id="{1708A62A-3AEA-437E-AA1B-0FA7FEF5DB71}"/>
              </a:ext>
            </a:extLst>
          </p:cNvPr>
          <p:cNvGrpSpPr>
            <a:grpSpLocks/>
          </p:cNvGrpSpPr>
          <p:nvPr/>
        </p:nvGrpSpPr>
        <p:grpSpPr bwMode="auto">
          <a:xfrm>
            <a:off x="17463" y="1373188"/>
            <a:ext cx="14612937" cy="179387"/>
            <a:chOff x="0" y="900"/>
            <a:chExt cx="6472" cy="95"/>
          </a:xfrm>
        </p:grpSpPr>
        <p:sp>
          <p:nvSpPr>
            <p:cNvPr id="238597" name="Rectangle 5">
              <a:extLst>
                <a:ext uri="{FF2B5EF4-FFF2-40B4-BE49-F238E27FC236}">
                  <a16:creationId xmlns:a16="http://schemas.microsoft.com/office/drawing/2014/main" id="{EC4E37A0-F1C4-4B28-A026-9AB42A0A9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98" name="Rectangle 6">
              <a:extLst>
                <a:ext uri="{FF2B5EF4-FFF2-40B4-BE49-F238E27FC236}">
                  <a16:creationId xmlns:a16="http://schemas.microsoft.com/office/drawing/2014/main" id="{8980D0FF-918C-4833-A4A1-73E719DC5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1"/>
              <a:ext cx="6472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8599" name="Text Box 7">
            <a:extLst>
              <a:ext uri="{FF2B5EF4-FFF2-40B4-BE49-F238E27FC236}">
                <a16:creationId xmlns:a16="http://schemas.microsoft.com/office/drawing/2014/main" id="{0F598249-2FF3-4536-8354-6C2E86AC6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319088"/>
            <a:ext cx="13777912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42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Oxford Survey of Childhood Cancers</a:t>
            </a:r>
          </a:p>
        </p:txBody>
      </p:sp>
      <p:sp>
        <p:nvSpPr>
          <p:cNvPr id="238600" name="Text Box 8">
            <a:extLst>
              <a:ext uri="{FF2B5EF4-FFF2-40B4-BE49-F238E27FC236}">
                <a16:creationId xmlns:a16="http://schemas.microsoft.com/office/drawing/2014/main" id="{6F3EEEE2-0702-4F00-A463-F611F2CE1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468563"/>
            <a:ext cx="7315200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marL="738188" indent="-7381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223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70000"/>
              </a:spcBef>
              <a:buClr>
                <a:srgbClr val="FFFF99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altLang="en-US"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increase in childhood cancer after </a:t>
            </a:r>
            <a:br>
              <a:rPr lang="en-US" altLang="en-US"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in-utero</a:t>
            </a:r>
            <a:r>
              <a:rPr lang="en-US" altLang="en-US"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x-ray exposure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Clr>
                <a:srgbClr val="FFFF99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altLang="en-US"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dose ~ 6 mGy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Clr>
                <a:srgbClr val="FFFF99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altLang="en-US"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15,000 case control pairs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Clr>
                <a:srgbClr val="FFFF99"/>
              </a:buClr>
              <a:buSzPct val="90000"/>
              <a:buFont typeface="Wingdings" panose="05000000000000000000" pitchFamily="2" charset="2"/>
              <a:buNone/>
            </a:pPr>
            <a:endParaRPr lang="en-US" altLang="en-US" sz="3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601" name="Text Box 9">
            <a:extLst>
              <a:ext uri="{FF2B5EF4-FFF2-40B4-BE49-F238E27FC236}">
                <a16:creationId xmlns:a16="http://schemas.microsoft.com/office/drawing/2014/main" id="{CE0BED21-D2F0-49C0-B78F-5A60F13C2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763" y="6583363"/>
            <a:ext cx="46339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900" b="1">
                <a:solidFill>
                  <a:srgbClr val="FFFFCC"/>
                </a:solidFill>
              </a:rPr>
              <a:t>Doll and Wakeford 1997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1F9DC668-830F-4541-9635-565D78651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9725" y="1279525"/>
            <a:ext cx="3779838" cy="65865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BAFFAE80-BC8B-481E-98E2-1ADA1DF02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1268413"/>
            <a:ext cx="3902075" cy="657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44" name="Rectangle 4">
            <a:extLst>
              <a:ext uri="{FF2B5EF4-FFF2-40B4-BE49-F238E27FC236}">
                <a16:creationId xmlns:a16="http://schemas.microsoft.com/office/drawing/2014/main" id="{08358898-3903-4965-BB0B-7D32B3F3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79525"/>
            <a:ext cx="3779838" cy="65801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0645" name="Picture 5">
            <a:extLst>
              <a:ext uri="{FF2B5EF4-FFF2-40B4-BE49-F238E27FC236}">
                <a16:creationId xmlns:a16="http://schemas.microsoft.com/office/drawing/2014/main" id="{D37C6150-53F1-4E9E-ABCE-8E1D85AD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89718" y="2637631"/>
            <a:ext cx="5027612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646" name="Picture 6">
            <a:extLst>
              <a:ext uri="{FF2B5EF4-FFF2-40B4-BE49-F238E27FC236}">
                <a16:creationId xmlns:a16="http://schemas.microsoft.com/office/drawing/2014/main" id="{4FCEF3CB-9129-4544-914D-C6DA94A4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31594" y="2489994"/>
            <a:ext cx="4570413" cy="3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647" name="Picture 7">
            <a:extLst>
              <a:ext uri="{FF2B5EF4-FFF2-40B4-BE49-F238E27FC236}">
                <a16:creationId xmlns:a16="http://schemas.microsoft.com/office/drawing/2014/main" id="{B11F66DB-CDCB-4C15-A25B-E48AECE92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028238" y="2592387"/>
            <a:ext cx="4478338" cy="33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0648" name="Group 8">
            <a:extLst>
              <a:ext uri="{FF2B5EF4-FFF2-40B4-BE49-F238E27FC236}">
                <a16:creationId xmlns:a16="http://schemas.microsoft.com/office/drawing/2014/main" id="{75D089B0-F84C-4DE2-A292-83807776BD39}"/>
              </a:ext>
            </a:extLst>
          </p:cNvPr>
          <p:cNvGrpSpPr>
            <a:grpSpLocks/>
          </p:cNvGrpSpPr>
          <p:nvPr/>
        </p:nvGrpSpPr>
        <p:grpSpPr bwMode="auto">
          <a:xfrm>
            <a:off x="0" y="1004888"/>
            <a:ext cx="14612938" cy="182562"/>
            <a:chOff x="0" y="900"/>
            <a:chExt cx="6472" cy="95"/>
          </a:xfrm>
        </p:grpSpPr>
        <p:sp>
          <p:nvSpPr>
            <p:cNvPr id="240649" name="Rectangle 9">
              <a:extLst>
                <a:ext uri="{FF2B5EF4-FFF2-40B4-BE49-F238E27FC236}">
                  <a16:creationId xmlns:a16="http://schemas.microsoft.com/office/drawing/2014/main" id="{1F631A8F-B842-4FBD-A5DC-3DF5EEFE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50" name="Rectangle 10">
              <a:extLst>
                <a:ext uri="{FF2B5EF4-FFF2-40B4-BE49-F238E27FC236}">
                  <a16:creationId xmlns:a16="http://schemas.microsoft.com/office/drawing/2014/main" id="{4B7CE2B6-3FBA-4498-AA81-95B4467CD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1"/>
              <a:ext cx="6472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651" name="Text Box 11">
            <a:extLst>
              <a:ext uri="{FF2B5EF4-FFF2-40B4-BE49-F238E27FC236}">
                <a16:creationId xmlns:a16="http://schemas.microsoft.com/office/drawing/2014/main" id="{18752D8E-5598-44D9-9709-A40750F1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1246188"/>
            <a:ext cx="280511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38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mGy</a:t>
            </a:r>
          </a:p>
        </p:txBody>
      </p:sp>
      <p:sp>
        <p:nvSpPr>
          <p:cNvPr id="240652" name="Text Box 12">
            <a:extLst>
              <a:ext uri="{FF2B5EF4-FFF2-40B4-BE49-F238E27FC236}">
                <a16:creationId xmlns:a16="http://schemas.microsoft.com/office/drawing/2014/main" id="{D5CDA5B1-4D9E-47C1-AEA7-F423898B2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238" y="1279525"/>
            <a:ext cx="2438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38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mGy</a:t>
            </a:r>
          </a:p>
        </p:txBody>
      </p:sp>
      <p:pic>
        <p:nvPicPr>
          <p:cNvPr id="240653" name="Picture 13" descr="cancer_symbol">
            <a:extLst>
              <a:ext uri="{FF2B5EF4-FFF2-40B4-BE49-F238E27FC236}">
                <a16:creationId xmlns:a16="http://schemas.microsoft.com/office/drawing/2014/main" id="{4045B4B2-EAB8-4DF1-9962-E524BD82F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6854825"/>
            <a:ext cx="1341438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654" name="Picture 14" descr="MCj04247480000[1]">
            <a:extLst>
              <a:ext uri="{FF2B5EF4-FFF2-40B4-BE49-F238E27FC236}">
                <a16:creationId xmlns:a16="http://schemas.microsoft.com/office/drawing/2014/main" id="{F1E59110-44DA-4683-B2F5-B393C2ADB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40807">
            <a:off x="2247106" y="6758782"/>
            <a:ext cx="962025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0655" name="Group 15">
            <a:extLst>
              <a:ext uri="{FF2B5EF4-FFF2-40B4-BE49-F238E27FC236}">
                <a16:creationId xmlns:a16="http://schemas.microsoft.com/office/drawing/2014/main" id="{594E1551-B15F-4EAF-872D-742576720817}"/>
              </a:ext>
            </a:extLst>
          </p:cNvPr>
          <p:cNvGrpSpPr>
            <a:grpSpLocks/>
          </p:cNvGrpSpPr>
          <p:nvPr/>
        </p:nvGrpSpPr>
        <p:grpSpPr bwMode="auto">
          <a:xfrm>
            <a:off x="6583363" y="6864350"/>
            <a:ext cx="2022475" cy="881063"/>
            <a:chOff x="192" y="1170"/>
            <a:chExt cx="796" cy="463"/>
          </a:xfrm>
        </p:grpSpPr>
        <p:pic>
          <p:nvPicPr>
            <p:cNvPr id="240656" name="Picture 16" descr="cancer_symbol">
              <a:extLst>
                <a:ext uri="{FF2B5EF4-FFF2-40B4-BE49-F238E27FC236}">
                  <a16:creationId xmlns:a16="http://schemas.microsoft.com/office/drawing/2014/main" id="{BD414FC4-0398-449F-879D-865747D83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170"/>
              <a:ext cx="528" cy="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657" name="Picture 17" descr="MCj04247480000[1]">
              <a:extLst>
                <a:ext uri="{FF2B5EF4-FFF2-40B4-BE49-F238E27FC236}">
                  <a16:creationId xmlns:a16="http://schemas.microsoft.com/office/drawing/2014/main" id="{775A5C3F-E0F8-4459-AED4-748AD848C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85220">
              <a:off x="675" y="1221"/>
              <a:ext cx="322" cy="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0658" name="Picture 18" descr="cancer_symbol">
            <a:extLst>
              <a:ext uri="{FF2B5EF4-FFF2-40B4-BE49-F238E27FC236}">
                <a16:creationId xmlns:a16="http://schemas.microsoft.com/office/drawing/2014/main" id="{F0455E81-3A1A-4B1D-8348-96B280A69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5" y="6864350"/>
            <a:ext cx="1341438" cy="8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659" name="Picture 19" descr="MCj04247480000[1]">
            <a:extLst>
              <a:ext uri="{FF2B5EF4-FFF2-40B4-BE49-F238E27FC236}">
                <a16:creationId xmlns:a16="http://schemas.microsoft.com/office/drawing/2014/main" id="{50D6DB24-54F3-427D-AAEC-F2ED4FEF2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85220">
            <a:off x="12730956" y="7138194"/>
            <a:ext cx="246063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660" name="Oval 20">
            <a:extLst>
              <a:ext uri="{FF2B5EF4-FFF2-40B4-BE49-F238E27FC236}">
                <a16:creationId xmlns:a16="http://schemas.microsoft.com/office/drawing/2014/main" id="{97D29F5C-77FA-4E57-8037-A5E9BCD38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6780213"/>
            <a:ext cx="2803525" cy="1008062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Oval 21">
            <a:extLst>
              <a:ext uri="{FF2B5EF4-FFF2-40B4-BE49-F238E27FC236}">
                <a16:creationId xmlns:a16="http://schemas.microsoft.com/office/drawing/2014/main" id="{F352D116-FBF3-4256-843A-BCEF3A6B9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0563" y="6772275"/>
            <a:ext cx="2805112" cy="1004888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2" name="Line 22">
            <a:extLst>
              <a:ext uri="{FF2B5EF4-FFF2-40B4-BE49-F238E27FC236}">
                <a16:creationId xmlns:a16="http://schemas.microsoft.com/office/drawing/2014/main" id="{56BA2243-CCE8-419C-8DD8-EEE2E9C8A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7229475"/>
            <a:ext cx="1706563" cy="0"/>
          </a:xfrm>
          <a:prstGeom prst="line">
            <a:avLst/>
          </a:prstGeom>
          <a:noFill/>
          <a:ln w="698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63" name="Line 23">
            <a:extLst>
              <a:ext uri="{FF2B5EF4-FFF2-40B4-BE49-F238E27FC236}">
                <a16:creationId xmlns:a16="http://schemas.microsoft.com/office/drawing/2014/main" id="{1FB40618-E054-460F-AD21-2F3919DC0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7229475"/>
            <a:ext cx="7318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64" name="Line 24">
            <a:extLst>
              <a:ext uri="{FF2B5EF4-FFF2-40B4-BE49-F238E27FC236}">
                <a16:creationId xmlns:a16="http://schemas.microsoft.com/office/drawing/2014/main" id="{CC9A6C07-D981-4ADD-A945-E51C00A50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7229475"/>
            <a:ext cx="7318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65" name="Text Box 25">
            <a:extLst>
              <a:ext uri="{FF2B5EF4-FFF2-40B4-BE49-F238E27FC236}">
                <a16:creationId xmlns:a16="http://schemas.microsoft.com/office/drawing/2014/main" id="{B1F2628E-02B2-4998-ADEE-A4230A20D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9738" y="7369175"/>
            <a:ext cx="12192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5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LNT</a:t>
            </a:r>
          </a:p>
        </p:txBody>
      </p:sp>
      <p:sp>
        <p:nvSpPr>
          <p:cNvPr id="240666" name="Text Box 26">
            <a:extLst>
              <a:ext uri="{FF2B5EF4-FFF2-40B4-BE49-F238E27FC236}">
                <a16:creationId xmlns:a16="http://schemas.microsoft.com/office/drawing/2014/main" id="{59B0B558-C995-42C9-8F87-3EDCCF4AE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6038"/>
            <a:ext cx="14481175" cy="7556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3125" rIns="0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00" b="1">
                <a:solidFill>
                  <a:srgbClr val="FFFF66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4000" b="1">
                <a:solidFill>
                  <a:srgbClr val="FFFF66"/>
                </a:solidFill>
                <a:latin typeface="Verdana" panose="020B0604030504040204" pitchFamily="34" charset="0"/>
              </a:rPr>
              <a:t>Radiation-induced cancer risks at different doses</a:t>
            </a:r>
          </a:p>
        </p:txBody>
      </p:sp>
      <p:sp>
        <p:nvSpPr>
          <p:cNvPr id="240667" name="Text Box 27">
            <a:extLst>
              <a:ext uri="{FF2B5EF4-FFF2-40B4-BE49-F238E27FC236}">
                <a16:creationId xmlns:a16="http://schemas.microsoft.com/office/drawing/2014/main" id="{79E08CF3-5B91-437A-82BC-7A6DF2E28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9800" y="6399213"/>
            <a:ext cx="1341438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900" b="1">
                <a:solidFill>
                  <a:srgbClr val="993366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40668" name="Text Box 28">
            <a:extLst>
              <a:ext uri="{FF2B5EF4-FFF2-40B4-BE49-F238E27FC236}">
                <a16:creationId xmlns:a16="http://schemas.microsoft.com/office/drawing/2014/main" id="{DA2B912D-0C64-40E8-8B3E-37E9751AE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1260475"/>
            <a:ext cx="329247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38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 mGy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65" grpId="0"/>
      <p:bldP spid="240667" grpId="0"/>
      <p:bldP spid="240667" grpId="1"/>
      <p:bldP spid="240667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F036DF27-2302-4557-8678-6C46EA0F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1463675"/>
            <a:ext cx="2057400" cy="53657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01602C35-DE06-4789-8D41-BF4379D62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1463675"/>
            <a:ext cx="8051800" cy="5365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2" name="Text Box 4">
            <a:extLst>
              <a:ext uri="{FF2B5EF4-FFF2-40B4-BE49-F238E27FC236}">
                <a16:creationId xmlns:a16="http://schemas.microsoft.com/office/drawing/2014/main" id="{390B64D0-D76D-4996-8AD0-72B92978F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6950075"/>
            <a:ext cx="4191000" cy="1265238"/>
          </a:xfrm>
          <a:prstGeom prst="rect">
            <a:avLst/>
          </a:prstGeom>
          <a:noFill/>
          <a:ln w="254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5246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651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589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13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702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274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846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418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700" b="1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Dose corresponding</a:t>
            </a:r>
            <a:br>
              <a:rPr lang="en-US" altLang="en-US" sz="2700" b="1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700" b="1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mean of </a:t>
            </a:r>
            <a:br>
              <a:rPr lang="en-US" altLang="en-US" sz="2700" b="1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700" b="1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photon / cell</a:t>
            </a:r>
          </a:p>
        </p:txBody>
      </p:sp>
      <p:sp>
        <p:nvSpPr>
          <p:cNvPr id="242693" name="Freeform 5">
            <a:extLst>
              <a:ext uri="{FF2B5EF4-FFF2-40B4-BE49-F238E27FC236}">
                <a16:creationId xmlns:a16="http://schemas.microsoft.com/office/drawing/2014/main" id="{A5D08C6E-75E8-4036-8FC8-57449427AF6A}"/>
              </a:ext>
            </a:extLst>
          </p:cNvPr>
          <p:cNvSpPr>
            <a:spLocks/>
          </p:cNvSpPr>
          <p:nvPr/>
        </p:nvSpPr>
        <p:spPr bwMode="auto">
          <a:xfrm>
            <a:off x="5267325" y="1504950"/>
            <a:ext cx="3097213" cy="3883025"/>
          </a:xfrm>
          <a:custGeom>
            <a:avLst/>
            <a:gdLst>
              <a:gd name="T0" fmla="*/ 0 w 1219"/>
              <a:gd name="T1" fmla="*/ 2400 h 2400"/>
              <a:gd name="T2" fmla="*/ 182 w 1219"/>
              <a:gd name="T3" fmla="*/ 2227 h 2400"/>
              <a:gd name="T4" fmla="*/ 278 w 1219"/>
              <a:gd name="T5" fmla="*/ 2093 h 2400"/>
              <a:gd name="T6" fmla="*/ 372 w 1219"/>
              <a:gd name="T7" fmla="*/ 1964 h 2400"/>
              <a:gd name="T8" fmla="*/ 509 w 1219"/>
              <a:gd name="T9" fmla="*/ 1766 h 2400"/>
              <a:gd name="T10" fmla="*/ 624 w 1219"/>
              <a:gd name="T11" fmla="*/ 1574 h 2400"/>
              <a:gd name="T12" fmla="*/ 730 w 1219"/>
              <a:gd name="T13" fmla="*/ 1382 h 2400"/>
              <a:gd name="T14" fmla="*/ 832 w 1219"/>
              <a:gd name="T15" fmla="*/ 1160 h 2400"/>
              <a:gd name="T16" fmla="*/ 950 w 1219"/>
              <a:gd name="T17" fmla="*/ 864 h 2400"/>
              <a:gd name="T18" fmla="*/ 1046 w 1219"/>
              <a:gd name="T19" fmla="*/ 576 h 2400"/>
              <a:gd name="T20" fmla="*/ 1142 w 1219"/>
              <a:gd name="T21" fmla="*/ 278 h 2400"/>
              <a:gd name="T22" fmla="*/ 1219 w 1219"/>
              <a:gd name="T23" fmla="*/ 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9" h="2400">
                <a:moveTo>
                  <a:pt x="0" y="2400"/>
                </a:moveTo>
                <a:lnTo>
                  <a:pt x="182" y="2227"/>
                </a:lnTo>
                <a:lnTo>
                  <a:pt x="278" y="2093"/>
                </a:lnTo>
                <a:lnTo>
                  <a:pt x="372" y="1964"/>
                </a:lnTo>
                <a:lnTo>
                  <a:pt x="509" y="1766"/>
                </a:lnTo>
                <a:lnTo>
                  <a:pt x="624" y="1574"/>
                </a:lnTo>
                <a:lnTo>
                  <a:pt x="730" y="1382"/>
                </a:lnTo>
                <a:lnTo>
                  <a:pt x="832" y="1160"/>
                </a:lnTo>
                <a:lnTo>
                  <a:pt x="950" y="864"/>
                </a:lnTo>
                <a:lnTo>
                  <a:pt x="1046" y="576"/>
                </a:lnTo>
                <a:lnTo>
                  <a:pt x="1142" y="278"/>
                </a:lnTo>
                <a:lnTo>
                  <a:pt x="1219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694" name="Freeform 6">
            <a:extLst>
              <a:ext uri="{FF2B5EF4-FFF2-40B4-BE49-F238E27FC236}">
                <a16:creationId xmlns:a16="http://schemas.microsoft.com/office/drawing/2014/main" id="{70B1808B-DC5F-4187-B864-829DB84C75CE}"/>
              </a:ext>
            </a:extLst>
          </p:cNvPr>
          <p:cNvSpPr>
            <a:spLocks/>
          </p:cNvSpPr>
          <p:nvPr/>
        </p:nvSpPr>
        <p:spPr bwMode="auto">
          <a:xfrm rot="281069">
            <a:off x="5405438" y="3106738"/>
            <a:ext cx="7731125" cy="2516187"/>
          </a:xfrm>
          <a:custGeom>
            <a:avLst/>
            <a:gdLst>
              <a:gd name="T0" fmla="*/ 3575 w 3575"/>
              <a:gd name="T1" fmla="*/ 0 h 933"/>
              <a:gd name="T2" fmla="*/ 3009 w 3575"/>
              <a:gd name="T3" fmla="*/ 19 h 933"/>
              <a:gd name="T4" fmla="*/ 2702 w 3575"/>
              <a:gd name="T5" fmla="*/ 39 h 933"/>
              <a:gd name="T6" fmla="*/ 2433 w 3575"/>
              <a:gd name="T7" fmla="*/ 58 h 933"/>
              <a:gd name="T8" fmla="*/ 2204 w 3575"/>
              <a:gd name="T9" fmla="*/ 85 h 933"/>
              <a:gd name="T10" fmla="*/ 1893 w 3575"/>
              <a:gd name="T11" fmla="*/ 134 h 933"/>
              <a:gd name="T12" fmla="*/ 1656 w 3575"/>
              <a:gd name="T13" fmla="*/ 189 h 933"/>
              <a:gd name="T14" fmla="*/ 1434 w 3575"/>
              <a:gd name="T15" fmla="*/ 255 h 933"/>
              <a:gd name="T16" fmla="*/ 1225 w 3575"/>
              <a:gd name="T17" fmla="*/ 322 h 933"/>
              <a:gd name="T18" fmla="*/ 1032 w 3575"/>
              <a:gd name="T19" fmla="*/ 393 h 933"/>
              <a:gd name="T20" fmla="*/ 848 w 3575"/>
              <a:gd name="T21" fmla="*/ 477 h 933"/>
              <a:gd name="T22" fmla="*/ 709 w 3575"/>
              <a:gd name="T23" fmla="*/ 547 h 933"/>
              <a:gd name="T24" fmla="*/ 442 w 3575"/>
              <a:gd name="T25" fmla="*/ 690 h 933"/>
              <a:gd name="T26" fmla="*/ 0 w 3575"/>
              <a:gd name="T27" fmla="*/ 93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75" h="933">
                <a:moveTo>
                  <a:pt x="3575" y="0"/>
                </a:moveTo>
                <a:lnTo>
                  <a:pt x="3009" y="19"/>
                </a:lnTo>
                <a:lnTo>
                  <a:pt x="2702" y="39"/>
                </a:lnTo>
                <a:lnTo>
                  <a:pt x="2433" y="58"/>
                </a:lnTo>
                <a:lnTo>
                  <a:pt x="2204" y="85"/>
                </a:lnTo>
                <a:lnTo>
                  <a:pt x="1893" y="134"/>
                </a:lnTo>
                <a:lnTo>
                  <a:pt x="1656" y="189"/>
                </a:lnTo>
                <a:lnTo>
                  <a:pt x="1434" y="255"/>
                </a:lnTo>
                <a:lnTo>
                  <a:pt x="1225" y="322"/>
                </a:lnTo>
                <a:lnTo>
                  <a:pt x="1032" y="393"/>
                </a:lnTo>
                <a:lnTo>
                  <a:pt x="848" y="477"/>
                </a:lnTo>
                <a:lnTo>
                  <a:pt x="709" y="547"/>
                </a:lnTo>
                <a:lnTo>
                  <a:pt x="442" y="690"/>
                </a:lnTo>
                <a:lnTo>
                  <a:pt x="0" y="933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695" name="Line 7">
            <a:extLst>
              <a:ext uri="{FF2B5EF4-FFF2-40B4-BE49-F238E27FC236}">
                <a16:creationId xmlns:a16="http://schemas.microsoft.com/office/drawing/2014/main" id="{0204A7E6-CDC5-4F97-BDE2-477DA3A7B7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5475" y="5407025"/>
            <a:ext cx="2101850" cy="1376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696" name="Line 8">
            <a:extLst>
              <a:ext uri="{FF2B5EF4-FFF2-40B4-BE49-F238E27FC236}">
                <a16:creationId xmlns:a16="http://schemas.microsoft.com/office/drawing/2014/main" id="{F621CEF1-1FD5-49FB-9919-E83E7C4875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41925" y="1463675"/>
            <a:ext cx="6175375" cy="3929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697" name="Line 9">
            <a:extLst>
              <a:ext uri="{FF2B5EF4-FFF2-40B4-BE49-F238E27FC236}">
                <a16:creationId xmlns:a16="http://schemas.microsoft.com/office/drawing/2014/main" id="{7ED37A13-7B47-4B5F-94FD-7EB6FE61E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6818313"/>
            <a:ext cx="102838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698" name="Text Box 10">
            <a:extLst>
              <a:ext uri="{FF2B5EF4-FFF2-40B4-BE49-F238E27FC236}">
                <a16:creationId xmlns:a16="http://schemas.microsoft.com/office/drawing/2014/main" id="{30927B15-F59B-4EC4-B6CB-7239DDC7F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75" y="6765925"/>
            <a:ext cx="255905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5246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651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589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13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702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274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846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418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Dose</a:t>
            </a:r>
          </a:p>
        </p:txBody>
      </p:sp>
      <p:sp>
        <p:nvSpPr>
          <p:cNvPr id="242699" name="Text Box 11">
            <a:extLst>
              <a:ext uri="{FF2B5EF4-FFF2-40B4-BE49-F238E27FC236}">
                <a16:creationId xmlns:a16="http://schemas.microsoft.com/office/drawing/2014/main" id="{38B42E88-033C-47F2-B085-ADB9F9D87FD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77800" y="3810000"/>
            <a:ext cx="53403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5246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651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589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13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702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274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846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418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Radiation-related cancer risk</a:t>
            </a:r>
          </a:p>
        </p:txBody>
      </p:sp>
      <p:sp>
        <p:nvSpPr>
          <p:cNvPr id="242700" name="AutoShape 12">
            <a:extLst>
              <a:ext uri="{FF2B5EF4-FFF2-40B4-BE49-F238E27FC236}">
                <a16:creationId xmlns:a16="http://schemas.microsoft.com/office/drawing/2014/main" id="{0B6C9EE2-369F-431B-BA38-020E280A4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5851525"/>
            <a:ext cx="242888" cy="1098550"/>
          </a:xfrm>
          <a:prstGeom prst="upArrow">
            <a:avLst>
              <a:gd name="adj1" fmla="val 50000"/>
              <a:gd name="adj2" fmla="val 11307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1" name="Rectangle 13">
            <a:extLst>
              <a:ext uri="{FF2B5EF4-FFF2-40B4-BE49-F238E27FC236}">
                <a16:creationId xmlns:a16="http://schemas.microsoft.com/office/drawing/2014/main" id="{13D5F07A-C08E-4F73-BE1E-2346D8298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1828800"/>
            <a:ext cx="2071688" cy="914400"/>
          </a:xfrm>
          <a:prstGeom prst="rect">
            <a:avLst/>
          </a:prstGeom>
          <a:solidFill>
            <a:schemeClr val="bg1"/>
          </a:solidFill>
          <a:ln w="2540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65311" rIns="0" bIns="65311" anchor="ctr"/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5246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651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589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13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702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274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846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418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700" b="1">
                <a:latin typeface="Arial Narrow" panose="020B0606020202030204" pitchFamily="34" charset="0"/>
                <a:cs typeface="Arial" panose="020B0604020202020204" pitchFamily="34" charset="0"/>
              </a:rPr>
              <a:t>Same </a:t>
            </a:r>
            <a:br>
              <a:rPr lang="en-US" altLang="en-US" sz="2700" b="1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altLang="en-US" sz="2700" b="1">
                <a:latin typeface="Arial Narrow" panose="020B0606020202030204" pitchFamily="34" charset="0"/>
                <a:cs typeface="Arial" panose="020B0604020202020204" pitchFamily="34" charset="0"/>
              </a:rPr>
              <a:t>mechanisms</a:t>
            </a:r>
          </a:p>
        </p:txBody>
      </p:sp>
      <p:sp>
        <p:nvSpPr>
          <p:cNvPr id="242702" name="AutoShape 14">
            <a:extLst>
              <a:ext uri="{FF2B5EF4-FFF2-40B4-BE49-F238E27FC236}">
                <a16:creationId xmlns:a16="http://schemas.microsoft.com/office/drawing/2014/main" id="{ED2038CC-5E2A-423B-839D-D6524DE12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2743200"/>
            <a:ext cx="242887" cy="1189038"/>
          </a:xfrm>
          <a:prstGeom prst="downArrow">
            <a:avLst>
              <a:gd name="adj1" fmla="val 50000"/>
              <a:gd name="adj2" fmla="val 122386"/>
            </a:avLst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3" name="Text Box 15">
            <a:extLst>
              <a:ext uri="{FF2B5EF4-FFF2-40B4-BE49-F238E27FC236}">
                <a16:creationId xmlns:a16="http://schemas.microsoft.com/office/drawing/2014/main" id="{C8E23E78-A086-4F47-959E-326D726F6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46304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5246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651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589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13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702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274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846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418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600" b="1">
                <a:solidFill>
                  <a:srgbClr val="FFFFCC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40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biophysical argument applies at low doses</a:t>
            </a:r>
          </a:p>
        </p:txBody>
      </p:sp>
      <p:sp>
        <p:nvSpPr>
          <p:cNvPr id="242704" name="AutoShape 16">
            <a:extLst>
              <a:ext uri="{FF2B5EF4-FFF2-40B4-BE49-F238E27FC236}">
                <a16:creationId xmlns:a16="http://schemas.microsoft.com/office/drawing/2014/main" id="{286171D7-3374-4E03-AD8B-EF41D68046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9038" y="5303838"/>
            <a:ext cx="407987" cy="306387"/>
          </a:xfrm>
          <a:prstGeom prst="star32">
            <a:avLst>
              <a:gd name="adj" fmla="val 37500"/>
            </a:avLst>
          </a:prstGeom>
          <a:solidFill>
            <a:srgbClr val="00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5" name="AutoShape 17">
            <a:extLst>
              <a:ext uri="{FF2B5EF4-FFF2-40B4-BE49-F238E27FC236}">
                <a16:creationId xmlns:a16="http://schemas.microsoft.com/office/drawing/2014/main" id="{290A095F-F32A-4913-A349-A58EB4ED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63" y="2743200"/>
            <a:ext cx="244475" cy="1189038"/>
          </a:xfrm>
          <a:prstGeom prst="downArrow">
            <a:avLst>
              <a:gd name="adj1" fmla="val 50000"/>
              <a:gd name="adj2" fmla="val 121591"/>
            </a:avLst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6" name="Rectangle 18">
            <a:extLst>
              <a:ext uri="{FF2B5EF4-FFF2-40B4-BE49-F238E27FC236}">
                <a16:creationId xmlns:a16="http://schemas.microsoft.com/office/drawing/2014/main" id="{2B39DBC5-3240-4033-9742-3EC33A096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3" y="1760538"/>
            <a:ext cx="6218237" cy="914400"/>
          </a:xfrm>
          <a:prstGeom prst="rect">
            <a:avLst/>
          </a:prstGeom>
          <a:solidFill>
            <a:schemeClr val="bg1"/>
          </a:solidFill>
          <a:ln w="2540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65311" rIns="0" bIns="65311" anchor="ctr"/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5246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651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589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13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702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274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846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418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700" b="1">
                <a:latin typeface="Arial Narrow" panose="020B0606020202030204" pitchFamily="34" charset="0"/>
                <a:cs typeface="Arial" panose="020B0604020202020204" pitchFamily="34" charset="0"/>
              </a:rPr>
              <a:t>Different mechanisms</a:t>
            </a:r>
          </a:p>
        </p:txBody>
      </p:sp>
      <p:sp>
        <p:nvSpPr>
          <p:cNvPr id="242707" name="AutoShape 19">
            <a:extLst>
              <a:ext uri="{FF2B5EF4-FFF2-40B4-BE49-F238E27FC236}">
                <a16:creationId xmlns:a16="http://schemas.microsoft.com/office/drawing/2014/main" id="{E5DC820A-0736-4131-BC97-A6CA907D7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38" y="2689225"/>
            <a:ext cx="242887" cy="1189038"/>
          </a:xfrm>
          <a:prstGeom prst="downArrow">
            <a:avLst>
              <a:gd name="adj1" fmla="val 50000"/>
              <a:gd name="adj2" fmla="val 122386"/>
            </a:avLst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8" name="AutoShape 20">
            <a:extLst>
              <a:ext uri="{FF2B5EF4-FFF2-40B4-BE49-F238E27FC236}">
                <a16:creationId xmlns:a16="http://schemas.microsoft.com/office/drawing/2014/main" id="{8E531DA7-A6C3-49F8-B3CC-3CD74D71A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4638" y="2651125"/>
            <a:ext cx="242887" cy="1189038"/>
          </a:xfrm>
          <a:prstGeom prst="downArrow">
            <a:avLst>
              <a:gd name="adj1" fmla="val 50000"/>
              <a:gd name="adj2" fmla="val 122386"/>
            </a:avLst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9" name="AutoShape 21">
            <a:extLst>
              <a:ext uri="{FF2B5EF4-FFF2-40B4-BE49-F238E27FC236}">
                <a16:creationId xmlns:a16="http://schemas.microsoft.com/office/drawing/2014/main" id="{1B13E33B-90FA-479C-8644-E4761C3AF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25" y="2670175"/>
            <a:ext cx="244475" cy="1189038"/>
          </a:xfrm>
          <a:prstGeom prst="downArrow">
            <a:avLst>
              <a:gd name="adj1" fmla="val 50000"/>
              <a:gd name="adj2" fmla="val 121591"/>
            </a:avLst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1" grpId="0" animBg="1"/>
      <p:bldP spid="2427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B7BE30AD-759E-47A4-9E03-8B0A1ED40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49225"/>
            <a:ext cx="14630400" cy="1096963"/>
          </a:xfrm>
        </p:spPr>
        <p:txBody>
          <a:bodyPr/>
          <a:lstStyle/>
          <a:p>
            <a:r>
              <a:rPr lang="en-US" altLang="en-US" sz="40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biophysical argument makes a number of assumptions that can be questioned</a:t>
            </a:r>
            <a:endParaRPr lang="en-US" altLang="en-US" sz="4000">
              <a:solidFill>
                <a:srgbClr val="FFFFE7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44739" name="Picture 3" descr="Image result for immunosurveillance cancer cartoon">
            <a:extLst>
              <a:ext uri="{FF2B5EF4-FFF2-40B4-BE49-F238E27FC236}">
                <a16:creationId xmlns:a16="http://schemas.microsoft.com/office/drawing/2014/main" id="{0288C0A0-8105-48AC-911C-B4F29104B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752600"/>
            <a:ext cx="3657600" cy="2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740" name="Picture 10" descr="http://www.spoonfulofscience.com/wp-content/uploads/2010/11/cells-communicating.jpg">
            <a:extLst>
              <a:ext uri="{FF2B5EF4-FFF2-40B4-BE49-F238E27FC236}">
                <a16:creationId xmlns:a16="http://schemas.microsoft.com/office/drawing/2014/main" id="{72914186-32E4-421B-9693-AC4847B2C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" t="7539" r="3903" b="4503"/>
          <a:stretch>
            <a:fillRect/>
          </a:stretch>
        </p:blipFill>
        <p:spPr bwMode="auto">
          <a:xfrm>
            <a:off x="3124200" y="5257800"/>
            <a:ext cx="85344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741" name="Picture 5" descr="Image result for DNA repair cartoon">
            <a:extLst>
              <a:ext uri="{FF2B5EF4-FFF2-40B4-BE49-F238E27FC236}">
                <a16:creationId xmlns:a16="http://schemas.microsoft.com/office/drawing/2014/main" id="{AF01B774-6C81-46C4-BCE7-3AC763DD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t="4906" r="18652" b="26617"/>
          <a:stretch>
            <a:fillRect/>
          </a:stretch>
        </p:blipFill>
        <p:spPr bwMode="auto">
          <a:xfrm>
            <a:off x="2819400" y="1752600"/>
            <a:ext cx="367823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742" name="Rectangle 6">
            <a:extLst>
              <a:ext uri="{FF2B5EF4-FFF2-40B4-BE49-F238E27FC236}">
                <a16:creationId xmlns:a16="http://schemas.microsoft.com/office/drawing/2014/main" id="{725CF51D-D719-4F8A-83F2-5AF99C3D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38" y="3954463"/>
            <a:ext cx="487362" cy="1825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43" name="Text Box 7">
            <a:extLst>
              <a:ext uri="{FF2B5EF4-FFF2-40B4-BE49-F238E27FC236}">
                <a16:creationId xmlns:a16="http://schemas.microsoft.com/office/drawing/2014/main" id="{8920E31C-655B-45B3-8CFA-76373BDD9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95800"/>
            <a:ext cx="289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chemeClr val="bg1"/>
                </a:solidFill>
              </a:rPr>
              <a:t>DNA Repair</a:t>
            </a:r>
          </a:p>
        </p:txBody>
      </p:sp>
      <p:sp>
        <p:nvSpPr>
          <p:cNvPr id="244744" name="Text Box 8">
            <a:extLst>
              <a:ext uri="{FF2B5EF4-FFF2-40B4-BE49-F238E27FC236}">
                <a16:creationId xmlns:a16="http://schemas.microsoft.com/office/drawing/2014/main" id="{C7277AEE-677E-476E-B8C4-E18E03D38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440238"/>
            <a:ext cx="403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chemeClr val="bg1"/>
                </a:solidFill>
              </a:rPr>
              <a:t>Immuno-surveillance</a:t>
            </a:r>
          </a:p>
        </p:txBody>
      </p:sp>
      <p:sp>
        <p:nvSpPr>
          <p:cNvPr id="244745" name="Text Box 9">
            <a:extLst>
              <a:ext uri="{FF2B5EF4-FFF2-40B4-BE49-F238E27FC236}">
                <a16:creationId xmlns:a16="http://schemas.microsoft.com/office/drawing/2014/main" id="{91F3D19E-8FA1-4C2E-B102-8FD130B56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8" y="7575550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chemeClr val="bg1"/>
                </a:solidFill>
              </a:rPr>
              <a:t>Cell-to-cell communication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FCCBAD77-06A0-4BD0-914D-BF13D0FE2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4800600"/>
            <a:ext cx="14249400" cy="3232150"/>
          </a:xfrm>
        </p:spPr>
        <p:txBody>
          <a:bodyPr/>
          <a:lstStyle/>
          <a:p>
            <a:pPr marL="685800" indent="-685800" defTabSz="944563">
              <a:lnSpc>
                <a:spcPct val="105000"/>
              </a:lnSpc>
              <a:spcAft>
                <a:spcPct val="750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altLang="en-US" sz="3200" b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“We have been exposed to ionizing radiation for billions of years, and  have developed exceedingly efficient DNA repair mechanisms”</a:t>
            </a:r>
          </a:p>
          <a:p>
            <a:pPr marL="685800" indent="-685800" defTabSz="944563">
              <a:lnSpc>
                <a:spcPct val="105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it is known that, along with DNA repair, there is always a small probability of DNA misrepair</a:t>
            </a:r>
            <a:endParaRPr lang="en-US" altLang="en-US" sz="3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F22B1A91-2213-4E99-85BC-F170F3975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13166725" cy="914400"/>
          </a:xfrm>
        </p:spPr>
        <p:txBody>
          <a:bodyPr/>
          <a:lstStyle/>
          <a:p>
            <a:pPr defTabSz="944563">
              <a:lnSpc>
                <a:spcPct val="90000"/>
              </a:lnSpc>
            </a:pPr>
            <a:r>
              <a:rPr lang="en-US" altLang="en-US" sz="5700" b="1">
                <a:solidFill>
                  <a:srgbClr val="FFFFE7"/>
                </a:solidFill>
                <a:latin typeface="Verdana" panose="020B0604030504040204" pitchFamily="34" charset="0"/>
              </a:rPr>
              <a:t>DNA Repair</a:t>
            </a:r>
          </a:p>
        </p:txBody>
      </p:sp>
      <p:pic>
        <p:nvPicPr>
          <p:cNvPr id="245764" name="Picture 4" descr="Image result for DNA repair cartoon">
            <a:extLst>
              <a:ext uri="{FF2B5EF4-FFF2-40B4-BE49-F238E27FC236}">
                <a16:creationId xmlns:a16="http://schemas.microsoft.com/office/drawing/2014/main" id="{EB305B37-E3BC-4152-835B-0AE328B9D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t="4906" r="18652" b="26617"/>
          <a:stretch>
            <a:fillRect/>
          </a:stretch>
        </p:blipFill>
        <p:spPr bwMode="auto">
          <a:xfrm>
            <a:off x="5105400" y="1295400"/>
            <a:ext cx="4510088" cy="301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>
            <a:extLst>
              <a:ext uri="{FF2B5EF4-FFF2-40B4-BE49-F238E27FC236}">
                <a16:creationId xmlns:a16="http://schemas.microsoft.com/office/drawing/2014/main" id="{A3ABB1D5-BDCE-4FEE-98CE-CEFE3BCD9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8" y="4572000"/>
            <a:ext cx="146304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>
            <a:spAutoFit/>
          </a:bodyPr>
          <a:lstStyle>
            <a:lvl1pPr marL="652463" indent="-65246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306513" indent="-654050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958975" indent="-65246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13025" indent="-654050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265488" indent="-65246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22688" indent="-652463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179888" indent="-652463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637088" indent="-652463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094288" indent="-652463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altLang="en-US" sz="3000" b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immunosurveillance or other processes could always “mop up” small numbers of pre-malignant cells, the biophysical argument would not hold</a:t>
            </a:r>
          </a:p>
        </p:txBody>
      </p:sp>
      <p:sp>
        <p:nvSpPr>
          <p:cNvPr id="247811" name="Text Box 3">
            <a:extLst>
              <a:ext uri="{FF2B5EF4-FFF2-40B4-BE49-F238E27FC236}">
                <a16:creationId xmlns:a16="http://schemas.microsoft.com/office/drawing/2014/main" id="{9F8A43DA-4015-4067-8C6F-73B7D1E55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0175"/>
            <a:ext cx="146304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5246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651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589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13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702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274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846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418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4400" b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>
                <a:solidFill>
                  <a:srgbClr val="FFF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7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Immuno-surveillance and  the Biophysical Argument</a:t>
            </a:r>
            <a:r>
              <a:rPr lang="en-US" altLang="en-US" sz="4400" b="1">
                <a:solidFill>
                  <a:srgbClr val="FFF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44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5100" b="1">
                <a:solidFill>
                  <a:srgbClr val="FFFFE7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          </a:t>
            </a:r>
            <a:endParaRPr lang="en-US" altLang="en-US" sz="4000" b="1">
              <a:solidFill>
                <a:srgbClr val="FFFFE7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47813" name="Rectangle 5">
            <a:extLst>
              <a:ext uri="{FF2B5EF4-FFF2-40B4-BE49-F238E27FC236}">
                <a16:creationId xmlns:a16="http://schemas.microsoft.com/office/drawing/2014/main" id="{AF4F58AB-975A-4910-BBB7-3276E0965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" y="6173788"/>
            <a:ext cx="14173200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8650" indent="-628650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alt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other hand, If immuno-surveillance or other processes could indeed always “mop up” small numbers of pre-malignant cells, </a:t>
            </a:r>
            <a:br>
              <a:rPr lang="en-US" alt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 we ever get cancer?</a:t>
            </a:r>
          </a:p>
        </p:txBody>
      </p:sp>
      <p:pic>
        <p:nvPicPr>
          <p:cNvPr id="247814" name="Picture 9" descr="broomswp.gif">
            <a:extLst>
              <a:ext uri="{FF2B5EF4-FFF2-40B4-BE49-F238E27FC236}">
                <a16:creationId xmlns:a16="http://schemas.microsoft.com/office/drawing/2014/main" id="{F1BE9F3A-90A0-4CF4-BC97-A8B4D0039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6229350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7C3D6ABD-162D-4232-A162-2193D26C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554163"/>
            <a:ext cx="10852150" cy="612616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6C9EF67B-A72D-422A-B57A-E697890A2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49225"/>
            <a:ext cx="14630400" cy="1096963"/>
          </a:xfrm>
        </p:spPr>
        <p:txBody>
          <a:bodyPr/>
          <a:lstStyle/>
          <a:p>
            <a:r>
              <a:rPr lang="en-US" altLang="en-US" sz="4400" b="1">
                <a:solidFill>
                  <a:srgbClr val="FFFFE7"/>
                </a:solidFill>
                <a:latin typeface="Verdana" panose="020B0604030504040204" pitchFamily="34" charset="0"/>
              </a:rPr>
              <a:t>“Sneaking Through” immune surveillance</a:t>
            </a:r>
          </a:p>
        </p:txBody>
      </p:sp>
      <p:pic>
        <p:nvPicPr>
          <p:cNvPr id="253956" name="Picture 4">
            <a:extLst>
              <a:ext uri="{FF2B5EF4-FFF2-40B4-BE49-F238E27FC236}">
                <a16:creationId xmlns:a16="http://schemas.microsoft.com/office/drawing/2014/main" id="{0EFC45BA-2863-4899-8E40-366A09E93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247775"/>
            <a:ext cx="12069762" cy="69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957" name="Rectangle 5">
            <a:extLst>
              <a:ext uri="{FF2B5EF4-FFF2-40B4-BE49-F238E27FC236}">
                <a16:creationId xmlns:a16="http://schemas.microsoft.com/office/drawing/2014/main" id="{37C03F04-7948-42B2-A8FD-762F60A62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7789863"/>
            <a:ext cx="33020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622" tIns="65311" rIns="130622" bIns="65311" anchor="ctr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5246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651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589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13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702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274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846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418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Kölsch </a:t>
            </a:r>
            <a:r>
              <a:rPr lang="en-US" altLang="en-US" sz="2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1973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ext Box 2">
            <a:extLst>
              <a:ext uri="{FF2B5EF4-FFF2-40B4-BE49-F238E27FC236}">
                <a16:creationId xmlns:a16="http://schemas.microsoft.com/office/drawing/2014/main" id="{8BFC63C9-9ED9-4279-8D32-92C67D1A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6304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2038" indent="-4095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33538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60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384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956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528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100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672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100" b="1">
              <a:solidFill>
                <a:srgbClr val="FFFF66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en-US" altLang="en-US" sz="38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main health effects associated with exposure to </a:t>
            </a:r>
            <a:br>
              <a:rPr lang="en-US" altLang="en-US" sz="38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n-US" altLang="en-US" sz="38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low doses of ionizing radiation</a:t>
            </a:r>
          </a:p>
        </p:txBody>
      </p:sp>
      <p:grpSp>
        <p:nvGrpSpPr>
          <p:cNvPr id="289795" name="Group 3">
            <a:extLst>
              <a:ext uri="{FF2B5EF4-FFF2-40B4-BE49-F238E27FC236}">
                <a16:creationId xmlns:a16="http://schemas.microsoft.com/office/drawing/2014/main" id="{EC88A134-78D8-497F-9393-A7334E2A39E8}"/>
              </a:ext>
            </a:extLst>
          </p:cNvPr>
          <p:cNvGrpSpPr>
            <a:grpSpLocks/>
          </p:cNvGrpSpPr>
          <p:nvPr/>
        </p:nvGrpSpPr>
        <p:grpSpPr bwMode="auto">
          <a:xfrm>
            <a:off x="0" y="1828800"/>
            <a:ext cx="14630400" cy="150813"/>
            <a:chOff x="0" y="895"/>
            <a:chExt cx="6472" cy="96"/>
          </a:xfrm>
        </p:grpSpPr>
        <p:sp>
          <p:nvSpPr>
            <p:cNvPr id="289796" name="Rectangle 4">
              <a:extLst>
                <a:ext uri="{FF2B5EF4-FFF2-40B4-BE49-F238E27FC236}">
                  <a16:creationId xmlns:a16="http://schemas.microsoft.com/office/drawing/2014/main" id="{400FA33E-E92D-4D1F-826C-E3F2C0837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95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006F65"/>
                </a:gs>
                <a:gs pos="50000">
                  <a:srgbClr val="00DFCA"/>
                </a:gs>
                <a:gs pos="100000">
                  <a:srgbClr val="006F6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/>
            <a:lstStyle>
              <a:lvl1pPr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62038" indent="-40957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633538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286000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938463" indent="-325438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3956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8528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3100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7672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797" name="Rectangle 5">
              <a:extLst>
                <a:ext uri="{FF2B5EF4-FFF2-40B4-BE49-F238E27FC236}">
                  <a16:creationId xmlns:a16="http://schemas.microsoft.com/office/drawing/2014/main" id="{E32707C5-B823-4678-89C1-233AE91D4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6"/>
              <a:ext cx="6472" cy="25"/>
            </a:xfrm>
            <a:prstGeom prst="rect">
              <a:avLst/>
            </a:prstGeom>
            <a:gradFill rotWithShape="0">
              <a:gsLst>
                <a:gs pos="0">
                  <a:srgbClr val="976080"/>
                </a:gs>
                <a:gs pos="50000">
                  <a:srgbClr val="D989B8"/>
                </a:gs>
                <a:gs pos="100000">
                  <a:srgbClr val="976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/>
            <a:lstStyle>
              <a:lvl1pPr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62038" indent="-40957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633538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286000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938463" indent="-325438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3956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8528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3100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7672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8006" name="Text Box 6">
            <a:extLst>
              <a:ext uri="{FF2B5EF4-FFF2-40B4-BE49-F238E27FC236}">
                <a16:creationId xmlns:a16="http://schemas.microsoft.com/office/drawing/2014/main" id="{CBD5DA34-DD44-4175-97A8-8EEABCC21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2743200"/>
            <a:ext cx="11704637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>
            <a:spAutoFit/>
          </a:bodyPr>
          <a:lstStyle>
            <a:lvl1pPr marL="490538" indent="-4905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2038" indent="-4095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33538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60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384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956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528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100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672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FFFF"/>
              </a:buClr>
              <a:buSzPct val="95000"/>
              <a:buFont typeface="Wingdings" panose="05000000000000000000" pitchFamily="2" charset="2"/>
              <a:buChar char="Ø"/>
            </a:pPr>
            <a:r>
              <a:rPr lang="en-US" altLang="en-US" sz="57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5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Radiation-induced cancer</a:t>
            </a:r>
          </a:p>
          <a:p>
            <a:pPr eaLnBrk="1" hangingPunct="1">
              <a:spcBef>
                <a:spcPct val="50000"/>
              </a:spcBef>
              <a:buClr>
                <a:srgbClr val="66FFFF"/>
              </a:buClr>
              <a:buSzPct val="95000"/>
              <a:buFont typeface="Wingdings" panose="05000000000000000000" pitchFamily="2" charset="2"/>
              <a:buChar char="Ø"/>
            </a:pPr>
            <a:r>
              <a:rPr lang="en-US" altLang="en-US" sz="5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Teratogenic effects</a:t>
            </a:r>
          </a:p>
          <a:p>
            <a:pPr eaLnBrk="1" hangingPunct="1">
              <a:spcBef>
                <a:spcPct val="50000"/>
              </a:spcBef>
              <a:buClr>
                <a:srgbClr val="66FFFF"/>
              </a:buClr>
              <a:buSzPct val="95000"/>
              <a:buFont typeface="Wingdings" panose="05000000000000000000" pitchFamily="2" charset="2"/>
              <a:buChar char="Ø"/>
            </a:pPr>
            <a:r>
              <a:rPr lang="en-US" altLang="en-US" sz="5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Hereditary effects</a:t>
            </a:r>
          </a:p>
          <a:p>
            <a:pPr eaLnBrk="1" hangingPunct="1">
              <a:spcBef>
                <a:spcPct val="50000"/>
              </a:spcBef>
              <a:buClr>
                <a:srgbClr val="66FFFF"/>
              </a:buClr>
              <a:buSzPct val="95000"/>
              <a:buFont typeface="Wingdings" panose="05000000000000000000" pitchFamily="2" charset="2"/>
              <a:buChar char="Ø"/>
            </a:pPr>
            <a:r>
              <a:rPr lang="en-US" altLang="en-US" sz="5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Other health effects?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>
            <a:extLst>
              <a:ext uri="{FF2B5EF4-FFF2-40B4-BE49-F238E27FC236}">
                <a16:creationId xmlns:a16="http://schemas.microsoft.com/office/drawing/2014/main" id="{AB882444-0CEC-4CDF-B570-28D05867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46304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5246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651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589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13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702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274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846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418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spcAft>
                <a:spcPct val="40000"/>
              </a:spcAft>
            </a:pPr>
            <a:r>
              <a:rPr lang="en-US" altLang="en-US" sz="46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Inter-Cellular Communication </a:t>
            </a:r>
            <a:endParaRPr lang="en-US" altLang="en-US" sz="4000" b="1">
              <a:solidFill>
                <a:srgbClr val="FFFFE7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6003" name="Text Box 3">
            <a:extLst>
              <a:ext uri="{FF2B5EF4-FFF2-40B4-BE49-F238E27FC236}">
                <a16:creationId xmlns:a16="http://schemas.microsoft.com/office/drawing/2014/main" id="{C7F3D74F-01D8-410D-A65F-A14D0648C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146304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>
            <a:spAutoFit/>
          </a:bodyPr>
          <a:lstStyle>
            <a:lvl1pPr marL="731838" indent="-7318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858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651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589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13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702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274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846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418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FFFF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altLang="en-US"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biophysical argument refers to the development of monoclonal tumors by independently developing cells</a:t>
            </a:r>
          </a:p>
          <a:p>
            <a:pPr eaLnBrk="1" hangingPunct="1">
              <a:spcBef>
                <a:spcPct val="50000"/>
              </a:spcBef>
              <a:buClr>
                <a:srgbClr val="00FFFF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altLang="en-US"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carcinogenesis we know that cells talk to each other, and we know that the local microenvironment is important</a:t>
            </a:r>
          </a:p>
          <a:p>
            <a:pPr eaLnBrk="1" hangingPunct="1">
              <a:spcBef>
                <a:spcPct val="50000"/>
              </a:spcBef>
              <a:buClr>
                <a:srgbClr val="00FFFF"/>
              </a:buClr>
              <a:buFont typeface="Wingdings" panose="05000000000000000000" pitchFamily="2" charset="2"/>
              <a:buChar char="v"/>
            </a:pPr>
            <a:r>
              <a:rPr lang="en-US" altLang="en-US"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radiation-carcinogenic processes counteracted / amplified  </a:t>
            </a:r>
            <a:br>
              <a:rPr lang="en-US" altLang="en-US"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mechanisms at the inter-cellular, tissue or organism level?</a:t>
            </a:r>
          </a:p>
          <a:p>
            <a:pPr eaLnBrk="1" hangingPunct="1">
              <a:spcBef>
                <a:spcPct val="50000"/>
              </a:spcBef>
              <a:buClr>
                <a:srgbClr val="00FFFF"/>
              </a:buClr>
              <a:buSzPct val="90000"/>
              <a:buFont typeface="Wingdings" panose="05000000000000000000" pitchFamily="2" charset="2"/>
              <a:buChar char="v"/>
            </a:pPr>
            <a:endParaRPr lang="en-US" altLang="en-US" sz="3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04" name="Picture 10" descr="http://www.spoonfulofscience.com/wp-content/uploads/2010/11/cells-communicating.jpg">
            <a:extLst>
              <a:ext uri="{FF2B5EF4-FFF2-40B4-BE49-F238E27FC236}">
                <a16:creationId xmlns:a16="http://schemas.microsoft.com/office/drawing/2014/main" id="{E317EE5F-0ACC-401E-BE8C-D27EF727D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" t="7539" r="3903" b="4503"/>
          <a:stretch>
            <a:fillRect/>
          </a:stretch>
        </p:blipFill>
        <p:spPr bwMode="auto">
          <a:xfrm>
            <a:off x="1828800" y="5051425"/>
            <a:ext cx="114617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A2B94457-C2EA-48CF-96DD-EE353231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2828925"/>
            <a:ext cx="6461125" cy="402272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3700B58D-A65E-4842-B907-B474A3E42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946275"/>
            <a:ext cx="14385925" cy="1008063"/>
          </a:xfrm>
        </p:spPr>
        <p:txBody>
          <a:bodyPr/>
          <a:lstStyle/>
          <a:p>
            <a:pPr marL="400050" indent="-400050" algn="l" defTabSz="944563">
              <a:buClr>
                <a:srgbClr val="FFFF00"/>
              </a:buClr>
              <a:buSzPct val="140000"/>
              <a:buFontTx/>
              <a:buChar char="•"/>
            </a:pPr>
            <a:r>
              <a:rPr lang="en-US" alt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quantified radiation-related inter-cellular response is the bystander effect</a:t>
            </a:r>
          </a:p>
        </p:txBody>
      </p:sp>
      <p:sp>
        <p:nvSpPr>
          <p:cNvPr id="268292" name="Rectangle 4">
            <a:extLst>
              <a:ext uri="{FF2B5EF4-FFF2-40B4-BE49-F238E27FC236}">
                <a16:creationId xmlns:a16="http://schemas.microsoft.com/office/drawing/2014/main" id="{0AFF508E-FF23-4159-A6DF-308825572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3833813"/>
            <a:ext cx="7913688" cy="18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3125" rIns="0" bIns="73125">
            <a:spAutoFit/>
          </a:bodyPr>
          <a:lstStyle>
            <a:lvl1pPr marL="400050" indent="-400050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25500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rgbClr val="FFFF00"/>
              </a:buClr>
              <a:buSzPct val="140000"/>
              <a:buFontTx/>
              <a:buChar char="•"/>
            </a:pPr>
            <a:r>
              <a:rPr lang="en-US" altLang="en-US"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bystander responses </a:t>
            </a:r>
            <a:br>
              <a:rPr lang="en-US" altLang="en-US"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been quantitated,</a:t>
            </a:r>
            <a:br>
              <a:rPr lang="en-US" altLang="en-US"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have always shown saturation</a:t>
            </a:r>
          </a:p>
        </p:txBody>
      </p:sp>
      <p:sp>
        <p:nvSpPr>
          <p:cNvPr id="268293" name="Rectangle 5">
            <a:extLst>
              <a:ext uri="{FF2B5EF4-FFF2-40B4-BE49-F238E27FC236}">
                <a16:creationId xmlns:a16="http://schemas.microsoft.com/office/drawing/2014/main" id="{B3E7592B-FD49-4E69-AE77-15F2B339D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62800"/>
            <a:ext cx="14630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marL="457200" indent="-457200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rgbClr val="FFFF00"/>
              </a:buClr>
              <a:buSzPct val="140000"/>
              <a:buFontTx/>
              <a:buChar char="•"/>
            </a:pPr>
            <a:r>
              <a:rPr lang="en-US" altLang="en-US"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scenario  LNT might </a:t>
            </a:r>
            <a:r>
              <a:rPr lang="en-US" altLang="en-US" sz="34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underestimate</a:t>
            </a:r>
            <a:r>
              <a:rPr lang="en-US" altLang="en-US"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very low-dose risks</a:t>
            </a:r>
          </a:p>
        </p:txBody>
      </p:sp>
      <p:pic>
        <p:nvPicPr>
          <p:cNvPr id="268294" name="Picture 6">
            <a:extLst>
              <a:ext uri="{FF2B5EF4-FFF2-40B4-BE49-F238E27FC236}">
                <a16:creationId xmlns:a16="http://schemas.microsoft.com/office/drawing/2014/main" id="{30F9763A-FDF7-431F-AC7E-A46EF762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2828925"/>
            <a:ext cx="65309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8295" name="Line 7">
            <a:extLst>
              <a:ext uri="{FF2B5EF4-FFF2-40B4-BE49-F238E27FC236}">
                <a16:creationId xmlns:a16="http://schemas.microsoft.com/office/drawing/2014/main" id="{A92D72C5-14CA-4068-83FF-48818F515E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0" y="3560763"/>
            <a:ext cx="5241925" cy="24685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296" name="Text Box 8">
            <a:extLst>
              <a:ext uri="{FF2B5EF4-FFF2-40B4-BE49-F238E27FC236}">
                <a16:creationId xmlns:a16="http://schemas.microsoft.com/office/drawing/2014/main" id="{F6BF9FFF-9B18-497E-8EDD-0280DDAF5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68288"/>
            <a:ext cx="139001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297" name="Text Box 9">
            <a:extLst>
              <a:ext uri="{FF2B5EF4-FFF2-40B4-BE49-F238E27FC236}">
                <a16:creationId xmlns:a16="http://schemas.microsoft.com/office/drawing/2014/main" id="{9E496722-A838-40D8-8A37-750069A1E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900"/>
            <a:ext cx="14630400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249" tIns="73125" rIns="146249" bIns="73125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altLang="en-US" sz="4800" b="1">
                <a:solidFill>
                  <a:srgbClr val="FFFFE7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Cells in tissues do certainly talk to each other,</a:t>
            </a:r>
            <a:br>
              <a:rPr lang="en-US" altLang="en-US" sz="4800" b="1">
                <a:solidFill>
                  <a:srgbClr val="FFFFE7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altLang="en-US" sz="4800" b="1">
                <a:solidFill>
                  <a:srgbClr val="FFFFE7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but what are the implications for low-dose risks?</a:t>
            </a:r>
          </a:p>
        </p:txBody>
      </p:sp>
      <p:grpSp>
        <p:nvGrpSpPr>
          <p:cNvPr id="268298" name="Group 10">
            <a:extLst>
              <a:ext uri="{FF2B5EF4-FFF2-40B4-BE49-F238E27FC236}">
                <a16:creationId xmlns:a16="http://schemas.microsoft.com/office/drawing/2014/main" id="{DA22BD31-6A1B-4EAB-ABD9-19E3B3136E06}"/>
              </a:ext>
            </a:extLst>
          </p:cNvPr>
          <p:cNvGrpSpPr>
            <a:grpSpLocks/>
          </p:cNvGrpSpPr>
          <p:nvPr/>
        </p:nvGrpSpPr>
        <p:grpSpPr bwMode="auto">
          <a:xfrm>
            <a:off x="30163" y="1624013"/>
            <a:ext cx="14612937" cy="182562"/>
            <a:chOff x="0" y="900"/>
            <a:chExt cx="6472" cy="95"/>
          </a:xfrm>
        </p:grpSpPr>
        <p:sp>
          <p:nvSpPr>
            <p:cNvPr id="268299" name="Rectangle 11">
              <a:extLst>
                <a:ext uri="{FF2B5EF4-FFF2-40B4-BE49-F238E27FC236}">
                  <a16:creationId xmlns:a16="http://schemas.microsoft.com/office/drawing/2014/main" id="{8E4E6A81-3051-4092-96BD-1C758F6A9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0" name="Rectangle 12">
              <a:extLst>
                <a:ext uri="{FF2B5EF4-FFF2-40B4-BE49-F238E27FC236}">
                  <a16:creationId xmlns:a16="http://schemas.microsoft.com/office/drawing/2014/main" id="{696E9954-4F8B-48FE-8F1E-B74E7F414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1"/>
              <a:ext cx="6472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8301" name="Line 13">
            <a:extLst>
              <a:ext uri="{FF2B5EF4-FFF2-40B4-BE49-F238E27FC236}">
                <a16:creationId xmlns:a16="http://schemas.microsoft.com/office/drawing/2014/main" id="{3A396DFD-5F32-4A3E-B9EE-5FD67412D5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39363" y="3941763"/>
            <a:ext cx="3403600" cy="258762"/>
          </a:xfrm>
          <a:prstGeom prst="line">
            <a:avLst/>
          </a:prstGeom>
          <a:noFill/>
          <a:ln w="47625">
            <a:solidFill>
              <a:srgbClr val="EAEA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2" name="Line 14">
            <a:extLst>
              <a:ext uri="{FF2B5EF4-FFF2-40B4-BE49-F238E27FC236}">
                <a16:creationId xmlns:a16="http://schemas.microsoft.com/office/drawing/2014/main" id="{371C6871-32FF-4A21-B88B-DB7BEF925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42475" y="4256088"/>
            <a:ext cx="296863" cy="158750"/>
          </a:xfrm>
          <a:prstGeom prst="line">
            <a:avLst/>
          </a:prstGeom>
          <a:noFill/>
          <a:ln w="47625">
            <a:solidFill>
              <a:srgbClr val="EAEA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3" name="Line 15">
            <a:extLst>
              <a:ext uri="{FF2B5EF4-FFF2-40B4-BE49-F238E27FC236}">
                <a16:creationId xmlns:a16="http://schemas.microsoft.com/office/drawing/2014/main" id="{C1B7068B-5F6F-4EE9-8685-B10DC043E9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98000" y="4535488"/>
            <a:ext cx="123825" cy="174625"/>
          </a:xfrm>
          <a:prstGeom prst="line">
            <a:avLst/>
          </a:prstGeom>
          <a:noFill/>
          <a:ln w="57150">
            <a:solidFill>
              <a:srgbClr val="EAEA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4" name="Line 16">
            <a:extLst>
              <a:ext uri="{FF2B5EF4-FFF2-40B4-BE49-F238E27FC236}">
                <a16:creationId xmlns:a16="http://schemas.microsoft.com/office/drawing/2014/main" id="{B10759A3-38F5-405E-8822-EB442E1CF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85263" y="4864100"/>
            <a:ext cx="195262" cy="1068388"/>
          </a:xfrm>
          <a:prstGeom prst="line">
            <a:avLst/>
          </a:prstGeom>
          <a:noFill/>
          <a:ln w="66675">
            <a:solidFill>
              <a:srgbClr val="EAEA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5" name="Line 17">
            <a:extLst>
              <a:ext uri="{FF2B5EF4-FFF2-40B4-BE49-F238E27FC236}">
                <a16:creationId xmlns:a16="http://schemas.microsoft.com/office/drawing/2014/main" id="{C0AE2470-0298-4B5C-B59E-C4F19847F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2725" y="5440363"/>
            <a:ext cx="0" cy="495300"/>
          </a:xfrm>
          <a:prstGeom prst="line">
            <a:avLst/>
          </a:prstGeom>
          <a:noFill/>
          <a:ln w="254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6" name="Line 18">
            <a:extLst>
              <a:ext uri="{FF2B5EF4-FFF2-40B4-BE49-F238E27FC236}">
                <a16:creationId xmlns:a16="http://schemas.microsoft.com/office/drawing/2014/main" id="{A999F57F-6BC7-412A-8C6B-1054261BA7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36063" y="4778375"/>
            <a:ext cx="185737" cy="1195388"/>
          </a:xfrm>
          <a:prstGeom prst="line">
            <a:avLst/>
          </a:prstGeom>
          <a:noFill/>
          <a:ln w="444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7" name="Line 19">
            <a:extLst>
              <a:ext uri="{FF2B5EF4-FFF2-40B4-BE49-F238E27FC236}">
                <a16:creationId xmlns:a16="http://schemas.microsoft.com/office/drawing/2014/main" id="{CF63497D-1631-40DD-8820-38B35B6D2C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39263" y="4451350"/>
            <a:ext cx="207962" cy="322263"/>
          </a:xfrm>
          <a:prstGeom prst="line">
            <a:avLst/>
          </a:prstGeom>
          <a:noFill/>
          <a:ln w="444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8" name="Line 20">
            <a:extLst>
              <a:ext uri="{FF2B5EF4-FFF2-40B4-BE49-F238E27FC236}">
                <a16:creationId xmlns:a16="http://schemas.microsoft.com/office/drawing/2014/main" id="{50004A3A-6AE1-48B1-A7F7-1152383106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66275" y="4189413"/>
            <a:ext cx="469900" cy="266700"/>
          </a:xfrm>
          <a:prstGeom prst="line">
            <a:avLst/>
          </a:prstGeom>
          <a:noFill/>
          <a:ln w="444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9" name="Line 21">
            <a:extLst>
              <a:ext uri="{FF2B5EF4-FFF2-40B4-BE49-F238E27FC236}">
                <a16:creationId xmlns:a16="http://schemas.microsoft.com/office/drawing/2014/main" id="{09E5A665-6E3A-4B53-932B-4F7EDFFB8D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125" y="3917950"/>
            <a:ext cx="3651250" cy="282575"/>
          </a:xfrm>
          <a:prstGeom prst="line">
            <a:avLst/>
          </a:prstGeom>
          <a:noFill/>
          <a:ln w="444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10" name="Text Box 22">
            <a:extLst>
              <a:ext uri="{FF2B5EF4-FFF2-40B4-BE49-F238E27FC236}">
                <a16:creationId xmlns:a16="http://schemas.microsoft.com/office/drawing/2014/main" id="{E5C396CB-FEFA-466F-B2A1-A0854C284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00" y="2813050"/>
            <a:ext cx="3441700" cy="70485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Measured mutations in bystander effect study</a:t>
            </a:r>
          </a:p>
        </p:txBody>
      </p:sp>
      <p:sp>
        <p:nvSpPr>
          <p:cNvPr id="268311" name="Rectangle 23">
            <a:extLst>
              <a:ext uri="{FF2B5EF4-FFF2-40B4-BE49-F238E27FC236}">
                <a16:creationId xmlns:a16="http://schemas.microsoft.com/office/drawing/2014/main" id="{15FEBCB7-C31C-41F4-B2B4-3AD7E2A37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3641725"/>
            <a:ext cx="2828925" cy="28416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312" name="Text Box 24">
            <a:extLst>
              <a:ext uri="{FF2B5EF4-FFF2-40B4-BE49-F238E27FC236}">
                <a16:creationId xmlns:a16="http://schemas.microsoft.com/office/drawing/2014/main" id="{8FE0A90C-86A2-4B58-ACD3-FD6B1A00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4263" y="5664200"/>
            <a:ext cx="207168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183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93925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5763" defTabSz="1462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829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401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973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54563" defTabSz="1462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/>
              <a:t>Zhou </a:t>
            </a:r>
            <a:r>
              <a:rPr lang="en-US" altLang="en-US" sz="2200" i="1"/>
              <a:t>et al</a:t>
            </a:r>
            <a:r>
              <a:rPr lang="en-US" altLang="en-US" sz="2200"/>
              <a:t> 2000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  <p:bldP spid="268292" grpId="0"/>
      <p:bldP spid="268293" grpId="0"/>
      <p:bldP spid="268310" grpId="0" animBg="1"/>
      <p:bldP spid="2683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08FBDFCC-E2A6-40B1-992A-27587ED91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4630400" cy="1371600"/>
          </a:xfrm>
        </p:spPr>
        <p:txBody>
          <a:bodyPr/>
          <a:lstStyle/>
          <a:p>
            <a:r>
              <a:rPr lang="en-US" altLang="en-US" sz="4400" b="1">
                <a:solidFill>
                  <a:srgbClr val="FFFFE7"/>
                </a:solidFill>
                <a:latin typeface="Verdana" panose="020B0604030504040204" pitchFamily="34" charset="0"/>
              </a:rPr>
              <a:t>Cancer risks at very low doses....</a:t>
            </a:r>
            <a:br>
              <a:rPr lang="en-US" altLang="en-US" sz="4400" b="1">
                <a:solidFill>
                  <a:srgbClr val="FFFFE7"/>
                </a:solidFill>
                <a:latin typeface="Verdana" panose="020B0604030504040204" pitchFamily="34" charset="0"/>
              </a:rPr>
            </a:br>
            <a:r>
              <a:rPr lang="en-US" altLang="en-US" sz="4400" b="1">
                <a:solidFill>
                  <a:srgbClr val="FFFFCC"/>
                </a:solidFill>
                <a:latin typeface="Verdana" panose="020B0604030504040204" pitchFamily="34" charset="0"/>
              </a:rPr>
              <a:t>                        </a:t>
            </a:r>
            <a:r>
              <a:rPr lang="en-US" altLang="en-US" sz="4400" b="1">
                <a:solidFill>
                  <a:srgbClr val="FF3300"/>
                </a:solidFill>
                <a:latin typeface="Verdana" panose="020B0604030504040204" pitchFamily="34" charset="0"/>
              </a:rPr>
              <a:t>the bottom line</a:t>
            </a:r>
            <a:r>
              <a:rPr lang="en-US" altLang="en-US" sz="4600" b="1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264195" name="Text Box 3">
            <a:extLst>
              <a:ext uri="{FF2B5EF4-FFF2-40B4-BE49-F238E27FC236}">
                <a16:creationId xmlns:a16="http://schemas.microsoft.com/office/drawing/2014/main" id="{A000274A-1087-441B-9437-B23073A6B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52600"/>
            <a:ext cx="10118725" cy="599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>
            <a:spAutoFit/>
          </a:bodyPr>
          <a:lstStyle>
            <a:lvl1pPr marL="660400" indent="-660400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2391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651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589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13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702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274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846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418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buClr>
                <a:srgbClr val="00FFFF"/>
              </a:buClr>
              <a:buSzPct val="185000"/>
              <a:buFontTx/>
              <a:buChar char="•"/>
            </a:pPr>
            <a:r>
              <a:rPr lang="en-US" altLang="en-US" sz="3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biophysical arguments that lead to a linear no-threshold model at doses below those amenable to epidemiology are plausible, </a:t>
            </a:r>
            <a:br>
              <a:rPr lang="en-US" altLang="en-US" sz="3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rely on assumptions about single cells acting autonomously, which we know are not fully correct 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buClr>
                <a:srgbClr val="00FFFF"/>
              </a:buClr>
              <a:buSzPct val="185000"/>
            </a:pPr>
            <a:endParaRPr lang="en-US" alt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70000"/>
              </a:spcAft>
              <a:buClr>
                <a:srgbClr val="00FFFF"/>
              </a:buClr>
              <a:buSzPct val="185000"/>
              <a:buFontTx/>
              <a:buChar char="•"/>
            </a:pPr>
            <a:r>
              <a:rPr lang="en-US" altLang="en-US" sz="3100" b="1">
                <a:solidFill>
                  <a:srgbClr val="FFF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this time we don’t know if deviations from the predictions of this linear approach will be large or small, or even whether they will increase or decrease low-dose cancer risk estimates</a:t>
            </a:r>
          </a:p>
        </p:txBody>
      </p:sp>
      <p:pic>
        <p:nvPicPr>
          <p:cNvPr id="264196" name="Picture 4" descr="sitting_on_the_fence_lg_wht">
            <a:extLst>
              <a:ext uri="{FF2B5EF4-FFF2-40B4-BE49-F238E27FC236}">
                <a16:creationId xmlns:a16="http://schemas.microsoft.com/office/drawing/2014/main" id="{F0FFCC2B-5CF5-4330-AE0D-5EF2B636806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3475038"/>
            <a:ext cx="4022725" cy="39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BF27E770-15B0-4CA4-A5C4-EE237533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14097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/>
          <a:lstStyle>
            <a:lvl1pPr marL="814388" indent="-81438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78013" indent="-40798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3669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8575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346450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803650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60850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718050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175250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CCFF"/>
              </a:buClr>
              <a:buSzPct val="125000"/>
              <a:buFont typeface="Wingdings 2" panose="05020102010507070707" pitchFamily="18" charset="2"/>
              <a:buNone/>
            </a:pPr>
            <a:endParaRPr lang="en-US" alt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CFFFF"/>
              </a:buClr>
              <a:buSzPct val="145000"/>
              <a:buFont typeface="Wingdings 2" panose="05020102010507070707" pitchFamily="18" charset="2"/>
              <a:buChar char="E"/>
            </a:pPr>
            <a:r>
              <a:rPr lang="en-US" altLang="en-US" sz="3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implication is that as you lower the dose, </a:t>
            </a:r>
            <a:br>
              <a:rPr lang="en-US" altLang="en-US" sz="3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proportionality lower the risk</a:t>
            </a:r>
          </a:p>
          <a:p>
            <a:pPr eaLnBrk="1" hangingPunct="1">
              <a:spcBef>
                <a:spcPct val="50000"/>
              </a:spcBef>
              <a:buClr>
                <a:srgbClr val="CCFFFF"/>
              </a:buClr>
              <a:buSzPct val="145000"/>
              <a:buFont typeface="Wingdings 2" panose="05020102010507070707" pitchFamily="18" charset="2"/>
              <a:buChar char="E"/>
            </a:pPr>
            <a:r>
              <a:rPr lang="en-US" altLang="en-US" sz="3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at very low doses the risks are correspondingly very low</a:t>
            </a:r>
          </a:p>
          <a:p>
            <a:pPr eaLnBrk="1" hangingPunct="1">
              <a:spcBef>
                <a:spcPct val="50000"/>
              </a:spcBef>
              <a:buClr>
                <a:srgbClr val="CCFFFF"/>
              </a:buClr>
              <a:buSzPct val="145000"/>
              <a:buFont typeface="Wingdings 2" panose="05020102010507070707" pitchFamily="18" charset="2"/>
              <a:buChar char="E"/>
            </a:pPr>
            <a:r>
              <a:rPr lang="en-US" altLang="en-US" sz="3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there is no dose where the risk is zero</a:t>
            </a:r>
            <a:endParaRPr lang="en-US" alt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371" name="Text Box 3">
            <a:extLst>
              <a:ext uri="{FF2B5EF4-FFF2-40B4-BE49-F238E27FC236}">
                <a16:creationId xmlns:a16="http://schemas.microsoft.com/office/drawing/2014/main" id="{4837DC90-3514-4083-9D15-370F76193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146304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5246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651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589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13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702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274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846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418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"/>
              </a:spcBef>
              <a:spcAft>
                <a:spcPct val="25000"/>
              </a:spcAft>
            </a:pPr>
            <a:r>
              <a:rPr lang="en-US" altLang="en-US" sz="40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straight line relationship </a:t>
            </a:r>
            <a:br>
              <a:rPr lang="en-US" altLang="en-US" sz="40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n-US" altLang="en-US" sz="40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between radiation dose and radiation risk….</a:t>
            </a:r>
          </a:p>
        </p:txBody>
      </p:sp>
      <p:grpSp>
        <p:nvGrpSpPr>
          <p:cNvPr id="314372" name="Group 4">
            <a:extLst>
              <a:ext uri="{FF2B5EF4-FFF2-40B4-BE49-F238E27FC236}">
                <a16:creationId xmlns:a16="http://schemas.microsoft.com/office/drawing/2014/main" id="{CC6F9CA1-0EB0-436C-9C55-330E91DE8B9A}"/>
              </a:ext>
            </a:extLst>
          </p:cNvPr>
          <p:cNvGrpSpPr>
            <a:grpSpLocks/>
          </p:cNvGrpSpPr>
          <p:nvPr/>
        </p:nvGrpSpPr>
        <p:grpSpPr bwMode="auto">
          <a:xfrm>
            <a:off x="0" y="1646238"/>
            <a:ext cx="14630400" cy="150812"/>
            <a:chOff x="0" y="895"/>
            <a:chExt cx="6472" cy="96"/>
          </a:xfrm>
        </p:grpSpPr>
        <p:sp>
          <p:nvSpPr>
            <p:cNvPr id="314373" name="Rectangle 5">
              <a:extLst>
                <a:ext uri="{FF2B5EF4-FFF2-40B4-BE49-F238E27FC236}">
                  <a16:creationId xmlns:a16="http://schemas.microsoft.com/office/drawing/2014/main" id="{1771CF76-07F6-4FEA-ACB1-2D68E37D4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95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74" name="Rectangle 6">
              <a:extLst>
                <a:ext uri="{FF2B5EF4-FFF2-40B4-BE49-F238E27FC236}">
                  <a16:creationId xmlns:a16="http://schemas.microsoft.com/office/drawing/2014/main" id="{92F70036-E10B-488B-B849-792A5C5E7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6"/>
              <a:ext cx="6472" cy="25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14375" name="Picture 7">
            <a:extLst>
              <a:ext uri="{FF2B5EF4-FFF2-40B4-BE49-F238E27FC236}">
                <a16:creationId xmlns:a16="http://schemas.microsoft.com/office/drawing/2014/main" id="{FE07E58C-A0F5-47C6-A747-E21008330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05000"/>
            <a:ext cx="492283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B57CACB1-81FB-48EA-A50E-5E145A9BE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14492288" cy="4387850"/>
          </a:xfrm>
          <a:noFill/>
        </p:spPr>
        <p:txBody>
          <a:bodyPr lIns="0" rIns="0"/>
          <a:lstStyle/>
          <a:p>
            <a:pPr marL="398463" indent="-398463" defTabSz="914400">
              <a:spcBef>
                <a:spcPct val="0"/>
              </a:spcBef>
              <a:spcAft>
                <a:spcPct val="10000"/>
              </a:spcAft>
              <a:buClr>
                <a:srgbClr val="CCFFFF"/>
              </a:buClr>
              <a:buFont typeface="Wingdings" panose="05000000000000000000" pitchFamily="2" charset="2"/>
              <a:buChar char="v"/>
            </a:pPr>
            <a:r>
              <a:rPr lang="en-US" altLang="en-US" sz="3400" b="1">
                <a:solidFill>
                  <a:srgbClr val="FFFFCD"/>
                </a:solidFill>
                <a:latin typeface="Arial Narrow" panose="020B0606020202030204" pitchFamily="34" charset="0"/>
              </a:rPr>
              <a:t> Suppose some activity results in a risk of harm to an individual of</a:t>
            </a:r>
            <a:br>
              <a:rPr lang="en-US" altLang="en-US" sz="3400" b="1">
                <a:solidFill>
                  <a:srgbClr val="FFFFCD"/>
                </a:solidFill>
                <a:latin typeface="Arial Narrow" panose="020B0606020202030204" pitchFamily="34" charset="0"/>
              </a:rPr>
            </a:br>
            <a:r>
              <a:rPr lang="en-US" altLang="en-US" sz="3400" b="1">
                <a:solidFill>
                  <a:srgbClr val="FFFFCD"/>
                </a:solidFill>
                <a:latin typeface="Arial Narrow" panose="020B0606020202030204" pitchFamily="34" charset="0"/>
              </a:rPr>
              <a:t> (say) 1 chance in a million</a:t>
            </a:r>
          </a:p>
          <a:p>
            <a:pPr marL="796925" lvl="1" indent="-284163" defTabSz="914400">
              <a:spcBef>
                <a:spcPct val="0"/>
              </a:spcBef>
              <a:spcAft>
                <a:spcPct val="60000"/>
              </a:spcAft>
              <a:buClr>
                <a:srgbClr val="CCFFFF"/>
              </a:buClr>
              <a:buFont typeface="Wingdings" panose="05000000000000000000" pitchFamily="2" charset="2"/>
              <a:buChar char="v"/>
            </a:pPr>
            <a:r>
              <a:rPr lang="en-US" altLang="en-US" sz="3000" b="1">
                <a:solidFill>
                  <a:schemeClr val="bg1"/>
                </a:solidFill>
              </a:rPr>
              <a:t> Very small individual risk</a:t>
            </a:r>
          </a:p>
          <a:p>
            <a:pPr marL="398463" indent="-398463" defTabSz="914400">
              <a:spcAft>
                <a:spcPct val="20000"/>
              </a:spcAft>
              <a:buClr>
                <a:srgbClr val="CCFFFF"/>
              </a:buClr>
              <a:buFont typeface="Wingdings" panose="05000000000000000000" pitchFamily="2" charset="2"/>
              <a:buChar char="v"/>
            </a:pPr>
            <a:r>
              <a:rPr lang="en-US" altLang="en-US" sz="3300" b="1">
                <a:solidFill>
                  <a:srgbClr val="FFFFCD"/>
                </a:solidFill>
              </a:rPr>
              <a:t> Now suppose a group of 100 people are exposed to this activity</a:t>
            </a:r>
          </a:p>
          <a:p>
            <a:pPr marL="796925" lvl="1" indent="-284163" defTabSz="914400">
              <a:spcBef>
                <a:spcPct val="0"/>
              </a:spcBef>
              <a:spcAft>
                <a:spcPct val="25000"/>
              </a:spcAft>
              <a:buClr>
                <a:srgbClr val="CCFFFF"/>
              </a:buClr>
              <a:buFont typeface="Wingdings" panose="05000000000000000000" pitchFamily="2" charset="2"/>
              <a:buChar char="v"/>
            </a:pPr>
            <a:r>
              <a:rPr lang="en-US" altLang="en-US" sz="3000" b="1">
                <a:solidFill>
                  <a:schemeClr val="bg1"/>
                </a:solidFill>
              </a:rPr>
              <a:t> The chances of anyone in this group being harmed is essentially zero</a:t>
            </a:r>
          </a:p>
          <a:p>
            <a:pPr marL="796925" lvl="1" indent="-284163" defTabSz="914400">
              <a:spcBef>
                <a:spcPct val="0"/>
              </a:spcBef>
              <a:spcAft>
                <a:spcPct val="55000"/>
              </a:spcAft>
              <a:buClr>
                <a:srgbClr val="CCFFFF"/>
              </a:buClr>
              <a:buFont typeface="Wingdings" panose="05000000000000000000" pitchFamily="2" charset="2"/>
              <a:buChar char="v"/>
            </a:pPr>
            <a:r>
              <a:rPr lang="en-US" altLang="en-US" sz="3000" b="1">
                <a:solidFill>
                  <a:schemeClr val="bg1"/>
                </a:solidFill>
              </a:rPr>
              <a:t> Very small population risk / no public-health consequence</a:t>
            </a:r>
          </a:p>
          <a:p>
            <a:pPr marL="398463" indent="-398463" defTabSz="914400">
              <a:spcAft>
                <a:spcPct val="25000"/>
              </a:spcAft>
              <a:buClr>
                <a:srgbClr val="CCFFFF"/>
              </a:buClr>
              <a:buFont typeface="Wingdings" panose="05000000000000000000" pitchFamily="2" charset="2"/>
              <a:buChar char="v"/>
            </a:pPr>
            <a:r>
              <a:rPr lang="en-US" altLang="en-US" sz="3800" b="1">
                <a:solidFill>
                  <a:srgbClr val="0000FF"/>
                </a:solidFill>
              </a:rPr>
              <a:t> </a:t>
            </a:r>
            <a:r>
              <a:rPr lang="en-US" altLang="en-US" sz="3400" b="1">
                <a:solidFill>
                  <a:srgbClr val="FFFFCD"/>
                </a:solidFill>
                <a:latin typeface="Arial Narrow" panose="020B0606020202030204" pitchFamily="34" charset="0"/>
              </a:rPr>
              <a:t>Now suppose a population of 100 million people are exposed to this same activity</a:t>
            </a:r>
          </a:p>
          <a:p>
            <a:pPr marL="796925" lvl="1" indent="-284163" defTabSz="914400">
              <a:spcBef>
                <a:spcPct val="0"/>
              </a:spcBef>
              <a:spcAft>
                <a:spcPct val="25000"/>
              </a:spcAft>
              <a:buClr>
                <a:srgbClr val="CCFFFF"/>
              </a:buClr>
              <a:buFont typeface="Wingdings" panose="05000000000000000000" pitchFamily="2" charset="2"/>
              <a:buChar char="v"/>
            </a:pPr>
            <a:r>
              <a:rPr lang="en-US" altLang="en-US" sz="3000" b="1">
                <a:solidFill>
                  <a:srgbClr val="FFFFE7"/>
                </a:solidFill>
              </a:rPr>
              <a:t> Here it is certain that some people in the group will be harmed</a:t>
            </a:r>
          </a:p>
          <a:p>
            <a:pPr marL="796925" lvl="1" indent="-284163" defTabSz="914400">
              <a:spcBef>
                <a:spcPct val="0"/>
              </a:spcBef>
              <a:spcAft>
                <a:spcPct val="25000"/>
              </a:spcAft>
              <a:buClr>
                <a:srgbClr val="CCFFFF"/>
              </a:buClr>
              <a:buFont typeface="Wingdings" panose="05000000000000000000" pitchFamily="2" charset="2"/>
              <a:buChar char="v"/>
            </a:pPr>
            <a:r>
              <a:rPr lang="en-US" altLang="en-US" sz="3000" b="1">
                <a:solidFill>
                  <a:srgbClr val="FFFFE7"/>
                </a:solidFill>
              </a:rPr>
              <a:t> Significant</a:t>
            </a:r>
            <a:r>
              <a:rPr lang="en-US" altLang="en-US" sz="2000" b="1">
                <a:solidFill>
                  <a:srgbClr val="FFFFE7"/>
                </a:solidFill>
              </a:rPr>
              <a:t> </a:t>
            </a:r>
            <a:r>
              <a:rPr lang="en-US" altLang="en-US" sz="3000" b="1">
                <a:solidFill>
                  <a:srgbClr val="FFFFE7"/>
                </a:solidFill>
              </a:rPr>
              <a:t>population</a:t>
            </a:r>
            <a:r>
              <a:rPr lang="en-US" altLang="en-US" sz="2000" b="1">
                <a:solidFill>
                  <a:srgbClr val="FFFFE7"/>
                </a:solidFill>
              </a:rPr>
              <a:t> </a:t>
            </a:r>
            <a:r>
              <a:rPr lang="en-US" altLang="en-US" sz="3000" b="1">
                <a:solidFill>
                  <a:srgbClr val="FFFFE7"/>
                </a:solidFill>
              </a:rPr>
              <a:t>risk</a:t>
            </a:r>
            <a:r>
              <a:rPr lang="en-US" altLang="en-US" sz="2400" b="1">
                <a:solidFill>
                  <a:srgbClr val="FFFFE7"/>
                </a:solidFill>
              </a:rPr>
              <a:t> </a:t>
            </a:r>
            <a:r>
              <a:rPr lang="en-US" altLang="en-US" sz="3000" b="1">
                <a:solidFill>
                  <a:srgbClr val="FFFFE7"/>
                </a:solidFill>
              </a:rPr>
              <a:t>/</a:t>
            </a:r>
            <a:r>
              <a:rPr lang="en-US" altLang="en-US" sz="2400" b="1">
                <a:solidFill>
                  <a:srgbClr val="FFFFE7"/>
                </a:solidFill>
              </a:rPr>
              <a:t> </a:t>
            </a:r>
            <a:r>
              <a:rPr lang="en-US" altLang="en-US" sz="3000" b="1">
                <a:solidFill>
                  <a:srgbClr val="FFFFE7"/>
                </a:solidFill>
              </a:rPr>
              <a:t>significant</a:t>
            </a:r>
            <a:r>
              <a:rPr lang="en-US" altLang="en-US" sz="2400" b="1">
                <a:solidFill>
                  <a:srgbClr val="FFFFE7"/>
                </a:solidFill>
              </a:rPr>
              <a:t> </a:t>
            </a:r>
            <a:r>
              <a:rPr lang="en-US" altLang="en-US" sz="3000" b="1">
                <a:solidFill>
                  <a:srgbClr val="FFFFE7"/>
                </a:solidFill>
              </a:rPr>
              <a:t>public</a:t>
            </a:r>
            <a:r>
              <a:rPr lang="en-US" altLang="en-US" sz="2000" b="1">
                <a:solidFill>
                  <a:srgbClr val="FFFFE7"/>
                </a:solidFill>
              </a:rPr>
              <a:t>-</a:t>
            </a:r>
            <a:r>
              <a:rPr lang="en-US" altLang="en-US" sz="3000" b="1">
                <a:solidFill>
                  <a:srgbClr val="FFFFE7"/>
                </a:solidFill>
              </a:rPr>
              <a:t>health</a:t>
            </a:r>
            <a:r>
              <a:rPr lang="en-US" altLang="en-US" sz="2200" b="1">
                <a:solidFill>
                  <a:srgbClr val="FFFFE7"/>
                </a:solidFill>
              </a:rPr>
              <a:t> </a:t>
            </a:r>
            <a:r>
              <a:rPr lang="en-US" altLang="en-US" sz="3000" b="1">
                <a:solidFill>
                  <a:srgbClr val="FFFFE7"/>
                </a:solidFill>
              </a:rPr>
              <a:t>consequence</a:t>
            </a:r>
          </a:p>
        </p:txBody>
      </p:sp>
      <p:grpSp>
        <p:nvGrpSpPr>
          <p:cNvPr id="302083" name="Group 3">
            <a:extLst>
              <a:ext uri="{FF2B5EF4-FFF2-40B4-BE49-F238E27FC236}">
                <a16:creationId xmlns:a16="http://schemas.microsoft.com/office/drawing/2014/main" id="{80DF4C98-FDBF-42EC-8CA1-1289A35688E6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0"/>
            <a:ext cx="14630400" cy="182563"/>
            <a:chOff x="0" y="895"/>
            <a:chExt cx="6472" cy="96"/>
          </a:xfrm>
        </p:grpSpPr>
        <p:sp>
          <p:nvSpPr>
            <p:cNvPr id="302084" name="Rectangle 4">
              <a:extLst>
                <a:ext uri="{FF2B5EF4-FFF2-40B4-BE49-F238E27FC236}">
                  <a16:creationId xmlns:a16="http://schemas.microsoft.com/office/drawing/2014/main" id="{56F05EE6-74AD-49E1-8BE0-B06CE22A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95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85" name="Rectangle 5">
              <a:extLst>
                <a:ext uri="{FF2B5EF4-FFF2-40B4-BE49-F238E27FC236}">
                  <a16:creationId xmlns:a16="http://schemas.microsoft.com/office/drawing/2014/main" id="{DAD9F84C-A8AD-47A0-9BAF-45F8B624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6"/>
              <a:ext cx="6472" cy="25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2086" name="Rectangle 6">
            <a:extLst>
              <a:ext uri="{FF2B5EF4-FFF2-40B4-BE49-F238E27FC236}">
                <a16:creationId xmlns:a16="http://schemas.microsoft.com/office/drawing/2014/main" id="{820B26A5-4980-4D86-9FA9-864DDA50C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14630400" cy="730250"/>
          </a:xfrm>
        </p:spPr>
        <p:txBody>
          <a:bodyPr/>
          <a:lstStyle/>
          <a:p>
            <a:br>
              <a:rPr lang="en-US" altLang="en-US" sz="4000" b="1">
                <a:solidFill>
                  <a:srgbClr val="FFFFE7"/>
                </a:solidFill>
                <a:latin typeface="Verdana" panose="020B0604030504040204" pitchFamily="34" charset="0"/>
              </a:rPr>
            </a:br>
            <a:r>
              <a:rPr lang="en-US" altLang="en-US" sz="4800" b="1">
                <a:solidFill>
                  <a:srgbClr val="FFFFE7"/>
                </a:solidFill>
                <a:latin typeface="Verdana" panose="020B0604030504040204" pitchFamily="34" charset="0"/>
              </a:rPr>
              <a:t>The significance of very small doses?</a:t>
            </a:r>
            <a:br>
              <a:rPr lang="en-US" altLang="en-US" sz="6100" b="1">
                <a:solidFill>
                  <a:srgbClr val="FFFFE7"/>
                </a:solidFill>
                <a:latin typeface="Calibri" panose="020F0502020204030204" pitchFamily="34" charset="0"/>
              </a:rPr>
            </a:br>
            <a:endParaRPr lang="en-US" altLang="en-US" sz="6100" b="1">
              <a:solidFill>
                <a:srgbClr val="FFFFE7"/>
              </a:solidFill>
              <a:latin typeface="Calibri" panose="020F0502020204030204" pitchFamily="34" charset="0"/>
            </a:endParaRPr>
          </a:p>
        </p:txBody>
      </p:sp>
      <p:sp>
        <p:nvSpPr>
          <p:cNvPr id="302087" name="Text Box 7">
            <a:extLst>
              <a:ext uri="{FF2B5EF4-FFF2-40B4-BE49-F238E27FC236}">
                <a16:creationId xmlns:a16="http://schemas.microsoft.com/office/drawing/2014/main" id="{598209ED-828F-4824-94B4-925C7AFE5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6525" y="5280025"/>
            <a:ext cx="4873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5246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6513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589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13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702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274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846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41825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1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2D15EBB4-DA3D-4CDC-926A-9D9D7B47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125"/>
            <a:ext cx="1487487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 anchor="ctr"/>
          <a:lstStyle>
            <a:lvl1pPr algn="ctr" defTabSz="1306513">
              <a:defRPr sz="63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 defTabSz="1306513">
              <a:defRPr sz="63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defTabSz="1306513">
              <a:defRPr sz="63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defTabSz="1306513">
              <a:defRPr sz="63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defTabSz="1306513">
              <a:defRPr sz="63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defTabSz="1306513" eaLnBrk="0" fontAlgn="base" hangingPunct="0">
              <a:spcBef>
                <a:spcPct val="0"/>
              </a:spcBef>
              <a:spcAft>
                <a:spcPct val="0"/>
              </a:spcAft>
              <a:defRPr sz="63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defTabSz="1306513" eaLnBrk="0" fontAlgn="base" hangingPunct="0">
              <a:spcBef>
                <a:spcPct val="0"/>
              </a:spcBef>
              <a:spcAft>
                <a:spcPct val="0"/>
              </a:spcAft>
              <a:defRPr sz="63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defTabSz="1306513" eaLnBrk="0" fontAlgn="base" hangingPunct="0">
              <a:spcBef>
                <a:spcPct val="0"/>
              </a:spcBef>
              <a:spcAft>
                <a:spcPct val="0"/>
              </a:spcAft>
              <a:defRPr sz="63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defTabSz="1306513" eaLnBrk="0" fontAlgn="base" hangingPunct="0">
              <a:spcBef>
                <a:spcPct val="0"/>
              </a:spcBef>
              <a:spcAft>
                <a:spcPct val="0"/>
              </a:spcAft>
              <a:defRPr sz="63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600" b="1">
                <a:solidFill>
                  <a:srgbClr val="FFFFE7"/>
                </a:solidFill>
                <a:latin typeface="Verdana" panose="020B0604030504040204" pitchFamily="34" charset="0"/>
              </a:rPr>
              <a:t>Individual Risks </a:t>
            </a:r>
            <a:r>
              <a:rPr lang="en-US" altLang="en-US" sz="4600" b="1" i="1">
                <a:solidFill>
                  <a:srgbClr val="FFFFE7"/>
                </a:solidFill>
                <a:latin typeface="Verdana" panose="020B0604030504040204" pitchFamily="34" charset="0"/>
              </a:rPr>
              <a:t>vs</a:t>
            </a:r>
            <a:r>
              <a:rPr lang="en-US" altLang="en-US" sz="4600" b="1">
                <a:solidFill>
                  <a:srgbClr val="FFFFE7"/>
                </a:solidFill>
                <a:latin typeface="Verdana" panose="020B0604030504040204" pitchFamily="34" charset="0"/>
              </a:rPr>
              <a:t>. Population Risks</a:t>
            </a:r>
            <a:br>
              <a:rPr lang="en-US" altLang="en-US" sz="4600" b="1">
                <a:solidFill>
                  <a:srgbClr val="FFFFE7"/>
                </a:solidFill>
                <a:latin typeface="Calibri" panose="020F0502020204030204" pitchFamily="34" charset="0"/>
              </a:rPr>
            </a:br>
            <a:endParaRPr lang="en-US" altLang="en-US" sz="4600" b="1">
              <a:solidFill>
                <a:srgbClr val="FFFFE7"/>
              </a:solidFill>
              <a:latin typeface="Calibri" panose="020F0502020204030204" pitchFamily="34" charset="0"/>
            </a:endParaRPr>
          </a:p>
        </p:txBody>
      </p:sp>
      <p:grpSp>
        <p:nvGrpSpPr>
          <p:cNvPr id="304131" name="Group 3">
            <a:extLst>
              <a:ext uri="{FF2B5EF4-FFF2-40B4-BE49-F238E27FC236}">
                <a16:creationId xmlns:a16="http://schemas.microsoft.com/office/drawing/2014/main" id="{BBE9FB45-2195-404B-97C7-5B2E2C343BF4}"/>
              </a:ext>
            </a:extLst>
          </p:cNvPr>
          <p:cNvGrpSpPr>
            <a:grpSpLocks/>
          </p:cNvGrpSpPr>
          <p:nvPr/>
        </p:nvGrpSpPr>
        <p:grpSpPr bwMode="auto">
          <a:xfrm>
            <a:off x="0" y="1279525"/>
            <a:ext cx="14630400" cy="150813"/>
            <a:chOff x="0" y="895"/>
            <a:chExt cx="6472" cy="96"/>
          </a:xfrm>
        </p:grpSpPr>
        <p:sp>
          <p:nvSpPr>
            <p:cNvPr id="304132" name="Rectangle 4">
              <a:extLst>
                <a:ext uri="{FF2B5EF4-FFF2-40B4-BE49-F238E27FC236}">
                  <a16:creationId xmlns:a16="http://schemas.microsoft.com/office/drawing/2014/main" id="{44B33BDF-12DB-4602-A5F8-6EEA86136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95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33" name="Rectangle 5">
              <a:extLst>
                <a:ext uri="{FF2B5EF4-FFF2-40B4-BE49-F238E27FC236}">
                  <a16:creationId xmlns:a16="http://schemas.microsoft.com/office/drawing/2014/main" id="{97CB867D-B76B-463E-B338-AF3ED2266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6"/>
              <a:ext cx="6472" cy="25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04137" name="Picture 9" descr="Image result for washington state lottery winner">
            <a:extLst>
              <a:ext uri="{FF2B5EF4-FFF2-40B4-BE49-F238E27FC236}">
                <a16:creationId xmlns:a16="http://schemas.microsoft.com/office/drawing/2014/main" id="{3D08FE49-4F00-4322-955B-0BF2C06C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452813"/>
            <a:ext cx="6486525" cy="432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139" name="Picture 11" descr="Related image">
            <a:extLst>
              <a:ext uri="{FF2B5EF4-FFF2-40B4-BE49-F238E27FC236}">
                <a16:creationId xmlns:a16="http://schemas.microsoft.com/office/drawing/2014/main" id="{FDE90DE2-EA43-4819-8A1C-B48DC2B0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6781800" cy="381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B619A80D-3173-4F25-98D3-9E2D990C8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13716000" cy="1371600"/>
          </a:xfrm>
        </p:spPr>
        <p:txBody>
          <a:bodyPr/>
          <a:lstStyle/>
          <a:p>
            <a:r>
              <a:rPr lang="en-US" altLang="en-US" sz="4800" b="1">
                <a:solidFill>
                  <a:schemeClr val="bg1"/>
                </a:solidFill>
                <a:latin typeface="Verdana" panose="020B0604030504040204" pitchFamily="34" charset="0"/>
              </a:rPr>
              <a:t>My friend and colleague, Bill Morgan</a:t>
            </a:r>
          </a:p>
        </p:txBody>
      </p:sp>
      <p:pic>
        <p:nvPicPr>
          <p:cNvPr id="313349" name="Picture 5" descr="https://ars.els-cdn.com/content/image/1-s2.0-S1383574216300667-fx1.jpg">
            <a:extLst>
              <a:ext uri="{FF2B5EF4-FFF2-40B4-BE49-F238E27FC236}">
                <a16:creationId xmlns:a16="http://schemas.microsoft.com/office/drawing/2014/main" id="{8DA9C8CD-2AF6-4AAD-B477-8EE1870E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4100513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59" name="Rectangle 19">
            <a:extLst>
              <a:ext uri="{FF2B5EF4-FFF2-40B4-BE49-F238E27FC236}">
                <a16:creationId xmlns:a16="http://schemas.microsoft.com/office/drawing/2014/main" id="{5A6ECF1E-2487-4619-91FD-CEF41FE6A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516063"/>
            <a:ext cx="8686800" cy="64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1843" name="Picture 4">
            <a:extLst>
              <a:ext uri="{FF2B5EF4-FFF2-40B4-BE49-F238E27FC236}">
                <a16:creationId xmlns:a16="http://schemas.microsoft.com/office/drawing/2014/main" id="{1A55449A-7B36-4D62-9364-C0EEF5952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" b="14973"/>
          <a:stretch>
            <a:fillRect/>
          </a:stretch>
        </p:blipFill>
        <p:spPr bwMode="auto">
          <a:xfrm>
            <a:off x="3444875" y="1744663"/>
            <a:ext cx="8001000" cy="623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8">
            <a:extLst>
              <a:ext uri="{FF2B5EF4-FFF2-40B4-BE49-F238E27FC236}">
                <a16:creationId xmlns:a16="http://schemas.microsoft.com/office/drawing/2014/main" id="{2FF29248-3B85-4DF9-97A2-0BEB8340D305}"/>
              </a:ext>
            </a:extLst>
          </p:cNvPr>
          <p:cNvSpPr txBox="1">
            <a:spLocks noChangeArrowheads="1"/>
          </p:cNvSpPr>
          <p:nvPr/>
        </p:nvSpPr>
        <p:spPr bwMode="auto">
          <a:xfrm rot="2464129">
            <a:off x="5715000" y="4716463"/>
            <a:ext cx="57626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2038" indent="-4095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33538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60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384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956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528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100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672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3325" name="Oval 13">
            <a:extLst>
              <a:ext uri="{FF2B5EF4-FFF2-40B4-BE49-F238E27FC236}">
                <a16:creationId xmlns:a16="http://schemas.microsoft.com/office/drawing/2014/main" id="{2D082DE4-A83D-4CC2-98FD-F549599F2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624388"/>
            <a:ext cx="244475" cy="184150"/>
          </a:xfrm>
          <a:prstGeom prst="ellipse">
            <a:avLst/>
          </a:prstGeom>
          <a:solidFill>
            <a:srgbClr val="2D2D8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2038" indent="-4095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33538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60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384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956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528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100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672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6" name="Oval 14">
            <a:extLst>
              <a:ext uri="{FF2B5EF4-FFF2-40B4-BE49-F238E27FC236}">
                <a16:creationId xmlns:a16="http://schemas.microsoft.com/office/drawing/2014/main" id="{DA994983-000B-4F57-8B38-FE047B6A6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4259263"/>
            <a:ext cx="244475" cy="182562"/>
          </a:xfrm>
          <a:prstGeom prst="ellipse">
            <a:avLst/>
          </a:prstGeom>
          <a:solidFill>
            <a:srgbClr val="2D2D8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2038" indent="-4095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33538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60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384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956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528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100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672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7" name="Oval 15">
            <a:extLst>
              <a:ext uri="{FF2B5EF4-FFF2-40B4-BE49-F238E27FC236}">
                <a16:creationId xmlns:a16="http://schemas.microsoft.com/office/drawing/2014/main" id="{C0B601FF-A143-48F2-A80A-C60E9608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5448300"/>
            <a:ext cx="244475" cy="182563"/>
          </a:xfrm>
          <a:prstGeom prst="ellipse">
            <a:avLst/>
          </a:prstGeom>
          <a:solidFill>
            <a:srgbClr val="2D2D8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2038" indent="-4095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33538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60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384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956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528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100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672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BDF69662-7C75-44C2-AFAC-C494AD8FAB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2738" y="3941763"/>
            <a:ext cx="4762" cy="1506537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9EF11DD8-1DF5-473C-A963-B89CBDCAB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3138" y="4076700"/>
            <a:ext cx="0" cy="2011363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13330" name="Line 18">
            <a:extLst>
              <a:ext uri="{FF2B5EF4-FFF2-40B4-BE49-F238E27FC236}">
                <a16:creationId xmlns:a16="http://schemas.microsoft.com/office/drawing/2014/main" id="{E33BBB35-1FA3-436D-B9E2-3F1E30002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3538" y="4808538"/>
            <a:ext cx="0" cy="1919287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13332" name="Text Box 20">
            <a:extLst>
              <a:ext uri="{FF2B5EF4-FFF2-40B4-BE49-F238E27FC236}">
                <a16:creationId xmlns:a16="http://schemas.microsoft.com/office/drawing/2014/main" id="{22BD90C1-DB01-4B0A-84BC-60768708B2BF}"/>
              </a:ext>
            </a:extLst>
          </p:cNvPr>
          <p:cNvSpPr txBox="1">
            <a:spLocks noChangeArrowheads="1"/>
          </p:cNvSpPr>
          <p:nvPr/>
        </p:nvSpPr>
        <p:spPr bwMode="auto">
          <a:xfrm rot="2464129">
            <a:off x="4208463" y="5491163"/>
            <a:ext cx="143510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2038" indent="-4095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33538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60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384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956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528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100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672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91856" name="Text Box 21">
            <a:extLst>
              <a:ext uri="{FF2B5EF4-FFF2-40B4-BE49-F238E27FC236}">
                <a16:creationId xmlns:a16="http://schemas.microsoft.com/office/drawing/2014/main" id="{E3631AD1-BAA3-4D3A-A481-68C4DAE68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113"/>
            <a:ext cx="120396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2038" indent="-4095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33538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60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384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956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528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100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672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8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Risk Estimation at Low Radiation Doses….</a:t>
            </a:r>
          </a:p>
          <a:p>
            <a:pPr algn="ctr" eaLnBrk="1" hangingPunct="1"/>
            <a:r>
              <a:rPr lang="en-US" altLang="en-US" sz="38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What is the problem?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13320" grpId="2"/>
      <p:bldP spid="13325" grpId="0" animBg="1"/>
      <p:bldP spid="13326" grpId="0" animBg="1"/>
      <p:bldP spid="13327" grpId="0" animBg="1"/>
      <p:bldP spid="1333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3">
            <a:extLst>
              <a:ext uri="{FF2B5EF4-FFF2-40B4-BE49-F238E27FC236}">
                <a16:creationId xmlns:a16="http://schemas.microsoft.com/office/drawing/2014/main" id="{FD13BD20-4038-48DD-86EB-0EE5596B3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0163" y="7702550"/>
            <a:ext cx="317023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575" tIns="65288" rIns="0" bIns="65288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2038" indent="-4095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33538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60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384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956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528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100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672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t>  Douple </a:t>
            </a:r>
            <a:r>
              <a:rPr lang="en-US" altLang="en-US" sz="2600" i="1">
                <a:solidFill>
                  <a:schemeClr val="bg1"/>
                </a:solidFill>
                <a:latin typeface="Arial" panose="020B0604020202020204" pitchFamily="34" charset="0"/>
              </a:rPr>
              <a:t>et al</a:t>
            </a:r>
            <a:r>
              <a:rPr lang="en-US" altLang="en-US" sz="2600">
                <a:solidFill>
                  <a:schemeClr val="bg1"/>
                </a:solidFill>
                <a:latin typeface="Arial" panose="020B0604020202020204" pitchFamily="34" charset="0"/>
              </a:rPr>
              <a:t> 2011</a:t>
            </a:r>
          </a:p>
        </p:txBody>
      </p:sp>
      <p:sp>
        <p:nvSpPr>
          <p:cNvPr id="420868" name="Text Box 4">
            <a:extLst>
              <a:ext uri="{FF2B5EF4-FFF2-40B4-BE49-F238E27FC236}">
                <a16:creationId xmlns:a16="http://schemas.microsoft.com/office/drawing/2014/main" id="{879D10F9-E811-48AE-9B0F-B2D172E3C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086600"/>
            <a:ext cx="146304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575" tIns="65288" rIns="130575" bIns="65288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2038" indent="-4095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33538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60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384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956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528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100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672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29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Brown dots: Individuals exposed to between 5 and 100 mGy (~25,000)</a:t>
            </a:r>
          </a:p>
        </p:txBody>
      </p:sp>
      <p:sp>
        <p:nvSpPr>
          <p:cNvPr id="10248" name="Text Box 7">
            <a:extLst>
              <a:ext uri="{FF2B5EF4-FFF2-40B4-BE49-F238E27FC236}">
                <a16:creationId xmlns:a16="http://schemas.microsoft.com/office/drawing/2014/main" id="{8128EB3D-AAD5-481F-8563-CC81A9535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385925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575" tIns="65288" rIns="130575" bIns="65288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2038" indent="-4095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33538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60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384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956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528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100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672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000" b="1">
                <a:solidFill>
                  <a:srgbClr val="FFFFE7"/>
                </a:solidFill>
                <a:latin typeface="Verdana" panose="020B0604030504040204" pitchFamily="34" charset="0"/>
              </a:rPr>
              <a:t>How low in dose can we currently go?</a:t>
            </a:r>
          </a:p>
          <a:p>
            <a:pPr algn="ctr" eaLnBrk="1" hangingPunct="1"/>
            <a:r>
              <a:rPr lang="en-US" altLang="en-US" sz="4000" b="1">
                <a:solidFill>
                  <a:srgbClr val="FFFFE7"/>
                </a:solidFill>
                <a:latin typeface="Verdana" panose="020B0604030504040204" pitchFamily="34" charset="0"/>
              </a:rPr>
              <a:t>Studies of the Atomic Bomb survivors</a:t>
            </a:r>
          </a:p>
        </p:txBody>
      </p:sp>
      <p:pic>
        <p:nvPicPr>
          <p:cNvPr id="10255" name="Picture 15">
            <a:extLst>
              <a:ext uri="{FF2B5EF4-FFF2-40B4-BE49-F238E27FC236}">
                <a16:creationId xmlns:a16="http://schemas.microsoft.com/office/drawing/2014/main" id="{906FC598-6FB6-4542-BC43-CDED28B09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55763"/>
            <a:ext cx="6172200" cy="520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4" name="Picture 4">
            <a:extLst>
              <a:ext uri="{FF2B5EF4-FFF2-40B4-BE49-F238E27FC236}">
                <a16:creationId xmlns:a16="http://schemas.microsoft.com/office/drawing/2014/main" id="{399D51C3-8535-490E-8BAC-868DB1E06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6" t="17523" r="17064" b="6435"/>
          <a:stretch>
            <a:fillRect/>
          </a:stretch>
        </p:blipFill>
        <p:spPr bwMode="auto">
          <a:xfrm>
            <a:off x="1143000" y="31750"/>
            <a:ext cx="12192000" cy="802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65" name="Oval 5">
            <a:extLst>
              <a:ext uri="{FF2B5EF4-FFF2-40B4-BE49-F238E27FC236}">
                <a16:creationId xmlns:a16="http://schemas.microsoft.com/office/drawing/2014/main" id="{73800985-1EE6-4898-815D-83C7224A5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5573713"/>
            <a:ext cx="6521450" cy="1392237"/>
          </a:xfrm>
          <a:prstGeom prst="ellipse">
            <a:avLst/>
          </a:prstGeom>
          <a:solidFill>
            <a:srgbClr val="FF0000">
              <a:alpha val="14999"/>
            </a:srgbClr>
          </a:solidFill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7">
            <a:extLst>
              <a:ext uri="{FF2B5EF4-FFF2-40B4-BE49-F238E27FC236}">
                <a16:creationId xmlns:a16="http://schemas.microsoft.com/office/drawing/2014/main" id="{2352580E-A1BF-4160-BC35-BFCBA1C9E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125" y="182563"/>
            <a:ext cx="14020800" cy="1371600"/>
          </a:xfrm>
          <a:noFill/>
        </p:spPr>
        <p:txBody>
          <a:bodyPr/>
          <a:lstStyle/>
          <a:p>
            <a:r>
              <a:rPr lang="en-US" altLang="en-US" sz="5000" b="1">
                <a:solidFill>
                  <a:srgbClr val="FFFFE7"/>
                </a:solidFill>
                <a:latin typeface="Verdana" panose="020B0604030504040204" pitchFamily="34" charset="0"/>
              </a:rPr>
              <a:t>The UK CT Study: Leukemia</a:t>
            </a:r>
          </a:p>
        </p:txBody>
      </p:sp>
      <p:pic>
        <p:nvPicPr>
          <p:cNvPr id="19461" name="Picture 22">
            <a:extLst>
              <a:ext uri="{FF2B5EF4-FFF2-40B4-BE49-F238E27FC236}">
                <a16:creationId xmlns:a16="http://schemas.microsoft.com/office/drawing/2014/main" id="{1D390F67-970F-4ADD-9127-CC7CC02C4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4166" r="19376" b="13583"/>
          <a:stretch>
            <a:fillRect/>
          </a:stretch>
        </p:blipFill>
        <p:spPr bwMode="auto">
          <a:xfrm>
            <a:off x="2971800" y="2057400"/>
            <a:ext cx="8153400" cy="557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9" name="Text Box 13">
            <a:extLst>
              <a:ext uri="{FF2B5EF4-FFF2-40B4-BE49-F238E27FC236}">
                <a16:creationId xmlns:a16="http://schemas.microsoft.com/office/drawing/2014/main" id="{F857F0E8-E2C5-4870-8E3F-83F42B623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9600" y="7772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   Pearce et al 2012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FFF9A510-925D-4645-905C-13C44FF1FD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87363" y="136525"/>
            <a:ext cx="13777912" cy="1371600"/>
          </a:xfrm>
        </p:spPr>
        <p:txBody>
          <a:bodyPr lIns="130622" tIns="65311" rIns="130622" bIns="65311"/>
          <a:lstStyle/>
          <a:p>
            <a:pPr eaLnBrk="1" hangingPunct="1">
              <a:lnSpc>
                <a:spcPct val="105000"/>
              </a:lnSpc>
            </a:pPr>
            <a:r>
              <a:rPr lang="en-US" altLang="en-US" sz="3800" b="1">
                <a:solidFill>
                  <a:srgbClr val="FFFFE7"/>
                </a:solidFill>
                <a:latin typeface="Verdana" panose="020B0604030504040204" pitchFamily="34" charset="0"/>
              </a:rPr>
              <a:t>Why can’t we get useful information from epidemiological studies at still lower doses?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0F3BECDD-704D-4D09-8CE3-016EC6B450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2103438"/>
            <a:ext cx="14630400" cy="3748087"/>
          </a:xfrm>
        </p:spPr>
        <p:txBody>
          <a:bodyPr lIns="130622" tIns="65311" rIns="130622" bIns="65311"/>
          <a:lstStyle/>
          <a:p>
            <a:pPr marL="1192213" lvl="1" indent="-900113" defTabSz="914400" eaLnBrk="1" hangingPunct="1">
              <a:spcBef>
                <a:spcPct val="45000"/>
              </a:spcBef>
              <a:spcAft>
                <a:spcPct val="25000"/>
              </a:spcAft>
              <a:buClr>
                <a:srgbClr val="66FFFF"/>
              </a:buClr>
              <a:buSzPct val="140000"/>
              <a:buFont typeface="Wingdings" panose="05000000000000000000" pitchFamily="2" charset="2"/>
              <a:buNone/>
            </a:pPr>
            <a:endParaRPr lang="en-US" altLang="en-US" sz="2600" b="1">
              <a:solidFill>
                <a:schemeClr val="bg1"/>
              </a:solidFill>
            </a:endParaRPr>
          </a:p>
          <a:p>
            <a:pPr marL="1192213" lvl="1" indent="-900113" defTabSz="914400" eaLnBrk="1" hangingPunct="1">
              <a:spcBef>
                <a:spcPct val="45000"/>
              </a:spcBef>
              <a:spcAft>
                <a:spcPct val="25000"/>
              </a:spcAft>
              <a:buClr>
                <a:srgbClr val="66FFFF"/>
              </a:buClr>
              <a:buSzPct val="105000"/>
              <a:buFont typeface="Wingdings" panose="05000000000000000000" pitchFamily="2" charset="2"/>
              <a:buChar char="Ø"/>
            </a:pPr>
            <a:r>
              <a:rPr lang="en-US" altLang="en-US" sz="4100" b="1">
                <a:solidFill>
                  <a:schemeClr val="bg1"/>
                </a:solidFill>
              </a:rPr>
              <a:t>~40% of any study population will get cancer anyway</a:t>
            </a:r>
          </a:p>
          <a:p>
            <a:pPr marL="1192213" lvl="1" indent="-900113" defTabSz="914400" eaLnBrk="1" hangingPunct="1">
              <a:spcBef>
                <a:spcPct val="45000"/>
              </a:spcBef>
              <a:spcAft>
                <a:spcPct val="25000"/>
              </a:spcAft>
              <a:buClr>
                <a:srgbClr val="66FFFF"/>
              </a:buClr>
              <a:buSzPct val="105000"/>
              <a:buFont typeface="Wingdings" panose="05000000000000000000" pitchFamily="2" charset="2"/>
              <a:buChar char="Ø"/>
            </a:pPr>
            <a:endParaRPr lang="en-US" altLang="en-US" sz="1600" b="1">
              <a:solidFill>
                <a:schemeClr val="bg1"/>
              </a:solidFill>
            </a:endParaRPr>
          </a:p>
          <a:p>
            <a:pPr marL="1192213" lvl="1" indent="-900113" defTabSz="914400" eaLnBrk="1" hangingPunct="1">
              <a:spcBef>
                <a:spcPct val="45000"/>
              </a:spcBef>
              <a:spcAft>
                <a:spcPct val="25000"/>
              </a:spcAft>
              <a:buClr>
                <a:srgbClr val="66FFFF"/>
              </a:buClr>
              <a:buSzPct val="105000"/>
              <a:buFont typeface="Wingdings" panose="05000000000000000000" pitchFamily="2" charset="2"/>
              <a:buChar char="Ø"/>
            </a:pPr>
            <a:r>
              <a:rPr lang="en-US" altLang="en-US" sz="4100" b="1">
                <a:solidFill>
                  <a:schemeClr val="bg1"/>
                </a:solidFill>
              </a:rPr>
              <a:t>At very low doses, looking for very small excess risks on top of this 40% cancer background requires huge epidemiological studies</a:t>
            </a:r>
          </a:p>
          <a:p>
            <a:pPr marL="1192213" lvl="1" indent="-900113" defTabSz="914400" eaLnBrk="1" hangingPunct="1">
              <a:spcBef>
                <a:spcPct val="45000"/>
              </a:spcBef>
              <a:spcAft>
                <a:spcPct val="25000"/>
              </a:spcAft>
              <a:buClr>
                <a:srgbClr val="66FFFF"/>
              </a:buClr>
              <a:buSzPct val="140000"/>
              <a:buFont typeface="Wingdings" panose="05000000000000000000" pitchFamily="2" charset="2"/>
              <a:buChar char="§"/>
            </a:pPr>
            <a:endParaRPr lang="en-US" altLang="en-US" sz="4100" b="1">
              <a:solidFill>
                <a:schemeClr val="bg1"/>
              </a:solidFill>
            </a:endParaRPr>
          </a:p>
        </p:txBody>
      </p:sp>
      <p:grpSp>
        <p:nvGrpSpPr>
          <p:cNvPr id="293892" name="Group 4">
            <a:extLst>
              <a:ext uri="{FF2B5EF4-FFF2-40B4-BE49-F238E27FC236}">
                <a16:creationId xmlns:a16="http://schemas.microsoft.com/office/drawing/2014/main" id="{AC1DF75F-DC18-4A7E-8B48-77604FF097CA}"/>
              </a:ext>
            </a:extLst>
          </p:cNvPr>
          <p:cNvGrpSpPr>
            <a:grpSpLocks/>
          </p:cNvGrpSpPr>
          <p:nvPr/>
        </p:nvGrpSpPr>
        <p:grpSpPr bwMode="auto">
          <a:xfrm>
            <a:off x="0" y="1655763"/>
            <a:ext cx="14612938" cy="180975"/>
            <a:chOff x="0" y="900"/>
            <a:chExt cx="6472" cy="95"/>
          </a:xfrm>
        </p:grpSpPr>
        <p:sp>
          <p:nvSpPr>
            <p:cNvPr id="293893" name="Rectangle 5">
              <a:extLst>
                <a:ext uri="{FF2B5EF4-FFF2-40B4-BE49-F238E27FC236}">
                  <a16:creationId xmlns:a16="http://schemas.microsoft.com/office/drawing/2014/main" id="{35D0CE58-6F94-49CB-A447-4AAEC834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006F65"/>
                </a:gs>
                <a:gs pos="50000">
                  <a:srgbClr val="00DFCA"/>
                </a:gs>
                <a:gs pos="100000">
                  <a:srgbClr val="006F6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/>
            <a:lstStyle>
              <a:lvl1pPr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62038" indent="-40957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633538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286000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938463" indent="-325438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3956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8528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3100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7672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3894" name="Rectangle 6">
              <a:extLst>
                <a:ext uri="{FF2B5EF4-FFF2-40B4-BE49-F238E27FC236}">
                  <a16:creationId xmlns:a16="http://schemas.microsoft.com/office/drawing/2014/main" id="{05E231B9-069B-41C0-BB22-7F137A712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1"/>
              <a:ext cx="6472" cy="24"/>
            </a:xfrm>
            <a:prstGeom prst="rect">
              <a:avLst/>
            </a:prstGeom>
            <a:gradFill rotWithShape="0">
              <a:gsLst>
                <a:gs pos="0">
                  <a:srgbClr val="976080"/>
                </a:gs>
                <a:gs pos="50000">
                  <a:srgbClr val="D989B8"/>
                </a:gs>
                <a:gs pos="100000">
                  <a:srgbClr val="976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/>
            <a:lstStyle>
              <a:lvl1pPr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62038" indent="-40957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633538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286000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938463" indent="-325438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3956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8528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3100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7672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622A6D23-4165-48B1-967B-2A52116BFB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74725" y="0"/>
            <a:ext cx="12558713" cy="1371600"/>
          </a:xfrm>
        </p:spPr>
        <p:txBody>
          <a:bodyPr lIns="130622" tIns="65311" rIns="130622" bIns="65311"/>
          <a:lstStyle/>
          <a:p>
            <a:pPr eaLnBrk="1" hangingPunct="1"/>
            <a:r>
              <a:rPr lang="en-US" altLang="en-US" sz="4000" b="1">
                <a:solidFill>
                  <a:srgbClr val="FFFFE7"/>
                </a:solidFill>
                <a:latin typeface="Verdana" panose="020B0604030504040204" pitchFamily="34" charset="0"/>
              </a:rPr>
              <a:t>Size of cohort required to detect significant increase in cancer mortality</a:t>
            </a:r>
          </a:p>
        </p:txBody>
      </p:sp>
      <p:sp>
        <p:nvSpPr>
          <p:cNvPr id="295939" name="Text Box 3">
            <a:extLst>
              <a:ext uri="{FF2B5EF4-FFF2-40B4-BE49-F238E27FC236}">
                <a16:creationId xmlns:a16="http://schemas.microsoft.com/office/drawing/2014/main" id="{941E0493-5524-488A-9479-8DB6F5541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2400" y="7589838"/>
            <a:ext cx="30480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2038" indent="-4095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33538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60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384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956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528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100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672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i="1">
                <a:solidFill>
                  <a:schemeClr val="bg1"/>
                </a:solidFill>
                <a:cs typeface="Arial" panose="020B0604020202020204" pitchFamily="34" charset="0"/>
              </a:rPr>
              <a:t>From NRC 1995</a:t>
            </a:r>
          </a:p>
        </p:txBody>
      </p:sp>
      <p:grpSp>
        <p:nvGrpSpPr>
          <p:cNvPr id="295940" name="Group 4">
            <a:extLst>
              <a:ext uri="{FF2B5EF4-FFF2-40B4-BE49-F238E27FC236}">
                <a16:creationId xmlns:a16="http://schemas.microsoft.com/office/drawing/2014/main" id="{EB554373-6E07-4C14-AFA1-423D0A2063A7}"/>
              </a:ext>
            </a:extLst>
          </p:cNvPr>
          <p:cNvGrpSpPr>
            <a:grpSpLocks/>
          </p:cNvGrpSpPr>
          <p:nvPr/>
        </p:nvGrpSpPr>
        <p:grpSpPr bwMode="auto">
          <a:xfrm>
            <a:off x="0" y="1439863"/>
            <a:ext cx="14612938" cy="180975"/>
            <a:chOff x="0" y="900"/>
            <a:chExt cx="6472" cy="95"/>
          </a:xfrm>
        </p:grpSpPr>
        <p:sp>
          <p:nvSpPr>
            <p:cNvPr id="295941" name="Rectangle 5">
              <a:extLst>
                <a:ext uri="{FF2B5EF4-FFF2-40B4-BE49-F238E27FC236}">
                  <a16:creationId xmlns:a16="http://schemas.microsoft.com/office/drawing/2014/main" id="{9D00FF6C-C9CC-460D-A8F3-48E51911D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006F65"/>
                </a:gs>
                <a:gs pos="50000">
                  <a:srgbClr val="00DFCA"/>
                </a:gs>
                <a:gs pos="100000">
                  <a:srgbClr val="006F6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/>
            <a:lstStyle>
              <a:lvl1pPr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62038" indent="-40957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633538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286000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938463" indent="-325438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3956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8528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3100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7672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942" name="Rectangle 6">
              <a:extLst>
                <a:ext uri="{FF2B5EF4-FFF2-40B4-BE49-F238E27FC236}">
                  <a16:creationId xmlns:a16="http://schemas.microsoft.com/office/drawing/2014/main" id="{ADDC486F-169A-4EB8-BF3B-8755A8F1A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1"/>
              <a:ext cx="6472" cy="24"/>
            </a:xfrm>
            <a:prstGeom prst="rect">
              <a:avLst/>
            </a:prstGeom>
            <a:gradFill rotWithShape="0">
              <a:gsLst>
                <a:gs pos="0">
                  <a:srgbClr val="976080"/>
                </a:gs>
                <a:gs pos="50000">
                  <a:srgbClr val="D989B8"/>
                </a:gs>
                <a:gs pos="100000">
                  <a:srgbClr val="976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/>
            <a:lstStyle>
              <a:lvl1pPr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62038" indent="-40957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633538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286000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938463" indent="-325438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3956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8528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3100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7672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95943" name="Picture 7">
            <a:extLst>
              <a:ext uri="{FF2B5EF4-FFF2-40B4-BE49-F238E27FC236}">
                <a16:creationId xmlns:a16="http://schemas.microsoft.com/office/drawing/2014/main" id="{36B5766C-6538-4F15-8105-D4BB5BED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21281" r="14622" b="5678"/>
          <a:stretch>
            <a:fillRect/>
          </a:stretch>
        </p:blipFill>
        <p:spPr bwMode="auto">
          <a:xfrm>
            <a:off x="2193925" y="1792288"/>
            <a:ext cx="9875838" cy="571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>
            <a:extLst>
              <a:ext uri="{FF2B5EF4-FFF2-40B4-BE49-F238E27FC236}">
                <a16:creationId xmlns:a16="http://schemas.microsoft.com/office/drawing/2014/main" id="{3FF9AEF1-2883-41F7-897D-7283352D0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74638"/>
            <a:ext cx="14020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>
            <a:spAutoFit/>
          </a:bodyPr>
          <a:lstStyle>
            <a:lvl1pPr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2038" indent="-40957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33538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86000" indent="-327025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38463" indent="-325438" defTabSz="1306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956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528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100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67263" indent="-325438" defTabSz="1306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200" b="1">
                <a:solidFill>
                  <a:srgbClr val="FFFFE7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Three studies of mortality in radiologists</a:t>
            </a:r>
          </a:p>
        </p:txBody>
      </p:sp>
      <p:graphicFrame>
        <p:nvGraphicFramePr>
          <p:cNvPr id="395267" name="Group 3">
            <a:extLst>
              <a:ext uri="{FF2B5EF4-FFF2-40B4-BE49-F238E27FC236}">
                <a16:creationId xmlns:a16="http://schemas.microsoft.com/office/drawing/2014/main" id="{B3A43B59-03F3-4F72-B5D9-9C9276E7A065}"/>
              </a:ext>
            </a:extLst>
          </p:cNvPr>
          <p:cNvGraphicFramePr>
            <a:graphicFrameLocks noGrp="1"/>
          </p:cNvGraphicFramePr>
          <p:nvPr/>
        </p:nvGraphicFramePr>
        <p:xfrm>
          <a:off x="182563" y="2011363"/>
          <a:ext cx="14260512" cy="5562600"/>
        </p:xfrm>
        <a:graphic>
          <a:graphicData uri="http://schemas.openxmlformats.org/drawingml/2006/table">
            <a:tbl>
              <a:tblPr/>
              <a:tblGrid>
                <a:gridCol w="5548312">
                  <a:extLst>
                    <a:ext uri="{9D8B030D-6E8A-4147-A177-3AD203B41FA5}">
                      <a16:colId xmlns:a16="http://schemas.microsoft.com/office/drawing/2014/main" val="118632451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1925216719"/>
                    </a:ext>
                  </a:extLst>
                </a:gridCol>
                <a:gridCol w="5908675">
                  <a:extLst>
                    <a:ext uri="{9D8B030D-6E8A-4147-A177-3AD203B41FA5}">
                      <a16:colId xmlns:a16="http://schemas.microsoft.com/office/drawing/2014/main" val="976327142"/>
                    </a:ext>
                  </a:extLst>
                </a:gridCol>
              </a:tblGrid>
              <a:tr h="158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4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6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STUDY</a:t>
                      </a:r>
                    </a:p>
                  </a:txBody>
                  <a:tcPr marL="130622" marR="130622" marT="65311" marB="65311" horzOverflow="overflow">
                    <a:lnL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4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" b="1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6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Relative   Risk</a:t>
                      </a:r>
                    </a:p>
                  </a:txBody>
                  <a:tcPr marL="130622" marR="130622" marT="65311" marB="6531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4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4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0622" marR="130622" marT="65311" marB="6531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788761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4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Matanowski (US)</a:t>
                      </a:r>
                    </a:p>
                  </a:txBody>
                  <a:tcPr marL="130622" marR="130622" marT="65311" marB="65311" horzOverflow="overflow">
                    <a:lnL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4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130622" marR="130622" marT="65311" marB="6531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4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Statistically significant </a:t>
                      </a:r>
                      <a:r>
                        <a:rPr kumimoji="0" lang="en-US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increase</a:t>
                      </a:r>
                    </a:p>
                  </a:txBody>
                  <a:tcPr marL="130622" marR="130622" marT="65311" marB="6531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32962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4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Berrington (UK)</a:t>
                      </a:r>
                    </a:p>
                  </a:txBody>
                  <a:tcPr marL="130622" marR="130622" marT="65311" marB="65311" horzOverflow="overflow">
                    <a:lnL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4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 marL="130622" marR="130622" marT="65311" marB="6531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4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Statistically significant </a:t>
                      </a:r>
                      <a:r>
                        <a:rPr kumimoji="0" lang="en-US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decrease</a:t>
                      </a:r>
                    </a:p>
                  </a:txBody>
                  <a:tcPr marL="130622" marR="130622" marT="65311" marB="6531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09555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4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Carpenter (UK)</a:t>
                      </a:r>
                    </a:p>
                  </a:txBody>
                  <a:tcPr marL="130622" marR="130622" marT="65311" marB="65311" horzOverflow="overflow">
                    <a:lnL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4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1.03</a:t>
                      </a:r>
                    </a:p>
                  </a:txBody>
                  <a:tcPr marL="130622" marR="130622" marT="65311" marB="6531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4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No significant change</a:t>
                      </a:r>
                    </a:p>
                  </a:txBody>
                  <a:tcPr marL="130622" marR="130622" marT="65311" marB="6531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690715"/>
                  </a:ext>
                </a:extLst>
              </a:tr>
            </a:tbl>
          </a:graphicData>
        </a:graphic>
      </p:graphicFrame>
      <p:grpSp>
        <p:nvGrpSpPr>
          <p:cNvPr id="298009" name="Group 25">
            <a:extLst>
              <a:ext uri="{FF2B5EF4-FFF2-40B4-BE49-F238E27FC236}">
                <a16:creationId xmlns:a16="http://schemas.microsoft.com/office/drawing/2014/main" id="{1EA4C119-F6C0-4EBD-B5EA-F8E102A7C959}"/>
              </a:ext>
            </a:extLst>
          </p:cNvPr>
          <p:cNvGrpSpPr>
            <a:grpSpLocks/>
          </p:cNvGrpSpPr>
          <p:nvPr/>
        </p:nvGrpSpPr>
        <p:grpSpPr bwMode="auto">
          <a:xfrm>
            <a:off x="0" y="1439863"/>
            <a:ext cx="14612938" cy="180975"/>
            <a:chOff x="0" y="900"/>
            <a:chExt cx="6472" cy="95"/>
          </a:xfrm>
        </p:grpSpPr>
        <p:sp>
          <p:nvSpPr>
            <p:cNvPr id="298010" name="Rectangle 26">
              <a:extLst>
                <a:ext uri="{FF2B5EF4-FFF2-40B4-BE49-F238E27FC236}">
                  <a16:creationId xmlns:a16="http://schemas.microsoft.com/office/drawing/2014/main" id="{53EEFF30-B06B-48AF-98BD-F6C3700D3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006F65"/>
                </a:gs>
                <a:gs pos="50000">
                  <a:srgbClr val="00DFCA"/>
                </a:gs>
                <a:gs pos="100000">
                  <a:srgbClr val="006F6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/>
            <a:lstStyle>
              <a:lvl1pPr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62038" indent="-40957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633538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286000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938463" indent="-325438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3956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8528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3100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7672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011" name="Rectangle 27">
              <a:extLst>
                <a:ext uri="{FF2B5EF4-FFF2-40B4-BE49-F238E27FC236}">
                  <a16:creationId xmlns:a16="http://schemas.microsoft.com/office/drawing/2014/main" id="{7DE1C1D9-F1FF-4AFC-94E9-346BD03A1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1"/>
              <a:ext cx="6472" cy="24"/>
            </a:xfrm>
            <a:prstGeom prst="rect">
              <a:avLst/>
            </a:prstGeom>
            <a:gradFill rotWithShape="0">
              <a:gsLst>
                <a:gs pos="0">
                  <a:srgbClr val="976080"/>
                </a:gs>
                <a:gs pos="50000">
                  <a:srgbClr val="D989B8"/>
                </a:gs>
                <a:gs pos="100000">
                  <a:srgbClr val="976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0622" tIns="65311" rIns="130622" bIns="65311" anchor="ctr"/>
            <a:lstStyle>
              <a:lvl1pPr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62038" indent="-40957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633538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286000" indent="-327025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938463" indent="-325438" defTabSz="1306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3956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8528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3100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767263" indent="-325438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80501</TotalTime>
  <Words>584</Words>
  <Application>Microsoft Office PowerPoint</Application>
  <PresentationFormat>Custom</PresentationFormat>
  <Paragraphs>120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Times New Roman</vt:lpstr>
      <vt:lpstr>Arial</vt:lpstr>
      <vt:lpstr>Calibri</vt:lpstr>
      <vt:lpstr>Comic Sans MS</vt:lpstr>
      <vt:lpstr>Verdana</vt:lpstr>
      <vt:lpstr>Wingdings</vt:lpstr>
      <vt:lpstr>MS Mincho</vt:lpstr>
      <vt:lpstr>Arial Narrow</vt:lpstr>
      <vt:lpstr>Arial Black</vt:lpstr>
      <vt:lpstr>Wingdings 2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UK CT Study: Leukemia</vt:lpstr>
      <vt:lpstr>Why can’t we get useful information from epidemiological studies at still lower doses?</vt:lpstr>
      <vt:lpstr>Size of cohort required to detect significant increase in cancer mortality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biophysical argument makes a number of assumptions that can be questioned</vt:lpstr>
      <vt:lpstr>DNA Repair</vt:lpstr>
      <vt:lpstr>PowerPoint Presentation</vt:lpstr>
      <vt:lpstr>“Sneaking Through” immune surveillance</vt:lpstr>
      <vt:lpstr>PowerPoint Presentation</vt:lpstr>
      <vt:lpstr>The most quantified radiation-related inter-cellular response is the bystander effect</vt:lpstr>
      <vt:lpstr>Cancer risks at very low doses....                         the bottom line </vt:lpstr>
      <vt:lpstr>PowerPoint Presentation</vt:lpstr>
      <vt:lpstr> The significance of very small doses? </vt:lpstr>
      <vt:lpstr>PowerPoint Presentation</vt:lpstr>
      <vt:lpstr>My friend and colleague, Bill Morgan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Estimated annual number of  CT examinations  in the U.S.    2.8 million in 1981   20 million in 1995.</dc:title>
  <dc:creator>David Brenner</dc:creator>
  <cp:lastModifiedBy>Steve Baker</cp:lastModifiedBy>
  <cp:revision>1188</cp:revision>
  <cp:lastPrinted>2001-02-07T19:03:37Z</cp:lastPrinted>
  <dcterms:created xsi:type="dcterms:W3CDTF">1995-06-17T23:31:02Z</dcterms:created>
  <dcterms:modified xsi:type="dcterms:W3CDTF">2018-10-01T13:53:20Z</dcterms:modified>
</cp:coreProperties>
</file>