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62" r:id="rId3"/>
    <p:sldId id="298" r:id="rId4"/>
    <p:sldId id="274" r:id="rId5"/>
    <p:sldId id="259" r:id="rId6"/>
    <p:sldId id="260" r:id="rId7"/>
    <p:sldId id="276" r:id="rId8"/>
    <p:sldId id="277" r:id="rId9"/>
    <p:sldId id="278" r:id="rId10"/>
    <p:sldId id="293" r:id="rId11"/>
    <p:sldId id="269" r:id="rId12"/>
    <p:sldId id="264" r:id="rId13"/>
    <p:sldId id="266" r:id="rId14"/>
    <p:sldId id="292" r:id="rId15"/>
    <p:sldId id="303" r:id="rId16"/>
    <p:sldId id="282" r:id="rId17"/>
    <p:sldId id="283" r:id="rId18"/>
    <p:sldId id="284" r:id="rId19"/>
    <p:sldId id="285" r:id="rId20"/>
    <p:sldId id="286" r:id="rId21"/>
    <p:sldId id="287" r:id="rId22"/>
    <p:sldId id="268" r:id="rId23"/>
    <p:sldId id="271" r:id="rId24"/>
    <p:sldId id="289" r:id="rId25"/>
    <p:sldId id="288" r:id="rId26"/>
    <p:sldId id="290" r:id="rId27"/>
    <p:sldId id="301" r:id="rId28"/>
    <p:sldId id="302" r:id="rId29"/>
    <p:sldId id="257" r:id="rId30"/>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1C5C0B58-0A07-4154-B6F7-6C8E0928F2B4}" type="datetimeFigureOut">
              <a:rPr lang="en-US" smtClean="0"/>
              <a:t>10/3/2018</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547D264E-5290-4978-A450-9511EC9DDE53}" type="slidenum">
              <a:rPr lang="en-US" smtClean="0"/>
              <a:t>‹#›</a:t>
            </a:fld>
            <a:endParaRPr lang="en-US"/>
          </a:p>
        </p:txBody>
      </p:sp>
    </p:spTree>
    <p:extLst>
      <p:ext uri="{BB962C8B-B14F-4D97-AF65-F5344CB8AC3E}">
        <p14:creationId xmlns:p14="http://schemas.microsoft.com/office/powerpoint/2010/main" val="381955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Figure 2 - McClellan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a:t>
            </a:r>
            <a:r>
              <a:rPr lang="en-US" baseline="0" dirty="0"/>
              <a:t> 20 - McClellan</a:t>
            </a:r>
            <a:endParaRPr lang="en-US" dirty="0"/>
          </a:p>
        </p:txBody>
      </p:sp>
      <p:sp>
        <p:nvSpPr>
          <p:cNvPr id="4" name="Slide Number Placeholder 3"/>
          <p:cNvSpPr>
            <a:spLocks noGrp="1"/>
          </p:cNvSpPr>
          <p:nvPr>
            <p:ph type="sldNum" sz="quarter" idx="10"/>
          </p:nvPr>
        </p:nvSpPr>
        <p:spPr/>
        <p:txBody>
          <a:bodyPr/>
          <a:lstStyle/>
          <a:p>
            <a:fld id="{1B828CE0-38EC-48AD-933B-CB8C9F99B1F4}" type="slidenum">
              <a:rPr lang="en-US" smtClean="0"/>
              <a:t>20</a:t>
            </a:fld>
            <a:endParaRPr lang="en-US"/>
          </a:p>
        </p:txBody>
      </p:sp>
    </p:spTree>
    <p:extLst>
      <p:ext uri="{BB962C8B-B14F-4D97-AF65-F5344CB8AC3E}">
        <p14:creationId xmlns:p14="http://schemas.microsoft.com/office/powerpoint/2010/main" val="397057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a:t>
            </a:r>
            <a:r>
              <a:rPr lang="en-US" baseline="0" dirty="0"/>
              <a:t> 50 - McClellan</a:t>
            </a:r>
            <a:endParaRPr lang="en-US" dirty="0"/>
          </a:p>
        </p:txBody>
      </p:sp>
      <p:sp>
        <p:nvSpPr>
          <p:cNvPr id="4" name="Slide Number Placeholder 3"/>
          <p:cNvSpPr>
            <a:spLocks noGrp="1"/>
          </p:cNvSpPr>
          <p:nvPr>
            <p:ph type="sldNum" sz="quarter" idx="10"/>
          </p:nvPr>
        </p:nvSpPr>
        <p:spPr/>
        <p:txBody>
          <a:bodyPr/>
          <a:lstStyle/>
          <a:p>
            <a:fld id="{1B828CE0-38EC-48AD-933B-CB8C9F99B1F4}" type="slidenum">
              <a:rPr lang="en-US" smtClean="0"/>
              <a:t>21</a:t>
            </a:fld>
            <a:endParaRPr lang="en-US"/>
          </a:p>
        </p:txBody>
      </p:sp>
    </p:spTree>
    <p:extLst>
      <p:ext uri="{BB962C8B-B14F-4D97-AF65-F5344CB8AC3E}">
        <p14:creationId xmlns:p14="http://schemas.microsoft.com/office/powerpoint/2010/main" val="545314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76A0F3-70F2-40E8-89CC-78C6CD2C6F20}"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7281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51 - McClellan</a:t>
            </a:r>
          </a:p>
        </p:txBody>
      </p:sp>
      <p:sp>
        <p:nvSpPr>
          <p:cNvPr id="4" name="Slide Number Placeholder 3"/>
          <p:cNvSpPr>
            <a:spLocks noGrp="1"/>
          </p:cNvSpPr>
          <p:nvPr>
            <p:ph type="sldNum" sz="quarter" idx="10"/>
          </p:nvPr>
        </p:nvSpPr>
        <p:spPr/>
        <p:txBody>
          <a:bodyPr/>
          <a:lstStyle/>
          <a:p>
            <a:fld id="{1B828CE0-38EC-48AD-933B-CB8C9F99B1F4}" type="slidenum">
              <a:rPr lang="en-US" smtClean="0"/>
              <a:t>24</a:t>
            </a:fld>
            <a:endParaRPr lang="en-US"/>
          </a:p>
        </p:txBody>
      </p:sp>
    </p:spTree>
    <p:extLst>
      <p:ext uri="{BB962C8B-B14F-4D97-AF65-F5344CB8AC3E}">
        <p14:creationId xmlns:p14="http://schemas.microsoft.com/office/powerpoint/2010/main" val="565282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10 </a:t>
            </a:r>
            <a:r>
              <a:rPr lang="en-US" dirty="0"/>
              <a:t>- McClellan</a:t>
            </a:r>
          </a:p>
        </p:txBody>
      </p:sp>
      <p:sp>
        <p:nvSpPr>
          <p:cNvPr id="4" name="Slide Number Placeholder 3"/>
          <p:cNvSpPr>
            <a:spLocks noGrp="1"/>
          </p:cNvSpPr>
          <p:nvPr>
            <p:ph type="sldNum" sz="quarter" idx="10"/>
          </p:nvPr>
        </p:nvSpPr>
        <p:spPr/>
        <p:txBody>
          <a:bodyPr/>
          <a:lstStyle/>
          <a:p>
            <a:fld id="{1B828CE0-38EC-48AD-933B-CB8C9F99B1F4}" type="slidenum">
              <a:rPr lang="en-US" smtClean="0"/>
              <a:t>27</a:t>
            </a:fld>
            <a:endParaRPr lang="en-US"/>
          </a:p>
        </p:txBody>
      </p:sp>
    </p:spTree>
    <p:extLst>
      <p:ext uri="{BB962C8B-B14F-4D97-AF65-F5344CB8AC3E}">
        <p14:creationId xmlns:p14="http://schemas.microsoft.com/office/powerpoint/2010/main" val="186159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21 - McClellan</a:t>
            </a:r>
          </a:p>
        </p:txBody>
      </p:sp>
      <p:sp>
        <p:nvSpPr>
          <p:cNvPr id="4" name="Slide Number Placeholder 3"/>
          <p:cNvSpPr>
            <a:spLocks noGrp="1"/>
          </p:cNvSpPr>
          <p:nvPr>
            <p:ph type="sldNum" sz="quarter" idx="10"/>
          </p:nvPr>
        </p:nvSpPr>
        <p:spPr/>
        <p:txBody>
          <a:bodyPr/>
          <a:lstStyle/>
          <a:p>
            <a:fld id="{6E76A0F3-70F2-40E8-89CC-78C6CD2C6F20}" type="slidenum">
              <a:rPr lang="en-US" smtClean="0"/>
              <a:t>28</a:t>
            </a:fld>
            <a:endParaRPr lang="en-US"/>
          </a:p>
        </p:txBody>
      </p:sp>
    </p:spTree>
    <p:extLst>
      <p:ext uri="{BB962C8B-B14F-4D97-AF65-F5344CB8AC3E}">
        <p14:creationId xmlns:p14="http://schemas.microsoft.com/office/powerpoint/2010/main" val="413396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Slide 12 - McClellan</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60315" indent="-292062">
              <a:defRPr>
                <a:solidFill>
                  <a:schemeClr val="tx1"/>
                </a:solidFill>
                <a:latin typeface="Arial" charset="0"/>
              </a:defRPr>
            </a:lvl2pPr>
            <a:lvl3pPr marL="1171424" indent="-233333">
              <a:defRPr>
                <a:solidFill>
                  <a:schemeClr val="tx1"/>
                </a:solidFill>
                <a:latin typeface="Arial" charset="0"/>
              </a:defRPr>
            </a:lvl3pPr>
            <a:lvl4pPr marL="1639677" indent="-233333">
              <a:defRPr>
                <a:solidFill>
                  <a:schemeClr val="tx1"/>
                </a:solidFill>
                <a:latin typeface="Arial" charset="0"/>
              </a:defRPr>
            </a:lvl4pPr>
            <a:lvl5pPr marL="2107928" indent="-233333">
              <a:defRPr>
                <a:solidFill>
                  <a:schemeClr val="tx1"/>
                </a:solidFill>
                <a:latin typeface="Arial" charset="0"/>
              </a:defRPr>
            </a:lvl5pPr>
            <a:lvl6pPr marL="2565069" indent="-233333" eaLnBrk="0" fontAlgn="base" hangingPunct="0">
              <a:spcBef>
                <a:spcPct val="0"/>
              </a:spcBef>
              <a:spcAft>
                <a:spcPct val="0"/>
              </a:spcAft>
              <a:defRPr>
                <a:solidFill>
                  <a:schemeClr val="tx1"/>
                </a:solidFill>
                <a:latin typeface="Arial" charset="0"/>
              </a:defRPr>
            </a:lvl6pPr>
            <a:lvl7pPr marL="3022211" indent="-233333" eaLnBrk="0" fontAlgn="base" hangingPunct="0">
              <a:spcBef>
                <a:spcPct val="0"/>
              </a:spcBef>
              <a:spcAft>
                <a:spcPct val="0"/>
              </a:spcAft>
              <a:defRPr>
                <a:solidFill>
                  <a:schemeClr val="tx1"/>
                </a:solidFill>
                <a:latin typeface="Arial" charset="0"/>
              </a:defRPr>
            </a:lvl7pPr>
            <a:lvl8pPr marL="3479351" indent="-233333" eaLnBrk="0" fontAlgn="base" hangingPunct="0">
              <a:spcBef>
                <a:spcPct val="0"/>
              </a:spcBef>
              <a:spcAft>
                <a:spcPct val="0"/>
              </a:spcAft>
              <a:defRPr>
                <a:solidFill>
                  <a:schemeClr val="tx1"/>
                </a:solidFill>
                <a:latin typeface="Arial" charset="0"/>
              </a:defRPr>
            </a:lvl8pPr>
            <a:lvl9pPr marL="3936492" indent="-233333" eaLnBrk="0" fontAlgn="base" hangingPunct="0">
              <a:spcBef>
                <a:spcPct val="0"/>
              </a:spcBef>
              <a:spcAft>
                <a:spcPct val="0"/>
              </a:spcAft>
              <a:defRPr>
                <a:solidFill>
                  <a:schemeClr val="tx1"/>
                </a:solidFill>
                <a:latin typeface="Arial" charset="0"/>
              </a:defRPr>
            </a:lvl9pPr>
          </a:lstStyle>
          <a:p>
            <a:fld id="{F7289D70-9D0F-42D7-9868-7E1C9C9E3679}" type="slidenum">
              <a:rPr lang="en-US" altLang="en-US">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420442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Slide 13 - McClellan</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3966" indent="-290475">
              <a:defRPr>
                <a:solidFill>
                  <a:schemeClr val="tx1"/>
                </a:solidFill>
                <a:latin typeface="Arial" charset="0"/>
              </a:defRPr>
            </a:lvl2pPr>
            <a:lvl3pPr marL="1161900" indent="-231746">
              <a:defRPr>
                <a:solidFill>
                  <a:schemeClr val="tx1"/>
                </a:solidFill>
                <a:latin typeface="Arial" charset="0"/>
              </a:defRPr>
            </a:lvl3pPr>
            <a:lvl4pPr marL="1625390" indent="-231746">
              <a:defRPr>
                <a:solidFill>
                  <a:schemeClr val="tx1"/>
                </a:solidFill>
                <a:latin typeface="Arial" charset="0"/>
              </a:defRPr>
            </a:lvl4pPr>
            <a:lvl5pPr marL="2090468" indent="-231746">
              <a:defRPr>
                <a:solidFill>
                  <a:schemeClr val="tx1"/>
                </a:solidFill>
                <a:latin typeface="Arial" charset="0"/>
              </a:defRPr>
            </a:lvl5pPr>
            <a:lvl6pPr marL="2547609" indent="-231746" eaLnBrk="0" fontAlgn="base" hangingPunct="0">
              <a:spcBef>
                <a:spcPct val="0"/>
              </a:spcBef>
              <a:spcAft>
                <a:spcPct val="0"/>
              </a:spcAft>
              <a:defRPr>
                <a:solidFill>
                  <a:schemeClr val="tx1"/>
                </a:solidFill>
                <a:latin typeface="Arial" charset="0"/>
              </a:defRPr>
            </a:lvl6pPr>
            <a:lvl7pPr marL="3004751" indent="-231746" eaLnBrk="0" fontAlgn="base" hangingPunct="0">
              <a:spcBef>
                <a:spcPct val="0"/>
              </a:spcBef>
              <a:spcAft>
                <a:spcPct val="0"/>
              </a:spcAft>
              <a:defRPr>
                <a:solidFill>
                  <a:schemeClr val="tx1"/>
                </a:solidFill>
                <a:latin typeface="Arial" charset="0"/>
              </a:defRPr>
            </a:lvl7pPr>
            <a:lvl8pPr marL="3461892" indent="-231746" eaLnBrk="0" fontAlgn="base" hangingPunct="0">
              <a:spcBef>
                <a:spcPct val="0"/>
              </a:spcBef>
              <a:spcAft>
                <a:spcPct val="0"/>
              </a:spcAft>
              <a:defRPr>
                <a:solidFill>
                  <a:schemeClr val="tx1"/>
                </a:solidFill>
                <a:latin typeface="Arial" charset="0"/>
              </a:defRPr>
            </a:lvl8pPr>
            <a:lvl9pPr marL="3919032" indent="-231746" eaLnBrk="0" fontAlgn="base" hangingPunct="0">
              <a:spcBef>
                <a:spcPct val="0"/>
              </a:spcBef>
              <a:spcAft>
                <a:spcPct val="0"/>
              </a:spcAft>
              <a:defRPr>
                <a:solidFill>
                  <a:schemeClr val="tx1"/>
                </a:solidFill>
                <a:latin typeface="Arial" charset="0"/>
              </a:defRPr>
            </a:lvl9pPr>
          </a:lstStyle>
          <a:p>
            <a:fld id="{5D12BA76-8487-4320-B576-49A80026B315}" type="slidenum">
              <a:rPr lang="en-US" altLang="en-US">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131921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14 - McClellan</a:t>
            </a:r>
          </a:p>
        </p:txBody>
      </p:sp>
      <p:sp>
        <p:nvSpPr>
          <p:cNvPr id="4" name="Slide Number Placeholder 3"/>
          <p:cNvSpPr>
            <a:spLocks noGrp="1"/>
          </p:cNvSpPr>
          <p:nvPr>
            <p:ph type="sldNum" sz="quarter" idx="10"/>
          </p:nvPr>
        </p:nvSpPr>
        <p:spPr/>
        <p:txBody>
          <a:bodyPr/>
          <a:lstStyle/>
          <a:p>
            <a:fld id="{1B828CE0-38EC-48AD-933B-CB8C9F99B1F4}" type="slidenum">
              <a:rPr lang="en-US" smtClean="0"/>
              <a:t>9</a:t>
            </a:fld>
            <a:endParaRPr lang="en-US"/>
          </a:p>
        </p:txBody>
      </p:sp>
    </p:spTree>
    <p:extLst>
      <p:ext uri="{BB962C8B-B14F-4D97-AF65-F5344CB8AC3E}">
        <p14:creationId xmlns:p14="http://schemas.microsoft.com/office/powerpoint/2010/main" val="425253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Slide 24 - McClellan</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60315" indent="-292062">
              <a:defRPr>
                <a:solidFill>
                  <a:schemeClr val="tx1"/>
                </a:solidFill>
                <a:latin typeface="Arial" charset="0"/>
              </a:defRPr>
            </a:lvl2pPr>
            <a:lvl3pPr marL="1171424" indent="-233333">
              <a:defRPr>
                <a:solidFill>
                  <a:schemeClr val="tx1"/>
                </a:solidFill>
                <a:latin typeface="Arial" charset="0"/>
              </a:defRPr>
            </a:lvl3pPr>
            <a:lvl4pPr marL="1639677" indent="-233333">
              <a:defRPr>
                <a:solidFill>
                  <a:schemeClr val="tx1"/>
                </a:solidFill>
                <a:latin typeface="Arial" charset="0"/>
              </a:defRPr>
            </a:lvl4pPr>
            <a:lvl5pPr marL="2107928" indent="-233333">
              <a:defRPr>
                <a:solidFill>
                  <a:schemeClr val="tx1"/>
                </a:solidFill>
                <a:latin typeface="Arial" charset="0"/>
              </a:defRPr>
            </a:lvl5pPr>
            <a:lvl6pPr marL="2565069" indent="-233333" eaLnBrk="0" fontAlgn="base" hangingPunct="0">
              <a:spcBef>
                <a:spcPct val="0"/>
              </a:spcBef>
              <a:spcAft>
                <a:spcPct val="0"/>
              </a:spcAft>
              <a:defRPr>
                <a:solidFill>
                  <a:schemeClr val="tx1"/>
                </a:solidFill>
                <a:latin typeface="Arial" charset="0"/>
              </a:defRPr>
            </a:lvl6pPr>
            <a:lvl7pPr marL="3022211" indent="-233333" eaLnBrk="0" fontAlgn="base" hangingPunct="0">
              <a:spcBef>
                <a:spcPct val="0"/>
              </a:spcBef>
              <a:spcAft>
                <a:spcPct val="0"/>
              </a:spcAft>
              <a:defRPr>
                <a:solidFill>
                  <a:schemeClr val="tx1"/>
                </a:solidFill>
                <a:latin typeface="Arial" charset="0"/>
              </a:defRPr>
            </a:lvl7pPr>
            <a:lvl8pPr marL="3479351" indent="-233333" eaLnBrk="0" fontAlgn="base" hangingPunct="0">
              <a:spcBef>
                <a:spcPct val="0"/>
              </a:spcBef>
              <a:spcAft>
                <a:spcPct val="0"/>
              </a:spcAft>
              <a:defRPr>
                <a:solidFill>
                  <a:schemeClr val="tx1"/>
                </a:solidFill>
                <a:latin typeface="Arial" charset="0"/>
              </a:defRPr>
            </a:lvl8pPr>
            <a:lvl9pPr marL="3936492" indent="-233333" eaLnBrk="0" fontAlgn="base" hangingPunct="0">
              <a:spcBef>
                <a:spcPct val="0"/>
              </a:spcBef>
              <a:spcAft>
                <a:spcPct val="0"/>
              </a:spcAft>
              <a:defRPr>
                <a:solidFill>
                  <a:schemeClr val="tx1"/>
                </a:solidFill>
                <a:latin typeface="Arial" charset="0"/>
              </a:defRPr>
            </a:lvl9pPr>
          </a:lstStyle>
          <a:p>
            <a:fld id="{E608601E-6927-42C3-9EB9-94770AD3599A}" type="slidenum">
              <a:rPr lang="en-US" altLang="en-US">
                <a:solidFill>
                  <a:prstClr val="black"/>
                </a:solidFill>
              </a:rPr>
              <a:pPr/>
              <a:t>15</a:t>
            </a:fld>
            <a:endParaRPr lang="en-US" altLang="en-US">
              <a:solidFill>
                <a:prstClr val="black"/>
              </a:solidFill>
            </a:endParaRPr>
          </a:p>
        </p:txBody>
      </p:sp>
    </p:spTree>
    <p:extLst>
      <p:ext uri="{BB962C8B-B14F-4D97-AF65-F5344CB8AC3E}">
        <p14:creationId xmlns:p14="http://schemas.microsoft.com/office/powerpoint/2010/main" val="394169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16 - McClellan</a:t>
            </a:r>
          </a:p>
        </p:txBody>
      </p:sp>
      <p:sp>
        <p:nvSpPr>
          <p:cNvPr id="4" name="Slide Number Placeholder 3"/>
          <p:cNvSpPr>
            <a:spLocks noGrp="1"/>
          </p:cNvSpPr>
          <p:nvPr>
            <p:ph type="sldNum" sz="quarter" idx="10"/>
          </p:nvPr>
        </p:nvSpPr>
        <p:spPr/>
        <p:txBody>
          <a:bodyPr/>
          <a:lstStyle/>
          <a:p>
            <a:fld id="{1B828CE0-38EC-48AD-933B-CB8C9F99B1F4}" type="slidenum">
              <a:rPr lang="en-US" smtClean="0"/>
              <a:t>16</a:t>
            </a:fld>
            <a:endParaRPr lang="en-US"/>
          </a:p>
        </p:txBody>
      </p:sp>
    </p:spTree>
    <p:extLst>
      <p:ext uri="{BB962C8B-B14F-4D97-AF65-F5344CB8AC3E}">
        <p14:creationId xmlns:p14="http://schemas.microsoft.com/office/powerpoint/2010/main" val="217465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17 - McClellan</a:t>
            </a:r>
          </a:p>
        </p:txBody>
      </p:sp>
      <p:sp>
        <p:nvSpPr>
          <p:cNvPr id="4" name="Slide Number Placeholder 3"/>
          <p:cNvSpPr>
            <a:spLocks noGrp="1"/>
          </p:cNvSpPr>
          <p:nvPr>
            <p:ph type="sldNum" sz="quarter" idx="10"/>
          </p:nvPr>
        </p:nvSpPr>
        <p:spPr/>
        <p:txBody>
          <a:bodyPr/>
          <a:lstStyle/>
          <a:p>
            <a:fld id="{1B828CE0-38EC-48AD-933B-CB8C9F99B1F4}" type="slidenum">
              <a:rPr lang="en-US" smtClean="0"/>
              <a:t>17</a:t>
            </a:fld>
            <a:endParaRPr lang="en-US"/>
          </a:p>
        </p:txBody>
      </p:sp>
    </p:spTree>
    <p:extLst>
      <p:ext uri="{BB962C8B-B14F-4D97-AF65-F5344CB8AC3E}">
        <p14:creationId xmlns:p14="http://schemas.microsoft.com/office/powerpoint/2010/main" val="377174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18 - McClellan</a:t>
            </a:r>
          </a:p>
        </p:txBody>
      </p:sp>
      <p:sp>
        <p:nvSpPr>
          <p:cNvPr id="4" name="Slide Number Placeholder 3"/>
          <p:cNvSpPr>
            <a:spLocks noGrp="1"/>
          </p:cNvSpPr>
          <p:nvPr>
            <p:ph type="sldNum" sz="quarter" idx="10"/>
          </p:nvPr>
        </p:nvSpPr>
        <p:spPr/>
        <p:txBody>
          <a:bodyPr/>
          <a:lstStyle/>
          <a:p>
            <a:fld id="{1B828CE0-38EC-48AD-933B-CB8C9F99B1F4}" type="slidenum">
              <a:rPr lang="en-US" smtClean="0"/>
              <a:t>18</a:t>
            </a:fld>
            <a:endParaRPr lang="en-US"/>
          </a:p>
        </p:txBody>
      </p:sp>
    </p:spTree>
    <p:extLst>
      <p:ext uri="{BB962C8B-B14F-4D97-AF65-F5344CB8AC3E}">
        <p14:creationId xmlns:p14="http://schemas.microsoft.com/office/powerpoint/2010/main" val="3851356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19 - McClellan</a:t>
            </a:r>
          </a:p>
        </p:txBody>
      </p:sp>
      <p:sp>
        <p:nvSpPr>
          <p:cNvPr id="4" name="Slide Number Placeholder 3"/>
          <p:cNvSpPr>
            <a:spLocks noGrp="1"/>
          </p:cNvSpPr>
          <p:nvPr>
            <p:ph type="sldNum" sz="quarter" idx="10"/>
          </p:nvPr>
        </p:nvSpPr>
        <p:spPr/>
        <p:txBody>
          <a:bodyPr/>
          <a:lstStyle/>
          <a:p>
            <a:fld id="{1B828CE0-38EC-48AD-933B-CB8C9F99B1F4}" type="slidenum">
              <a:rPr lang="en-US" smtClean="0"/>
              <a:t>19</a:t>
            </a:fld>
            <a:endParaRPr lang="en-US"/>
          </a:p>
        </p:txBody>
      </p:sp>
    </p:spTree>
    <p:extLst>
      <p:ext uri="{BB962C8B-B14F-4D97-AF65-F5344CB8AC3E}">
        <p14:creationId xmlns:p14="http://schemas.microsoft.com/office/powerpoint/2010/main" val="843652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D7012F-76E3-4491-959B-29DA0D485D9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115832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7012F-76E3-4491-959B-29DA0D485D9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337138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7012F-76E3-4491-959B-29DA0D485D9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237914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7012F-76E3-4491-959B-29DA0D485D9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370440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7012F-76E3-4491-959B-29DA0D485D9B}"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70733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7012F-76E3-4491-959B-29DA0D485D9B}"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324874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7012F-76E3-4491-959B-29DA0D485D9B}"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214981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7012F-76E3-4491-959B-29DA0D485D9B}"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393382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7012F-76E3-4491-959B-29DA0D485D9B}"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8050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7012F-76E3-4491-959B-29DA0D485D9B}"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358746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7012F-76E3-4491-959B-29DA0D485D9B}"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FE3C4-5859-4447-AA08-A771C0272E49}" type="slidenum">
              <a:rPr lang="en-US" smtClean="0"/>
              <a:t>‹#›</a:t>
            </a:fld>
            <a:endParaRPr lang="en-US"/>
          </a:p>
        </p:txBody>
      </p:sp>
    </p:spTree>
    <p:extLst>
      <p:ext uri="{BB962C8B-B14F-4D97-AF65-F5344CB8AC3E}">
        <p14:creationId xmlns:p14="http://schemas.microsoft.com/office/powerpoint/2010/main" val="270005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7012F-76E3-4491-959B-29DA0D485D9B}" type="datetimeFigureOut">
              <a:rPr lang="en-US" smtClean="0"/>
              <a:t>10/3/2018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FE3C4-5859-4447-AA08-A771C0272E49}" type="slidenum">
              <a:rPr lang="en-US" smtClean="0"/>
              <a:t>‹#›</a:t>
            </a:fld>
            <a:endParaRPr lang="en-US"/>
          </a:p>
        </p:txBody>
      </p:sp>
    </p:spTree>
    <p:extLst>
      <p:ext uri="{BB962C8B-B14F-4D97-AF65-F5344CB8AC3E}">
        <p14:creationId xmlns:p14="http://schemas.microsoft.com/office/powerpoint/2010/main" val="1394006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u="sng" dirty="0"/>
              <a:t>Science and Judgment in Setting Radiation Protection Standards: Over a Century of Experience</a:t>
            </a:r>
          </a:p>
        </p:txBody>
      </p:sp>
      <p:sp>
        <p:nvSpPr>
          <p:cNvPr id="3" name="TextBox 2"/>
          <p:cNvSpPr txBox="1"/>
          <p:nvPr/>
        </p:nvSpPr>
        <p:spPr>
          <a:xfrm>
            <a:off x="533400" y="1905000"/>
            <a:ext cx="8382001" cy="2308324"/>
          </a:xfrm>
          <a:prstGeom prst="rect">
            <a:avLst/>
          </a:prstGeom>
          <a:noFill/>
        </p:spPr>
        <p:txBody>
          <a:bodyPr wrap="square" rtlCol="0">
            <a:spAutoFit/>
          </a:bodyPr>
          <a:lstStyle/>
          <a:p>
            <a:r>
              <a:rPr lang="en-US" b="1" dirty="0"/>
              <a:t>Roger O. McClellan</a:t>
            </a:r>
            <a:r>
              <a:rPr lang="en-US" b="1" baseline="30000" dirty="0"/>
              <a:t>1</a:t>
            </a:r>
            <a:r>
              <a:rPr lang="en-US" b="1" dirty="0"/>
              <a:t>, DVM (WSU-1960), MMS (UNM-1980), DSc, Honorary  </a:t>
            </a:r>
            <a:r>
              <a:rPr lang="en-US" b="1"/>
              <a:t>(OSU-2005)</a:t>
            </a:r>
            <a:endParaRPr lang="en-US" b="1" dirty="0"/>
          </a:p>
          <a:p>
            <a:r>
              <a:rPr lang="en-US" b="1" dirty="0"/>
              <a:t>     Diplomate – American Board of Toxicology and American Board of Veterinary </a:t>
            </a:r>
          </a:p>
          <a:p>
            <a:r>
              <a:rPr lang="en-US" b="1" dirty="0"/>
              <a:t>         Toxicology</a:t>
            </a:r>
          </a:p>
          <a:p>
            <a:r>
              <a:rPr lang="en-US" b="1" dirty="0"/>
              <a:t>     Fellow – American Thoracic Society, Health Physics Society,  Society for Risk </a:t>
            </a:r>
          </a:p>
          <a:p>
            <a:r>
              <a:rPr lang="en-US" b="1" dirty="0"/>
              <a:t>     Analysis, American Association for Aerosol Research, International Aerosol </a:t>
            </a:r>
          </a:p>
          <a:p>
            <a:r>
              <a:rPr lang="en-US" b="1" dirty="0"/>
              <a:t>     Research Assembly, American Thoracic Society,  American Association for </a:t>
            </a:r>
          </a:p>
          <a:p>
            <a:r>
              <a:rPr lang="en-US" b="1" dirty="0"/>
              <a:t>     Advancement of Science</a:t>
            </a:r>
          </a:p>
          <a:p>
            <a:r>
              <a:rPr lang="en-US" b="1" dirty="0"/>
              <a:t>     Member – National Academy of Medicine</a:t>
            </a:r>
          </a:p>
        </p:txBody>
      </p:sp>
      <p:sp>
        <p:nvSpPr>
          <p:cNvPr id="4" name="TextBox 3"/>
          <p:cNvSpPr txBox="1"/>
          <p:nvPr/>
        </p:nvSpPr>
        <p:spPr>
          <a:xfrm>
            <a:off x="533400" y="4724400"/>
            <a:ext cx="3491790" cy="1477328"/>
          </a:xfrm>
          <a:prstGeom prst="rect">
            <a:avLst/>
          </a:prstGeom>
          <a:noFill/>
        </p:spPr>
        <p:txBody>
          <a:bodyPr wrap="none" rtlCol="0">
            <a:spAutoFit/>
          </a:bodyPr>
          <a:lstStyle/>
          <a:p>
            <a:r>
              <a:rPr lang="en-US" b="1" baseline="30000" dirty="0"/>
              <a:t>1</a:t>
            </a:r>
            <a:r>
              <a:rPr lang="en-US" b="1" dirty="0"/>
              <a:t>Independent Advisor, Toxicology </a:t>
            </a:r>
          </a:p>
          <a:p>
            <a:r>
              <a:rPr lang="en-US" b="1" dirty="0"/>
              <a:t>   and Human Health Risk Analysis</a:t>
            </a:r>
          </a:p>
          <a:p>
            <a:r>
              <a:rPr lang="en-US" b="1" dirty="0"/>
              <a:t>  Albuquerque, NM 87111</a:t>
            </a:r>
          </a:p>
          <a:p>
            <a:r>
              <a:rPr lang="en-US" b="1" dirty="0"/>
              <a:t>  Tel: 505-296-7083</a:t>
            </a:r>
          </a:p>
          <a:p>
            <a:r>
              <a:rPr lang="en-US" b="1" dirty="0"/>
              <a:t>  E-mail: roger.o.mcclellan@att.net</a:t>
            </a:r>
          </a:p>
        </p:txBody>
      </p:sp>
      <p:sp>
        <p:nvSpPr>
          <p:cNvPr id="5" name="TextBox 4"/>
          <p:cNvSpPr txBox="1"/>
          <p:nvPr/>
        </p:nvSpPr>
        <p:spPr>
          <a:xfrm>
            <a:off x="4953000" y="4724400"/>
            <a:ext cx="4045086" cy="1754326"/>
          </a:xfrm>
          <a:prstGeom prst="rect">
            <a:avLst/>
          </a:prstGeom>
          <a:noFill/>
        </p:spPr>
        <p:txBody>
          <a:bodyPr wrap="square" rtlCol="0">
            <a:spAutoFit/>
          </a:bodyPr>
          <a:lstStyle/>
          <a:p>
            <a:r>
              <a:rPr lang="en-US" b="1" dirty="0"/>
              <a:t>For presentation at the Conference:</a:t>
            </a:r>
          </a:p>
          <a:p>
            <a:r>
              <a:rPr lang="en-US" b="1" dirty="0"/>
              <a:t>“Applicability of Radiation-Response Models to Low Dose Protection Standards”</a:t>
            </a:r>
          </a:p>
          <a:p>
            <a:r>
              <a:rPr lang="en-US" b="1" dirty="0"/>
              <a:t>Pasco, WA</a:t>
            </a:r>
          </a:p>
          <a:p>
            <a:r>
              <a:rPr lang="en-US" b="1" dirty="0"/>
              <a:t>October 1, 2018</a:t>
            </a:r>
          </a:p>
        </p:txBody>
      </p:sp>
    </p:spTree>
    <p:extLst>
      <p:ext uri="{BB962C8B-B14F-4D97-AF65-F5344CB8AC3E}">
        <p14:creationId xmlns:p14="http://schemas.microsoft.com/office/powerpoint/2010/main" val="1369078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Tolerance Dose Replaced by Focus on Risk</a:t>
            </a:r>
          </a:p>
        </p:txBody>
      </p:sp>
      <p:sp>
        <p:nvSpPr>
          <p:cNvPr id="3" name="TextBox 2"/>
          <p:cNvSpPr txBox="1"/>
          <p:nvPr/>
        </p:nvSpPr>
        <p:spPr>
          <a:xfrm>
            <a:off x="457201" y="1447800"/>
            <a:ext cx="8458200" cy="4524315"/>
          </a:xfrm>
          <a:prstGeom prst="rect">
            <a:avLst/>
          </a:prstGeom>
          <a:noFill/>
        </p:spPr>
        <p:txBody>
          <a:bodyPr wrap="square" rtlCol="0">
            <a:spAutoFit/>
          </a:bodyPr>
          <a:lstStyle/>
          <a:p>
            <a:pPr marL="342900" indent="-342900">
              <a:buAutoNum type="arabicPlain" startAt="1954"/>
            </a:pPr>
            <a:r>
              <a:rPr lang="en-US" b="1" dirty="0"/>
              <a:t>     NAS/NCRP “</a:t>
            </a:r>
            <a:r>
              <a:rPr lang="en-US" b="1" u="sng" dirty="0"/>
              <a:t>Tolerance Dose</a:t>
            </a:r>
            <a:r>
              <a:rPr lang="en-US" b="1" dirty="0"/>
              <a:t>” replaced by “</a:t>
            </a:r>
            <a:r>
              <a:rPr lang="en-US" b="1" u="sng" dirty="0"/>
              <a:t>Maximum Permissible Dose” </a:t>
            </a:r>
            <a:r>
              <a:rPr lang="en-US" b="1" dirty="0"/>
              <a:t>with</a:t>
            </a:r>
          </a:p>
          <a:p>
            <a:r>
              <a:rPr lang="en-US" b="1" dirty="0"/>
              <a:t>                  concept emerging of “</a:t>
            </a:r>
            <a:r>
              <a:rPr lang="en-US" b="1" u="sng" dirty="0"/>
              <a:t>acceptable risk</a:t>
            </a:r>
            <a:r>
              <a:rPr lang="en-US" b="1" dirty="0"/>
              <a:t>” at low levels of exposure</a:t>
            </a:r>
          </a:p>
          <a:p>
            <a:endParaRPr lang="en-US" b="1" dirty="0"/>
          </a:p>
          <a:p>
            <a:pPr marL="342900" indent="-342900">
              <a:buAutoNum type="arabicPlain" startAt="1960"/>
            </a:pPr>
            <a:r>
              <a:rPr lang="en-US" b="1" dirty="0"/>
              <a:t>     FRC presented LNT as approach to extrapolating to an upper limit for </a:t>
            </a:r>
          </a:p>
          <a:p>
            <a:r>
              <a:rPr lang="en-US" b="1" dirty="0"/>
              <a:t>                  recommending “acceptable risk”</a:t>
            </a:r>
          </a:p>
          <a:p>
            <a:endParaRPr lang="en-US" b="1" dirty="0"/>
          </a:p>
          <a:p>
            <a:pPr marL="342900" indent="-342900">
              <a:buAutoNum type="arabicPlain" startAt="1960"/>
            </a:pPr>
            <a:r>
              <a:rPr lang="en-US" b="1" dirty="0"/>
              <a:t>     Edward Lewis at Joint Committee on Atomic Energy Hearings advanced concept</a:t>
            </a:r>
          </a:p>
          <a:p>
            <a:r>
              <a:rPr lang="en-US" b="1" dirty="0"/>
              <a:t>                  of “</a:t>
            </a:r>
            <a:r>
              <a:rPr lang="en-US" b="1" u="sng" dirty="0"/>
              <a:t>As Low As Reasonably Achievable</a:t>
            </a:r>
            <a:r>
              <a:rPr lang="en-US" b="1" dirty="0"/>
              <a:t>”</a:t>
            </a:r>
          </a:p>
          <a:p>
            <a:endParaRPr lang="en-US" b="1" dirty="0"/>
          </a:p>
          <a:p>
            <a:pPr marL="342900" indent="-342900">
              <a:buAutoNum type="arabicPlain" startAt="1972"/>
            </a:pPr>
            <a:r>
              <a:rPr lang="en-US" b="1" dirty="0"/>
              <a:t>     AEC advanced ALARA as operational concept</a:t>
            </a:r>
          </a:p>
          <a:p>
            <a:endParaRPr lang="en-US" b="1" dirty="0"/>
          </a:p>
          <a:p>
            <a:pPr marL="342900" indent="-342900">
              <a:buAutoNum type="arabicPlain" startAt="1977"/>
            </a:pPr>
            <a:r>
              <a:rPr lang="en-US" b="1" dirty="0"/>
              <a:t>     ICRP (1977) and NCRP (1987) advance “risk-based” approach using comparison </a:t>
            </a:r>
          </a:p>
          <a:p>
            <a:r>
              <a:rPr lang="en-US" b="1" dirty="0"/>
              <a:t>                  of radiation to fatal accident rate in safe industries. EPA (1987), DOE (1988)</a:t>
            </a:r>
          </a:p>
          <a:p>
            <a:r>
              <a:rPr lang="en-US" b="1" dirty="0"/>
              <a:t>                  and NRC (1991) followed.</a:t>
            </a:r>
          </a:p>
          <a:p>
            <a:endParaRPr lang="en-US" b="1" dirty="0"/>
          </a:p>
          <a:p>
            <a:r>
              <a:rPr lang="en-US" b="1" dirty="0"/>
              <a:t>1990     BEIR V proposes “</a:t>
            </a:r>
            <a:r>
              <a:rPr lang="en-US" b="1" u="sng" dirty="0"/>
              <a:t>Dose Rate Effectiveness Factor</a:t>
            </a:r>
            <a:r>
              <a:rPr lang="en-US" b="1" dirty="0"/>
              <a:t>”</a:t>
            </a:r>
          </a:p>
        </p:txBody>
      </p:sp>
    </p:spTree>
    <p:extLst>
      <p:ext uri="{BB962C8B-B14F-4D97-AF65-F5344CB8AC3E}">
        <p14:creationId xmlns:p14="http://schemas.microsoft.com/office/powerpoint/2010/main" val="379393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b="1" u="sng" dirty="0"/>
              <a:t>Impact of “Consequence Studies”</a:t>
            </a:r>
            <a:r>
              <a:rPr lang="en-US" sz="3200" b="1" u="sng" baseline="30000" dirty="0"/>
              <a:t>*</a:t>
            </a:r>
            <a:endParaRPr lang="en-US" sz="3200" b="1" u="sng" dirty="0"/>
          </a:p>
        </p:txBody>
      </p:sp>
      <p:sp>
        <p:nvSpPr>
          <p:cNvPr id="3" name="TextBox 2"/>
          <p:cNvSpPr txBox="1"/>
          <p:nvPr/>
        </p:nvSpPr>
        <p:spPr>
          <a:xfrm>
            <a:off x="228600" y="914400"/>
            <a:ext cx="8686800" cy="5816977"/>
          </a:xfrm>
          <a:prstGeom prst="rect">
            <a:avLst/>
          </a:prstGeom>
          <a:noFill/>
        </p:spPr>
        <p:txBody>
          <a:bodyPr wrap="square" rtlCol="0">
            <a:spAutoFit/>
          </a:bodyPr>
          <a:lstStyle/>
          <a:p>
            <a:r>
              <a:rPr lang="en-US" b="1" dirty="0"/>
              <a:t>1946 forward:   Multiple studies of “nuclear war scenarios and space nuclear auxiliary </a:t>
            </a:r>
          </a:p>
          <a:p>
            <a:r>
              <a:rPr lang="en-US" b="1" dirty="0"/>
              <a:t>                                power systems utilizing reactors or radionuclides</a:t>
            </a:r>
          </a:p>
          <a:p>
            <a:r>
              <a:rPr lang="en-US" b="1" dirty="0"/>
              <a:t>1955:   Parker and Healy, “Environmental Effects and Major Reactor Accident,” UN</a:t>
            </a:r>
          </a:p>
          <a:p>
            <a:r>
              <a:rPr lang="en-US" b="1" dirty="0"/>
              <a:t>                Conference on Peaceful Uses of Atomic Energy</a:t>
            </a:r>
          </a:p>
          <a:p>
            <a:r>
              <a:rPr lang="en-US" b="1" dirty="0"/>
              <a:t>1957:   WASH-740 Report – “Theoretical Possibilities and Consequences of Major </a:t>
            </a:r>
          </a:p>
          <a:p>
            <a:r>
              <a:rPr lang="en-US" b="1" dirty="0"/>
              <a:t>                 Accidents in Large Nuclear Power Plants” stimulated additional research to </a:t>
            </a:r>
          </a:p>
          <a:p>
            <a:r>
              <a:rPr lang="en-US" b="1" dirty="0"/>
              <a:t>                 reduce uncertainties</a:t>
            </a:r>
          </a:p>
          <a:p>
            <a:r>
              <a:rPr lang="en-US" b="1" dirty="0"/>
              <a:t>1960:   NCRP endorses concepts of  “</a:t>
            </a:r>
            <a:r>
              <a:rPr lang="en-US" b="1" u="sng" dirty="0"/>
              <a:t>population dose</a:t>
            </a:r>
            <a:r>
              <a:rPr lang="en-US" b="1" dirty="0"/>
              <a:t>” and “</a:t>
            </a:r>
            <a:r>
              <a:rPr lang="en-US" b="1" u="sng" dirty="0"/>
              <a:t>population detriment</a:t>
            </a:r>
            <a:r>
              <a:rPr lang="en-US" b="1" dirty="0"/>
              <a:t>”</a:t>
            </a:r>
          </a:p>
          <a:p>
            <a:r>
              <a:rPr lang="en-US" b="1" dirty="0"/>
              <a:t>1969:   National Environmental Policy Act (NEPA) called for preparation of environmental</a:t>
            </a:r>
          </a:p>
          <a:p>
            <a:r>
              <a:rPr lang="en-US" b="1" dirty="0"/>
              <a:t>	 Impact Statements</a:t>
            </a:r>
          </a:p>
          <a:p>
            <a:r>
              <a:rPr lang="en-US" b="1" dirty="0"/>
              <a:t>              Required quantitative estimates of consequences (i.e. risk).  End of hand-waving</a:t>
            </a:r>
          </a:p>
          <a:p>
            <a:r>
              <a:rPr lang="en-US" b="1" dirty="0"/>
              <a:t>	 pronouncements – “our operations are safe!”</a:t>
            </a:r>
          </a:p>
          <a:p>
            <a:r>
              <a:rPr lang="en-US" b="1" dirty="0"/>
              <a:t>1975:   Publication by Nuclear Regulatory Commission of Landmark Rasmussen Report – </a:t>
            </a:r>
          </a:p>
          <a:p>
            <a:r>
              <a:rPr lang="en-US" b="1" dirty="0"/>
              <a:t>	“Reactor Safety Study. An Assessment of Accident Risks in U.S. Commercial </a:t>
            </a:r>
          </a:p>
          <a:p>
            <a:r>
              <a:rPr lang="en-US" b="1" dirty="0"/>
              <a:t>	Nuclear Power Plants.  WASH-1400.</a:t>
            </a:r>
          </a:p>
          <a:p>
            <a:r>
              <a:rPr lang="en-US" b="1" dirty="0"/>
              <a:t>1977:   Lovelace ITRI publication --  </a:t>
            </a:r>
            <a:r>
              <a:rPr lang="en-US" b="1" dirty="0" err="1"/>
              <a:t>Cuddihy</a:t>
            </a:r>
            <a:r>
              <a:rPr lang="en-US" b="1" dirty="0"/>
              <a:t> et al., “Radiation Risks from Plutonium </a:t>
            </a:r>
          </a:p>
          <a:p>
            <a:r>
              <a:rPr lang="en-US" b="1" dirty="0"/>
              <a:t>                  Recycle.” Environmental Science and Technology.  Comparison with emissions of</a:t>
            </a:r>
          </a:p>
          <a:p>
            <a:r>
              <a:rPr lang="en-US" b="1" dirty="0"/>
              <a:t>                  naturally-occurring radionuclides from coal-fired plant.</a:t>
            </a:r>
          </a:p>
          <a:p>
            <a:r>
              <a:rPr lang="en-US" sz="1600" b="1" dirty="0"/>
              <a:t>_________________</a:t>
            </a:r>
          </a:p>
          <a:p>
            <a:r>
              <a:rPr lang="en-US" sz="1600" b="1" dirty="0"/>
              <a:t>*All require estimates of exposure (dose) and potency to estimate risk to individuals and populations!</a:t>
            </a:r>
          </a:p>
        </p:txBody>
      </p:sp>
    </p:spTree>
    <p:extLst>
      <p:ext uri="{BB962C8B-B14F-4D97-AF65-F5344CB8AC3E}">
        <p14:creationId xmlns:p14="http://schemas.microsoft.com/office/powerpoint/2010/main" val="168595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noAutofit/>
          </a:bodyPr>
          <a:lstStyle/>
          <a:p>
            <a:r>
              <a:rPr lang="en-US" sz="2800" b="1" u="sng" dirty="0"/>
              <a:t>Radiation Protection Standards: Theory and Application</a:t>
            </a:r>
            <a:br>
              <a:rPr lang="en-US" sz="2800" b="1" u="sng" dirty="0"/>
            </a:br>
            <a:r>
              <a:rPr lang="en-US" sz="2800" b="1" u="sng" dirty="0"/>
              <a:t>Herbert M. Parker Atomic Energy Law Journal, Volume 2, Fall 1960 (Also at IAEA, September 1960)</a:t>
            </a:r>
          </a:p>
        </p:txBody>
      </p:sp>
      <p:sp>
        <p:nvSpPr>
          <p:cNvPr id="6" name="TextBox 5"/>
          <p:cNvSpPr txBox="1"/>
          <p:nvPr/>
        </p:nvSpPr>
        <p:spPr>
          <a:xfrm>
            <a:off x="152400" y="1779687"/>
            <a:ext cx="8991600" cy="369332"/>
          </a:xfrm>
          <a:prstGeom prst="rect">
            <a:avLst/>
          </a:prstGeom>
          <a:noFill/>
        </p:spPr>
        <p:txBody>
          <a:bodyPr wrap="square" rtlCol="0">
            <a:spAutoFit/>
          </a:bodyPr>
          <a:lstStyle/>
          <a:p>
            <a:r>
              <a:rPr lang="en-US" b="1" dirty="0"/>
              <a:t>   </a:t>
            </a:r>
          </a:p>
        </p:txBody>
      </p:sp>
      <p:graphicFrame>
        <p:nvGraphicFramePr>
          <p:cNvPr id="7" name="Table 6"/>
          <p:cNvGraphicFramePr>
            <a:graphicFrameLocks noGrp="1"/>
          </p:cNvGraphicFramePr>
          <p:nvPr>
            <p:extLst>
              <p:ext uri="{D42A27DB-BD31-4B8C-83A1-F6EECF244321}">
                <p14:modId xmlns:p14="http://schemas.microsoft.com/office/powerpoint/2010/main" val="4128132383"/>
              </p:ext>
            </p:extLst>
          </p:nvPr>
        </p:nvGraphicFramePr>
        <p:xfrm>
          <a:off x="762000" y="2472184"/>
          <a:ext cx="7620000" cy="3413760"/>
        </p:xfrm>
        <a:graphic>
          <a:graphicData uri="http://schemas.openxmlformats.org/drawingml/2006/table">
            <a:tbl>
              <a:tblPr firstRow="1" firstCol="1" bandRow="1"/>
              <a:tblGrid>
                <a:gridCol w="2059474">
                  <a:extLst>
                    <a:ext uri="{9D8B030D-6E8A-4147-A177-3AD203B41FA5}">
                      <a16:colId xmlns:a16="http://schemas.microsoft.com/office/drawing/2014/main" val="20000"/>
                    </a:ext>
                  </a:extLst>
                </a:gridCol>
                <a:gridCol w="1340069">
                  <a:extLst>
                    <a:ext uri="{9D8B030D-6E8A-4147-A177-3AD203B41FA5}">
                      <a16:colId xmlns:a16="http://schemas.microsoft.com/office/drawing/2014/main" val="20001"/>
                    </a:ext>
                  </a:extLst>
                </a:gridCol>
                <a:gridCol w="1269539">
                  <a:extLst>
                    <a:ext uri="{9D8B030D-6E8A-4147-A177-3AD203B41FA5}">
                      <a16:colId xmlns:a16="http://schemas.microsoft.com/office/drawing/2014/main" val="20002"/>
                    </a:ext>
                  </a:extLst>
                </a:gridCol>
                <a:gridCol w="1410599">
                  <a:extLst>
                    <a:ext uri="{9D8B030D-6E8A-4147-A177-3AD203B41FA5}">
                      <a16:colId xmlns:a16="http://schemas.microsoft.com/office/drawing/2014/main" val="20003"/>
                    </a:ext>
                  </a:extLst>
                </a:gridCol>
                <a:gridCol w="1540319">
                  <a:extLst>
                    <a:ext uri="{9D8B030D-6E8A-4147-A177-3AD203B41FA5}">
                      <a16:colId xmlns:a16="http://schemas.microsoft.com/office/drawing/2014/main" val="20004"/>
                    </a:ext>
                  </a:extLst>
                </a:gridCol>
              </a:tblGrid>
              <a:tr h="0">
                <a:tc>
                  <a:txBody>
                    <a:bodyPr/>
                    <a:lstStyle/>
                    <a:p>
                      <a:pPr marL="0" marR="0">
                        <a:spcBef>
                          <a:spcPts val="0"/>
                        </a:spcBef>
                        <a:spcAft>
                          <a:spcPts val="0"/>
                        </a:spcAft>
                      </a:pPr>
                      <a:r>
                        <a:rPr lang="en-US" sz="1400" b="1" u="sng" dirty="0">
                          <a:effectLst/>
                          <a:latin typeface="Times New Roman"/>
                          <a:ea typeface="Calibri"/>
                          <a:cs typeface="Times New Roman"/>
                        </a:rPr>
                        <a:t>Application</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u="sng">
                          <a:effectLst/>
                          <a:latin typeface="Times New Roman"/>
                          <a:ea typeface="Calibri"/>
                          <a:cs typeface="Times New Roman"/>
                        </a:rPr>
                        <a:t>Time Interval</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u="sng">
                          <a:effectLst/>
                          <a:latin typeface="Times New Roman"/>
                          <a:ea typeface="Calibri"/>
                          <a:cs typeface="Times New Roman"/>
                        </a:rPr>
                        <a:t>NCRP</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u="sng">
                          <a:effectLst/>
                          <a:latin typeface="Times New Roman"/>
                          <a:ea typeface="Calibri"/>
                          <a:cs typeface="Times New Roman"/>
                        </a:rPr>
                        <a:t>ICRP</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u="sng" dirty="0">
                          <a:effectLst/>
                          <a:latin typeface="Times New Roman"/>
                          <a:ea typeface="Calibri"/>
                          <a:cs typeface="Times New Roman"/>
                        </a:rPr>
                        <a:t>FRC</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1400" b="1" dirty="0">
                          <a:effectLst/>
                          <a:latin typeface="Times New Roman"/>
                          <a:ea typeface="Calibri"/>
                          <a:cs typeface="Times New Roman"/>
                        </a:rPr>
                        <a:t>     </a:t>
                      </a:r>
                      <a:r>
                        <a:rPr lang="en-US" sz="1400" b="1" u="sng" dirty="0">
                          <a:effectLst/>
                          <a:latin typeface="Times New Roman"/>
                          <a:ea typeface="Calibri"/>
                          <a:cs typeface="Times New Roman"/>
                        </a:rPr>
                        <a:t>Occupational</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1400" b="1" dirty="0">
                          <a:effectLst/>
                          <a:latin typeface="Times New Roman"/>
                          <a:ea typeface="Calibri"/>
                          <a:cs typeface="Times New Roman"/>
                        </a:rPr>
                        <a:t>     (a) Whole Body</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N-Year</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13 weeks</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5 (N-18)</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3</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5 (N-18)</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3</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5 (N-18)</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3</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400" b="1" dirty="0">
                          <a:effectLst/>
                          <a:latin typeface="Times New Roman"/>
                          <a:ea typeface="Calibri"/>
                          <a:cs typeface="Times New Roman"/>
                        </a:rPr>
                        <a:t>     (b)  Extremity</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Year</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13 weeks</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75</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25</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75</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20</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75</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25</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1400" b="1" dirty="0">
                          <a:effectLst/>
                          <a:latin typeface="Times New Roman"/>
                          <a:ea typeface="Calibri"/>
                          <a:cs typeface="Times New Roman"/>
                        </a:rPr>
                        <a:t>     (c)   Skin</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Year</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13 weeks</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30</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6</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30</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8</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30</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6</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1400" b="1" dirty="0">
                          <a:effectLst/>
                          <a:latin typeface="Times New Roman"/>
                          <a:ea typeface="Calibri"/>
                          <a:cs typeface="Times New Roman"/>
                        </a:rPr>
                        <a:t>     </a:t>
                      </a:r>
                      <a:r>
                        <a:rPr lang="en-US" sz="1400" b="1" u="sng" dirty="0">
                          <a:effectLst/>
                          <a:latin typeface="Times New Roman"/>
                          <a:ea typeface="Calibri"/>
                          <a:cs typeface="Times New Roman"/>
                        </a:rPr>
                        <a:t>Non-Occupational</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1400" b="1" dirty="0">
                          <a:effectLst/>
                          <a:latin typeface="Times New Roman"/>
                          <a:ea typeface="Calibri"/>
                          <a:cs typeface="Times New Roman"/>
                        </a:rPr>
                        <a:t>     (a) Vicinity</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Times New Roman"/>
                          <a:ea typeface="Calibri"/>
                          <a:cs typeface="Times New Roman"/>
                        </a:rPr>
                        <a:t>   Year</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0.5</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1.5 (adults)</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0.5 (children)</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a:ea typeface="Calibri"/>
                          <a:cs typeface="Times New Roman"/>
                        </a:rPr>
                        <a:t>            0.5</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(individual)</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0.17</a:t>
                      </a:r>
                      <a:endParaRPr lang="en-US" sz="1400">
                        <a:effectLst/>
                        <a:latin typeface="Times New Roman"/>
                        <a:ea typeface="Calibri"/>
                        <a:cs typeface="Times New Roman"/>
                      </a:endParaRPr>
                    </a:p>
                    <a:p>
                      <a:pPr marL="0" marR="0">
                        <a:spcBef>
                          <a:spcPts val="0"/>
                        </a:spcBef>
                        <a:spcAft>
                          <a:spcPts val="0"/>
                        </a:spcAft>
                      </a:pPr>
                      <a:r>
                        <a:rPr lang="en-US" sz="1400" b="1">
                          <a:effectLst/>
                          <a:latin typeface="Times New Roman"/>
                          <a:ea typeface="Calibri"/>
                          <a:cs typeface="Times New Roman"/>
                        </a:rPr>
                        <a:t>    (group average)</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spcBef>
                          <a:spcPts val="0"/>
                        </a:spcBef>
                        <a:spcAft>
                          <a:spcPts val="0"/>
                        </a:spcAft>
                      </a:pPr>
                      <a:r>
                        <a:rPr lang="en-US" sz="1400" b="1">
                          <a:effectLst/>
                          <a:latin typeface="Times New Roman"/>
                          <a:ea typeface="Calibri"/>
                          <a:cs typeface="Times New Roman"/>
                        </a:rPr>
                        <a:t>   (b)  Population</a:t>
                      </a:r>
                      <a:endParaRPr lang="en-US" sz="14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Times New Roman"/>
                          <a:ea typeface="Calibri"/>
                          <a:cs typeface="Times New Roman"/>
                        </a:rPr>
                        <a:t>   30 year</a:t>
                      </a:r>
                      <a:endParaRPr lang="en-US" sz="1400" dirty="0">
                        <a:effectLst/>
                        <a:latin typeface="Times New Roman"/>
                        <a:ea typeface="Calibri"/>
                        <a:cs typeface="Times New Roman"/>
                      </a:endParaRPr>
                    </a:p>
                    <a:p>
                      <a:pPr marL="0" marR="0">
                        <a:spcBef>
                          <a:spcPts val="0"/>
                        </a:spcBef>
                        <a:spcAft>
                          <a:spcPts val="0"/>
                        </a:spcAft>
                      </a:pPr>
                      <a:r>
                        <a:rPr lang="en-US" sz="1400" b="1" dirty="0">
                          <a:effectLst/>
                          <a:latin typeface="Times New Roman"/>
                          <a:ea typeface="Calibri"/>
                          <a:cs typeface="Times New Roman"/>
                        </a:rPr>
                        <a:t>(gonad dose)</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Times New Roman"/>
                          <a:ea typeface="Calibri"/>
                          <a:cs typeface="Times New Roman"/>
                        </a:rPr>
                        <a:t>Presently concur with ICRP</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Times New Roman"/>
                          <a:ea typeface="Calibri"/>
                          <a:cs typeface="Times New Roman"/>
                        </a:rPr>
                        <a:t>             5</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Times New Roman"/>
                          <a:ea typeface="Calibri"/>
                          <a:cs typeface="Times New Roman"/>
                        </a:rPr>
                        <a:t>              5</a:t>
                      </a:r>
                      <a:endParaRPr lang="en-US" sz="14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TextBox 7"/>
          <p:cNvSpPr txBox="1"/>
          <p:nvPr/>
        </p:nvSpPr>
        <p:spPr>
          <a:xfrm>
            <a:off x="609601" y="1825853"/>
            <a:ext cx="6426426" cy="369332"/>
          </a:xfrm>
          <a:prstGeom prst="rect">
            <a:avLst/>
          </a:prstGeom>
          <a:noFill/>
        </p:spPr>
        <p:txBody>
          <a:bodyPr wrap="square" rtlCol="0">
            <a:spAutoFit/>
          </a:bodyPr>
          <a:lstStyle/>
          <a:p>
            <a:r>
              <a:rPr lang="en-US" b="1" dirty="0"/>
              <a:t>Current Exposure Limits  expressed as Rem (RBE dose) units</a:t>
            </a:r>
          </a:p>
        </p:txBody>
      </p:sp>
    </p:spTree>
    <p:extLst>
      <p:ext uri="{BB962C8B-B14F-4D97-AF65-F5344CB8AC3E}">
        <p14:creationId xmlns:p14="http://schemas.microsoft.com/office/powerpoint/2010/main" val="330719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143000"/>
          </a:xfrm>
        </p:spPr>
        <p:txBody>
          <a:bodyPr>
            <a:normAutofit/>
          </a:bodyPr>
          <a:lstStyle/>
          <a:p>
            <a:r>
              <a:rPr lang="en-US" sz="3200" b="1" u="sng" dirty="0"/>
              <a:t>Impact of U.S. Environmental Protection Agency on Risk Assessment</a:t>
            </a:r>
          </a:p>
        </p:txBody>
      </p:sp>
      <p:sp>
        <p:nvSpPr>
          <p:cNvPr id="3" name="TextBox 2"/>
          <p:cNvSpPr txBox="1"/>
          <p:nvPr/>
        </p:nvSpPr>
        <p:spPr>
          <a:xfrm>
            <a:off x="400456" y="1295400"/>
            <a:ext cx="8610600" cy="5324535"/>
          </a:xfrm>
          <a:prstGeom prst="rect">
            <a:avLst/>
          </a:prstGeom>
          <a:noFill/>
        </p:spPr>
        <p:txBody>
          <a:bodyPr wrap="square" rtlCol="0">
            <a:spAutoFit/>
          </a:bodyPr>
          <a:lstStyle/>
          <a:p>
            <a:pPr marL="342900" indent="-342900">
              <a:buAutoNum type="arabicPlain" startAt="1970"/>
            </a:pPr>
            <a:r>
              <a:rPr lang="en-US" b="1" dirty="0"/>
              <a:t>:     </a:t>
            </a:r>
            <a:r>
              <a:rPr lang="en-US" sz="2000" b="1" dirty="0"/>
              <a:t>Pieced together by President Nixon, the EPA brought together in one</a:t>
            </a:r>
          </a:p>
          <a:p>
            <a:r>
              <a:rPr lang="en-US" sz="2000" b="1" dirty="0"/>
              <a:t>                federal agency regulatory programs dealing with water, drinking water, </a:t>
            </a:r>
          </a:p>
          <a:p>
            <a:r>
              <a:rPr lang="en-US" sz="2000" b="1" dirty="0"/>
              <a:t>                pesticides, air and radiation.  Later, toxic substances were added.</a:t>
            </a:r>
          </a:p>
          <a:p>
            <a:r>
              <a:rPr lang="en-US" sz="2000" b="1" dirty="0"/>
              <a:t>1970-1975:   Interminable legal sparing over cancer as an endpoint for multiple </a:t>
            </a:r>
          </a:p>
          <a:p>
            <a:r>
              <a:rPr lang="en-US" sz="2000" b="1" dirty="0"/>
              <a:t>                          contaminants with polarization of scientific opinions.</a:t>
            </a:r>
          </a:p>
          <a:p>
            <a:r>
              <a:rPr lang="en-US" sz="2000" b="1" dirty="0"/>
              <a:t>May 26, 1976:   EPA Carcinogen Assessment Group chaired by Roy Albert </a:t>
            </a:r>
          </a:p>
          <a:p>
            <a:r>
              <a:rPr lang="en-US" sz="2000" b="1" dirty="0"/>
              <a:t>                               developed “Interim Procedures and Guidelines for Health Risk</a:t>
            </a:r>
          </a:p>
          <a:p>
            <a:r>
              <a:rPr lang="en-US" sz="2000" b="1" dirty="0"/>
              <a:t>                               and Economic Impact Assessment of Suspected Carcinogens”</a:t>
            </a:r>
          </a:p>
          <a:p>
            <a:r>
              <a:rPr lang="en-US" sz="2000" b="1" dirty="0"/>
              <a:t>      Multiple step decision-making:</a:t>
            </a:r>
          </a:p>
          <a:p>
            <a:r>
              <a:rPr lang="en-US" sz="2000" b="1" dirty="0"/>
              <a:t>	   (a)  Does a substance constitute a </a:t>
            </a:r>
            <a:r>
              <a:rPr lang="en-US" sz="2000" b="1" u="sng" dirty="0"/>
              <a:t>carcinogenic hazard?</a:t>
            </a:r>
            <a:endParaRPr lang="en-US" sz="2000" b="1" dirty="0"/>
          </a:p>
          <a:p>
            <a:r>
              <a:rPr lang="en-US" sz="2000" b="1" dirty="0"/>
              <a:t>	   (b)  What is the agents carcinogenic potency?</a:t>
            </a:r>
          </a:p>
          <a:p>
            <a:r>
              <a:rPr lang="en-US" sz="2000" b="1" dirty="0"/>
              <a:t>	   (c)   What are the sources of exposure?</a:t>
            </a:r>
          </a:p>
          <a:p>
            <a:r>
              <a:rPr lang="en-US" sz="2000" b="1" dirty="0"/>
              <a:t>	   (d)   What is the quantitative estimate of risk?</a:t>
            </a:r>
          </a:p>
          <a:p>
            <a:r>
              <a:rPr lang="en-US" sz="2000" b="1" dirty="0"/>
              <a:t>	   (e)   What regulatory actions should be taken to reduce the risk?</a:t>
            </a:r>
          </a:p>
          <a:p>
            <a:r>
              <a:rPr lang="en-US" sz="2000" b="1" dirty="0"/>
              <a:t>EPA process built on Atomic Energy Commission experience with fallout I</a:t>
            </a:r>
            <a:r>
              <a:rPr lang="en-US" sz="2000" b="1" baseline="30000" dirty="0"/>
              <a:t>131</a:t>
            </a:r>
            <a:r>
              <a:rPr lang="en-US" sz="2000" b="1" dirty="0"/>
              <a:t>     and Sr</a:t>
            </a:r>
            <a:r>
              <a:rPr lang="en-US" sz="2000" b="1" baseline="30000" dirty="0"/>
              <a:t>90</a:t>
            </a:r>
            <a:r>
              <a:rPr lang="en-US" sz="2000" b="1" dirty="0"/>
              <a:t>, related to Albert’s experience in Manhattan Project and as early AEC staffer</a:t>
            </a:r>
          </a:p>
        </p:txBody>
      </p:sp>
    </p:spTree>
    <p:extLst>
      <p:ext uri="{BB962C8B-B14F-4D97-AF65-F5344CB8AC3E}">
        <p14:creationId xmlns:p14="http://schemas.microsoft.com/office/powerpoint/2010/main" val="367543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sz="2800" b="1" u="sng" dirty="0"/>
              <a:t>Radiation Protection Standards ARE Multi-faceted</a:t>
            </a:r>
          </a:p>
        </p:txBody>
      </p:sp>
      <p:sp>
        <p:nvSpPr>
          <p:cNvPr id="3" name="TextBox 2"/>
          <p:cNvSpPr txBox="1"/>
          <p:nvPr/>
        </p:nvSpPr>
        <p:spPr>
          <a:xfrm>
            <a:off x="304800" y="1371600"/>
            <a:ext cx="8686800" cy="4524315"/>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a:t>Numerical Limit </a:t>
            </a:r>
            <a:r>
              <a:rPr lang="en-US" sz="2400" b="1" dirty="0"/>
              <a:t>using low LET radiation as basic limit</a:t>
            </a:r>
          </a:p>
          <a:p>
            <a:endParaRPr lang="en-US" sz="2400" b="1" dirty="0"/>
          </a:p>
          <a:p>
            <a:pPr marL="285750" indent="-285750">
              <a:buFont typeface="Arial" panose="020B0604020202020204" pitchFamily="34" charset="0"/>
              <a:buChar char="•"/>
            </a:pPr>
            <a:r>
              <a:rPr lang="en-US" sz="2400" b="1" u="sng" dirty="0"/>
              <a:t>Radiation Weighting Factor (W</a:t>
            </a:r>
            <a:r>
              <a:rPr lang="en-US" sz="2400" b="1" u="sng" baseline="-25000" dirty="0"/>
              <a:t>R</a:t>
            </a:r>
            <a:r>
              <a:rPr lang="en-US" sz="2400" b="1" u="sng" dirty="0"/>
              <a:t>) </a:t>
            </a:r>
            <a:r>
              <a:rPr lang="en-US" sz="2400" b="1" dirty="0"/>
              <a:t>for radiation quality based on </a:t>
            </a:r>
            <a:r>
              <a:rPr lang="en-US" sz="2400" b="1" u="sng" dirty="0"/>
              <a:t>Relative Biological Effectiveness (RBE</a:t>
            </a:r>
            <a:r>
              <a:rPr lang="en-US" sz="2400" b="1" dirty="0"/>
              <a:t>) of the radiation of interest to the absorbed dose in an organ or tissue to derive </a:t>
            </a:r>
            <a:r>
              <a:rPr lang="en-US" sz="2400" b="1" u="sng" dirty="0"/>
              <a:t>equivalent</a:t>
            </a:r>
            <a:r>
              <a:rPr lang="en-US" sz="2400" b="1" dirty="0"/>
              <a:t> </a:t>
            </a:r>
            <a:r>
              <a:rPr lang="en-US" sz="2400" b="1" u="sng" dirty="0"/>
              <a:t>dose</a:t>
            </a:r>
          </a:p>
          <a:p>
            <a:endParaRPr lang="en-US" sz="2400" b="1" dirty="0"/>
          </a:p>
          <a:p>
            <a:pPr marL="285750" indent="-285750">
              <a:buFont typeface="Arial" panose="020B0604020202020204" pitchFamily="34" charset="0"/>
              <a:buChar char="•"/>
            </a:pPr>
            <a:r>
              <a:rPr lang="en-US" sz="2400" b="1" u="sng" dirty="0"/>
              <a:t>Dose </a:t>
            </a:r>
            <a:r>
              <a:rPr lang="en-US" sz="2400" b="1" u="sng" dirty="0" err="1"/>
              <a:t>Dose</a:t>
            </a:r>
            <a:r>
              <a:rPr lang="en-US" sz="2400" b="1" u="sng" dirty="0"/>
              <a:t> Rate Effectiveness Factor (DDREF)</a:t>
            </a:r>
          </a:p>
          <a:p>
            <a:r>
              <a:rPr lang="en-US" sz="2400" b="1" dirty="0"/>
              <a:t>	To extend from acute exposures to protracted exposures</a:t>
            </a:r>
          </a:p>
          <a:p>
            <a:endParaRPr lang="en-US" sz="2400" b="1" dirty="0"/>
          </a:p>
          <a:p>
            <a:pPr marL="285750" indent="-285750">
              <a:buFont typeface="Arial" panose="020B0604020202020204" pitchFamily="34" charset="0"/>
              <a:buChar char="•"/>
            </a:pPr>
            <a:r>
              <a:rPr lang="en-US" sz="2400" b="1" dirty="0"/>
              <a:t>Over-Arching Optimization Guidance –</a:t>
            </a:r>
          </a:p>
          <a:p>
            <a:r>
              <a:rPr lang="en-US" sz="2400" b="1" dirty="0"/>
              <a:t>	</a:t>
            </a:r>
            <a:r>
              <a:rPr lang="en-US" sz="2400" b="1" u="sng" dirty="0"/>
              <a:t>As Low As Reasonably Achievable (ALARA)</a:t>
            </a:r>
          </a:p>
        </p:txBody>
      </p:sp>
    </p:spTree>
    <p:extLst>
      <p:ext uri="{BB962C8B-B14F-4D97-AF65-F5344CB8AC3E}">
        <p14:creationId xmlns:p14="http://schemas.microsoft.com/office/powerpoint/2010/main" val="382654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76200"/>
            <a:ext cx="8229600" cy="1143000"/>
          </a:xfrm>
        </p:spPr>
        <p:txBody>
          <a:bodyPr>
            <a:normAutofit/>
          </a:bodyPr>
          <a:lstStyle/>
          <a:p>
            <a:pPr>
              <a:defRPr/>
            </a:pPr>
            <a:r>
              <a:rPr lang="en-US" sz="2800" b="1" u="sng" dirty="0"/>
              <a:t>Role of Human and Animal Studies Informing Standard Setting</a:t>
            </a:r>
          </a:p>
        </p:txBody>
      </p:sp>
      <p:sp>
        <p:nvSpPr>
          <p:cNvPr id="3" name="TextBox 2"/>
          <p:cNvSpPr txBox="1"/>
          <p:nvPr/>
        </p:nvSpPr>
        <p:spPr>
          <a:xfrm>
            <a:off x="304800" y="1143000"/>
            <a:ext cx="8610600" cy="5324535"/>
          </a:xfrm>
          <a:prstGeom prst="rect">
            <a:avLst/>
          </a:prstGeom>
          <a:noFill/>
        </p:spPr>
        <p:txBody>
          <a:bodyPr>
            <a:spAutoFit/>
          </a:bodyPr>
          <a:lstStyle/>
          <a:p>
            <a:pPr marL="285750" indent="-285750" eaLnBrk="0" fontAlgn="base" hangingPunct="0">
              <a:spcBef>
                <a:spcPct val="0"/>
              </a:spcBef>
              <a:spcAft>
                <a:spcPct val="0"/>
              </a:spcAft>
              <a:buFont typeface="Arial" panose="020B0604020202020204" pitchFamily="34" charset="0"/>
              <a:buChar char="•"/>
              <a:defRPr/>
            </a:pPr>
            <a:r>
              <a:rPr lang="en-US" sz="1700" b="1" dirty="0">
                <a:solidFill>
                  <a:prstClr val="black"/>
                </a:solidFill>
              </a:rPr>
              <a:t>Epidemiological data (human  misfortune) is cornerstone of risk estimates and radiation protection standards for people</a:t>
            </a:r>
          </a:p>
          <a:p>
            <a:pPr eaLnBrk="0" fontAlgn="base" hangingPunct="0">
              <a:spcBef>
                <a:spcPct val="0"/>
              </a:spcBef>
              <a:spcAft>
                <a:spcPct val="0"/>
              </a:spcAft>
              <a:defRPr/>
            </a:pPr>
            <a:r>
              <a:rPr lang="en-US" sz="1700" b="1" dirty="0">
                <a:solidFill>
                  <a:prstClr val="black"/>
                </a:solidFill>
              </a:rPr>
              <a:t>         Examples:  Radium dial painters</a:t>
            </a:r>
          </a:p>
          <a:p>
            <a:pPr eaLnBrk="0" fontAlgn="base" hangingPunct="0">
              <a:spcBef>
                <a:spcPct val="0"/>
              </a:spcBef>
              <a:spcAft>
                <a:spcPct val="0"/>
              </a:spcAft>
              <a:defRPr/>
            </a:pPr>
            <a:r>
              <a:rPr lang="en-US" sz="1700" b="1" dirty="0">
                <a:solidFill>
                  <a:prstClr val="black"/>
                </a:solidFill>
              </a:rPr>
              <a:t>                             Radon and daughter products: Uranium and other miners</a:t>
            </a:r>
          </a:p>
          <a:p>
            <a:pPr eaLnBrk="0" fontAlgn="base" hangingPunct="0">
              <a:spcBef>
                <a:spcPct val="0"/>
              </a:spcBef>
              <a:spcAft>
                <a:spcPct val="0"/>
              </a:spcAft>
              <a:defRPr/>
            </a:pPr>
            <a:r>
              <a:rPr lang="en-US" sz="1700" b="1" dirty="0">
                <a:solidFill>
                  <a:prstClr val="black"/>
                </a:solidFill>
              </a:rPr>
              <a:t>                             External x-irradiation of thyroid</a:t>
            </a:r>
          </a:p>
          <a:p>
            <a:pPr eaLnBrk="0" fontAlgn="base" hangingPunct="0">
              <a:spcBef>
                <a:spcPct val="0"/>
              </a:spcBef>
              <a:spcAft>
                <a:spcPct val="0"/>
              </a:spcAft>
              <a:defRPr/>
            </a:pPr>
            <a:r>
              <a:rPr lang="en-US" sz="1700" b="1" dirty="0">
                <a:solidFill>
                  <a:prstClr val="black"/>
                </a:solidFill>
              </a:rPr>
              <a:t>                             Brief external radiation exposure – Japanese A-bomb survivors:</a:t>
            </a:r>
            <a:br>
              <a:rPr lang="en-US" sz="1700" b="1" dirty="0">
                <a:solidFill>
                  <a:prstClr val="black"/>
                </a:solidFill>
              </a:rPr>
            </a:br>
            <a:r>
              <a:rPr lang="en-US" sz="1700" b="1" dirty="0">
                <a:solidFill>
                  <a:prstClr val="black"/>
                </a:solidFill>
              </a:rPr>
              <a:t>                                  Early deaths due to blast, thermal injury and radiation</a:t>
            </a:r>
          </a:p>
          <a:p>
            <a:pPr eaLnBrk="0" fontAlgn="base" hangingPunct="0">
              <a:spcBef>
                <a:spcPct val="0"/>
              </a:spcBef>
              <a:spcAft>
                <a:spcPct val="0"/>
              </a:spcAft>
              <a:defRPr/>
            </a:pPr>
            <a:r>
              <a:rPr lang="en-US" sz="1700" b="1" dirty="0">
                <a:solidFill>
                  <a:prstClr val="black"/>
                </a:solidFill>
              </a:rPr>
              <a:t>                             Soviet </a:t>
            </a:r>
            <a:r>
              <a:rPr lang="en-US" sz="1700" b="1" dirty="0" err="1">
                <a:solidFill>
                  <a:prstClr val="black"/>
                </a:solidFill>
              </a:rPr>
              <a:t>Mayak</a:t>
            </a:r>
            <a:r>
              <a:rPr lang="en-US" sz="1700" b="1" dirty="0">
                <a:solidFill>
                  <a:prstClr val="black"/>
                </a:solidFill>
              </a:rPr>
              <a:t> Pu</a:t>
            </a:r>
            <a:r>
              <a:rPr lang="en-US" sz="1700" b="1" baseline="30000" dirty="0">
                <a:solidFill>
                  <a:prstClr val="black"/>
                </a:solidFill>
              </a:rPr>
              <a:t>239</a:t>
            </a:r>
            <a:r>
              <a:rPr lang="en-US" sz="1700" b="1" dirty="0">
                <a:solidFill>
                  <a:prstClr val="black"/>
                </a:solidFill>
              </a:rPr>
              <a:t> Workers</a:t>
            </a:r>
          </a:p>
          <a:p>
            <a:pPr marL="285750" indent="-285750" eaLnBrk="0" fontAlgn="base" hangingPunct="0">
              <a:spcBef>
                <a:spcPct val="0"/>
              </a:spcBef>
              <a:spcAft>
                <a:spcPct val="0"/>
              </a:spcAft>
              <a:buFont typeface="Arial" panose="020B0604020202020204" pitchFamily="34" charset="0"/>
              <a:buChar char="•"/>
              <a:defRPr/>
            </a:pPr>
            <a:r>
              <a:rPr lang="en-US" sz="1700" b="1" dirty="0">
                <a:solidFill>
                  <a:prstClr val="black"/>
                </a:solidFill>
              </a:rPr>
              <a:t>Comparative kinetics studies with actinides and fission products (University of California-Berkeley and University of Chicago, Argonne National Laboratory)</a:t>
            </a:r>
          </a:p>
          <a:p>
            <a:pPr marL="285750" indent="-285750" eaLnBrk="0" fontAlgn="base" hangingPunct="0">
              <a:spcBef>
                <a:spcPct val="0"/>
              </a:spcBef>
              <a:spcAft>
                <a:spcPct val="0"/>
              </a:spcAft>
              <a:buFont typeface="Arial" panose="020B0604020202020204" pitchFamily="34" charset="0"/>
              <a:buChar char="•"/>
              <a:defRPr/>
            </a:pPr>
            <a:r>
              <a:rPr lang="en-US" sz="1700" b="1" dirty="0">
                <a:solidFill>
                  <a:prstClr val="black"/>
                </a:solidFill>
              </a:rPr>
              <a:t>Heritable effects in Mice (Oak Ridge National Laboratory)</a:t>
            </a:r>
          </a:p>
          <a:p>
            <a:pPr marL="285750" indent="-285750" eaLnBrk="0" fontAlgn="base" hangingPunct="0">
              <a:spcBef>
                <a:spcPct val="0"/>
              </a:spcBef>
              <a:spcAft>
                <a:spcPct val="0"/>
              </a:spcAft>
              <a:buFont typeface="Arial" panose="020B0604020202020204" pitchFamily="34" charset="0"/>
              <a:buChar char="•"/>
              <a:defRPr/>
            </a:pPr>
            <a:r>
              <a:rPr lang="en-US" sz="1700" b="1" dirty="0">
                <a:solidFill>
                  <a:prstClr val="black"/>
                </a:solidFill>
              </a:rPr>
              <a:t>Lifespan/cancer studies of external radiation and selected radionuclides (Argonne National Laboratory)</a:t>
            </a:r>
          </a:p>
          <a:p>
            <a:pPr marL="285750" indent="-285750" eaLnBrk="0" fontAlgn="base" hangingPunct="0">
              <a:spcBef>
                <a:spcPct val="0"/>
              </a:spcBef>
              <a:spcAft>
                <a:spcPct val="0"/>
              </a:spcAft>
              <a:buFont typeface="Arial" panose="020B0604020202020204" pitchFamily="34" charset="0"/>
              <a:buChar char="•"/>
              <a:defRPr/>
            </a:pPr>
            <a:r>
              <a:rPr lang="en-US" sz="1700" b="1" dirty="0">
                <a:solidFill>
                  <a:prstClr val="black"/>
                </a:solidFill>
              </a:rPr>
              <a:t>Major lifespan studies in laboratory animals with emphasis on Beagle Dogs to extend and complement findings in epidemiological studies</a:t>
            </a:r>
          </a:p>
          <a:p>
            <a:pPr eaLnBrk="0" fontAlgn="base" hangingPunct="0">
              <a:spcBef>
                <a:spcPct val="0"/>
              </a:spcBef>
              <a:spcAft>
                <a:spcPct val="0"/>
              </a:spcAft>
              <a:defRPr/>
            </a:pPr>
            <a:r>
              <a:rPr lang="en-US" sz="1700" b="1" dirty="0">
                <a:solidFill>
                  <a:prstClr val="black"/>
                </a:solidFill>
              </a:rPr>
              <a:t>          -  Injected Ra</a:t>
            </a:r>
            <a:r>
              <a:rPr lang="en-US" sz="1700" b="1" baseline="30000" dirty="0">
                <a:solidFill>
                  <a:prstClr val="black"/>
                </a:solidFill>
              </a:rPr>
              <a:t>226</a:t>
            </a:r>
            <a:r>
              <a:rPr lang="en-US" sz="1700" b="1" dirty="0">
                <a:solidFill>
                  <a:prstClr val="black"/>
                </a:solidFill>
              </a:rPr>
              <a:t>, Ru</a:t>
            </a:r>
            <a:r>
              <a:rPr lang="en-US" sz="1700" b="1" baseline="30000" dirty="0">
                <a:solidFill>
                  <a:prstClr val="black"/>
                </a:solidFill>
              </a:rPr>
              <a:t>228</a:t>
            </a:r>
            <a:r>
              <a:rPr lang="en-US" sz="1700" b="1" dirty="0">
                <a:solidFill>
                  <a:prstClr val="black"/>
                </a:solidFill>
              </a:rPr>
              <a:t>, Th</a:t>
            </a:r>
            <a:r>
              <a:rPr lang="en-US" sz="1700" b="1" baseline="30000" dirty="0">
                <a:solidFill>
                  <a:prstClr val="black"/>
                </a:solidFill>
              </a:rPr>
              <a:t>230</a:t>
            </a:r>
            <a:r>
              <a:rPr lang="en-US" sz="1700" b="1" dirty="0">
                <a:solidFill>
                  <a:prstClr val="black"/>
                </a:solidFill>
              </a:rPr>
              <a:t>, Sr</a:t>
            </a:r>
            <a:r>
              <a:rPr lang="en-US" sz="1700" b="1" baseline="30000" dirty="0">
                <a:solidFill>
                  <a:prstClr val="black"/>
                </a:solidFill>
              </a:rPr>
              <a:t>90</a:t>
            </a:r>
            <a:r>
              <a:rPr lang="en-US" sz="1700" b="1" dirty="0">
                <a:solidFill>
                  <a:prstClr val="black"/>
                </a:solidFill>
              </a:rPr>
              <a:t> and Pu</a:t>
            </a:r>
            <a:r>
              <a:rPr lang="en-US" sz="1700" b="1" baseline="30000" dirty="0">
                <a:solidFill>
                  <a:prstClr val="black"/>
                </a:solidFill>
              </a:rPr>
              <a:t>239</a:t>
            </a:r>
            <a:r>
              <a:rPr lang="en-US" sz="1700" b="1" dirty="0">
                <a:solidFill>
                  <a:prstClr val="black"/>
                </a:solidFill>
              </a:rPr>
              <a:t> (University of Utah)</a:t>
            </a:r>
          </a:p>
          <a:p>
            <a:pPr eaLnBrk="0" fontAlgn="base" hangingPunct="0">
              <a:spcBef>
                <a:spcPct val="0"/>
              </a:spcBef>
              <a:spcAft>
                <a:spcPct val="0"/>
              </a:spcAft>
              <a:defRPr/>
            </a:pPr>
            <a:r>
              <a:rPr lang="en-US" sz="1700" b="1" dirty="0">
                <a:solidFill>
                  <a:prstClr val="black"/>
                </a:solidFill>
              </a:rPr>
              <a:t>          -  Ingested I</a:t>
            </a:r>
            <a:r>
              <a:rPr lang="en-US" sz="1700" b="1" baseline="30000" dirty="0">
                <a:solidFill>
                  <a:prstClr val="black"/>
                </a:solidFill>
              </a:rPr>
              <a:t>131</a:t>
            </a:r>
            <a:r>
              <a:rPr lang="en-US" sz="1700" b="1" dirty="0">
                <a:solidFill>
                  <a:prstClr val="black"/>
                </a:solidFill>
              </a:rPr>
              <a:t> and Sr</a:t>
            </a:r>
            <a:r>
              <a:rPr lang="en-US" sz="1700" b="1" baseline="30000" dirty="0">
                <a:solidFill>
                  <a:prstClr val="black"/>
                </a:solidFill>
              </a:rPr>
              <a:t>90</a:t>
            </a:r>
            <a:r>
              <a:rPr lang="en-US" sz="1700" b="1" dirty="0">
                <a:solidFill>
                  <a:prstClr val="black"/>
                </a:solidFill>
              </a:rPr>
              <a:t> (Hanford)</a:t>
            </a:r>
          </a:p>
          <a:p>
            <a:pPr eaLnBrk="0" fontAlgn="base" hangingPunct="0">
              <a:spcBef>
                <a:spcPct val="0"/>
              </a:spcBef>
              <a:spcAft>
                <a:spcPct val="0"/>
              </a:spcAft>
              <a:defRPr/>
            </a:pPr>
            <a:r>
              <a:rPr lang="en-US" sz="1700" b="1" dirty="0">
                <a:solidFill>
                  <a:prstClr val="black"/>
                </a:solidFill>
              </a:rPr>
              <a:t>          -  Injected Ra</a:t>
            </a:r>
            <a:r>
              <a:rPr lang="en-US" sz="1700" b="1" baseline="30000" dirty="0">
                <a:solidFill>
                  <a:prstClr val="black"/>
                </a:solidFill>
              </a:rPr>
              <a:t>236</a:t>
            </a:r>
            <a:r>
              <a:rPr lang="en-US" sz="1700" b="1" dirty="0">
                <a:solidFill>
                  <a:prstClr val="black"/>
                </a:solidFill>
              </a:rPr>
              <a:t> and Ingested Sr</a:t>
            </a:r>
            <a:r>
              <a:rPr lang="en-US" sz="1700" b="1" baseline="30000" dirty="0">
                <a:solidFill>
                  <a:prstClr val="black"/>
                </a:solidFill>
              </a:rPr>
              <a:t>90</a:t>
            </a:r>
            <a:r>
              <a:rPr lang="en-US" sz="1700" b="1" dirty="0">
                <a:solidFill>
                  <a:prstClr val="black"/>
                </a:solidFill>
              </a:rPr>
              <a:t> (University of California-Davis)</a:t>
            </a:r>
          </a:p>
          <a:p>
            <a:pPr eaLnBrk="0" fontAlgn="base" hangingPunct="0">
              <a:spcBef>
                <a:spcPct val="0"/>
              </a:spcBef>
              <a:spcAft>
                <a:spcPct val="0"/>
              </a:spcAft>
              <a:defRPr/>
            </a:pPr>
            <a:r>
              <a:rPr lang="en-US" sz="1700" b="1" dirty="0">
                <a:solidFill>
                  <a:prstClr val="black"/>
                </a:solidFill>
              </a:rPr>
              <a:t>          -  Inhaled fission product radionuclides and Pu</a:t>
            </a:r>
            <a:r>
              <a:rPr lang="en-US" sz="1700" b="1" baseline="30000" dirty="0">
                <a:solidFill>
                  <a:prstClr val="black"/>
                </a:solidFill>
              </a:rPr>
              <a:t>239</a:t>
            </a:r>
            <a:r>
              <a:rPr lang="en-US" sz="1700" b="1" dirty="0">
                <a:solidFill>
                  <a:prstClr val="black"/>
                </a:solidFill>
              </a:rPr>
              <a:t> and Pu</a:t>
            </a:r>
            <a:r>
              <a:rPr lang="en-US" sz="1700" b="1" baseline="30000" dirty="0">
                <a:solidFill>
                  <a:prstClr val="black"/>
                </a:solidFill>
              </a:rPr>
              <a:t>238</a:t>
            </a:r>
            <a:r>
              <a:rPr lang="en-US" sz="1700" b="1" dirty="0">
                <a:solidFill>
                  <a:prstClr val="black"/>
                </a:solidFill>
              </a:rPr>
              <a:t> (Hanford and Lovelace </a:t>
            </a:r>
            <a:br>
              <a:rPr lang="en-US" sz="1700" b="1" dirty="0">
                <a:solidFill>
                  <a:prstClr val="black"/>
                </a:solidFill>
              </a:rPr>
            </a:br>
            <a:r>
              <a:rPr lang="en-US" sz="1700" b="1" dirty="0">
                <a:solidFill>
                  <a:prstClr val="black"/>
                </a:solidFill>
              </a:rPr>
              <a:t>             Inhalation Toxicology Research Institute)</a:t>
            </a:r>
          </a:p>
        </p:txBody>
      </p:sp>
    </p:spTree>
    <p:extLst>
      <p:ext uri="{BB962C8B-B14F-4D97-AF65-F5344CB8AC3E}">
        <p14:creationId xmlns:p14="http://schemas.microsoft.com/office/powerpoint/2010/main" val="862456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3200" b="1" u="sng" dirty="0"/>
              <a:t>Let’s Examine World’s Most Extensively Studied Toxicant-Radiation and Most Extensively Studied Irradiated Population</a:t>
            </a:r>
          </a:p>
        </p:txBody>
      </p:sp>
      <p:sp>
        <p:nvSpPr>
          <p:cNvPr id="3" name="TextBox 2"/>
          <p:cNvSpPr txBox="1"/>
          <p:nvPr/>
        </p:nvSpPr>
        <p:spPr>
          <a:xfrm>
            <a:off x="389106" y="1828800"/>
            <a:ext cx="8610601"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dirty="0"/>
              <a:t>Japanese A-Bomb Survivors</a:t>
            </a:r>
          </a:p>
          <a:p>
            <a:r>
              <a:rPr lang="en-US" sz="2400" b="1" dirty="0"/>
              <a:t>      -  86,611 individuals</a:t>
            </a:r>
          </a:p>
          <a:p>
            <a:r>
              <a:rPr lang="en-US" sz="2400" b="1" dirty="0"/>
              <a:t>      -  Born prior to August 1945</a:t>
            </a:r>
          </a:p>
          <a:p>
            <a:r>
              <a:rPr lang="en-US" sz="2400" b="1" dirty="0"/>
              <a:t>      -  Instantaneous radiation exposure from nuclear detonation</a:t>
            </a:r>
          </a:p>
          <a:p>
            <a:r>
              <a:rPr lang="en-US" sz="2400" b="1" dirty="0"/>
              <a:t>      -  Enrolled in Lifespan Cohort in 1950</a:t>
            </a:r>
          </a:p>
          <a:p>
            <a:r>
              <a:rPr lang="en-US" sz="2400" b="1" dirty="0"/>
              <a:t>      -  Radiation dose estimated for each individual</a:t>
            </a:r>
          </a:p>
          <a:p>
            <a:r>
              <a:rPr lang="en-US" sz="2400" b="1" dirty="0"/>
              <a:t>      -  High quality medical care provided and cause of death </a:t>
            </a:r>
          </a:p>
          <a:p>
            <a:r>
              <a:rPr lang="en-US" sz="2400" b="1" dirty="0"/>
              <a:t>	established for each decedent</a:t>
            </a:r>
          </a:p>
          <a:p>
            <a:r>
              <a:rPr lang="en-US" sz="2400" b="1" dirty="0"/>
              <a:t>      -  End of 2003 (58 year post-exposure)</a:t>
            </a:r>
          </a:p>
          <a:p>
            <a:r>
              <a:rPr lang="en-US" sz="2400" b="1" dirty="0"/>
              <a:t>	Dead – 46,614 (54%)</a:t>
            </a:r>
          </a:p>
          <a:p>
            <a:r>
              <a:rPr lang="en-US" sz="2400" b="1" dirty="0"/>
              <a:t>	Alive – 39,997 (46%)</a:t>
            </a:r>
          </a:p>
        </p:txBody>
      </p:sp>
    </p:spTree>
    <p:extLst>
      <p:ext uri="{BB962C8B-B14F-4D97-AF65-F5344CB8AC3E}">
        <p14:creationId xmlns:p14="http://schemas.microsoft.com/office/powerpoint/2010/main" val="144262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68086"/>
            <a:ext cx="8763000" cy="1200329"/>
          </a:xfrm>
          <a:prstGeom prst="rect">
            <a:avLst/>
          </a:prstGeom>
          <a:noFill/>
        </p:spPr>
        <p:txBody>
          <a:bodyPr wrap="square" rtlCol="0">
            <a:spAutoFit/>
          </a:bodyPr>
          <a:lstStyle/>
          <a:p>
            <a:pPr algn="ctr"/>
            <a:r>
              <a:rPr lang="en-US" sz="2400" b="1" u="sng" dirty="0">
                <a:solidFill>
                  <a:prstClr val="black"/>
                </a:solidFill>
              </a:rPr>
              <a:t>Observed and Estimated Excess Deaths in Cancer and </a:t>
            </a:r>
            <a:br>
              <a:rPr lang="en-US" sz="2400" b="1" u="sng" dirty="0">
                <a:solidFill>
                  <a:prstClr val="black"/>
                </a:solidFill>
              </a:rPr>
            </a:br>
            <a:r>
              <a:rPr lang="en-US" sz="2400" b="1" u="sng" dirty="0">
                <a:solidFill>
                  <a:prstClr val="black"/>
                </a:solidFill>
              </a:rPr>
              <a:t>Non-cancer Diseases in the ABCC/RERF Life Span Study (LSS)</a:t>
            </a:r>
            <a:br>
              <a:rPr lang="en-US" sz="2400" b="1" u="sng" dirty="0">
                <a:solidFill>
                  <a:prstClr val="black"/>
                </a:solidFill>
              </a:rPr>
            </a:br>
            <a:r>
              <a:rPr lang="en-US" sz="2400" b="1" u="sng" dirty="0">
                <a:solidFill>
                  <a:prstClr val="black"/>
                </a:solidFill>
              </a:rPr>
              <a:t>Cohort (</a:t>
            </a:r>
            <a:r>
              <a:rPr lang="en-US" sz="2400" b="1" u="sng" dirty="0" err="1">
                <a:solidFill>
                  <a:prstClr val="black"/>
                </a:solidFill>
              </a:rPr>
              <a:t>Ozasa</a:t>
            </a:r>
            <a:r>
              <a:rPr lang="en-US" sz="2400" b="1" u="sng" dirty="0">
                <a:solidFill>
                  <a:prstClr val="black"/>
                </a:solidFill>
              </a:rPr>
              <a:t> et al. 2012)</a:t>
            </a:r>
          </a:p>
        </p:txBody>
      </p:sp>
      <p:pic>
        <p:nvPicPr>
          <p:cNvPr id="184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468" y="1905000"/>
            <a:ext cx="842486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61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164805362"/>
              </p:ext>
            </p:extLst>
          </p:nvPr>
        </p:nvGraphicFramePr>
        <p:xfrm>
          <a:off x="609600" y="1295400"/>
          <a:ext cx="8020050" cy="5286375"/>
        </p:xfrm>
        <a:graphic>
          <a:graphicData uri="http://schemas.openxmlformats.org/presentationml/2006/ole">
            <mc:AlternateContent xmlns:mc="http://schemas.openxmlformats.org/markup-compatibility/2006">
              <mc:Choice xmlns:v="urn:schemas-microsoft-com:vml" Requires="v">
                <p:oleObj spid="_x0000_s1038" name="Acrobat Document" r:id="rId4" imgW="8019978" imgH="5667280" progId="AcroExch.Document.7">
                  <p:embed/>
                </p:oleObj>
              </mc:Choice>
              <mc:Fallback>
                <p:oleObj name="Acrobat Document" r:id="rId4" imgW="8019978" imgH="5667280" progId="AcroExch.Document.7">
                  <p:embed/>
                  <p:pic>
                    <p:nvPicPr>
                      <p:cNvPr id="0" name=""/>
                      <p:cNvPicPr/>
                      <p:nvPr/>
                    </p:nvPicPr>
                    <p:blipFill>
                      <a:blip r:embed="rId5"/>
                      <a:stretch>
                        <a:fillRect/>
                      </a:stretch>
                    </p:blipFill>
                    <p:spPr>
                      <a:xfrm>
                        <a:off x="609600" y="1295400"/>
                        <a:ext cx="8020050" cy="5286375"/>
                      </a:xfrm>
                      <a:prstGeom prst="rect">
                        <a:avLst/>
                      </a:prstGeom>
                    </p:spPr>
                  </p:pic>
                </p:oleObj>
              </mc:Fallback>
            </mc:AlternateContent>
          </a:graphicData>
        </a:graphic>
      </p:graphicFrame>
      <p:sp>
        <p:nvSpPr>
          <p:cNvPr id="3" name="TextBox 2"/>
          <p:cNvSpPr txBox="1"/>
          <p:nvPr/>
        </p:nvSpPr>
        <p:spPr>
          <a:xfrm>
            <a:off x="56707" y="228600"/>
            <a:ext cx="9087293" cy="954107"/>
          </a:xfrm>
          <a:prstGeom prst="rect">
            <a:avLst/>
          </a:prstGeom>
          <a:noFill/>
        </p:spPr>
        <p:txBody>
          <a:bodyPr wrap="square" rtlCol="0">
            <a:spAutoFit/>
          </a:bodyPr>
          <a:lstStyle/>
          <a:p>
            <a:pPr algn="ctr"/>
            <a:r>
              <a:rPr lang="en-US" sz="2800" b="1" u="sng" dirty="0">
                <a:solidFill>
                  <a:prstClr val="black"/>
                </a:solidFill>
              </a:rPr>
              <a:t>A-Bomb Survivors: Dose Dependent Increase in Solid Cancer (ERR – 47% per </a:t>
            </a:r>
            <a:r>
              <a:rPr lang="en-US" sz="2800" b="1" u="sng" dirty="0" err="1">
                <a:solidFill>
                  <a:prstClr val="black"/>
                </a:solidFill>
              </a:rPr>
              <a:t>Gy</a:t>
            </a:r>
            <a:r>
              <a:rPr lang="en-US" sz="2800" b="1" u="sng" dirty="0">
                <a:solidFill>
                  <a:prstClr val="black"/>
                </a:solidFill>
              </a:rPr>
              <a:t>, 95% C.I.: 38, 56%</a:t>
            </a:r>
          </a:p>
        </p:txBody>
      </p:sp>
    </p:spTree>
    <p:extLst>
      <p:ext uri="{BB962C8B-B14F-4D97-AF65-F5344CB8AC3E}">
        <p14:creationId xmlns:p14="http://schemas.microsoft.com/office/powerpoint/2010/main" val="374084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ildred\Documents\FIGURES FOR CHAPTER FINAL VERSIONS JUNE 2013\Figure 18.15.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162800" cy="426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57200"/>
            <a:ext cx="8534400" cy="830997"/>
          </a:xfrm>
          <a:prstGeom prst="rect">
            <a:avLst/>
          </a:prstGeom>
          <a:noFill/>
        </p:spPr>
        <p:txBody>
          <a:bodyPr wrap="square" rtlCol="0">
            <a:spAutoFit/>
          </a:bodyPr>
          <a:lstStyle/>
          <a:p>
            <a:pPr algn="ctr"/>
            <a:r>
              <a:rPr lang="en-US" sz="2400" b="1" u="sng" dirty="0">
                <a:solidFill>
                  <a:prstClr val="black"/>
                </a:solidFill>
              </a:rPr>
              <a:t>A-Bomb Survivors: Dose Dependent Increase in Heart Disease Mortality (Shimizu et al. 2010)</a:t>
            </a:r>
          </a:p>
        </p:txBody>
      </p:sp>
    </p:spTree>
    <p:extLst>
      <p:ext uri="{BB962C8B-B14F-4D97-AF65-F5344CB8AC3E}">
        <p14:creationId xmlns:p14="http://schemas.microsoft.com/office/powerpoint/2010/main" val="418734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946150"/>
            <a:ext cx="8229600" cy="958850"/>
          </a:xfrm>
        </p:spPr>
        <p:txBody>
          <a:bodyPr>
            <a:normAutofit/>
          </a:bodyPr>
          <a:lstStyle/>
          <a:p>
            <a:pPr algn="l"/>
            <a:r>
              <a:rPr lang="en-US" altLang="en-US" sz="2100" b="1" dirty="0"/>
              <a:t>Policy </a:t>
            </a:r>
            <a:r>
              <a:rPr lang="en-US" altLang="en-US" sz="1900" b="1" dirty="0"/>
              <a:t>and</a:t>
            </a:r>
            <a:r>
              <a:rPr lang="en-US" altLang="en-US" sz="2100" b="1" dirty="0"/>
              <a:t> regulations should be informed by Science.  However, science alone is not sufficient basis for policy and regulatory decisions</a:t>
            </a:r>
            <a:r>
              <a:rPr lang="en-US" altLang="en-US" sz="2100" dirty="0"/>
              <a:t>.</a:t>
            </a:r>
          </a:p>
        </p:txBody>
      </p:sp>
      <p:sp>
        <p:nvSpPr>
          <p:cNvPr id="9219" name="Text Box 3"/>
          <p:cNvSpPr txBox="1">
            <a:spLocks noChangeArrowheads="1"/>
          </p:cNvSpPr>
          <p:nvPr/>
        </p:nvSpPr>
        <p:spPr bwMode="auto">
          <a:xfrm>
            <a:off x="3810000" y="1905000"/>
            <a:ext cx="2308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b="1"/>
              <a:t>Regulations</a:t>
            </a:r>
          </a:p>
        </p:txBody>
      </p:sp>
      <p:sp>
        <p:nvSpPr>
          <p:cNvPr id="9220" name="Text Box 4"/>
          <p:cNvSpPr txBox="1">
            <a:spLocks noChangeArrowheads="1"/>
          </p:cNvSpPr>
          <p:nvPr/>
        </p:nvSpPr>
        <p:spPr bwMode="auto">
          <a:xfrm>
            <a:off x="3657600" y="365760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3600" b="1" dirty="0"/>
              <a:t>Public</a:t>
            </a:r>
          </a:p>
        </p:txBody>
      </p:sp>
      <p:sp>
        <p:nvSpPr>
          <p:cNvPr id="9221" name="Text Box 5"/>
          <p:cNvSpPr txBox="1">
            <a:spLocks noChangeArrowheads="1"/>
          </p:cNvSpPr>
          <p:nvPr/>
        </p:nvSpPr>
        <p:spPr bwMode="auto">
          <a:xfrm>
            <a:off x="4343400" y="54102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b="1"/>
              <a:t>Science</a:t>
            </a:r>
          </a:p>
        </p:txBody>
      </p:sp>
      <p:sp>
        <p:nvSpPr>
          <p:cNvPr id="9222" name="Text Box 6"/>
          <p:cNvSpPr txBox="1">
            <a:spLocks noChangeArrowheads="1"/>
          </p:cNvSpPr>
          <p:nvPr/>
        </p:nvSpPr>
        <p:spPr bwMode="auto">
          <a:xfrm>
            <a:off x="990600" y="4572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b="1"/>
              <a:t>Policy Choices</a:t>
            </a:r>
          </a:p>
        </p:txBody>
      </p:sp>
      <p:sp>
        <p:nvSpPr>
          <p:cNvPr id="9223" name="Line 7"/>
          <p:cNvSpPr>
            <a:spLocks noChangeShapeType="1"/>
          </p:cNvSpPr>
          <p:nvPr/>
        </p:nvSpPr>
        <p:spPr bwMode="auto">
          <a:xfrm>
            <a:off x="5029200" y="3581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8"/>
          <p:cNvSpPr>
            <a:spLocks noChangeShapeType="1"/>
          </p:cNvSpPr>
          <p:nvPr/>
        </p:nvSpPr>
        <p:spPr bwMode="auto">
          <a:xfrm flipV="1">
            <a:off x="3048000" y="2362200"/>
            <a:ext cx="1447800" cy="2362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9"/>
          <p:cNvSpPr>
            <a:spLocks noChangeShapeType="1"/>
          </p:cNvSpPr>
          <p:nvPr/>
        </p:nvSpPr>
        <p:spPr bwMode="auto">
          <a:xfrm>
            <a:off x="4495800" y="2362200"/>
            <a:ext cx="1447800" cy="1143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10"/>
          <p:cNvSpPr>
            <a:spLocks noChangeShapeType="1"/>
          </p:cNvSpPr>
          <p:nvPr/>
        </p:nvSpPr>
        <p:spPr bwMode="auto">
          <a:xfrm flipH="1">
            <a:off x="4953000" y="3505200"/>
            <a:ext cx="990600" cy="1828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11"/>
          <p:cNvSpPr>
            <a:spLocks noChangeShapeType="1"/>
          </p:cNvSpPr>
          <p:nvPr/>
        </p:nvSpPr>
        <p:spPr bwMode="auto">
          <a:xfrm flipH="1" flipV="1">
            <a:off x="3048000" y="4724400"/>
            <a:ext cx="1905000" cy="60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12"/>
          <p:cNvSpPr>
            <a:spLocks noChangeShapeType="1"/>
          </p:cNvSpPr>
          <p:nvPr/>
        </p:nvSpPr>
        <p:spPr bwMode="auto">
          <a:xfrm>
            <a:off x="4495800" y="2362200"/>
            <a:ext cx="45720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13"/>
          <p:cNvSpPr>
            <a:spLocks noChangeShapeType="1"/>
          </p:cNvSpPr>
          <p:nvPr/>
        </p:nvSpPr>
        <p:spPr bwMode="auto">
          <a:xfrm flipV="1">
            <a:off x="3124200" y="3505200"/>
            <a:ext cx="2819400" cy="1143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Text Box 14"/>
          <p:cNvSpPr txBox="1">
            <a:spLocks noChangeArrowheads="1"/>
          </p:cNvSpPr>
          <p:nvPr/>
        </p:nvSpPr>
        <p:spPr bwMode="auto">
          <a:xfrm>
            <a:off x="6248400" y="34290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b="1"/>
              <a:t>Legislation</a:t>
            </a:r>
          </a:p>
        </p:txBody>
      </p:sp>
      <p:sp>
        <p:nvSpPr>
          <p:cNvPr id="9231" name="Rectangle 15"/>
          <p:cNvSpPr>
            <a:spLocks noChangeArrowheads="1"/>
          </p:cNvSpPr>
          <p:nvPr/>
        </p:nvSpPr>
        <p:spPr bwMode="invGray">
          <a:xfrm>
            <a:off x="304800" y="285750"/>
            <a:ext cx="8686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altLang="en-US" sz="2800" b="1" u="sng" dirty="0"/>
              <a:t>Central Theme</a:t>
            </a:r>
            <a:endParaRPr lang="en-US" altLang="en-US" sz="2800" b="1" dirty="0"/>
          </a:p>
        </p:txBody>
      </p:sp>
      <p:sp>
        <p:nvSpPr>
          <p:cNvPr id="9232" name="Rectangle 16"/>
          <p:cNvSpPr>
            <a:spLocks noChangeArrowheads="1"/>
          </p:cNvSpPr>
          <p:nvPr/>
        </p:nvSpPr>
        <p:spPr bwMode="invGray">
          <a:xfrm>
            <a:off x="-381000" y="5867400"/>
            <a:ext cx="92964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pPr>
            <a:r>
              <a:rPr lang="en-US" altLang="en-US" sz="2100" b="1" dirty="0"/>
              <a:t>Scientists need to clearly communicate scientific information </a:t>
            </a:r>
            <a:br>
              <a:rPr lang="en-US" altLang="en-US" sz="2100" b="1" dirty="0"/>
            </a:br>
            <a:r>
              <a:rPr lang="en-US" altLang="en-US" sz="2100" b="1" u="sng" dirty="0"/>
              <a:t>divorced </a:t>
            </a:r>
            <a:r>
              <a:rPr lang="en-US" altLang="en-US" sz="2100" b="1" dirty="0"/>
              <a:t>from their own personal desired policy outcome</a:t>
            </a:r>
            <a:r>
              <a:rPr lang="en-US" altLang="en-US" sz="2100" b="1" dirty="0">
                <a:solidFill>
                  <a:srgbClr val="CCECFF"/>
                </a:solidFill>
              </a:rPr>
              <a:t>.</a:t>
            </a:r>
            <a:endParaRPr lang="en-US" altLang="en-US" sz="2100" b="1" u="sng" dirty="0">
              <a:solidFill>
                <a:srgbClr val="CCECFF"/>
              </a:solidFill>
            </a:endParaRPr>
          </a:p>
        </p:txBody>
      </p:sp>
    </p:spTree>
    <p:extLst>
      <p:ext uri="{BB962C8B-B14F-4D97-AF65-F5344CB8AC3E}">
        <p14:creationId xmlns:p14="http://schemas.microsoft.com/office/powerpoint/2010/main" val="1923421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ldred\Documents\Figure 18.14.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92" y="1524000"/>
            <a:ext cx="8686801"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399" y="533400"/>
            <a:ext cx="8839201" cy="954107"/>
          </a:xfrm>
          <a:prstGeom prst="rect">
            <a:avLst/>
          </a:prstGeom>
          <a:noFill/>
        </p:spPr>
        <p:txBody>
          <a:bodyPr wrap="square" rtlCol="0">
            <a:spAutoFit/>
          </a:bodyPr>
          <a:lstStyle/>
          <a:p>
            <a:pPr algn="ctr"/>
            <a:r>
              <a:rPr lang="en-US" sz="2800" b="1" u="sng" dirty="0">
                <a:solidFill>
                  <a:prstClr val="black"/>
                </a:solidFill>
              </a:rPr>
              <a:t>An Alternative View of the Japanese A-Bomb Survivor Data (through 2003) (</a:t>
            </a:r>
            <a:r>
              <a:rPr lang="en-US" sz="2800" b="1" u="sng" dirty="0" err="1">
                <a:solidFill>
                  <a:prstClr val="black"/>
                </a:solidFill>
              </a:rPr>
              <a:t>Ozasa</a:t>
            </a:r>
            <a:r>
              <a:rPr lang="en-US" sz="2800" b="1" u="sng" dirty="0">
                <a:solidFill>
                  <a:prstClr val="black"/>
                </a:solidFill>
              </a:rPr>
              <a:t> et al. 2013; Doss et al. 2012)</a:t>
            </a:r>
          </a:p>
        </p:txBody>
      </p:sp>
    </p:spTree>
    <p:extLst>
      <p:ext uri="{BB962C8B-B14F-4D97-AF65-F5344CB8AC3E}">
        <p14:creationId xmlns:p14="http://schemas.microsoft.com/office/powerpoint/2010/main" val="363430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75893"/>
            <a:ext cx="9144000" cy="860425"/>
          </a:xfrm>
          <a:noFill/>
        </p:spPr>
        <p:txBody>
          <a:bodyPr>
            <a:noAutofit/>
          </a:bodyPr>
          <a:lstStyle/>
          <a:p>
            <a:r>
              <a:rPr lang="en-US" altLang="en-US" sz="2800" u="sng" dirty="0">
                <a:latin typeface="Arial" panose="020B0604020202020204" pitchFamily="34" charset="0"/>
              </a:rPr>
              <a:t>Linear no-threshold exposure – response model: </a:t>
            </a:r>
            <a:br>
              <a:rPr lang="en-US" altLang="en-US" sz="2800" u="sng" dirty="0">
                <a:latin typeface="Arial" panose="020B0604020202020204" pitchFamily="34" charset="0"/>
              </a:rPr>
            </a:br>
            <a:r>
              <a:rPr lang="en-US" altLang="en-US" sz="2800" u="sng" dirty="0">
                <a:latin typeface="Arial" panose="020B0604020202020204" pitchFamily="34" charset="0"/>
              </a:rPr>
              <a:t>Science or Policy?</a:t>
            </a:r>
            <a:br>
              <a:rPr lang="en-US" altLang="en-US" sz="2800" u="sng" dirty="0">
                <a:latin typeface="Arial" panose="020B0604020202020204" pitchFamily="34" charset="0"/>
              </a:rPr>
            </a:br>
            <a:r>
              <a:rPr lang="en-US" altLang="en-US" sz="2000" b="1" u="sng" dirty="0">
                <a:latin typeface="Arial" panose="020B0604020202020204" pitchFamily="34" charset="0"/>
              </a:rPr>
              <a:t>NAS/NRC Biological Effects of Ionizing Radiation VII (2006)</a:t>
            </a:r>
          </a:p>
        </p:txBody>
      </p:sp>
      <p:grpSp>
        <p:nvGrpSpPr>
          <p:cNvPr id="19459" name="Group 9"/>
          <p:cNvGrpSpPr>
            <a:grpSpLocks/>
          </p:cNvGrpSpPr>
          <p:nvPr/>
        </p:nvGrpSpPr>
        <p:grpSpPr bwMode="auto">
          <a:xfrm>
            <a:off x="609600" y="1676400"/>
            <a:ext cx="8382003" cy="4648200"/>
            <a:chOff x="384" y="1296"/>
            <a:chExt cx="5280" cy="2928"/>
          </a:xfrm>
        </p:grpSpPr>
        <p:pic>
          <p:nvPicPr>
            <p:cNvPr id="19460" name="Picture 3" descr="circles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296"/>
              <a:ext cx="2584" cy="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4"/>
            <p:cNvSpPr txBox="1">
              <a:spLocks noChangeArrowheads="1"/>
            </p:cNvSpPr>
            <p:nvPr/>
          </p:nvSpPr>
          <p:spPr bwMode="auto">
            <a:xfrm>
              <a:off x="3209" y="1312"/>
              <a:ext cx="2455" cy="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altLang="en-US" sz="2400" dirty="0"/>
                <a:t>Lifetime cancer risk estimated for single exposure to 100 </a:t>
              </a:r>
              <a:r>
                <a:rPr lang="en-US" altLang="en-US" sz="2400" dirty="0" err="1"/>
                <a:t>mSv</a:t>
              </a:r>
              <a:r>
                <a:rPr lang="en-US" altLang="en-US" sz="2400" dirty="0"/>
                <a:t> of low-LET radiation</a:t>
              </a:r>
            </a:p>
            <a:p>
              <a:pPr eaLnBrk="1" fontAlgn="base" hangingPunct="1">
                <a:spcBef>
                  <a:spcPct val="0"/>
                </a:spcBef>
                <a:spcAft>
                  <a:spcPct val="0"/>
                </a:spcAft>
              </a:pPr>
              <a:r>
                <a:rPr lang="en-US" altLang="en-US" sz="2800" dirty="0"/>
                <a:t>               </a:t>
              </a:r>
            </a:p>
            <a:p>
              <a:pPr eaLnBrk="1" fontAlgn="base" hangingPunct="1">
                <a:spcBef>
                  <a:spcPct val="0"/>
                </a:spcBef>
                <a:spcAft>
                  <a:spcPct val="0"/>
                </a:spcAft>
              </a:pPr>
              <a:r>
                <a:rPr lang="en-US" altLang="en-US" sz="2800" dirty="0"/>
                <a:t>             - Cancer cases</a:t>
              </a:r>
            </a:p>
            <a:p>
              <a:pPr eaLnBrk="1" fontAlgn="base" hangingPunct="1">
                <a:spcBef>
                  <a:spcPct val="0"/>
                </a:spcBef>
                <a:spcAft>
                  <a:spcPct val="0"/>
                </a:spcAft>
              </a:pPr>
              <a:r>
                <a:rPr lang="en-US" altLang="en-US" sz="2800" dirty="0"/>
                <a:t>             - Cancer case</a:t>
              </a:r>
            </a:p>
            <a:p>
              <a:pPr eaLnBrk="1" fontAlgn="base" hangingPunct="1">
                <a:spcBef>
                  <a:spcPct val="0"/>
                </a:spcBef>
                <a:spcAft>
                  <a:spcPct val="0"/>
                </a:spcAft>
              </a:pPr>
              <a:r>
                <a:rPr lang="en-US" altLang="en-US" sz="2800" dirty="0"/>
                <a:t>               from radiation</a:t>
              </a:r>
            </a:p>
          </p:txBody>
        </p:sp>
        <p:pic>
          <p:nvPicPr>
            <p:cNvPr id="19462" name="Picture 5" descr="circles graphic"/>
            <p:cNvPicPr>
              <a:picLocks noChangeAspect="1" noChangeArrowheads="1"/>
            </p:cNvPicPr>
            <p:nvPr/>
          </p:nvPicPr>
          <p:blipFill>
            <a:blip r:embed="rId3" cstate="print">
              <a:extLst>
                <a:ext uri="{28A0092B-C50C-407E-A947-70E740481C1C}">
                  <a14:useLocalDpi xmlns:a14="http://schemas.microsoft.com/office/drawing/2010/main" val="0"/>
                </a:ext>
              </a:extLst>
            </a:blip>
            <a:srcRect l="87770" t="86885" r="2942" b="4918"/>
            <a:stretch>
              <a:fillRect/>
            </a:stretch>
          </p:blipFill>
          <p:spPr bwMode="auto">
            <a:xfrm>
              <a:off x="3696" y="240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6" descr="circles graphic"/>
            <p:cNvPicPr>
              <a:picLocks noChangeAspect="1" noChangeArrowheads="1"/>
            </p:cNvPicPr>
            <p:nvPr/>
          </p:nvPicPr>
          <p:blipFill>
            <a:blip r:embed="rId3" cstate="print">
              <a:extLst>
                <a:ext uri="{28A0092B-C50C-407E-A947-70E740481C1C}">
                  <a14:useLocalDpi xmlns:a14="http://schemas.microsoft.com/office/drawing/2010/main" val="0"/>
                </a:ext>
              </a:extLst>
            </a:blip>
            <a:srcRect l="3018" t="86885" r="87151" b="4918"/>
            <a:stretch>
              <a:fillRect/>
            </a:stretch>
          </p:blipFill>
          <p:spPr bwMode="auto">
            <a:xfrm>
              <a:off x="3682" y="2688"/>
              <a:ext cx="2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83" name="AutoShape 7"/>
            <p:cNvSpPr>
              <a:spLocks noChangeArrowheads="1"/>
            </p:cNvSpPr>
            <p:nvPr/>
          </p:nvSpPr>
          <p:spPr bwMode="auto">
            <a:xfrm>
              <a:off x="480" y="3840"/>
              <a:ext cx="240" cy="192"/>
            </a:xfrm>
            <a:prstGeom prst="star5">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sp>
          <p:nvSpPr>
            <p:cNvPr id="254984" name="AutoShape 8"/>
            <p:cNvSpPr>
              <a:spLocks noChangeArrowheads="1"/>
            </p:cNvSpPr>
            <p:nvPr/>
          </p:nvSpPr>
          <p:spPr bwMode="auto">
            <a:xfrm>
              <a:off x="3688" y="2696"/>
              <a:ext cx="240" cy="192"/>
            </a:xfrm>
            <a:prstGeom prst="star5">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defRPr/>
              </a:pPr>
              <a:endParaRPr lang="en-US">
                <a:solidFill>
                  <a:srgbClr val="FFFFFF"/>
                </a:solidFill>
              </a:endParaRPr>
            </a:p>
          </p:txBody>
        </p:sp>
      </p:grpSp>
      <p:sp>
        <p:nvSpPr>
          <p:cNvPr id="2" name="TextBox 1"/>
          <p:cNvSpPr txBox="1"/>
          <p:nvPr/>
        </p:nvSpPr>
        <p:spPr>
          <a:xfrm>
            <a:off x="5257799" y="5036403"/>
            <a:ext cx="3657601"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Excess cases are “identified” statistically</a:t>
            </a:r>
          </a:p>
        </p:txBody>
      </p:sp>
    </p:spTree>
    <p:extLst>
      <p:ext uri="{BB962C8B-B14F-4D97-AF65-F5344CB8AC3E}">
        <p14:creationId xmlns:p14="http://schemas.microsoft.com/office/powerpoint/2010/main" val="366331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Autofit/>
          </a:bodyPr>
          <a:lstStyle/>
          <a:p>
            <a:r>
              <a:rPr lang="en-US" sz="2400" b="1" u="sng" dirty="0"/>
              <a:t>National Institute for Occupational Safety and Health</a:t>
            </a:r>
            <a:br>
              <a:rPr lang="en-US" sz="2400" b="1" u="sng" dirty="0"/>
            </a:br>
            <a:r>
              <a:rPr lang="en-US" sz="2400" b="1" u="sng" dirty="0"/>
              <a:t>Chemical Carcinogen Policy, Current Intelligence Bulletin 68, December 2016</a:t>
            </a:r>
          </a:p>
        </p:txBody>
      </p:sp>
      <p:sp>
        <p:nvSpPr>
          <p:cNvPr id="3" name="TextBox 2"/>
          <p:cNvSpPr txBox="1"/>
          <p:nvPr/>
        </p:nvSpPr>
        <p:spPr>
          <a:xfrm>
            <a:off x="476655" y="1600200"/>
            <a:ext cx="8547370" cy="501675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Builds on cancer hazard classifications conducted by:</a:t>
            </a:r>
          </a:p>
          <a:p>
            <a:r>
              <a:rPr lang="en-US" sz="2000" b="1" dirty="0"/>
              <a:t>        -  HHS National Toxicology Program</a:t>
            </a:r>
          </a:p>
          <a:p>
            <a:r>
              <a:rPr lang="en-US" sz="2000" b="1" dirty="0"/>
              <a:t>        -  EPA Integrated Risk Information System</a:t>
            </a:r>
          </a:p>
          <a:p>
            <a:r>
              <a:rPr lang="en-US" sz="2000" b="1" dirty="0"/>
              <a:t>        -  WHO International Agency for Research on Cancer</a:t>
            </a:r>
          </a:p>
          <a:p>
            <a:pPr marL="285750" indent="-285750">
              <a:buFont typeface="Arial" panose="020B0604020202020204" pitchFamily="34" charset="0"/>
              <a:buChar char="•"/>
            </a:pPr>
            <a:r>
              <a:rPr lang="en-US" sz="2000" b="1" dirty="0"/>
              <a:t>Based on premise – “that there is no known safe level of exposure to a carcinogen” and therefore that reduction of worker exposure to chemical carcinogens as much as possible “---” is the primary way to prevent occupational cancer.”</a:t>
            </a:r>
          </a:p>
          <a:p>
            <a:pPr marL="285750" indent="-285750">
              <a:buFont typeface="Arial" panose="020B0604020202020204" pitchFamily="34" charset="0"/>
              <a:buChar char="•"/>
            </a:pPr>
            <a:r>
              <a:rPr lang="en-US" sz="2000" b="1" dirty="0"/>
              <a:t>Shift from use of “Recommended Exposure Limit (REL)” to an initial starting point for control called the “Risk Management Limit for Carcinogens (RML-CA)”</a:t>
            </a:r>
          </a:p>
          <a:p>
            <a:pPr marL="285750" indent="-285750">
              <a:buFont typeface="Arial" panose="020B0604020202020204" pitchFamily="34" charset="0"/>
              <a:buChar char="•"/>
            </a:pPr>
            <a:r>
              <a:rPr lang="en-US" sz="2000" b="1" dirty="0"/>
              <a:t>For each chemical identified as a carcinogen, this level corresponds to the 95% lower confidence limit of the risk estimate of one excess case in 10,000 workers in a 45 year working lifetime</a:t>
            </a:r>
          </a:p>
          <a:p>
            <a:pPr marL="285750" indent="-285750">
              <a:buFont typeface="Arial" panose="020B0604020202020204" pitchFamily="34" charset="0"/>
              <a:buChar char="•"/>
            </a:pPr>
            <a:r>
              <a:rPr lang="en-US" sz="2000" b="1" dirty="0"/>
              <a:t>Striving for lower levels of exposure is recommended (sounds a lot like </a:t>
            </a:r>
            <a:r>
              <a:rPr lang="en-US" sz="2000" b="1" u="sng" dirty="0"/>
              <a:t>A</a:t>
            </a:r>
            <a:r>
              <a:rPr lang="en-US" sz="2000" b="1" dirty="0"/>
              <a:t>s </a:t>
            </a:r>
            <a:r>
              <a:rPr lang="en-US" sz="2000" b="1" u="sng" dirty="0"/>
              <a:t>L</a:t>
            </a:r>
            <a:r>
              <a:rPr lang="en-US" sz="2000" b="1" dirty="0"/>
              <a:t>ow </a:t>
            </a:r>
            <a:r>
              <a:rPr lang="en-US" sz="2000" b="1" u="sng" dirty="0"/>
              <a:t>A</a:t>
            </a:r>
            <a:r>
              <a:rPr lang="en-US" sz="2000" b="1" dirty="0"/>
              <a:t>s </a:t>
            </a:r>
            <a:r>
              <a:rPr lang="en-US" sz="2000" b="1" u="sng" dirty="0"/>
              <a:t>R</a:t>
            </a:r>
            <a:r>
              <a:rPr lang="en-US" sz="2000" b="1" dirty="0"/>
              <a:t>easonably </a:t>
            </a:r>
            <a:r>
              <a:rPr lang="en-US" sz="2000" b="1" u="sng" dirty="0"/>
              <a:t>A</a:t>
            </a:r>
            <a:r>
              <a:rPr lang="en-US" sz="2000" b="1" dirty="0"/>
              <a:t>chievable)</a:t>
            </a:r>
          </a:p>
        </p:txBody>
      </p:sp>
    </p:spTree>
    <p:extLst>
      <p:ext uri="{BB962C8B-B14F-4D97-AF65-F5344CB8AC3E}">
        <p14:creationId xmlns:p14="http://schemas.microsoft.com/office/powerpoint/2010/main" val="12454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23220"/>
          </a:xfrm>
          <a:prstGeom prst="rect">
            <a:avLst/>
          </a:prstGeom>
          <a:noFill/>
        </p:spPr>
        <p:txBody>
          <a:bodyPr wrap="square" rtlCol="0">
            <a:spAutoFit/>
          </a:bodyPr>
          <a:lstStyle/>
          <a:p>
            <a:pPr algn="ctr"/>
            <a:r>
              <a:rPr lang="en-US" sz="2800" b="1" u="sng" dirty="0">
                <a:solidFill>
                  <a:prstClr val="black"/>
                </a:solidFill>
              </a:rPr>
              <a:t>Current Understanding of Radiation-Induced Disease</a:t>
            </a:r>
          </a:p>
        </p:txBody>
      </p:sp>
      <p:sp>
        <p:nvSpPr>
          <p:cNvPr id="3" name="TextBox 2"/>
          <p:cNvSpPr txBox="1"/>
          <p:nvPr/>
        </p:nvSpPr>
        <p:spPr>
          <a:xfrm>
            <a:off x="338847" y="1066800"/>
            <a:ext cx="8686801" cy="5940088"/>
          </a:xfrm>
          <a:prstGeom prst="rect">
            <a:avLst/>
          </a:prstGeom>
          <a:noFill/>
        </p:spPr>
        <p:txBody>
          <a:bodyPr wrap="square" rtlCol="0">
            <a:spAutoFit/>
          </a:bodyPr>
          <a:lstStyle/>
          <a:p>
            <a:pPr marL="342900" indent="-342900">
              <a:buFont typeface="Arial" pitchFamily="34" charset="0"/>
              <a:buChar char="•"/>
            </a:pPr>
            <a:r>
              <a:rPr lang="en-US" sz="2000" b="1" dirty="0">
                <a:solidFill>
                  <a:prstClr val="black"/>
                </a:solidFill>
              </a:rPr>
              <a:t>Late-occurring radiation-induced diseases occur in a “stochastic” (random) manner as very small increases in “spontaneous” diseases and have no unique radiation-related markers.</a:t>
            </a:r>
          </a:p>
          <a:p>
            <a:pPr marL="342900" indent="-342900">
              <a:buFont typeface="Arial" pitchFamily="34" charset="0"/>
              <a:buChar char="•"/>
            </a:pPr>
            <a:r>
              <a:rPr lang="en-US" sz="2000" b="1" dirty="0">
                <a:solidFill>
                  <a:prstClr val="black"/>
                </a:solidFill>
              </a:rPr>
              <a:t>Epidemiological evidence is the cornerstone of our knowledge of radiation-induced disease and has come from studies of “human misfortune.”</a:t>
            </a:r>
          </a:p>
          <a:p>
            <a:pPr marL="342900" indent="-342900">
              <a:buFont typeface="Arial" pitchFamily="34" charset="0"/>
              <a:buChar char="•"/>
            </a:pPr>
            <a:r>
              <a:rPr lang="en-US" sz="2000" b="1" dirty="0">
                <a:solidFill>
                  <a:prstClr val="black"/>
                </a:solidFill>
              </a:rPr>
              <a:t>Statistical limitations are critical barrier to understanding dose-response relationships for doses below 0.1 </a:t>
            </a:r>
            <a:r>
              <a:rPr lang="en-US" sz="2000" b="1" dirty="0" err="1">
                <a:solidFill>
                  <a:prstClr val="black"/>
                </a:solidFill>
              </a:rPr>
              <a:t>Gy</a:t>
            </a:r>
            <a:r>
              <a:rPr lang="en-US" sz="2000" b="1" dirty="0">
                <a:solidFill>
                  <a:prstClr val="black"/>
                </a:solidFill>
              </a:rPr>
              <a:t> or 0.1 </a:t>
            </a:r>
            <a:r>
              <a:rPr lang="en-US" sz="2000" b="1" dirty="0" err="1">
                <a:solidFill>
                  <a:prstClr val="black"/>
                </a:solidFill>
              </a:rPr>
              <a:t>Sv</a:t>
            </a:r>
            <a:endParaRPr lang="en-US" sz="2000" b="1" dirty="0">
              <a:solidFill>
                <a:prstClr val="black"/>
              </a:solidFill>
            </a:endParaRPr>
          </a:p>
          <a:p>
            <a:pPr marL="342900" indent="-342900">
              <a:buFont typeface="Arial" pitchFamily="34" charset="0"/>
              <a:buChar char="•"/>
            </a:pPr>
            <a:r>
              <a:rPr lang="en-US" sz="2000" b="1" dirty="0">
                <a:solidFill>
                  <a:prstClr val="black"/>
                </a:solidFill>
              </a:rPr>
              <a:t>Lifespan studies of radiation and radioactivity in long-lived laboratory animals has aided in extending the utility of the epidemiological findings.</a:t>
            </a:r>
          </a:p>
          <a:p>
            <a:pPr marL="342900" indent="-342900">
              <a:buFont typeface="Arial" pitchFamily="34" charset="0"/>
              <a:buChar char="•"/>
            </a:pPr>
            <a:r>
              <a:rPr lang="en-US" sz="2000" b="1" dirty="0">
                <a:solidFill>
                  <a:prstClr val="black"/>
                </a:solidFill>
              </a:rPr>
              <a:t>Experimental studies of short duration in cells, tissues and laboratory animals focusing on “deterministic” endpoints from high dose rates and high doses  have provided many interesting insights into the mechanisms of action of radiation, but have been of limited value in setting radiation protection standards. Contrast with relative risk approach of epidemiology.</a:t>
            </a:r>
          </a:p>
          <a:p>
            <a:pPr marL="342900" indent="-342900">
              <a:buFont typeface="Arial" pitchFamily="34" charset="0"/>
              <a:buChar char="•"/>
            </a:pPr>
            <a:r>
              <a:rPr lang="en-US" sz="2000" b="1" dirty="0">
                <a:solidFill>
                  <a:prstClr val="black"/>
                </a:solidFill>
              </a:rPr>
              <a:t>Major breakthroughs in understanding diseases that occur late in life in a “stochastic” manner, such as those attributable to radiation as excess risk over background occurrence, will likely require use of research strategies that increasingly focus on “stochastic” steps and outcomes.</a:t>
            </a:r>
          </a:p>
          <a:p>
            <a:pPr marL="342900" indent="-342900">
              <a:buFont typeface="Arial" pitchFamily="34" charset="0"/>
              <a:buChar char="•"/>
            </a:pPr>
            <a:endParaRPr lang="en-US" sz="2000" b="1" dirty="0">
              <a:solidFill>
                <a:prstClr val="black"/>
              </a:solidFill>
            </a:endParaRPr>
          </a:p>
        </p:txBody>
      </p:sp>
    </p:spTree>
    <p:extLst>
      <p:ext uri="{BB962C8B-B14F-4D97-AF65-F5344CB8AC3E}">
        <p14:creationId xmlns:p14="http://schemas.microsoft.com/office/powerpoint/2010/main" val="90208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47800"/>
            <a:ext cx="9144000" cy="4384704"/>
          </a:xfrm>
          <a:prstGeom prst="rect">
            <a:avLst/>
          </a:prstGeom>
        </p:spPr>
      </p:pic>
      <p:sp>
        <p:nvSpPr>
          <p:cNvPr id="3" name="TextBox 2"/>
          <p:cNvSpPr txBox="1"/>
          <p:nvPr/>
        </p:nvSpPr>
        <p:spPr>
          <a:xfrm>
            <a:off x="0" y="152400"/>
            <a:ext cx="9144000" cy="1200329"/>
          </a:xfrm>
          <a:prstGeom prst="rect">
            <a:avLst/>
          </a:prstGeom>
          <a:noFill/>
        </p:spPr>
        <p:txBody>
          <a:bodyPr wrap="square" rtlCol="0">
            <a:spAutoFit/>
          </a:bodyPr>
          <a:lstStyle/>
          <a:p>
            <a:pPr algn="ctr"/>
            <a:r>
              <a:rPr lang="en-US" sz="2400" b="1" u="sng" dirty="0"/>
              <a:t>Conceptual </a:t>
            </a:r>
            <a:r>
              <a:rPr lang="en-US" sz="2400" b="1" u="sng" baseline="30000" dirty="0"/>
              <a:t>*</a:t>
            </a:r>
            <a:r>
              <a:rPr lang="en-US" sz="2400" b="1" u="sng" dirty="0"/>
              <a:t>Framework Linking Events from Exposure to </a:t>
            </a:r>
            <a:br>
              <a:rPr lang="en-US" sz="2400" b="1" u="sng" dirty="0"/>
            </a:br>
            <a:r>
              <a:rPr lang="en-US" sz="2400" b="1" u="sng" dirty="0"/>
              <a:t>External Sources or Internally-Deposited Radioactivity to Dose to Biological Responses</a:t>
            </a:r>
          </a:p>
        </p:txBody>
      </p:sp>
      <p:sp>
        <p:nvSpPr>
          <p:cNvPr id="4" name="TextBox 3"/>
          <p:cNvSpPr txBox="1"/>
          <p:nvPr/>
        </p:nvSpPr>
        <p:spPr>
          <a:xfrm>
            <a:off x="381001" y="6019800"/>
            <a:ext cx="8534400" cy="646331"/>
          </a:xfrm>
          <a:prstGeom prst="rect">
            <a:avLst/>
          </a:prstGeom>
          <a:noFill/>
        </p:spPr>
        <p:txBody>
          <a:bodyPr wrap="square" rtlCol="0">
            <a:spAutoFit/>
          </a:bodyPr>
          <a:lstStyle/>
          <a:p>
            <a:r>
              <a:rPr lang="en-US" dirty="0"/>
              <a:t>*</a:t>
            </a:r>
            <a:r>
              <a:rPr lang="en-US" b="1" dirty="0"/>
              <a:t>Grossly over-simplified in view of current state of knowledge.  Critical need to link occurrence of multiple precursor events to ultimate occurrence of disease</a:t>
            </a:r>
          </a:p>
        </p:txBody>
      </p:sp>
    </p:spTree>
    <p:extLst>
      <p:ext uri="{BB962C8B-B14F-4D97-AF65-F5344CB8AC3E}">
        <p14:creationId xmlns:p14="http://schemas.microsoft.com/office/powerpoint/2010/main" val="3217638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sz="3200" b="1" u="sng" dirty="0"/>
              <a:t>McClellan’s View of Current Radiation Protection Standards</a:t>
            </a:r>
          </a:p>
        </p:txBody>
      </p:sp>
      <p:sp>
        <p:nvSpPr>
          <p:cNvPr id="3" name="TextBox 2"/>
          <p:cNvSpPr txBox="1"/>
          <p:nvPr/>
        </p:nvSpPr>
        <p:spPr>
          <a:xfrm>
            <a:off x="381001" y="1676400"/>
            <a:ext cx="861060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Consistent with extraordinary body of scientific knowledge of radiation-induced disease in humans and other species</a:t>
            </a:r>
          </a:p>
          <a:p>
            <a:pPr marL="342900" indent="-342900">
              <a:buFont typeface="Arial" panose="020B0604020202020204" pitchFamily="34" charset="0"/>
              <a:buChar char="•"/>
            </a:pPr>
            <a:r>
              <a:rPr lang="en-US" sz="2400" b="1" dirty="0"/>
              <a:t>Numerical levels and over-arching use of “</a:t>
            </a:r>
            <a:r>
              <a:rPr lang="en-US" sz="2400" b="1" u="sng" dirty="0"/>
              <a:t>A</a:t>
            </a:r>
            <a:r>
              <a:rPr lang="en-US" sz="2400" b="1" dirty="0"/>
              <a:t>s </a:t>
            </a:r>
            <a:r>
              <a:rPr lang="en-US" sz="2400" b="1" u="sng" dirty="0"/>
              <a:t>L</a:t>
            </a:r>
            <a:r>
              <a:rPr lang="en-US" sz="2400" b="1" dirty="0"/>
              <a:t>ow </a:t>
            </a:r>
            <a:r>
              <a:rPr lang="en-US" sz="2400" b="1" u="sng" dirty="0"/>
              <a:t>A</a:t>
            </a:r>
            <a:r>
              <a:rPr lang="en-US" sz="2400" b="1" dirty="0"/>
              <a:t>s </a:t>
            </a:r>
            <a:r>
              <a:rPr lang="en-US" sz="2400" b="1" u="sng" dirty="0"/>
              <a:t>R</a:t>
            </a:r>
            <a:r>
              <a:rPr lang="en-US" sz="2400" b="1" dirty="0"/>
              <a:t>easonably </a:t>
            </a:r>
            <a:r>
              <a:rPr lang="en-US" sz="2400" b="1" u="sng" dirty="0"/>
              <a:t>A</a:t>
            </a:r>
            <a:r>
              <a:rPr lang="en-US" sz="2400" b="1" dirty="0"/>
              <a:t>chievable” are prudent policy choices</a:t>
            </a:r>
          </a:p>
          <a:p>
            <a:pPr marL="342900" indent="-342900">
              <a:buFont typeface="Arial" panose="020B0604020202020204" pitchFamily="34" charset="0"/>
              <a:buChar char="•"/>
            </a:pPr>
            <a:r>
              <a:rPr lang="en-US" sz="2400" b="1" dirty="0"/>
              <a:t>Major conservative choices relate to dose </a:t>
            </a:r>
            <a:r>
              <a:rPr lang="en-US" sz="2400" b="1" dirty="0" err="1"/>
              <a:t>dose</a:t>
            </a:r>
            <a:r>
              <a:rPr lang="en-US" sz="2400" b="1" dirty="0"/>
              <a:t> rate effectiveness factor</a:t>
            </a:r>
          </a:p>
          <a:p>
            <a:pPr marL="342900" indent="-342900">
              <a:buFont typeface="Arial" panose="020B0604020202020204" pitchFamily="34" charset="0"/>
              <a:buChar char="•"/>
            </a:pPr>
            <a:r>
              <a:rPr lang="en-US" sz="2400" b="1" dirty="0"/>
              <a:t>Standards for radiation are informed by more extensive science base than exists for any other hazardous agent/factor</a:t>
            </a:r>
          </a:p>
          <a:p>
            <a:pPr marL="342900" indent="-342900">
              <a:buFont typeface="Arial" panose="020B0604020202020204" pitchFamily="34" charset="0"/>
              <a:buChar char="•"/>
            </a:pPr>
            <a:r>
              <a:rPr lang="en-US" sz="2400" b="1" dirty="0"/>
              <a:t>Major uncertainties in estimates of exposure and potency for other hazardous agents limits comparative risk analysis</a:t>
            </a:r>
          </a:p>
          <a:p>
            <a:pPr marL="342900" indent="-342900">
              <a:buFont typeface="Arial" panose="020B0604020202020204" pitchFamily="34" charset="0"/>
              <a:buChar char="•"/>
            </a:pPr>
            <a:r>
              <a:rPr lang="en-US" sz="2400" b="1" dirty="0"/>
              <a:t>Substantial opportunity for improved communication with other scientists and public at large</a:t>
            </a:r>
          </a:p>
        </p:txBody>
      </p:sp>
    </p:spTree>
    <p:extLst>
      <p:ext uri="{BB962C8B-B14F-4D97-AF65-F5344CB8AC3E}">
        <p14:creationId xmlns:p14="http://schemas.microsoft.com/office/powerpoint/2010/main" val="3424638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1828800"/>
            <a:ext cx="3445046" cy="984885"/>
          </a:xfrm>
          <a:prstGeom prst="rect">
            <a:avLst/>
          </a:prstGeom>
          <a:noFill/>
        </p:spPr>
        <p:txBody>
          <a:bodyPr wrap="none" rtlCol="0">
            <a:spAutoFit/>
          </a:bodyPr>
          <a:lstStyle/>
          <a:p>
            <a:r>
              <a:rPr lang="en-US" sz="4000" b="1" u="sng" dirty="0"/>
              <a:t>BACKUP SLIDES</a:t>
            </a:r>
          </a:p>
          <a:p>
            <a:endParaRPr lang="en-US" dirty="0"/>
          </a:p>
        </p:txBody>
      </p:sp>
    </p:spTree>
    <p:extLst>
      <p:ext uri="{BB962C8B-B14F-4D97-AF65-F5344CB8AC3E}">
        <p14:creationId xmlns:p14="http://schemas.microsoft.com/office/powerpoint/2010/main" val="239526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1800" b="1" u="sng" dirty="0"/>
              <a:t>Relative Contribution of Different Radiation Sources to the Average Radiation Dose Received by the U.S. Public for 2006 (NCRP Report 150, 2009)</a:t>
            </a:r>
          </a:p>
        </p:txBody>
      </p:sp>
      <p:sp>
        <p:nvSpPr>
          <p:cNvPr id="3" name="TextBox 2"/>
          <p:cNvSpPr txBox="1"/>
          <p:nvPr/>
        </p:nvSpPr>
        <p:spPr>
          <a:xfrm>
            <a:off x="381000" y="1371600"/>
            <a:ext cx="8686800" cy="5909310"/>
          </a:xfrm>
          <a:prstGeom prst="rect">
            <a:avLst/>
          </a:prstGeom>
          <a:noFill/>
        </p:spPr>
        <p:txBody>
          <a:bodyPr wrap="square" rtlCol="0">
            <a:spAutoFit/>
          </a:bodyPr>
          <a:lstStyle/>
          <a:p>
            <a:r>
              <a:rPr lang="en-US" b="1" u="sng" dirty="0"/>
              <a:t>Background</a:t>
            </a:r>
            <a:r>
              <a:rPr lang="en-US" b="1" dirty="0"/>
              <a:t>		                    </a:t>
            </a:r>
            <a:r>
              <a:rPr lang="en-US" b="1" u="sng" dirty="0" err="1"/>
              <a:t>Millisieverts</a:t>
            </a:r>
            <a:r>
              <a:rPr lang="en-US" b="1" u="sng" dirty="0"/>
              <a:t> (</a:t>
            </a:r>
            <a:r>
              <a:rPr lang="en-US" b="1" u="sng" dirty="0" err="1"/>
              <a:t>mSv</a:t>
            </a:r>
            <a:r>
              <a:rPr lang="en-US" b="1" dirty="0"/>
              <a:t>	)	              </a:t>
            </a:r>
            <a:r>
              <a:rPr lang="en-US" b="1" u="sng" dirty="0"/>
              <a:t>Percent</a:t>
            </a:r>
            <a:endParaRPr lang="en-US" b="1" dirty="0"/>
          </a:p>
          <a:p>
            <a:endParaRPr lang="en-US" b="1" u="sng" dirty="0"/>
          </a:p>
          <a:p>
            <a:pPr marL="285750" indent="-285750">
              <a:buFont typeface="Arial" panose="020B0604020202020204" pitchFamily="34" charset="0"/>
              <a:buChar char="•"/>
            </a:pPr>
            <a:r>
              <a:rPr lang="en-US" b="1" dirty="0"/>
              <a:t>Space radiation				0.31			     5</a:t>
            </a:r>
          </a:p>
          <a:p>
            <a:pPr marL="285750" indent="-285750">
              <a:buFont typeface="Arial" panose="020B0604020202020204" pitchFamily="34" charset="0"/>
              <a:buChar char="•"/>
            </a:pPr>
            <a:r>
              <a:rPr lang="en-US" b="1" dirty="0"/>
              <a:t>Internal radionuclides			0.31			     5</a:t>
            </a:r>
          </a:p>
          <a:p>
            <a:pPr marL="285750" indent="-285750">
              <a:buFont typeface="Arial" panose="020B0604020202020204" pitchFamily="34" charset="0"/>
              <a:buChar char="•"/>
            </a:pPr>
            <a:r>
              <a:rPr lang="en-US" b="1" dirty="0"/>
              <a:t>Terrestrial dose				0.19			     3</a:t>
            </a:r>
          </a:p>
          <a:p>
            <a:pPr marL="285750" indent="-285750">
              <a:buFont typeface="Arial" panose="020B0604020202020204" pitchFamily="34" charset="0"/>
              <a:buChar char="•"/>
            </a:pPr>
            <a:r>
              <a:rPr lang="en-US" b="1" dirty="0"/>
              <a:t>Radon and thoron			</a:t>
            </a:r>
            <a:r>
              <a:rPr lang="en-US" b="1" u="sng" dirty="0"/>
              <a:t>2.29</a:t>
            </a:r>
            <a:r>
              <a:rPr lang="en-US" b="1" dirty="0"/>
              <a:t>			   </a:t>
            </a:r>
            <a:r>
              <a:rPr lang="en-US" b="1" u="sng" dirty="0"/>
              <a:t>37</a:t>
            </a:r>
          </a:p>
          <a:p>
            <a:r>
              <a:rPr lang="en-US" b="1" dirty="0"/>
              <a:t>	Background			3.10			   50</a:t>
            </a:r>
          </a:p>
          <a:p>
            <a:endParaRPr lang="en-US" b="1" dirty="0"/>
          </a:p>
          <a:p>
            <a:r>
              <a:rPr lang="en-US" b="1" u="sng" dirty="0"/>
              <a:t>Anthropogenic</a:t>
            </a:r>
          </a:p>
          <a:p>
            <a:pPr marL="285750" indent="-285750">
              <a:buFont typeface="Arial" panose="020B0604020202020204" pitchFamily="34" charset="0"/>
              <a:buChar char="•"/>
            </a:pPr>
            <a:r>
              <a:rPr lang="en-US" b="1" dirty="0"/>
              <a:t>Computer tomography (CT)		1.49			   24</a:t>
            </a:r>
          </a:p>
          <a:p>
            <a:pPr marL="285750" indent="-285750">
              <a:buFont typeface="Arial" panose="020B0604020202020204" pitchFamily="34" charset="0"/>
              <a:buChar char="•"/>
            </a:pPr>
            <a:r>
              <a:rPr lang="en-US" b="1" dirty="0"/>
              <a:t>Nuclear Medicine			0.74			   12</a:t>
            </a:r>
          </a:p>
          <a:p>
            <a:pPr marL="285750" indent="-285750">
              <a:buFont typeface="Arial" panose="020B0604020202020204" pitchFamily="34" charset="0"/>
              <a:buChar char="•"/>
            </a:pPr>
            <a:r>
              <a:rPr lang="en-US" b="1" dirty="0"/>
              <a:t>Interventional fluoroscopy		0.43			     7</a:t>
            </a:r>
          </a:p>
          <a:p>
            <a:pPr marL="285750" indent="-285750">
              <a:buFont typeface="Arial" panose="020B0604020202020204" pitchFamily="34" charset="0"/>
              <a:buChar char="•"/>
            </a:pPr>
            <a:r>
              <a:rPr lang="en-US" b="1" dirty="0"/>
              <a:t>Conventional radiography/fluoroscopy	0.31			     5</a:t>
            </a:r>
          </a:p>
          <a:p>
            <a:pPr marL="285750" indent="-285750">
              <a:buFont typeface="Arial" panose="020B0604020202020204" pitchFamily="34" charset="0"/>
              <a:buChar char="•"/>
            </a:pPr>
            <a:r>
              <a:rPr lang="en-US" b="1" dirty="0"/>
              <a:t>Consumer products			0.12			     2</a:t>
            </a:r>
          </a:p>
          <a:p>
            <a:pPr marL="285750" indent="-285750">
              <a:buFont typeface="Arial" panose="020B0604020202020204" pitchFamily="34" charset="0"/>
              <a:buChar char="•"/>
            </a:pPr>
            <a:r>
              <a:rPr lang="en-US" b="1" dirty="0"/>
              <a:t>Occupational				&lt;0.1			&lt;0.1</a:t>
            </a:r>
          </a:p>
          <a:p>
            <a:pPr marL="285750" indent="-285750">
              <a:buFont typeface="Arial" panose="020B0604020202020204" pitchFamily="34" charset="0"/>
              <a:buChar char="•"/>
            </a:pPr>
            <a:r>
              <a:rPr lang="en-US" b="1" dirty="0"/>
              <a:t>Industrial				</a:t>
            </a:r>
            <a:r>
              <a:rPr lang="en-US" b="1" u="sng" dirty="0"/>
              <a:t>&lt;0.1</a:t>
            </a:r>
            <a:r>
              <a:rPr lang="en-US" b="1" dirty="0"/>
              <a:t>			</a:t>
            </a:r>
            <a:r>
              <a:rPr lang="en-US" b="1" u="sng" dirty="0"/>
              <a:t>&lt;0.1</a:t>
            </a:r>
          </a:p>
          <a:p>
            <a:pPr lvl="2"/>
            <a:r>
              <a:rPr lang="en-US" b="1" dirty="0"/>
              <a:t> Anthropogenic			3.10			   50</a:t>
            </a:r>
          </a:p>
          <a:p>
            <a:pPr lvl="2"/>
            <a:endParaRPr lang="en-US" b="1" dirty="0"/>
          </a:p>
          <a:p>
            <a:pPr lvl="2"/>
            <a:r>
              <a:rPr lang="en-US" b="1" dirty="0"/>
              <a:t>	TOTAL			6.20			 100</a:t>
            </a:r>
          </a:p>
          <a:p>
            <a:pPr lvl="2"/>
            <a:endParaRPr lang="en-US" b="1" dirty="0"/>
          </a:p>
          <a:p>
            <a:pPr lvl="2"/>
            <a:endParaRPr lang="en-US" b="1" dirty="0"/>
          </a:p>
        </p:txBody>
      </p:sp>
    </p:spTree>
    <p:extLst>
      <p:ext uri="{BB962C8B-B14F-4D97-AF65-F5344CB8AC3E}">
        <p14:creationId xmlns:p14="http://schemas.microsoft.com/office/powerpoint/2010/main" val="3016276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04800"/>
            <a:ext cx="8077200" cy="6553200"/>
          </a:xfrm>
          <a:prstGeom prst="rect">
            <a:avLst/>
          </a:prstGeom>
        </p:spPr>
      </p:pic>
      <p:sp>
        <p:nvSpPr>
          <p:cNvPr id="3" name="TextBox 2"/>
          <p:cNvSpPr txBox="1"/>
          <p:nvPr/>
        </p:nvSpPr>
        <p:spPr>
          <a:xfrm>
            <a:off x="473149" y="6048345"/>
            <a:ext cx="8153400" cy="400110"/>
          </a:xfrm>
          <a:prstGeom prst="rect">
            <a:avLst/>
          </a:prstGeom>
          <a:noFill/>
        </p:spPr>
        <p:txBody>
          <a:bodyPr wrap="square" rtlCol="0">
            <a:spAutoFit/>
          </a:bodyPr>
          <a:lstStyle/>
          <a:p>
            <a:pPr algn="ctr"/>
            <a:r>
              <a:rPr lang="en-US" sz="2000" b="1" u="sng" dirty="0">
                <a:solidFill>
                  <a:prstClr val="black"/>
                </a:solidFill>
              </a:rPr>
              <a:t>(Slide courtesy of Professor Shunichi Yamashita)</a:t>
            </a:r>
          </a:p>
        </p:txBody>
      </p:sp>
    </p:spTree>
    <p:extLst>
      <p:ext uri="{BB962C8B-B14F-4D97-AF65-F5344CB8AC3E}">
        <p14:creationId xmlns:p14="http://schemas.microsoft.com/office/powerpoint/2010/main" val="3792058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600200"/>
            <a:ext cx="8382000" cy="4267200"/>
          </a:xfrm>
          <a:prstGeom prst="rect">
            <a:avLst/>
          </a:prstGeom>
        </p:spPr>
      </p:pic>
      <p:sp>
        <p:nvSpPr>
          <p:cNvPr id="3" name="TextBox 2"/>
          <p:cNvSpPr txBox="1"/>
          <p:nvPr/>
        </p:nvSpPr>
        <p:spPr>
          <a:xfrm>
            <a:off x="152400" y="457200"/>
            <a:ext cx="8763000" cy="830997"/>
          </a:xfrm>
          <a:prstGeom prst="rect">
            <a:avLst/>
          </a:prstGeom>
          <a:noFill/>
        </p:spPr>
        <p:txBody>
          <a:bodyPr wrap="square" rtlCol="0">
            <a:spAutoFit/>
          </a:bodyPr>
          <a:lstStyle/>
          <a:p>
            <a:pPr algn="ctr"/>
            <a:r>
              <a:rPr lang="en-US" sz="2400" b="1" u="sng" dirty="0">
                <a:solidFill>
                  <a:prstClr val="black"/>
                </a:solidFill>
              </a:rPr>
              <a:t>Region of the Dose-Response Curve when Risk Factors Apply</a:t>
            </a:r>
          </a:p>
          <a:p>
            <a:pPr algn="ctr"/>
            <a:r>
              <a:rPr lang="en-US" sz="2400" b="1" u="sng" dirty="0">
                <a:solidFill>
                  <a:prstClr val="black"/>
                </a:solidFill>
              </a:rPr>
              <a:t>(Clarke 2008)</a:t>
            </a:r>
          </a:p>
        </p:txBody>
      </p:sp>
    </p:spTree>
    <p:extLst>
      <p:ext uri="{BB962C8B-B14F-4D97-AF65-F5344CB8AC3E}">
        <p14:creationId xmlns:p14="http://schemas.microsoft.com/office/powerpoint/2010/main" val="303991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14400"/>
            <a:ext cx="8534400" cy="4832092"/>
          </a:xfrm>
          <a:prstGeom prst="rect">
            <a:avLst/>
          </a:prstGeom>
          <a:noFill/>
        </p:spPr>
        <p:txBody>
          <a:bodyPr wrap="square" rtlCol="0">
            <a:spAutoFit/>
          </a:bodyPr>
          <a:lstStyle/>
          <a:p>
            <a:r>
              <a:rPr lang="en-US" sz="2800" b="1" dirty="0"/>
              <a:t>“</a:t>
            </a:r>
            <a:r>
              <a:rPr lang="en-US" sz="2400" b="1" dirty="0"/>
              <a:t>In the United States and some other industrial democracies, where people and their governments tend to be </a:t>
            </a:r>
            <a:r>
              <a:rPr lang="en-US" sz="2400" b="1" u="sng" dirty="0"/>
              <a:t>risk averse</a:t>
            </a:r>
            <a:r>
              <a:rPr lang="en-US" sz="2400" b="1" dirty="0"/>
              <a:t>, legislatures, courts, and administrative entities usually create a presumption favoring more safety rather than less.  The definitions of risk in law are often vague (“reasonable certainty of no harm” or “adequate margin of safety”) and are likely to encourage an </a:t>
            </a:r>
            <a:r>
              <a:rPr lang="en-US" sz="2400" b="1" u="sng" dirty="0"/>
              <a:t>unrealistic belief</a:t>
            </a:r>
            <a:r>
              <a:rPr lang="en-US" sz="2400" b="1" dirty="0"/>
              <a:t> that risks can be minimized or even eliminated altogether.</a:t>
            </a:r>
          </a:p>
          <a:p>
            <a:endParaRPr lang="en-US" sz="2800" b="1" dirty="0"/>
          </a:p>
          <a:p>
            <a:endParaRPr lang="en-US" sz="2800" b="1" dirty="0"/>
          </a:p>
          <a:p>
            <a:r>
              <a:rPr lang="en-US" sz="2800" b="1" dirty="0"/>
              <a:t>Donald Kennedy, Editor-in-Chief, Science </a:t>
            </a:r>
            <a:r>
              <a:rPr lang="en-US" sz="2800" b="1" u="sng" dirty="0"/>
              <a:t>309</a:t>
            </a:r>
            <a:r>
              <a:rPr lang="en-US" sz="2800" b="1" dirty="0"/>
              <a:t>: 2137 (30 September 2005)</a:t>
            </a:r>
          </a:p>
        </p:txBody>
      </p:sp>
    </p:spTree>
    <p:extLst>
      <p:ext uri="{BB962C8B-B14F-4D97-AF65-F5344CB8AC3E}">
        <p14:creationId xmlns:p14="http://schemas.microsoft.com/office/powerpoint/2010/main" val="58425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sz="3200" b="1" u="sng" dirty="0"/>
              <a:t>Establishing and Using Radiation Protection Standards Involves Multiple Entities with Different Roles</a:t>
            </a:r>
          </a:p>
        </p:txBody>
      </p:sp>
      <p:sp>
        <p:nvSpPr>
          <p:cNvPr id="3" name="TextBox 2"/>
          <p:cNvSpPr txBox="1"/>
          <p:nvPr/>
        </p:nvSpPr>
        <p:spPr>
          <a:xfrm>
            <a:off x="381001" y="1600200"/>
            <a:ext cx="8534400"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Creating </a:t>
            </a:r>
            <a:r>
              <a:rPr lang="en-US" sz="2000" b="1" dirty="0"/>
              <a:t> scientific knowledge (scientific community)</a:t>
            </a:r>
          </a:p>
          <a:p>
            <a:r>
              <a:rPr lang="en-US" sz="2000" b="1" dirty="0"/>
              <a:t>        - epidemiological</a:t>
            </a:r>
          </a:p>
          <a:p>
            <a:r>
              <a:rPr lang="en-US" sz="2000" b="1" dirty="0"/>
              <a:t>        -  whole animal</a:t>
            </a:r>
          </a:p>
          <a:p>
            <a:r>
              <a:rPr lang="en-US" sz="2000" b="1" dirty="0"/>
              <a:t>        -  cellular and molecular studies</a:t>
            </a:r>
          </a:p>
          <a:p>
            <a:endParaRPr lang="en-US" sz="2000" b="1" dirty="0"/>
          </a:p>
          <a:p>
            <a:pPr marL="285750" indent="-285750">
              <a:buFont typeface="Arial" panose="020B0604020202020204" pitchFamily="34" charset="0"/>
              <a:buChar char="•"/>
            </a:pPr>
            <a:r>
              <a:rPr lang="en-US" sz="2000" b="1" u="sng" dirty="0"/>
              <a:t>Synthesizing</a:t>
            </a:r>
            <a:r>
              <a:rPr lang="en-US" sz="2000" b="1" dirty="0"/>
              <a:t> the knowledge base and </a:t>
            </a:r>
            <a:r>
              <a:rPr lang="en-US" sz="2000" b="1" u="sng" dirty="0"/>
              <a:t>advising</a:t>
            </a:r>
            <a:r>
              <a:rPr lang="en-US" sz="2000" b="1" dirty="0"/>
              <a:t> on use of the science to set standards</a:t>
            </a:r>
          </a:p>
          <a:p>
            <a:r>
              <a:rPr lang="en-US" sz="2000" b="1" dirty="0"/>
              <a:t>         (ICRP, NCRP, NAS/NRC, BEAR/BIER, HHS, UNSCEAR, WHO/IARC)</a:t>
            </a:r>
          </a:p>
          <a:p>
            <a:endParaRPr lang="en-US" sz="2000" b="1" dirty="0"/>
          </a:p>
          <a:p>
            <a:pPr marL="285750" indent="-285750">
              <a:buFont typeface="Arial" panose="020B0604020202020204" pitchFamily="34" charset="0"/>
              <a:buChar char="•"/>
            </a:pPr>
            <a:r>
              <a:rPr lang="en-US" sz="2000" b="1" u="sng" dirty="0"/>
              <a:t>Setting</a:t>
            </a:r>
            <a:r>
              <a:rPr lang="en-US" sz="2000" b="1" dirty="0"/>
              <a:t> standards and regulations based on statutory authority</a:t>
            </a:r>
          </a:p>
          <a:p>
            <a:r>
              <a:rPr lang="en-US" sz="2000" b="1" dirty="0"/>
              <a:t>         (AEC/ERDA/DOE, NRC, EPA, FDA, others)</a:t>
            </a:r>
          </a:p>
          <a:p>
            <a:endParaRPr lang="en-US" sz="2000" b="1" dirty="0"/>
          </a:p>
          <a:p>
            <a:pPr marL="285750" indent="-285750">
              <a:buFont typeface="Arial" panose="020B0604020202020204" pitchFamily="34" charset="0"/>
              <a:buChar char="•"/>
            </a:pPr>
            <a:r>
              <a:rPr lang="en-US" sz="2000" b="1" u="sng" dirty="0"/>
              <a:t>Implementation</a:t>
            </a:r>
            <a:r>
              <a:rPr lang="en-US" sz="2000" b="1" dirty="0"/>
              <a:t>:  State and local authorities, Medical community, Nuclear Power community, Nuclear Defense community, others</a:t>
            </a:r>
          </a:p>
        </p:txBody>
      </p:sp>
    </p:spTree>
    <p:extLst>
      <p:ext uri="{BB962C8B-B14F-4D97-AF65-F5344CB8AC3E}">
        <p14:creationId xmlns:p14="http://schemas.microsoft.com/office/powerpoint/2010/main" val="413399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rmAutofit fontScale="90000"/>
          </a:bodyPr>
          <a:lstStyle/>
          <a:p>
            <a:r>
              <a:rPr lang="en-US" sz="3200" b="1" u="sng" dirty="0"/>
              <a:t>Chronology of Key Events Related to Evaluating Health Risks of Ionizing Radiation and Setting Standards</a:t>
            </a:r>
          </a:p>
        </p:txBody>
      </p:sp>
      <p:sp>
        <p:nvSpPr>
          <p:cNvPr id="4" name="TextBox 3"/>
          <p:cNvSpPr txBox="1"/>
          <p:nvPr/>
        </p:nvSpPr>
        <p:spPr>
          <a:xfrm>
            <a:off x="457200" y="1524000"/>
            <a:ext cx="8686800" cy="5016758"/>
          </a:xfrm>
          <a:prstGeom prst="rect">
            <a:avLst/>
          </a:prstGeom>
          <a:noFill/>
        </p:spPr>
        <p:txBody>
          <a:bodyPr wrap="square" rtlCol="0">
            <a:spAutoFit/>
          </a:bodyPr>
          <a:lstStyle/>
          <a:p>
            <a:pPr marL="342900" indent="-342900">
              <a:buAutoNum type="arabicPlain" startAt="1896"/>
            </a:pPr>
            <a:r>
              <a:rPr lang="en-US" b="1" dirty="0"/>
              <a:t>              </a:t>
            </a:r>
            <a:r>
              <a:rPr lang="en-US" sz="2000" b="1" dirty="0"/>
              <a:t>X-rays discovered and medical applications began, radiation-induced</a:t>
            </a:r>
          </a:p>
          <a:p>
            <a:r>
              <a:rPr lang="en-US" sz="2000" b="1" dirty="0"/>
              <a:t>                     dermatitis observed</a:t>
            </a:r>
          </a:p>
          <a:p>
            <a:pPr marL="342900" indent="-342900">
              <a:buAutoNum type="arabicPlain" startAt="1902"/>
            </a:pPr>
            <a:r>
              <a:rPr lang="en-US" sz="2000" b="1" dirty="0"/>
              <a:t>             </a:t>
            </a:r>
            <a:r>
              <a:rPr lang="en-US" sz="2000" b="1" u="sng" dirty="0"/>
              <a:t>Tolerance dose</a:t>
            </a:r>
            <a:r>
              <a:rPr lang="en-US" sz="2000" b="1" dirty="0"/>
              <a:t> (Rollins) – “If a photographic plate is not fogged in 7 </a:t>
            </a:r>
          </a:p>
          <a:p>
            <a:r>
              <a:rPr lang="en-US" sz="2000" b="1" dirty="0"/>
              <a:t>                      minutes, the radiation is not of harmful intensity”</a:t>
            </a:r>
          </a:p>
          <a:p>
            <a:r>
              <a:rPr lang="en-US" sz="2000" b="1" dirty="0"/>
              <a:t>1903-1904   Reproductive organ damaged</a:t>
            </a:r>
          </a:p>
          <a:p>
            <a:r>
              <a:rPr lang="en-US" sz="2000" b="1" dirty="0"/>
              <a:t>1904-1905   Hematopoietic tissue damage observed</a:t>
            </a:r>
          </a:p>
          <a:p>
            <a:pPr marL="342900" indent="-342900">
              <a:buAutoNum type="arabicPlain" startAt="1925"/>
            </a:pPr>
            <a:r>
              <a:rPr lang="en-US" sz="2000" b="1" dirty="0"/>
              <a:t>             </a:t>
            </a:r>
            <a:r>
              <a:rPr lang="en-US" sz="2000" b="1" u="sng" dirty="0"/>
              <a:t>Tolerance dose</a:t>
            </a:r>
            <a:r>
              <a:rPr lang="en-US" sz="2000" b="1" dirty="0"/>
              <a:t> (</a:t>
            </a:r>
            <a:r>
              <a:rPr lang="en-US" sz="2000" b="1" dirty="0" err="1"/>
              <a:t>Mutscheller</a:t>
            </a:r>
            <a:r>
              <a:rPr lang="en-US" sz="2000" b="1" dirty="0"/>
              <a:t>) – 0.01 of an erythema dose/month</a:t>
            </a:r>
          </a:p>
          <a:p>
            <a:pPr marL="342900" indent="-342900">
              <a:buAutoNum type="arabicPlain" startAt="1927"/>
            </a:pPr>
            <a:r>
              <a:rPr lang="en-US" sz="2000" b="1" dirty="0"/>
              <a:t>             Mueller reports mutation rate increased by x-rays</a:t>
            </a:r>
          </a:p>
          <a:p>
            <a:pPr marL="342900" indent="-342900">
              <a:buAutoNum type="arabicPlain" startAt="1929"/>
            </a:pPr>
            <a:r>
              <a:rPr lang="en-US" sz="2000" b="1" dirty="0"/>
              <a:t>             Bone cancer observed in Radium Dial Painters</a:t>
            </a:r>
          </a:p>
          <a:p>
            <a:pPr marL="342900" indent="-342900">
              <a:buAutoNum type="arabicPlain" startAt="1932"/>
            </a:pPr>
            <a:r>
              <a:rPr lang="en-US" sz="2000" b="1" dirty="0"/>
              <a:t>             Lawrence invents cyclotron and creates </a:t>
            </a:r>
            <a:r>
              <a:rPr lang="en-US" sz="2000" b="1" dirty="0" err="1"/>
              <a:t>transmutated</a:t>
            </a:r>
            <a:r>
              <a:rPr lang="en-US" sz="2000" b="1" dirty="0"/>
              <a:t> elements and</a:t>
            </a:r>
          </a:p>
          <a:p>
            <a:r>
              <a:rPr lang="en-US" sz="2000" b="1" dirty="0"/>
              <a:t>                         isotopes</a:t>
            </a:r>
          </a:p>
          <a:p>
            <a:pPr marL="342900" indent="-342900">
              <a:buAutoNum type="arabicPlain" startAt="1934"/>
            </a:pPr>
            <a:r>
              <a:rPr lang="en-US" sz="2000" b="1" dirty="0"/>
              <a:t>             International x-ray and Radium Commission set </a:t>
            </a:r>
            <a:r>
              <a:rPr lang="en-US" sz="2000" b="1" u="sng" dirty="0"/>
              <a:t>tolerance dose</a:t>
            </a:r>
            <a:r>
              <a:rPr lang="en-US" sz="2000" b="1" dirty="0"/>
              <a:t> of</a:t>
            </a:r>
          </a:p>
          <a:p>
            <a:r>
              <a:rPr lang="en-US" sz="2000" b="1" dirty="0"/>
              <a:t>                         0.2 Roentgen/day</a:t>
            </a:r>
          </a:p>
          <a:p>
            <a:pPr marL="342900" indent="-342900">
              <a:buAutoNum type="arabicPlain" startAt="1938"/>
            </a:pPr>
            <a:r>
              <a:rPr lang="en-US" sz="2000" b="1" dirty="0"/>
              <a:t>             Hahn and Strassman discover fission, Meitner and Frisch coin term –</a:t>
            </a:r>
          </a:p>
          <a:p>
            <a:r>
              <a:rPr lang="en-US" sz="2000" b="1" dirty="0"/>
              <a:t>                        “daughter products.”  Physics and biology are joined!</a:t>
            </a:r>
          </a:p>
          <a:p>
            <a:r>
              <a:rPr lang="en-US" sz="2000" b="1"/>
              <a:t>1940             Seaborg </a:t>
            </a:r>
            <a:r>
              <a:rPr lang="en-US" sz="2000" b="1" dirty="0"/>
              <a:t>team discovers plutonium and demonstrates it is fissionable</a:t>
            </a:r>
          </a:p>
        </p:txBody>
      </p:sp>
    </p:spTree>
    <p:extLst>
      <p:ext uri="{BB962C8B-B14F-4D97-AF65-F5344CB8AC3E}">
        <p14:creationId xmlns:p14="http://schemas.microsoft.com/office/powerpoint/2010/main" val="29348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ormAutofit fontScale="90000"/>
          </a:bodyPr>
          <a:lstStyle/>
          <a:p>
            <a:r>
              <a:rPr lang="en-US" sz="3200" b="1" u="sng" dirty="0"/>
              <a:t>Chronology of Key Events Related to Evaluating Health Risks of Ionizing Radiation and Setting Standards</a:t>
            </a:r>
          </a:p>
        </p:txBody>
      </p:sp>
      <p:sp>
        <p:nvSpPr>
          <p:cNvPr id="3" name="TextBox 2"/>
          <p:cNvSpPr txBox="1"/>
          <p:nvPr/>
        </p:nvSpPr>
        <p:spPr>
          <a:xfrm>
            <a:off x="317770" y="1295400"/>
            <a:ext cx="8686800" cy="5693866"/>
          </a:xfrm>
          <a:prstGeom prst="rect">
            <a:avLst/>
          </a:prstGeom>
          <a:noFill/>
        </p:spPr>
        <p:txBody>
          <a:bodyPr wrap="square" rtlCol="0">
            <a:spAutoFit/>
          </a:bodyPr>
          <a:lstStyle/>
          <a:p>
            <a:pPr marL="457200" indent="-457200">
              <a:buAutoNum type="arabicPlain" startAt="1941"/>
            </a:pPr>
            <a:r>
              <a:rPr lang="en-US" sz="2000" b="1" dirty="0"/>
              <a:t>           </a:t>
            </a:r>
            <a:r>
              <a:rPr lang="en-US" b="1" dirty="0"/>
              <a:t>Henshaw describes two fundamental dose-response relationships:</a:t>
            </a:r>
          </a:p>
          <a:p>
            <a:r>
              <a:rPr lang="en-US" b="1" dirty="0"/>
              <a:t>                        (a)  linear, no-threshold model (Stochastic or </a:t>
            </a:r>
            <a:r>
              <a:rPr lang="en-US" b="1" dirty="0" err="1"/>
              <a:t>Probablistic</a:t>
            </a:r>
            <a:r>
              <a:rPr lang="en-US" b="1" dirty="0"/>
              <a:t>)</a:t>
            </a:r>
          </a:p>
          <a:p>
            <a:r>
              <a:rPr lang="en-US" b="1" dirty="0"/>
              <a:t>                        (b)  threshold model (Deterministic)</a:t>
            </a:r>
          </a:p>
          <a:p>
            <a:r>
              <a:rPr lang="en-US" b="1" dirty="0"/>
              <a:t>1942-1945   Manhattan Project (Groves) created to develop and produce atomic bomb</a:t>
            </a:r>
          </a:p>
          <a:p>
            <a:r>
              <a:rPr lang="en-US" b="1" dirty="0"/>
              <a:t>	       - University of Chicago – basic physics, chemistry, biology and medicine          </a:t>
            </a:r>
          </a:p>
          <a:p>
            <a:r>
              <a:rPr lang="en-US" b="1" dirty="0"/>
              <a:t>	       -  University of California (Berkeley) – basic physics, chemistry, biology and</a:t>
            </a:r>
          </a:p>
          <a:p>
            <a:r>
              <a:rPr lang="en-US" b="1" dirty="0"/>
              <a:t>	             medicine</a:t>
            </a:r>
          </a:p>
          <a:p>
            <a:r>
              <a:rPr lang="en-US" b="1" dirty="0"/>
              <a:t>	       -  University of Rochester – Toxicity testing</a:t>
            </a:r>
          </a:p>
          <a:p>
            <a:r>
              <a:rPr lang="en-US" b="1" dirty="0"/>
              <a:t>	       -  Oak Ridge – Produce uranium and Plutonium, basic biology</a:t>
            </a:r>
          </a:p>
          <a:p>
            <a:r>
              <a:rPr lang="en-US" b="1" dirty="0"/>
              <a:t>	       -  Hanford – Produce Plutonium-239</a:t>
            </a:r>
          </a:p>
          <a:p>
            <a:r>
              <a:rPr lang="en-US" b="1" dirty="0"/>
              <a:t>	       -  Los Alamos – Design, produce and test Atomic Bomb</a:t>
            </a:r>
          </a:p>
          <a:p>
            <a:r>
              <a:rPr lang="en-US" b="1" dirty="0"/>
              <a:t>1944-1945     </a:t>
            </a:r>
            <a:r>
              <a:rPr lang="en-US" b="1" dirty="0" err="1"/>
              <a:t>Cantrill</a:t>
            </a:r>
            <a:r>
              <a:rPr lang="en-US" b="1" dirty="0"/>
              <a:t> and Parker: Develop and Implement Hanford Radiation Protection </a:t>
            </a:r>
          </a:p>
          <a:p>
            <a:r>
              <a:rPr lang="en-US" b="1" dirty="0"/>
              <a:t>	          Program.  Author NDDC-1100.  “The Tolerance Dose”</a:t>
            </a:r>
          </a:p>
          <a:p>
            <a:r>
              <a:rPr lang="en-US" b="1" dirty="0"/>
              <a:t>July 1945        Trinity shot (Pu</a:t>
            </a:r>
            <a:r>
              <a:rPr lang="en-US" b="1" baseline="30000" dirty="0"/>
              <a:t>239</a:t>
            </a:r>
            <a:r>
              <a:rPr lang="en-US" b="1" dirty="0"/>
              <a:t>) test in New Mexico</a:t>
            </a:r>
          </a:p>
          <a:p>
            <a:r>
              <a:rPr lang="en-US" b="1" dirty="0"/>
              <a:t>August 1945   Hiroshima bomb (U</a:t>
            </a:r>
            <a:r>
              <a:rPr lang="en-US" b="1" baseline="30000" dirty="0"/>
              <a:t>235</a:t>
            </a:r>
            <a:r>
              <a:rPr lang="en-US" b="1" dirty="0"/>
              <a:t>) and Nagasaki bomb (Pu</a:t>
            </a:r>
            <a:r>
              <a:rPr lang="en-US" b="1" baseline="30000" dirty="0"/>
              <a:t>239</a:t>
            </a:r>
            <a:r>
              <a:rPr lang="en-US" b="1" dirty="0"/>
              <a:t>)</a:t>
            </a:r>
          </a:p>
          <a:p>
            <a:r>
              <a:rPr lang="en-US" b="1" dirty="0"/>
              <a:t>	        Morbidity and Mortality related to blast, thermal and radiation effects</a:t>
            </a:r>
          </a:p>
          <a:p>
            <a:pPr marL="342900" indent="-342900">
              <a:buAutoNum type="arabicPlain" startAt="1946"/>
            </a:pPr>
            <a:r>
              <a:rPr lang="en-US" b="1" dirty="0"/>
              <a:t>                 Beginning of Atomic Bomb Casualty Commission (Now Radiation Effects </a:t>
            </a:r>
          </a:p>
          <a:p>
            <a:r>
              <a:rPr lang="en-US" b="1" dirty="0"/>
              <a:t>	           Research Foundation)</a:t>
            </a:r>
          </a:p>
          <a:p>
            <a:endParaRPr lang="en-US" b="1" dirty="0"/>
          </a:p>
          <a:p>
            <a:endParaRPr lang="en-US" sz="2000" b="1" dirty="0"/>
          </a:p>
        </p:txBody>
      </p:sp>
    </p:spTree>
    <p:extLst>
      <p:ext uri="{BB962C8B-B14F-4D97-AF65-F5344CB8AC3E}">
        <p14:creationId xmlns:p14="http://schemas.microsoft.com/office/powerpoint/2010/main" val="76796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pPr>
              <a:defRPr/>
            </a:pPr>
            <a:r>
              <a:rPr lang="en-US" sz="3200" b="1" u="sng" dirty="0"/>
              <a:t>Early History:  Toxicity of Radiation and Radionuclides and Standards</a:t>
            </a:r>
          </a:p>
        </p:txBody>
      </p:sp>
      <p:sp>
        <p:nvSpPr>
          <p:cNvPr id="5123" name="TextBox 2"/>
          <p:cNvSpPr txBox="1">
            <a:spLocks noChangeArrowheads="1"/>
          </p:cNvSpPr>
          <p:nvPr/>
        </p:nvSpPr>
        <p:spPr bwMode="auto">
          <a:xfrm>
            <a:off x="174625" y="1600200"/>
            <a:ext cx="8969375"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8563" indent="-1198563">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buAutoNum type="arabicPlain" startAt="1941"/>
            </a:pPr>
            <a:r>
              <a:rPr lang="en-US" altLang="en-US" sz="2000" b="1" dirty="0"/>
              <a:t>Henshaw describes two fundamentally different radiation dose-response relationships (a) stochastic (linear, no threshold) and (b) deterministic (threshold)</a:t>
            </a:r>
          </a:p>
          <a:p>
            <a:pPr marL="0" indent="0" eaLnBrk="0" fontAlgn="base" hangingPunct="0">
              <a:spcBef>
                <a:spcPct val="0"/>
              </a:spcBef>
              <a:spcAft>
                <a:spcPct val="0"/>
              </a:spcAft>
            </a:pPr>
            <a:endParaRPr lang="en-US" altLang="en-US" sz="2000" b="1" dirty="0"/>
          </a:p>
          <a:p>
            <a:pPr eaLnBrk="0" fontAlgn="base" hangingPunct="0">
              <a:spcBef>
                <a:spcPct val="0"/>
              </a:spcBef>
              <a:spcAft>
                <a:spcPct val="0"/>
              </a:spcAft>
            </a:pPr>
            <a:r>
              <a:rPr lang="en-US" altLang="en-US" sz="2000" b="1" dirty="0"/>
              <a:t>1941	Three radiation tolerance levels to protect workers</a:t>
            </a:r>
          </a:p>
          <a:p>
            <a:pPr eaLnBrk="0" fontAlgn="base" hangingPunct="0">
              <a:spcBef>
                <a:spcPct val="0"/>
              </a:spcBef>
              <a:spcAft>
                <a:spcPct val="0"/>
              </a:spcAft>
            </a:pPr>
            <a:r>
              <a:rPr lang="en-US" altLang="en-US" sz="2000" b="1" dirty="0"/>
              <a:t>	-  0.1 roentgen per day for x- and gamma-rays</a:t>
            </a:r>
          </a:p>
          <a:p>
            <a:pPr eaLnBrk="0" fontAlgn="base" hangingPunct="0">
              <a:spcBef>
                <a:spcPct val="0"/>
              </a:spcBef>
              <a:spcAft>
                <a:spcPct val="0"/>
              </a:spcAft>
            </a:pPr>
            <a:r>
              <a:rPr lang="en-US" altLang="en-US" sz="2000" b="1" dirty="0"/>
              <a:t>	-  1 x 10</a:t>
            </a:r>
            <a:r>
              <a:rPr lang="en-US" altLang="en-US" sz="2000" b="1" baseline="30000" dirty="0"/>
              <a:t>-14</a:t>
            </a:r>
            <a:r>
              <a:rPr lang="en-US" altLang="en-US" sz="2000" b="1" dirty="0"/>
              <a:t> Curie radon/cc for radon in air</a:t>
            </a:r>
          </a:p>
          <a:p>
            <a:pPr eaLnBrk="0" fontAlgn="base" hangingPunct="0">
              <a:spcBef>
                <a:spcPct val="0"/>
              </a:spcBef>
              <a:spcAft>
                <a:spcPct val="0"/>
              </a:spcAft>
            </a:pPr>
            <a:r>
              <a:rPr lang="en-US" altLang="en-US" sz="2000" b="1" dirty="0"/>
              <a:t>	-  0.1 µg radium as maximum allowable amount deposited in body</a:t>
            </a:r>
          </a:p>
          <a:p>
            <a:pPr eaLnBrk="0" fontAlgn="base" hangingPunct="0">
              <a:spcBef>
                <a:spcPct val="0"/>
              </a:spcBef>
              <a:spcAft>
                <a:spcPct val="0"/>
              </a:spcAft>
            </a:pPr>
            <a:endParaRPr lang="en-US" altLang="en-US" sz="2000" b="1" dirty="0"/>
          </a:p>
          <a:p>
            <a:pPr eaLnBrk="0" fontAlgn="base" hangingPunct="0">
              <a:spcBef>
                <a:spcPct val="0"/>
              </a:spcBef>
              <a:spcAft>
                <a:spcPct val="0"/>
              </a:spcAft>
            </a:pPr>
            <a:r>
              <a:rPr lang="en-US" altLang="en-US" sz="2000" b="1" dirty="0"/>
              <a:t>	</a:t>
            </a:r>
            <a:r>
              <a:rPr lang="en-US" altLang="en-US" sz="2000" b="1" u="sng" dirty="0"/>
              <a:t>All three based on “human misfortune”</a:t>
            </a:r>
          </a:p>
          <a:p>
            <a:pPr eaLnBrk="0" fontAlgn="base" hangingPunct="0">
              <a:spcBef>
                <a:spcPct val="0"/>
              </a:spcBef>
              <a:spcAft>
                <a:spcPct val="0"/>
              </a:spcAft>
            </a:pPr>
            <a:r>
              <a:rPr lang="en-US" altLang="en-US" sz="2000" b="1" dirty="0"/>
              <a:t>	Major Uncertainties</a:t>
            </a:r>
          </a:p>
          <a:p>
            <a:pPr eaLnBrk="0" fontAlgn="base" hangingPunct="0">
              <a:spcBef>
                <a:spcPct val="0"/>
              </a:spcBef>
              <a:spcAft>
                <a:spcPct val="0"/>
              </a:spcAft>
            </a:pPr>
            <a:r>
              <a:rPr lang="en-US" altLang="en-US" sz="2000" b="1" dirty="0"/>
              <a:t>	-  effects of newly discovered radionuclides such as Pu</a:t>
            </a:r>
            <a:r>
              <a:rPr lang="en-US" altLang="en-US" sz="2000" b="1" baseline="30000" dirty="0"/>
              <a:t>239</a:t>
            </a:r>
            <a:endParaRPr lang="en-US" altLang="en-US" sz="2000" b="1" dirty="0"/>
          </a:p>
          <a:p>
            <a:pPr eaLnBrk="0" fontAlgn="base" hangingPunct="0">
              <a:spcBef>
                <a:spcPct val="0"/>
              </a:spcBef>
              <a:spcAft>
                <a:spcPct val="0"/>
              </a:spcAft>
            </a:pPr>
            <a:r>
              <a:rPr lang="en-US" altLang="en-US" sz="2000" b="1" dirty="0"/>
              <a:t>	-  effects of protracted exposures</a:t>
            </a:r>
          </a:p>
          <a:p>
            <a:pPr eaLnBrk="0" fontAlgn="base" hangingPunct="0">
              <a:spcBef>
                <a:spcPct val="0"/>
              </a:spcBef>
              <a:spcAft>
                <a:spcPct val="0"/>
              </a:spcAft>
            </a:pPr>
            <a:r>
              <a:rPr lang="en-US" altLang="en-US" sz="2000" b="1" dirty="0"/>
              <a:t>	-  uncertainties in human data bases</a:t>
            </a:r>
          </a:p>
          <a:p>
            <a:pPr eaLnBrk="0" fontAlgn="base" hangingPunct="0">
              <a:spcBef>
                <a:spcPct val="0"/>
              </a:spcBef>
              <a:spcAft>
                <a:spcPct val="0"/>
              </a:spcAft>
            </a:pPr>
            <a:endParaRPr lang="en-US" altLang="en-US" sz="2400" b="1" dirty="0"/>
          </a:p>
        </p:txBody>
      </p:sp>
    </p:spTree>
    <p:extLst>
      <p:ext uri="{BB962C8B-B14F-4D97-AF65-F5344CB8AC3E}">
        <p14:creationId xmlns:p14="http://schemas.microsoft.com/office/powerpoint/2010/main" val="9162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458200" cy="1231106"/>
          </a:xfrm>
          <a:prstGeom prst="rect">
            <a:avLst/>
          </a:prstGeom>
          <a:noFill/>
        </p:spPr>
        <p:txBody>
          <a:bodyPr>
            <a:spAutoFit/>
          </a:bodyPr>
          <a:lstStyle/>
          <a:p>
            <a:pPr algn="ctr" eaLnBrk="0" fontAlgn="base" hangingPunct="0">
              <a:spcBef>
                <a:spcPct val="0"/>
              </a:spcBef>
              <a:spcAft>
                <a:spcPct val="0"/>
              </a:spcAft>
              <a:defRPr/>
            </a:pPr>
            <a:r>
              <a:rPr lang="en-US" sz="2800" b="1" u="sng" dirty="0"/>
              <a:t>Schematic Rendering of Two Fundamentally Different Dose-Effect Relationships for Radiation </a:t>
            </a:r>
            <a:br>
              <a:rPr lang="en-US" sz="2800" b="1" u="sng" dirty="0"/>
            </a:br>
            <a:r>
              <a:rPr lang="en-US" b="1" dirty="0"/>
              <a:t>(Adapted from Henshaw 1941, Journal of National Cancer Institute, Vol. 1)</a:t>
            </a:r>
          </a:p>
        </p:txBody>
      </p:sp>
      <p:cxnSp>
        <p:nvCxnSpPr>
          <p:cNvPr id="5" name="Straight Connector 4"/>
          <p:cNvCxnSpPr/>
          <p:nvPr/>
        </p:nvCxnSpPr>
        <p:spPr>
          <a:xfrm>
            <a:off x="1524000" y="2209800"/>
            <a:ext cx="0" cy="3581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524000" y="5791200"/>
            <a:ext cx="5791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752600" y="2819400"/>
            <a:ext cx="5181600" cy="2590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2441575" y="2201863"/>
            <a:ext cx="4100513" cy="3578225"/>
          </a:xfrm>
          <a:custGeom>
            <a:avLst/>
            <a:gdLst>
              <a:gd name="connsiteX0" fmla="*/ 0 w 4465468"/>
              <a:gd name="connsiteY0" fmla="*/ 3552352 h 3552352"/>
              <a:gd name="connsiteX1" fmla="*/ 2201662 w 4465468"/>
              <a:gd name="connsiteY1" fmla="*/ 2664585 h 3552352"/>
              <a:gd name="connsiteX2" fmla="*/ 3036163 w 4465468"/>
              <a:gd name="connsiteY2" fmla="*/ 249859 h 3552352"/>
              <a:gd name="connsiteX3" fmla="*/ 4465468 w 4465468"/>
              <a:gd name="connsiteY3" fmla="*/ 54550 h 3552352"/>
              <a:gd name="connsiteX0" fmla="*/ 0 w 4465468"/>
              <a:gd name="connsiteY0" fmla="*/ 3571156 h 3571156"/>
              <a:gd name="connsiteX1" fmla="*/ 2201662 w 4465468"/>
              <a:gd name="connsiteY1" fmla="*/ 2683389 h 3571156"/>
              <a:gd name="connsiteX2" fmla="*/ 3036163 w 4465468"/>
              <a:gd name="connsiteY2" fmla="*/ 268663 h 3571156"/>
              <a:gd name="connsiteX3" fmla="*/ 4465468 w 4465468"/>
              <a:gd name="connsiteY3" fmla="*/ 73354 h 3571156"/>
              <a:gd name="connsiteX0" fmla="*/ 0 w 4101484"/>
              <a:gd name="connsiteY0" fmla="*/ 3613429 h 3613429"/>
              <a:gd name="connsiteX1" fmla="*/ 2201662 w 4101484"/>
              <a:gd name="connsiteY1" fmla="*/ 2725662 h 3613429"/>
              <a:gd name="connsiteX2" fmla="*/ 3036163 w 4101484"/>
              <a:gd name="connsiteY2" fmla="*/ 310936 h 3613429"/>
              <a:gd name="connsiteX3" fmla="*/ 4101484 w 4101484"/>
              <a:gd name="connsiteY3" fmla="*/ 44605 h 3613429"/>
              <a:gd name="connsiteX0" fmla="*/ 0 w 4101484"/>
              <a:gd name="connsiteY0" fmla="*/ 3626826 h 3626826"/>
              <a:gd name="connsiteX1" fmla="*/ 2015231 w 4101484"/>
              <a:gd name="connsiteY1" fmla="*/ 2978756 h 3626826"/>
              <a:gd name="connsiteX2" fmla="*/ 3036163 w 4101484"/>
              <a:gd name="connsiteY2" fmla="*/ 324333 h 3626826"/>
              <a:gd name="connsiteX3" fmla="*/ 4101484 w 4101484"/>
              <a:gd name="connsiteY3" fmla="*/ 58002 h 3626826"/>
              <a:gd name="connsiteX0" fmla="*/ 0 w 4101484"/>
              <a:gd name="connsiteY0" fmla="*/ 3596813 h 3596813"/>
              <a:gd name="connsiteX1" fmla="*/ 2015231 w 4101484"/>
              <a:gd name="connsiteY1" fmla="*/ 2948743 h 3596813"/>
              <a:gd name="connsiteX2" fmla="*/ 2876365 w 4101484"/>
              <a:gd name="connsiteY2" fmla="*/ 374219 h 3596813"/>
              <a:gd name="connsiteX3" fmla="*/ 4101484 w 4101484"/>
              <a:gd name="connsiteY3" fmla="*/ 27989 h 3596813"/>
              <a:gd name="connsiteX0" fmla="*/ 0 w 4101484"/>
              <a:gd name="connsiteY0" fmla="*/ 3596813 h 3596813"/>
              <a:gd name="connsiteX1" fmla="*/ 2015231 w 4101484"/>
              <a:gd name="connsiteY1" fmla="*/ 2948743 h 3596813"/>
              <a:gd name="connsiteX2" fmla="*/ 2876365 w 4101484"/>
              <a:gd name="connsiteY2" fmla="*/ 374219 h 3596813"/>
              <a:gd name="connsiteX3" fmla="*/ 4101484 w 4101484"/>
              <a:gd name="connsiteY3" fmla="*/ 27989 h 3596813"/>
              <a:gd name="connsiteX0" fmla="*/ 0 w 4101484"/>
              <a:gd name="connsiteY0" fmla="*/ 3591842 h 3591842"/>
              <a:gd name="connsiteX1" fmla="*/ 2015231 w 4101484"/>
              <a:gd name="connsiteY1" fmla="*/ 2943772 h 3591842"/>
              <a:gd name="connsiteX2" fmla="*/ 2876365 w 4101484"/>
              <a:gd name="connsiteY2" fmla="*/ 387004 h 3591842"/>
              <a:gd name="connsiteX3" fmla="*/ 4101484 w 4101484"/>
              <a:gd name="connsiteY3" fmla="*/ 23018 h 3591842"/>
              <a:gd name="connsiteX0" fmla="*/ 0 w 4101484"/>
              <a:gd name="connsiteY0" fmla="*/ 3577155 h 3577155"/>
              <a:gd name="connsiteX1" fmla="*/ 2015231 w 4101484"/>
              <a:gd name="connsiteY1" fmla="*/ 2929085 h 3577155"/>
              <a:gd name="connsiteX2" fmla="*/ 2876365 w 4101484"/>
              <a:gd name="connsiteY2" fmla="*/ 372317 h 3577155"/>
              <a:gd name="connsiteX3" fmla="*/ 4101484 w 4101484"/>
              <a:gd name="connsiteY3" fmla="*/ 8331 h 3577155"/>
            </a:gdLst>
            <a:ahLst/>
            <a:cxnLst>
              <a:cxn ang="0">
                <a:pos x="connsiteX0" y="connsiteY0"/>
              </a:cxn>
              <a:cxn ang="0">
                <a:pos x="connsiteX1" y="connsiteY1"/>
              </a:cxn>
              <a:cxn ang="0">
                <a:pos x="connsiteX2" y="connsiteY2"/>
              </a:cxn>
              <a:cxn ang="0">
                <a:pos x="connsiteX3" y="connsiteY3"/>
              </a:cxn>
            </a:cxnLst>
            <a:rect l="l" t="t" r="r" b="b"/>
            <a:pathLst>
              <a:path w="4101484" h="3577155">
                <a:moveTo>
                  <a:pt x="0" y="3577155"/>
                </a:moveTo>
                <a:cubicBezTo>
                  <a:pt x="883328" y="3435112"/>
                  <a:pt x="1535837" y="3463225"/>
                  <a:pt x="2015231" y="2929085"/>
                </a:cubicBezTo>
                <a:cubicBezTo>
                  <a:pt x="2494625" y="2394945"/>
                  <a:pt x="2448757" y="770332"/>
                  <a:pt x="2876365" y="372317"/>
                </a:cubicBezTo>
                <a:cubicBezTo>
                  <a:pt x="3303973" y="-25698"/>
                  <a:pt x="3876583" y="-12384"/>
                  <a:pt x="4101484" y="8331"/>
                </a:cubicBezTo>
              </a:path>
            </a:pathLst>
          </a:cu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srgbClr val="FFFFFF"/>
              </a:solidFill>
            </a:endParaRPr>
          </a:p>
        </p:txBody>
      </p:sp>
      <p:sp>
        <p:nvSpPr>
          <p:cNvPr id="6152" name="TextBox 11"/>
          <p:cNvSpPr txBox="1">
            <a:spLocks noChangeArrowheads="1"/>
          </p:cNvSpPr>
          <p:nvPr/>
        </p:nvSpPr>
        <p:spPr bwMode="auto">
          <a:xfrm>
            <a:off x="2514600" y="4267200"/>
            <a:ext cx="481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altLang="en-US" sz="3200" b="1">
                <a:solidFill>
                  <a:srgbClr val="000000"/>
                </a:solidFill>
              </a:rPr>
              <a:t>A</a:t>
            </a:r>
            <a:endParaRPr lang="en-US" altLang="en-US" sz="2800" b="1">
              <a:solidFill>
                <a:srgbClr val="000000"/>
              </a:solidFill>
            </a:endParaRPr>
          </a:p>
        </p:txBody>
      </p:sp>
      <p:sp>
        <p:nvSpPr>
          <p:cNvPr id="6153" name="TextBox 12"/>
          <p:cNvSpPr txBox="1">
            <a:spLocks noChangeArrowheads="1"/>
          </p:cNvSpPr>
          <p:nvPr/>
        </p:nvSpPr>
        <p:spPr bwMode="auto">
          <a:xfrm>
            <a:off x="4624388" y="4749800"/>
            <a:ext cx="481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altLang="en-US" sz="3200" b="1">
                <a:solidFill>
                  <a:srgbClr val="000000"/>
                </a:solidFill>
              </a:rPr>
              <a:t>B</a:t>
            </a:r>
            <a:endParaRPr lang="en-US" altLang="en-US" sz="2800" b="1">
              <a:solidFill>
                <a:srgbClr val="000000"/>
              </a:solidFill>
            </a:endParaRPr>
          </a:p>
        </p:txBody>
      </p:sp>
      <p:sp>
        <p:nvSpPr>
          <p:cNvPr id="6154" name="TextBox 13"/>
          <p:cNvSpPr txBox="1">
            <a:spLocks noChangeArrowheads="1"/>
          </p:cNvSpPr>
          <p:nvPr/>
        </p:nvSpPr>
        <p:spPr bwMode="auto">
          <a:xfrm>
            <a:off x="3843338" y="5892800"/>
            <a:ext cx="11858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altLang="en-US" sz="3200" b="1">
                <a:solidFill>
                  <a:srgbClr val="000000"/>
                </a:solidFill>
              </a:rPr>
              <a:t>Dose</a:t>
            </a:r>
            <a:endParaRPr lang="en-US" altLang="en-US" sz="2800" b="1">
              <a:solidFill>
                <a:srgbClr val="000000"/>
              </a:solidFill>
            </a:endParaRPr>
          </a:p>
        </p:txBody>
      </p:sp>
      <p:sp>
        <p:nvSpPr>
          <p:cNvPr id="6155" name="TextBox 14"/>
          <p:cNvSpPr txBox="1">
            <a:spLocks noChangeArrowheads="1"/>
          </p:cNvSpPr>
          <p:nvPr/>
        </p:nvSpPr>
        <p:spPr bwMode="auto">
          <a:xfrm rot="-5400000">
            <a:off x="316706" y="3798094"/>
            <a:ext cx="1322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altLang="en-US" sz="3200" b="1">
                <a:solidFill>
                  <a:srgbClr val="000000"/>
                </a:solidFill>
              </a:rPr>
              <a:t>Effect</a:t>
            </a:r>
            <a:endParaRPr lang="en-US" altLang="en-US" sz="2800" b="1">
              <a:solidFill>
                <a:srgbClr val="000000"/>
              </a:solidFill>
            </a:endParaRPr>
          </a:p>
        </p:txBody>
      </p:sp>
      <p:cxnSp>
        <p:nvCxnSpPr>
          <p:cNvPr id="17" name="Straight Arrow Connector 16"/>
          <p:cNvCxnSpPr/>
          <p:nvPr/>
        </p:nvCxnSpPr>
        <p:spPr>
          <a:xfrm>
            <a:off x="3352800" y="5943600"/>
            <a:ext cx="2209800" cy="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270000" y="3124200"/>
            <a:ext cx="25400" cy="20574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58" name="TextBox 19"/>
          <p:cNvSpPr txBox="1">
            <a:spLocks noChangeArrowheads="1"/>
          </p:cNvSpPr>
          <p:nvPr/>
        </p:nvSpPr>
        <p:spPr bwMode="auto">
          <a:xfrm>
            <a:off x="1905000" y="2438400"/>
            <a:ext cx="281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altLang="en-US" b="1" dirty="0">
                <a:solidFill>
                  <a:srgbClr val="000000"/>
                </a:solidFill>
              </a:rPr>
              <a:t>Stochastic: </a:t>
            </a:r>
            <a:r>
              <a:rPr lang="en-US" altLang="en-US" dirty="0">
                <a:solidFill>
                  <a:srgbClr val="000000"/>
                </a:solidFill>
              </a:rPr>
              <a:t>probability of occurrence increases with dose presumably without a threshold</a:t>
            </a:r>
          </a:p>
        </p:txBody>
      </p:sp>
      <p:sp>
        <p:nvSpPr>
          <p:cNvPr id="6159" name="TextBox 20"/>
          <p:cNvSpPr txBox="1">
            <a:spLocks noChangeArrowheads="1"/>
          </p:cNvSpPr>
          <p:nvPr/>
        </p:nvSpPr>
        <p:spPr bwMode="auto">
          <a:xfrm>
            <a:off x="5257800" y="4133850"/>
            <a:ext cx="281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US" altLang="en-US" b="1">
                <a:solidFill>
                  <a:srgbClr val="000000"/>
                </a:solidFill>
              </a:rPr>
              <a:t>Deterministic: </a:t>
            </a:r>
            <a:r>
              <a:rPr lang="en-US" altLang="en-US">
                <a:solidFill>
                  <a:srgbClr val="000000"/>
                </a:solidFill>
              </a:rPr>
              <a:t>Occurrence and severity is a function of dose with an identifiable threshold</a:t>
            </a:r>
          </a:p>
        </p:txBody>
      </p:sp>
    </p:spTree>
    <p:extLst>
      <p:ext uri="{BB962C8B-B14F-4D97-AF65-F5344CB8AC3E}">
        <p14:creationId xmlns:p14="http://schemas.microsoft.com/office/powerpoint/2010/main" val="22756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458200" cy="584775"/>
          </a:xfrm>
          <a:prstGeom prst="rect">
            <a:avLst/>
          </a:prstGeom>
          <a:noFill/>
        </p:spPr>
        <p:txBody>
          <a:bodyPr wrap="square" rtlCol="0">
            <a:spAutoFit/>
          </a:bodyPr>
          <a:lstStyle/>
          <a:p>
            <a:pPr algn="ctr"/>
            <a:r>
              <a:rPr lang="en-US" sz="3200" b="1" u="sng" dirty="0">
                <a:solidFill>
                  <a:prstClr val="black"/>
                </a:solidFill>
              </a:rPr>
              <a:t>Health Effects of Radiation Exposure</a:t>
            </a:r>
          </a:p>
        </p:txBody>
      </p:sp>
      <p:sp>
        <p:nvSpPr>
          <p:cNvPr id="3" name="TextBox 2"/>
          <p:cNvSpPr txBox="1"/>
          <p:nvPr/>
        </p:nvSpPr>
        <p:spPr>
          <a:xfrm>
            <a:off x="609600" y="2502087"/>
            <a:ext cx="990600" cy="646331"/>
          </a:xfrm>
          <a:prstGeom prst="rect">
            <a:avLst/>
          </a:prstGeom>
          <a:noFill/>
        </p:spPr>
        <p:txBody>
          <a:bodyPr wrap="square" rtlCol="0">
            <a:spAutoFit/>
          </a:bodyPr>
          <a:lstStyle/>
          <a:p>
            <a:r>
              <a:rPr lang="en-US" b="1" dirty="0">
                <a:solidFill>
                  <a:prstClr val="black"/>
                </a:solidFill>
              </a:rPr>
              <a:t>Somatic</a:t>
            </a:r>
          </a:p>
          <a:p>
            <a:r>
              <a:rPr lang="en-US" b="1" dirty="0">
                <a:solidFill>
                  <a:prstClr val="black"/>
                </a:solidFill>
              </a:rPr>
              <a:t>Effects</a:t>
            </a:r>
          </a:p>
        </p:txBody>
      </p:sp>
      <p:sp>
        <p:nvSpPr>
          <p:cNvPr id="5" name="TextBox 4"/>
          <p:cNvSpPr txBox="1"/>
          <p:nvPr/>
        </p:nvSpPr>
        <p:spPr>
          <a:xfrm>
            <a:off x="1832486" y="1600200"/>
            <a:ext cx="834515" cy="646331"/>
          </a:xfrm>
          <a:prstGeom prst="rect">
            <a:avLst/>
          </a:prstGeom>
          <a:noFill/>
        </p:spPr>
        <p:txBody>
          <a:bodyPr wrap="square" rtlCol="0">
            <a:spAutoFit/>
          </a:bodyPr>
          <a:lstStyle/>
          <a:p>
            <a:r>
              <a:rPr lang="en-US" b="1" dirty="0">
                <a:solidFill>
                  <a:prstClr val="black"/>
                </a:solidFill>
              </a:rPr>
              <a:t>Acute</a:t>
            </a:r>
          </a:p>
          <a:p>
            <a:r>
              <a:rPr lang="en-US" b="1" dirty="0">
                <a:solidFill>
                  <a:prstClr val="black"/>
                </a:solidFill>
              </a:rPr>
              <a:t>Effects</a:t>
            </a:r>
          </a:p>
        </p:txBody>
      </p:sp>
      <p:sp>
        <p:nvSpPr>
          <p:cNvPr id="7" name="TextBox 6"/>
          <p:cNvSpPr txBox="1"/>
          <p:nvPr/>
        </p:nvSpPr>
        <p:spPr>
          <a:xfrm>
            <a:off x="2005874" y="3545889"/>
            <a:ext cx="965926" cy="646331"/>
          </a:xfrm>
          <a:prstGeom prst="rect">
            <a:avLst/>
          </a:prstGeom>
          <a:noFill/>
        </p:spPr>
        <p:txBody>
          <a:bodyPr wrap="square" rtlCol="0">
            <a:spAutoFit/>
          </a:bodyPr>
          <a:lstStyle/>
          <a:p>
            <a:r>
              <a:rPr lang="en-US" b="1" dirty="0">
                <a:solidFill>
                  <a:prstClr val="black"/>
                </a:solidFill>
              </a:rPr>
              <a:t>Late</a:t>
            </a:r>
          </a:p>
          <a:p>
            <a:r>
              <a:rPr lang="en-US" b="1" dirty="0">
                <a:solidFill>
                  <a:prstClr val="black"/>
                </a:solidFill>
              </a:rPr>
              <a:t>Effects</a:t>
            </a:r>
          </a:p>
        </p:txBody>
      </p:sp>
      <p:sp>
        <p:nvSpPr>
          <p:cNvPr id="17" name="TextBox 16"/>
          <p:cNvSpPr txBox="1"/>
          <p:nvPr/>
        </p:nvSpPr>
        <p:spPr>
          <a:xfrm>
            <a:off x="3352800" y="1752600"/>
            <a:ext cx="1600200" cy="369332"/>
          </a:xfrm>
          <a:prstGeom prst="rect">
            <a:avLst/>
          </a:prstGeom>
          <a:noFill/>
        </p:spPr>
        <p:txBody>
          <a:bodyPr wrap="square" rtlCol="0">
            <a:spAutoFit/>
          </a:bodyPr>
          <a:lstStyle/>
          <a:p>
            <a:r>
              <a:rPr lang="en-US" b="1" dirty="0">
                <a:solidFill>
                  <a:prstClr val="black"/>
                </a:solidFill>
              </a:rPr>
              <a:t>Erythema</a:t>
            </a:r>
          </a:p>
        </p:txBody>
      </p:sp>
      <p:sp>
        <p:nvSpPr>
          <p:cNvPr id="18" name="TextBox 17"/>
          <p:cNvSpPr txBox="1"/>
          <p:nvPr/>
        </p:nvSpPr>
        <p:spPr>
          <a:xfrm>
            <a:off x="3352800" y="1066800"/>
            <a:ext cx="1802946" cy="646331"/>
          </a:xfrm>
          <a:prstGeom prst="rect">
            <a:avLst/>
          </a:prstGeom>
          <a:noFill/>
        </p:spPr>
        <p:txBody>
          <a:bodyPr wrap="square" rtlCol="0">
            <a:spAutoFit/>
          </a:bodyPr>
          <a:lstStyle/>
          <a:p>
            <a:r>
              <a:rPr lang="en-US" b="1" dirty="0">
                <a:solidFill>
                  <a:prstClr val="black"/>
                </a:solidFill>
              </a:rPr>
              <a:t>Acute Radiation</a:t>
            </a:r>
          </a:p>
          <a:p>
            <a:r>
              <a:rPr lang="en-US" b="1" dirty="0">
                <a:solidFill>
                  <a:prstClr val="black"/>
                </a:solidFill>
              </a:rPr>
              <a:t>Sickness</a:t>
            </a:r>
          </a:p>
        </p:txBody>
      </p:sp>
      <p:sp>
        <p:nvSpPr>
          <p:cNvPr id="20" name="TextBox 19"/>
          <p:cNvSpPr txBox="1"/>
          <p:nvPr/>
        </p:nvSpPr>
        <p:spPr>
          <a:xfrm>
            <a:off x="3352800" y="2121932"/>
            <a:ext cx="1143001" cy="369332"/>
          </a:xfrm>
          <a:prstGeom prst="rect">
            <a:avLst/>
          </a:prstGeom>
          <a:noFill/>
        </p:spPr>
        <p:txBody>
          <a:bodyPr wrap="square" rtlCol="0">
            <a:spAutoFit/>
          </a:bodyPr>
          <a:lstStyle/>
          <a:p>
            <a:r>
              <a:rPr lang="en-US" b="1" dirty="0">
                <a:solidFill>
                  <a:prstClr val="black"/>
                </a:solidFill>
              </a:rPr>
              <a:t>Epilation</a:t>
            </a:r>
          </a:p>
        </p:txBody>
      </p:sp>
      <p:sp>
        <p:nvSpPr>
          <p:cNvPr id="21" name="TextBox 20"/>
          <p:cNvSpPr txBox="1"/>
          <p:nvPr/>
        </p:nvSpPr>
        <p:spPr>
          <a:xfrm>
            <a:off x="3352801" y="2491264"/>
            <a:ext cx="1143000" cy="369332"/>
          </a:xfrm>
          <a:prstGeom prst="rect">
            <a:avLst/>
          </a:prstGeom>
          <a:noFill/>
        </p:spPr>
        <p:txBody>
          <a:bodyPr wrap="square" rtlCol="0">
            <a:spAutoFit/>
          </a:bodyPr>
          <a:lstStyle/>
          <a:p>
            <a:r>
              <a:rPr lang="en-US" b="1" dirty="0">
                <a:solidFill>
                  <a:prstClr val="black"/>
                </a:solidFill>
              </a:rPr>
              <a:t>Sterility</a:t>
            </a:r>
          </a:p>
        </p:txBody>
      </p:sp>
      <p:sp>
        <p:nvSpPr>
          <p:cNvPr id="42" name="TextBox 41"/>
          <p:cNvSpPr txBox="1"/>
          <p:nvPr/>
        </p:nvSpPr>
        <p:spPr>
          <a:xfrm>
            <a:off x="3352800" y="3124200"/>
            <a:ext cx="1447800" cy="1338828"/>
          </a:xfrm>
          <a:prstGeom prst="rect">
            <a:avLst/>
          </a:prstGeom>
          <a:noFill/>
        </p:spPr>
        <p:txBody>
          <a:bodyPr wrap="square" rtlCol="0">
            <a:spAutoFit/>
          </a:bodyPr>
          <a:lstStyle/>
          <a:p>
            <a:pPr>
              <a:lnSpc>
                <a:spcPct val="150000"/>
              </a:lnSpc>
            </a:pPr>
            <a:r>
              <a:rPr lang="en-US" b="1" dirty="0">
                <a:solidFill>
                  <a:prstClr val="black"/>
                </a:solidFill>
              </a:rPr>
              <a:t>Cataract</a:t>
            </a:r>
          </a:p>
          <a:p>
            <a:pPr>
              <a:lnSpc>
                <a:spcPct val="150000"/>
              </a:lnSpc>
            </a:pPr>
            <a:r>
              <a:rPr lang="en-US" b="1" dirty="0">
                <a:solidFill>
                  <a:prstClr val="black"/>
                </a:solidFill>
              </a:rPr>
              <a:t>Leukemia</a:t>
            </a:r>
          </a:p>
          <a:p>
            <a:pPr>
              <a:lnSpc>
                <a:spcPct val="150000"/>
              </a:lnSpc>
            </a:pPr>
            <a:r>
              <a:rPr lang="en-US" b="1" dirty="0">
                <a:solidFill>
                  <a:prstClr val="black"/>
                </a:solidFill>
              </a:rPr>
              <a:t>Cancer</a:t>
            </a:r>
          </a:p>
        </p:txBody>
      </p:sp>
      <p:sp>
        <p:nvSpPr>
          <p:cNvPr id="43" name="TextBox 42"/>
          <p:cNvSpPr txBox="1"/>
          <p:nvPr/>
        </p:nvSpPr>
        <p:spPr>
          <a:xfrm>
            <a:off x="6096000" y="1752600"/>
            <a:ext cx="1524000" cy="646331"/>
          </a:xfrm>
          <a:prstGeom prst="rect">
            <a:avLst/>
          </a:prstGeom>
          <a:noFill/>
        </p:spPr>
        <p:txBody>
          <a:bodyPr wrap="square" rtlCol="0">
            <a:spAutoFit/>
          </a:bodyPr>
          <a:lstStyle/>
          <a:p>
            <a:r>
              <a:rPr lang="en-US" b="1" dirty="0">
                <a:solidFill>
                  <a:prstClr val="black"/>
                </a:solidFill>
              </a:rPr>
              <a:t>Deterministic</a:t>
            </a:r>
          </a:p>
          <a:p>
            <a:r>
              <a:rPr lang="en-US" b="1" dirty="0">
                <a:solidFill>
                  <a:prstClr val="black"/>
                </a:solidFill>
              </a:rPr>
              <a:t>Effects</a:t>
            </a:r>
          </a:p>
        </p:txBody>
      </p:sp>
      <p:sp>
        <p:nvSpPr>
          <p:cNvPr id="44" name="TextBox 43"/>
          <p:cNvSpPr txBox="1"/>
          <p:nvPr/>
        </p:nvSpPr>
        <p:spPr>
          <a:xfrm>
            <a:off x="6096000" y="3962400"/>
            <a:ext cx="1371600" cy="646331"/>
          </a:xfrm>
          <a:prstGeom prst="rect">
            <a:avLst/>
          </a:prstGeom>
          <a:noFill/>
        </p:spPr>
        <p:txBody>
          <a:bodyPr wrap="square" rtlCol="0">
            <a:spAutoFit/>
          </a:bodyPr>
          <a:lstStyle/>
          <a:p>
            <a:r>
              <a:rPr lang="en-US" b="1" dirty="0">
                <a:solidFill>
                  <a:prstClr val="black"/>
                </a:solidFill>
              </a:rPr>
              <a:t>Stochastic</a:t>
            </a:r>
          </a:p>
          <a:p>
            <a:r>
              <a:rPr lang="en-US" b="1" dirty="0">
                <a:solidFill>
                  <a:prstClr val="black"/>
                </a:solidFill>
              </a:rPr>
              <a:t>Effects</a:t>
            </a:r>
          </a:p>
        </p:txBody>
      </p:sp>
      <p:sp>
        <p:nvSpPr>
          <p:cNvPr id="45" name="TextBox 44"/>
          <p:cNvSpPr txBox="1"/>
          <p:nvPr/>
        </p:nvSpPr>
        <p:spPr>
          <a:xfrm>
            <a:off x="762000" y="4876800"/>
            <a:ext cx="1072332" cy="646331"/>
          </a:xfrm>
          <a:prstGeom prst="rect">
            <a:avLst/>
          </a:prstGeom>
          <a:noFill/>
        </p:spPr>
        <p:txBody>
          <a:bodyPr wrap="square" rtlCol="0">
            <a:spAutoFit/>
          </a:bodyPr>
          <a:lstStyle/>
          <a:p>
            <a:r>
              <a:rPr lang="en-US" b="1" dirty="0">
                <a:solidFill>
                  <a:prstClr val="black"/>
                </a:solidFill>
              </a:rPr>
              <a:t>Heritable</a:t>
            </a:r>
          </a:p>
          <a:p>
            <a:r>
              <a:rPr lang="en-US" b="1" dirty="0">
                <a:solidFill>
                  <a:prstClr val="black"/>
                </a:solidFill>
              </a:rPr>
              <a:t>Effects</a:t>
            </a:r>
          </a:p>
        </p:txBody>
      </p:sp>
      <p:sp>
        <p:nvSpPr>
          <p:cNvPr id="46" name="TextBox 45"/>
          <p:cNvSpPr txBox="1"/>
          <p:nvPr/>
        </p:nvSpPr>
        <p:spPr>
          <a:xfrm>
            <a:off x="2971800" y="4876799"/>
            <a:ext cx="1981200" cy="646331"/>
          </a:xfrm>
          <a:prstGeom prst="rect">
            <a:avLst/>
          </a:prstGeom>
          <a:noFill/>
        </p:spPr>
        <p:txBody>
          <a:bodyPr wrap="square" rtlCol="0">
            <a:spAutoFit/>
          </a:bodyPr>
          <a:lstStyle/>
          <a:p>
            <a:r>
              <a:rPr lang="en-US" b="1" dirty="0">
                <a:solidFill>
                  <a:prstClr val="black"/>
                </a:solidFill>
              </a:rPr>
              <a:t>Manifest in</a:t>
            </a:r>
          </a:p>
          <a:p>
            <a:r>
              <a:rPr lang="en-US" b="1" dirty="0">
                <a:solidFill>
                  <a:prstClr val="black"/>
                </a:solidFill>
              </a:rPr>
              <a:t>future generations</a:t>
            </a:r>
          </a:p>
        </p:txBody>
      </p:sp>
      <p:sp>
        <p:nvSpPr>
          <p:cNvPr id="50" name="Right Brace 49"/>
          <p:cNvSpPr/>
          <p:nvPr/>
        </p:nvSpPr>
        <p:spPr>
          <a:xfrm>
            <a:off x="5155746" y="3295081"/>
            <a:ext cx="623207" cy="227159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52" name="Straight Connector 51"/>
          <p:cNvCxnSpPr/>
          <p:nvPr/>
        </p:nvCxnSpPr>
        <p:spPr>
          <a:xfrm>
            <a:off x="1676400" y="1752600"/>
            <a:ext cx="0" cy="2041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676400" y="1752600"/>
            <a:ext cx="157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 idx="3"/>
            <a:endCxn id="3" idx="3"/>
          </p:cNvCxnSpPr>
          <p:nvPr/>
        </p:nvCxnSpPr>
        <p:spPr>
          <a:xfrm>
            <a:off x="1600200" y="282525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676400" y="3793614"/>
            <a:ext cx="1579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447800" y="2825253"/>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ight Brace 3"/>
          <p:cNvSpPr/>
          <p:nvPr/>
        </p:nvSpPr>
        <p:spPr>
          <a:xfrm>
            <a:off x="5200650" y="1124799"/>
            <a:ext cx="533400" cy="1746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8" name="Straight Connector 7"/>
          <p:cNvCxnSpPr>
            <a:stCxn id="45" idx="3"/>
            <a:endCxn id="46" idx="1"/>
          </p:cNvCxnSpPr>
          <p:nvPr/>
        </p:nvCxnSpPr>
        <p:spPr>
          <a:xfrm flipV="1">
            <a:off x="1834332" y="5199965"/>
            <a:ext cx="113746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37114" y="1221155"/>
            <a:ext cx="0" cy="155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61238" y="3233841"/>
            <a:ext cx="0" cy="1099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49176" y="3809126"/>
            <a:ext cx="1632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061238" y="3233841"/>
            <a:ext cx="1500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80658" y="4333182"/>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18872" y="1223110"/>
            <a:ext cx="1718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37114" y="1998108"/>
            <a:ext cx="17417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039467" y="2398931"/>
            <a:ext cx="151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048000" y="2773107"/>
            <a:ext cx="185058" cy="1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895600" y="2121932"/>
            <a:ext cx="141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2895600" y="3962400"/>
            <a:ext cx="165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699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2125</Words>
  <Application>Microsoft Office PowerPoint</Application>
  <PresentationFormat>On-screen Show (4:3)</PresentationFormat>
  <Paragraphs>361</Paragraphs>
  <Slides>29</Slides>
  <Notes>15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4" baseType="lpstr">
      <vt:lpstr>Arial</vt:lpstr>
      <vt:lpstr>Calibri</vt:lpstr>
      <vt:lpstr>Times New Roman</vt:lpstr>
      <vt:lpstr>Office Theme</vt:lpstr>
      <vt:lpstr>Acrobat Document</vt:lpstr>
      <vt:lpstr>Science and Judgment in Setting Radiation Protection Standards: Over a Century of Experience</vt:lpstr>
      <vt:lpstr>Policy and regulations should be informed by Science.  However, science alone is not sufficient basis for policy and regulatory decisions.</vt:lpstr>
      <vt:lpstr>PowerPoint Presentation</vt:lpstr>
      <vt:lpstr>Establishing and Using Radiation Protection Standards Involves Multiple Entities with Different Roles</vt:lpstr>
      <vt:lpstr>Chronology of Key Events Related to Evaluating Health Risks of Ionizing Radiation and Setting Standards</vt:lpstr>
      <vt:lpstr>Chronology of Key Events Related to Evaluating Health Risks of Ionizing Radiation and Setting Standards</vt:lpstr>
      <vt:lpstr>Early History:  Toxicity of Radiation and Radionuclides and Standards</vt:lpstr>
      <vt:lpstr>PowerPoint Presentation</vt:lpstr>
      <vt:lpstr>PowerPoint Presentation</vt:lpstr>
      <vt:lpstr>Tolerance Dose Replaced by Focus on Risk</vt:lpstr>
      <vt:lpstr>Impact of “Consequence Studies”*</vt:lpstr>
      <vt:lpstr>Radiation Protection Standards: Theory and Application Herbert M. Parker Atomic Energy Law Journal, Volume 2, Fall 1960 (Also at IAEA, September 1960)</vt:lpstr>
      <vt:lpstr>Impact of U.S. Environmental Protection Agency on Risk Assessment</vt:lpstr>
      <vt:lpstr>Radiation Protection Standards ARE Multi-faceted</vt:lpstr>
      <vt:lpstr>Role of Human and Animal Studies Informing Standard Setting</vt:lpstr>
      <vt:lpstr>Let’s Examine World’s Most Extensively Studied Toxicant-Radiation and Most Extensively Studied Irradiated Population</vt:lpstr>
      <vt:lpstr>PowerPoint Presentation</vt:lpstr>
      <vt:lpstr>PowerPoint Presentation</vt:lpstr>
      <vt:lpstr>PowerPoint Presentation</vt:lpstr>
      <vt:lpstr>PowerPoint Presentation</vt:lpstr>
      <vt:lpstr>Linear no-threshold exposure – response model:  Science or Policy? NAS/NRC Biological Effects of Ionizing Radiation VII (2006)</vt:lpstr>
      <vt:lpstr>National Institute for Occupational Safety and Health Chemical Carcinogen Policy, Current Intelligence Bulletin 68, December 2016</vt:lpstr>
      <vt:lpstr>PowerPoint Presentation</vt:lpstr>
      <vt:lpstr>PowerPoint Presentation</vt:lpstr>
      <vt:lpstr>McClellan’s View of Current Radiation Protection Standards</vt:lpstr>
      <vt:lpstr>PowerPoint Presentation</vt:lpstr>
      <vt:lpstr>Relative Contribution of Different Radiation Sources to the Average Radiation Dose Received by the U.S. Public for 2006 (NCRP Report 150, 2009)</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Mildred</dc:creator>
  <cp:lastModifiedBy>Steve Baker</cp:lastModifiedBy>
  <cp:revision>42</cp:revision>
  <cp:lastPrinted>2018-09-21T21:03:20Z</cp:lastPrinted>
  <dcterms:created xsi:type="dcterms:W3CDTF">2018-09-17T19:40:54Z</dcterms:created>
  <dcterms:modified xsi:type="dcterms:W3CDTF">2018-10-03T22:32:05Z</dcterms:modified>
</cp:coreProperties>
</file>