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0" r:id="rId3"/>
    <p:sldId id="286" r:id="rId4"/>
    <p:sldId id="275" r:id="rId5"/>
    <p:sldId id="259" r:id="rId6"/>
    <p:sldId id="277" r:id="rId7"/>
    <p:sldId id="289" r:id="rId8"/>
    <p:sldId id="282" r:id="rId9"/>
    <p:sldId id="265" r:id="rId10"/>
    <p:sldId id="266" r:id="rId11"/>
    <p:sldId id="279" r:id="rId12"/>
    <p:sldId id="281" r:id="rId13"/>
    <p:sldId id="280" r:id="rId14"/>
    <p:sldId id="270" r:id="rId15"/>
    <p:sldId id="271" r:id="rId16"/>
    <p:sldId id="287" r:id="rId17"/>
    <p:sldId id="288" r:id="rId18"/>
    <p:sldId id="274" r:id="rId19"/>
  </p:sldIdLst>
  <p:sldSz cx="9144000" cy="6858000" type="screen4x3"/>
  <p:notesSz cx="9305925" cy="7019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  <a:srgbClr val="6666FF"/>
    <a:srgbClr val="3333CC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1" autoAdjust="0"/>
    <p:restoredTop sz="94708" autoAdjust="0"/>
  </p:normalViewPr>
  <p:slideViewPr>
    <p:cSldViewPr>
      <p:cViewPr varScale="1">
        <p:scale>
          <a:sx n="85" d="100"/>
          <a:sy n="85" d="100"/>
        </p:scale>
        <p:origin x="5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222"/>
    </p:cViewPr>
  </p:sorterViewPr>
  <p:notesViewPr>
    <p:cSldViewPr>
      <p:cViewPr varScale="1">
        <p:scale>
          <a:sx n="92" d="100"/>
          <a:sy n="92" d="100"/>
        </p:scale>
        <p:origin x="-3720" y="-108"/>
      </p:cViewPr>
      <p:guideLst>
        <p:guide orient="horz" pos="2211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204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D98AA5E0-CB85-4279-8625-0B8D4142AE0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AE37D6EE-68FE-449B-ADA7-9F2A2501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3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1204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14F3CD62-02FC-4C5B-A028-45C9EAF3AF6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527050"/>
            <a:ext cx="3508375" cy="2632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593" y="3334464"/>
            <a:ext cx="7444740" cy="31589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D7BD9A87-C486-400B-8695-899706E5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3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9A87-C486-400B-8695-899706E5E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2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="1" dirty="0"/>
              <a:t>27. </a:t>
            </a:r>
            <a:r>
              <a:rPr lang="en-US" b="1" dirty="0" err="1"/>
              <a:t>Leuk</a:t>
            </a:r>
            <a:r>
              <a:rPr lang="en-US" b="1" dirty="0"/>
              <a:t>.  Have talked mainly about LD/LDR studies &amp; solid cancer.  What about</a:t>
            </a:r>
            <a:r>
              <a:rPr lang="en-US" b="1" baseline="0" dirty="0"/>
              <a:t> leukemia?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843C-39FF-4EF9-A025-EF8B7A31CC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63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8775" y="527050"/>
            <a:ext cx="3508375" cy="2632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13" indent="-174913" defTabSz="932871">
              <a:buFont typeface="Arial" panose="020B0604020202020204" pitchFamily="34" charset="0"/>
              <a:buChar char="•"/>
              <a:defRPr/>
            </a:pPr>
            <a:r>
              <a:rPr lang="en-US" b="1" baseline="0" dirty="0" err="1"/>
              <a:t>Leuk</a:t>
            </a:r>
            <a:r>
              <a:rPr lang="en-US" b="1" baseline="0" dirty="0"/>
              <a:t>.  Looked for LD/LDR studies with D-R analyses of non-CLL </a:t>
            </a:r>
            <a:r>
              <a:rPr lang="en-US" b="1" baseline="0" dirty="0" err="1"/>
              <a:t>leuk</a:t>
            </a:r>
            <a:r>
              <a:rPr lang="en-US" b="1" baseline="0" dirty="0"/>
              <a:t>.</a:t>
            </a:r>
          </a:p>
          <a:p>
            <a:pPr marL="167297" indent="-167297">
              <a:buFont typeface="Arial" panose="020B0604020202020204" pitchFamily="34" charset="0"/>
              <a:buChar char="•"/>
            </a:pPr>
            <a:r>
              <a:rPr lang="en-US" b="1" baseline="0" dirty="0"/>
              <a:t>Found 13 LD/LDR studies with ≥ 20 cases of non-CLL </a:t>
            </a:r>
            <a:r>
              <a:rPr lang="en-US" b="1" baseline="0" dirty="0" err="1"/>
              <a:t>leuk</a:t>
            </a:r>
            <a:r>
              <a:rPr lang="en-US" b="1" baseline="0" dirty="0"/>
              <a:t> (+ US NPP &amp; </a:t>
            </a:r>
            <a:r>
              <a:rPr lang="en-US" b="1" baseline="0" dirty="0" err="1"/>
              <a:t>indust</a:t>
            </a:r>
            <a:r>
              <a:rPr lang="en-US" b="1" baseline="0" dirty="0"/>
              <a:t> </a:t>
            </a:r>
            <a:r>
              <a:rPr lang="en-US" b="1" baseline="0" dirty="0" err="1"/>
              <a:t>radiog</a:t>
            </a:r>
            <a:r>
              <a:rPr lang="en-US" b="1" baseline="0" dirty="0"/>
              <a:t>).</a:t>
            </a:r>
          </a:p>
          <a:p>
            <a:pPr marL="167297" indent="-167297">
              <a:buFont typeface="Arial" panose="020B0604020202020204" pitchFamily="34" charset="0"/>
              <a:buChar char="•"/>
            </a:pPr>
            <a:r>
              <a:rPr lang="en-US" b="1" baseline="0" dirty="0"/>
              <a:t>11 of 13 reported positive risk </a:t>
            </a:r>
            <a:r>
              <a:rPr lang="en-US" b="1" baseline="0" dirty="0" err="1"/>
              <a:t>coeff</a:t>
            </a:r>
            <a:r>
              <a:rPr lang="en-US" b="1" baseline="0" dirty="0"/>
              <a:t>.</a:t>
            </a:r>
          </a:p>
          <a:p>
            <a:pPr marL="167297" indent="-167297">
              <a:buFont typeface="Arial" panose="020B0604020202020204" pitchFamily="34" charset="0"/>
              <a:buChar char="•"/>
            </a:pPr>
            <a:r>
              <a:rPr lang="en-US" b="1" baseline="0" dirty="0"/>
              <a:t>Can see LSS risk estimate for adult exposures, for comparison.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E0002-5345-4E91-B1AB-15F3BA9DA95A}" type="slidenum">
              <a:rPr lang="ja-JP" altLang="en-US" smtClean="0"/>
              <a:pPr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8963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="1" dirty="0"/>
              <a:t>29. Is LNT model appropriate</a:t>
            </a:r>
            <a:r>
              <a:rPr lang="en-US" b="1" baseline="0" dirty="0"/>
              <a:t> for rad </a:t>
            </a:r>
            <a:r>
              <a:rPr lang="en-US" b="1" baseline="0" dirty="0" err="1"/>
              <a:t>protectn</a:t>
            </a:r>
            <a:r>
              <a:rPr lang="en-US" b="1" dirty="0"/>
              <a:t>?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="1" dirty="0"/>
              <a:t>Risk at low doses, little evidence of dose-response threshold or pure quadratic,</a:t>
            </a:r>
            <a:r>
              <a:rPr lang="en-US" b="1" baseline="0" dirty="0"/>
              <a:t> or </a:t>
            </a:r>
            <a:r>
              <a:rPr lang="en-US" b="1" baseline="0" dirty="0" err="1"/>
              <a:t>hormesis</a:t>
            </a:r>
            <a:r>
              <a:rPr lang="en-US" b="1" baseline="0" dirty="0"/>
              <a:t>.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="1" baseline="0" dirty="0"/>
              <a:t>Need to qualify conclusions, because of uncertainties &amp; weaknesses of data.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="1" baseline="0" dirty="0"/>
              <a:t>No sharply different alternative appears prudent for rad </a:t>
            </a:r>
            <a:r>
              <a:rPr lang="en-US" b="1" baseline="0" dirty="0" err="1"/>
              <a:t>protectn</a:t>
            </a:r>
            <a:r>
              <a:rPr lang="en-US" b="1" baseline="0" dirty="0"/>
              <a:t>.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="1" baseline="0" dirty="0">
                <a:solidFill>
                  <a:srgbClr val="FF0000"/>
                </a:solidFill>
              </a:rPr>
              <a:t>We have tried to develop a </a:t>
            </a:r>
            <a:r>
              <a:rPr lang="en-US" b="1" u="sng" baseline="0" dirty="0">
                <a:solidFill>
                  <a:srgbClr val="FF0000"/>
                </a:solidFill>
              </a:rPr>
              <a:t>knowledge-base</a:t>
            </a:r>
            <a:r>
              <a:rPr lang="en-US" b="1" baseline="0" dirty="0">
                <a:solidFill>
                  <a:srgbClr val="FF0000"/>
                </a:solidFill>
              </a:rPr>
              <a:t> to inform the choice of a dose-response model that is prudent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843C-39FF-4EF9-A025-EF8B7A31CC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4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13" indent="-174913" defTabSz="932871">
              <a:buFont typeface="Arial" panose="020B0604020202020204" pitchFamily="34" charset="0"/>
              <a:buChar char="•"/>
              <a:defRPr/>
            </a:pPr>
            <a:r>
              <a:rPr lang="en-US" b="1" baseline="0" dirty="0"/>
              <a:t>Thanks to the colleagues with whom I’ve had the pleasure to work.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843C-39FF-4EF9-A025-EF8B7A31CC5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3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="1" dirty="0"/>
              <a:t>9. Mayak D-R - No sig evidence for upward curvature – reasonably linear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843C-39FF-4EF9-A025-EF8B7A31CC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7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="1" dirty="0"/>
              <a:t>12. Kerala D-R – No </a:t>
            </a:r>
            <a:r>
              <a:rPr lang="en-US" b="1" dirty="0" err="1"/>
              <a:t>indicatn</a:t>
            </a:r>
            <a:r>
              <a:rPr lang="en-US" b="1" dirty="0"/>
              <a:t> of rad risk.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843C-39FF-4EF9-A025-EF8B7A31CC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8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="1" dirty="0"/>
              <a:t>15. Listing of studies or groups of studies considered – 29 studies or groups of studies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="1" dirty="0"/>
              <a:t>Nearly</a:t>
            </a:r>
            <a:r>
              <a:rPr lang="en-US" b="1" baseline="0" dirty="0"/>
              <a:t> all the studies had low doses or low dose-rates.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="1" baseline="0" dirty="0"/>
              <a:t>Some of more important studies shown in colors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843C-39FF-4EF9-A025-EF8B7A31CC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84438" y="541338"/>
            <a:ext cx="3606800" cy="27066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277" y="3426394"/>
            <a:ext cx="6856255" cy="3246484"/>
          </a:xfrm>
          <a:noFill/>
        </p:spPr>
        <p:txBody>
          <a:bodyPr lIns="91784" tIns="45894" rIns="91784" bIns="45894"/>
          <a:lstStyle/>
          <a:p>
            <a:pPr marL="284565" indent="-284565">
              <a:buFont typeface="Arial" panose="020B0604020202020204" pitchFamily="34" charset="0"/>
              <a:buChar char="•"/>
            </a:pPr>
            <a:r>
              <a:rPr lang="en-US" altLang="ja-JP" sz="1400" b="1" dirty="0">
                <a:latin typeface="Tahoma" pitchFamily="34" charset="0"/>
              </a:rPr>
              <a:t>18. Ratings of Degree of support for LNT model</a:t>
            </a:r>
          </a:p>
          <a:p>
            <a:pPr marL="284565" indent="-284565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itchFamily="34" charset="0"/>
              </a:rPr>
              <a:t>Nearly 70% provided some support for LNT, ranging from fairly-weak to strong.</a:t>
            </a:r>
          </a:p>
          <a:p>
            <a:pPr marL="284565" indent="-284565">
              <a:buFont typeface="Arial" panose="020B0604020202020204" pitchFamily="34" charset="0"/>
              <a:buChar char="•"/>
            </a:pPr>
            <a:r>
              <a:rPr lang="en-US" altLang="ja-JP" sz="1400" b="1" dirty="0">
                <a:latin typeface="Tahoma" pitchFamily="34" charset="0"/>
              </a:rPr>
              <a:t>Only 17% judged as providing no support.</a:t>
            </a:r>
          </a:p>
        </p:txBody>
      </p:sp>
    </p:spTree>
    <p:extLst>
      <p:ext uri="{BB962C8B-B14F-4D97-AF65-F5344CB8AC3E}">
        <p14:creationId xmlns:p14="http://schemas.microsoft.com/office/powerpoint/2010/main" val="1737739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8775" y="527050"/>
            <a:ext cx="3508375" cy="2632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7283" indent="-167283">
              <a:buFont typeface="Arial" panose="020B0604020202020204" pitchFamily="34" charset="0"/>
              <a:buChar char="•"/>
            </a:pPr>
            <a:r>
              <a:rPr lang="en-US" b="1" dirty="0"/>
              <a:t>19. Found 23 LD/LDR studies with individual dose estimates and D-R </a:t>
            </a:r>
            <a:r>
              <a:rPr lang="en-US" b="1" dirty="0" err="1"/>
              <a:t>analy</a:t>
            </a:r>
            <a:r>
              <a:rPr lang="en-US" b="1" dirty="0"/>
              <a:t> of ERR.</a:t>
            </a:r>
          </a:p>
          <a:p>
            <a:pPr marL="167283" indent="-167283">
              <a:buFont typeface="Arial" panose="020B0604020202020204" pitchFamily="34" charset="0"/>
              <a:buChar char="•"/>
            </a:pPr>
            <a:r>
              <a:rPr lang="en-US" b="1" dirty="0"/>
              <a:t>ERRs for 12 largest studies</a:t>
            </a:r>
            <a:r>
              <a:rPr lang="en-US" b="1" baseline="0" dirty="0"/>
              <a:t>.  Mostly </a:t>
            </a:r>
            <a:r>
              <a:rPr lang="en-US" b="1" baseline="0" dirty="0" err="1"/>
              <a:t>occup</a:t>
            </a:r>
            <a:r>
              <a:rPr lang="en-US" b="1" baseline="0" dirty="0"/>
              <a:t> &amp; 9/12 </a:t>
            </a:r>
            <a:r>
              <a:rPr lang="en-US" b="1" baseline="0" dirty="0" err="1"/>
              <a:t>pos</a:t>
            </a:r>
            <a:r>
              <a:rPr lang="en-US" b="1" baseline="0" dirty="0"/>
              <a:t>  risk </a:t>
            </a:r>
            <a:r>
              <a:rPr lang="en-US" b="1" baseline="0" dirty="0" err="1"/>
              <a:t>coeff</a:t>
            </a:r>
            <a:r>
              <a:rPr lang="en-US" b="1" baseline="0" dirty="0"/>
              <a:t>.</a:t>
            </a:r>
          </a:p>
          <a:p>
            <a:pPr marL="167283" indent="-167283" defTabSz="932871">
              <a:buFont typeface="Arial" panose="020B0604020202020204" pitchFamily="34" charset="0"/>
              <a:buChar char="•"/>
              <a:defRPr/>
            </a:pPr>
            <a:r>
              <a:rPr lang="en-US" b="1" dirty="0"/>
              <a:t>Meta-</a:t>
            </a:r>
            <a:r>
              <a:rPr lang="en-US" b="1" dirty="0" err="1"/>
              <a:t>analy</a:t>
            </a:r>
            <a:r>
              <a:rPr lang="en-US" b="1" dirty="0"/>
              <a:t> heavily influenced by studies with narrow</a:t>
            </a:r>
            <a:r>
              <a:rPr lang="en-US" b="1" baseline="0" dirty="0"/>
              <a:t> CI. – Mayak &amp; INWORKS</a:t>
            </a:r>
            <a:endParaRPr lang="en-US" b="1" dirty="0"/>
          </a:p>
          <a:p>
            <a:pPr marL="167283" indent="-167283">
              <a:buFont typeface="Arial" panose="020B0604020202020204" pitchFamily="34" charset="0"/>
              <a:buChar char="•"/>
            </a:pPr>
            <a:r>
              <a:rPr lang="en-US" b="1" dirty="0"/>
              <a:t>Mostly </a:t>
            </a:r>
            <a:r>
              <a:rPr lang="en-US" b="1" dirty="0" err="1"/>
              <a:t>occup</a:t>
            </a:r>
            <a:r>
              <a:rPr lang="en-US" b="1" dirty="0"/>
              <a:t> studies, &amp; 9/12 w positive </a:t>
            </a:r>
            <a:r>
              <a:rPr lang="en-US" b="1" dirty="0" err="1"/>
              <a:t>coeff</a:t>
            </a:r>
            <a:r>
              <a:rPr lang="en-US" b="1" dirty="0"/>
              <a:t>.</a:t>
            </a:r>
          </a:p>
          <a:p>
            <a:pPr marL="167283" indent="-167283">
              <a:buFont typeface="Arial" panose="020B0604020202020204" pitchFamily="34" charset="0"/>
              <a:buChar char="•"/>
            </a:pPr>
            <a:r>
              <a:rPr lang="en-US" b="1" dirty="0"/>
              <a:t>Fair amount of </a:t>
            </a:r>
            <a:r>
              <a:rPr lang="en-US" b="1" i="1" u="sng" dirty="0"/>
              <a:t>evidence of some risk at LD/LDR.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E0002-5345-4E91-B1AB-15F3BA9DA95A}" type="slidenum">
              <a:rPr lang="ja-JP" altLang="en-US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0847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8446" indent="-178446">
              <a:buFont typeface="Arial" panose="020B0604020202020204" pitchFamily="34" charset="0"/>
              <a:buChar char="•"/>
            </a:pPr>
            <a:r>
              <a:rPr lang="en-US" b="1" dirty="0"/>
              <a:t>23. Mean doses in most</a:t>
            </a:r>
            <a:r>
              <a:rPr lang="en-US" b="1" baseline="0" dirty="0"/>
              <a:t> LD/LDR studies are low (&lt;50 mGy), but doses skewed &amp; results tend to be influenced substantially by higher doses.</a:t>
            </a:r>
          </a:p>
          <a:p>
            <a:pPr marL="178446" indent="-178446">
              <a:buFont typeface="Arial" panose="020B0604020202020204" pitchFamily="34" charset="0"/>
              <a:buChar char="•"/>
            </a:pPr>
            <a:r>
              <a:rPr lang="en-US" b="1" baseline="0" dirty="0"/>
              <a:t>Analyses of data in restricted, low dose ranges.  Only a few studies have published such analyses.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843C-39FF-4EF9-A025-EF8B7A31CC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18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8446" indent="-178446">
              <a:buFont typeface="Arial" panose="020B0604020202020204" pitchFamily="34" charset="0"/>
              <a:buChar char="•"/>
            </a:pPr>
            <a:r>
              <a:rPr lang="en-US" b="1" dirty="0"/>
              <a:t>25. LSS.  Solid Ca mort.  Can see no evidence of sub-linearity</a:t>
            </a:r>
            <a:r>
              <a:rPr lang="en-US" b="1" baseline="0" dirty="0"/>
              <a:t> at doses &lt;100 mGy.</a:t>
            </a:r>
          </a:p>
          <a:p>
            <a:pPr marL="178446" indent="-178446">
              <a:buFont typeface="Arial" panose="020B0604020202020204" pitchFamily="34" charset="0"/>
              <a:buChar char="•"/>
            </a:pPr>
            <a:r>
              <a:rPr lang="en-US" b="1" baseline="0" dirty="0"/>
              <a:t>Solid Ca </a:t>
            </a:r>
            <a:r>
              <a:rPr lang="en-US" b="1" baseline="0" dirty="0" err="1"/>
              <a:t>incid</a:t>
            </a:r>
            <a:r>
              <a:rPr lang="en-US" b="1" baseline="0" dirty="0"/>
              <a:t>.  For sexes combined find stat sig positive risk over range 0-100 mGy.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843C-39FF-4EF9-A025-EF8B7A31CC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5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="1" dirty="0"/>
              <a:t>NRRW = National Radiation Registry of Workers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9A87-C486-400B-8695-899706E5E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2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B4E3-150F-4B83-A835-560B1B70A5CB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FA3-9B05-4DC8-B299-50A871A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9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0107-571B-4822-AC2E-942FEDD07525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FA3-9B05-4DC8-B299-50A871A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4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CEA-61EA-4567-8965-8140A34573E4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FA3-9B05-4DC8-B299-50A871A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7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F315-81DC-479A-864E-2F95E2903295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FA3-9B05-4DC8-B299-50A871A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0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4756-9A37-49D1-90D7-1BE0C3F33D20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FA3-9B05-4DC8-B299-50A871A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6C43-38CC-4834-BDC7-CF75C51B58C3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FA3-9B05-4DC8-B299-50A871A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03EB-0DCF-4FDF-86AD-313B68D926F6}" type="datetime1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FA3-9B05-4DC8-B299-50A871A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8B6A-7709-44E3-980B-C5F3D630C4D3}" type="datetime1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FA3-9B05-4DC8-B299-50A871A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8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662-7682-48A1-BFC4-E59504DA0CA6}" type="datetime1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FA3-9B05-4DC8-B299-50A871A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5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3488-AAB0-4B94-9F01-32CB292B0DB1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FA3-9B05-4DC8-B299-50A871A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5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F61C-8C51-4DE3-ABF9-7433D60734A4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FA3-9B05-4DC8-B299-50A871A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1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95459-23CD-4499-8675-C1168CD8FAC4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9BFA3-9B05-4DC8-B299-50A871A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rerf.jp/" TargetMode="External"/><Relationship Id="rId4" Type="http://schemas.openxmlformats.org/officeDocument/2006/relationships/hyperlink" Target="http://www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NCRP Commentary 27: Implications of Recent Epidemiologic Studies for the LNT Model of Radiation Protection and for DREF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3800"/>
            <a:ext cx="7543800" cy="2133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A249"/>
                </a:solidFill>
              </a:rPr>
              <a:t>Conference on Radiation-Response Models and </a:t>
            </a:r>
            <a:br>
              <a:rPr lang="en-US" sz="2400" b="1" dirty="0">
                <a:solidFill>
                  <a:srgbClr val="00A249"/>
                </a:solidFill>
              </a:rPr>
            </a:br>
            <a:r>
              <a:rPr lang="en-US" sz="2400" b="1" dirty="0">
                <a:solidFill>
                  <a:srgbClr val="00A249"/>
                </a:solidFill>
              </a:rPr>
              <a:t>Low Dose Protection Standards</a:t>
            </a:r>
          </a:p>
          <a:p>
            <a:r>
              <a:rPr lang="en-US" sz="2400" b="1" dirty="0">
                <a:solidFill>
                  <a:srgbClr val="00A249"/>
                </a:solidFill>
              </a:rPr>
              <a:t>Pasco, WA  October 2018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Roy Shore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NYU School of Medicine (Retired)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hrshore@gmail.com</a:t>
            </a:r>
          </a:p>
        </p:txBody>
      </p:sp>
    </p:spTree>
    <p:extLst>
      <p:ext uri="{BB962C8B-B14F-4D97-AF65-F5344CB8AC3E}">
        <p14:creationId xmlns:p14="http://schemas.microsoft.com/office/powerpoint/2010/main" val="235457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20259" y="6313294"/>
            <a:ext cx="23473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 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076" y="224162"/>
            <a:ext cx="83826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Solid Cancer, Mortality or Incidence:</a:t>
            </a:r>
            <a:r>
              <a:rPr lang="en-US" altLang="ja-JP" sz="17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Excess Relative Risk (ERR) Gy</a:t>
            </a:r>
            <a:r>
              <a:rPr lang="en-US" altLang="ja-JP" sz="1700" b="1" baseline="300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</a:t>
            </a:r>
            <a:r>
              <a:rPr lang="en-US" altLang="ja-JP" sz="17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the Largest LDR Studies (&gt;250 cancer cases)</a:t>
            </a:r>
          </a:p>
          <a:p>
            <a:pPr algn="ctr"/>
            <a:endParaRPr lang="en-US" altLang="ja-JP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1172" y="6248400"/>
            <a:ext cx="297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-2                   0                     2</a:t>
            </a:r>
            <a:r>
              <a:rPr lang="en-US" b="1" dirty="0"/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1" y="682761"/>
            <a:ext cx="6148562" cy="57166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15249" y="799070"/>
            <a:ext cx="98854" cy="197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95800" y="716605"/>
            <a:ext cx="320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-1</a:t>
            </a:r>
          </a:p>
        </p:txBody>
      </p:sp>
      <p:sp>
        <p:nvSpPr>
          <p:cNvPr id="5" name="Rectangle 4"/>
          <p:cNvSpPr/>
          <p:nvPr/>
        </p:nvSpPr>
        <p:spPr>
          <a:xfrm>
            <a:off x="6727075" y="648183"/>
            <a:ext cx="829194" cy="440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54670" y="650557"/>
            <a:ext cx="111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  <a:cs typeface="Arial" panose="020B0604020202020204" pitchFamily="34" charset="0"/>
              </a:rPr>
              <a:t>Mean Dose</a:t>
            </a:r>
          </a:p>
          <a:p>
            <a:pPr algn="ctr"/>
            <a:r>
              <a:rPr lang="en-US" sz="1400" b="1" dirty="0">
                <a:latin typeface="Arial Narrow" panose="020B0606020202030204" pitchFamily="34" charset="0"/>
                <a:cs typeface="Arial" panose="020B0604020202020204" pitchFamily="34" charset="0"/>
              </a:rPr>
              <a:t>(mSv)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60198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baseline="30000" dirty="0"/>
              <a:t>A </a:t>
            </a:r>
            <a:r>
              <a:rPr lang="en-US" sz="1300" b="1" dirty="0" err="1"/>
              <a:t>Nuc</a:t>
            </a:r>
            <a:r>
              <a:rPr lang="en-US" sz="1300" b="1" dirty="0"/>
              <a:t> = nuclear workers</a:t>
            </a:r>
            <a:r>
              <a:rPr lang="en-US" sz="1400" b="1" dirty="0"/>
              <a:t>  </a:t>
            </a:r>
            <a:br>
              <a:rPr lang="en-US" sz="1400" b="1" dirty="0"/>
            </a:br>
            <a:r>
              <a:rPr lang="en-US" sz="1400" b="1" baseline="30000" dirty="0"/>
              <a:t>B </a:t>
            </a:r>
            <a:r>
              <a:rPr lang="en-US" sz="1300" b="1" dirty="0"/>
              <a:t>HBRA = high background radiation area</a:t>
            </a: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</a:t>
            </a:r>
            <a:r>
              <a:rPr lang="en-US" sz="1300" b="1" dirty="0"/>
              <a:t> = incidence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0369" y="1186190"/>
            <a:ext cx="20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1082" y="1600200"/>
            <a:ext cx="327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0" y="2771001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</a:t>
            </a:r>
            <a:r>
              <a:rPr lang="en-US" sz="1200" dirty="0"/>
              <a:t> </a:t>
            </a:r>
            <a:r>
              <a:rPr lang="en-US" b="1" baseline="300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8800" y="6440252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(Shore et al, </a:t>
            </a:r>
            <a:r>
              <a:rPr lang="en-US" sz="1200" b="1" i="1" dirty="0"/>
              <a:t>Int J Radiat </a:t>
            </a:r>
            <a:r>
              <a:rPr lang="en-US" sz="1200" b="1" i="1" dirty="0" err="1"/>
              <a:t>Biol</a:t>
            </a:r>
            <a:r>
              <a:rPr lang="en-US" sz="1200" b="1" dirty="0"/>
              <a:t>,  93:1064-78, 2017)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9216-0D7D-46AC-80CD-FE3D9C68D8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57400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3333CC"/>
                </a:solidFill>
              </a:rPr>
              <a:t>Analyses of Risk at Low Doses</a:t>
            </a:r>
          </a:p>
          <a:p>
            <a:pPr algn="ctr"/>
            <a:r>
              <a:rPr lang="en-US" sz="4000" b="1" dirty="0">
                <a:solidFill>
                  <a:srgbClr val="3333CC"/>
                </a:solidFill>
              </a:rPr>
              <a:t>(≤ 100 mGy)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9216-0D7D-46AC-80CD-FE3D9C68D8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9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A249"/>
                </a:solidFill>
              </a:rPr>
              <a:t>LSS</a:t>
            </a:r>
            <a:r>
              <a:rPr lang="en-US" sz="2800" b="1" dirty="0">
                <a:solidFill>
                  <a:srgbClr val="3333CC"/>
                </a:solidFill>
              </a:rPr>
              <a:t> Dose-Response at 0-100 mGy for Solid Cancer Incidence and Mortality, Sexes Combined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52600"/>
            <a:ext cx="44196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791200"/>
            <a:ext cx="815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(Numeric risk estimates from: Grant et al, </a:t>
            </a:r>
            <a:r>
              <a:rPr lang="en-US" sz="1400" i="1" dirty="0"/>
              <a:t>Radiat Res</a:t>
            </a:r>
            <a:r>
              <a:rPr lang="en-US" sz="1400" dirty="0"/>
              <a:t>, 187:513-37, 2017</a:t>
            </a:r>
          </a:p>
          <a:p>
            <a:r>
              <a:rPr lang="en-US" sz="1400" dirty="0"/>
              <a:t>Graph based on mortality data available online at </a:t>
            </a:r>
            <a:r>
              <a:rPr lang="en-US" sz="1400" u="sng" dirty="0">
                <a:hlinkClick r:id="rId4"/>
              </a:rPr>
              <a:t>http://www</a:t>
            </a:r>
            <a:r>
              <a:rPr lang="en-US" sz="1400" dirty="0"/>
              <a:t>.</a:t>
            </a:r>
            <a:r>
              <a:rPr lang="en-US" sz="1400" u="sng" dirty="0">
                <a:hlinkClick r:id="rId5"/>
              </a:rPr>
              <a:t>rerf.jp</a:t>
            </a:r>
            <a:r>
              <a:rPr lang="en-US" sz="1400" u="sng" dirty="0"/>
              <a:t>, from </a:t>
            </a:r>
            <a:r>
              <a:rPr lang="en-US" sz="1400" dirty="0"/>
              <a:t>LSS Report 14 (Ozasa, </a:t>
            </a:r>
            <a:r>
              <a:rPr lang="en-US" sz="1400" i="1" dirty="0"/>
              <a:t>Radiat Res</a:t>
            </a:r>
            <a:r>
              <a:rPr lang="en-US" sz="1400" dirty="0"/>
              <a:t>, 177:229-, 2012)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92093"/>
              </p:ext>
            </p:extLst>
          </p:nvPr>
        </p:nvGraphicFramePr>
        <p:xfrm>
          <a:off x="304800" y="2285999"/>
          <a:ext cx="3810000" cy="259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CC"/>
                          </a:solidFill>
                        </a:rPr>
                        <a:t>Solid Cancer Incidence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Dose Range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ERR Gy</a:t>
                      </a:r>
                      <a:r>
                        <a:rPr lang="en-US" b="1" baseline="30000" dirty="0"/>
                        <a:t>-1</a:t>
                      </a:r>
                      <a:br>
                        <a:rPr lang="en-US" b="1" baseline="0" dirty="0"/>
                      </a:br>
                      <a:r>
                        <a:rPr lang="en-US" b="1" baseline="0" dirty="0"/>
                        <a:t>(95% CI)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Full dose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0.50</a:t>
                      </a:r>
                      <a:r>
                        <a:rPr lang="en-US" b="1" baseline="0" dirty="0"/>
                        <a:t> (0.42, 0.59)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0-100 mGy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0.49 (0.026, 1.01)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9216-0D7D-46AC-80CD-FE3D9C68D8EA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0200" y="5238750"/>
            <a:ext cx="281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3333CC"/>
                </a:solidFill>
              </a:rPr>
              <a:t>Solid Cancer Mortality</a:t>
            </a:r>
          </a:p>
        </p:txBody>
      </p:sp>
    </p:spTree>
    <p:extLst>
      <p:ext uri="{BB962C8B-B14F-4D97-AF65-F5344CB8AC3E}">
        <p14:creationId xmlns:p14="http://schemas.microsoft.com/office/powerpoint/2010/main" val="84628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33CC"/>
                </a:solidFill>
              </a:rPr>
              <a:t>Dose Response for Mortality from All Cancer except Leukemia, at Low Doses and Low Dose Rates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049927"/>
              </p:ext>
            </p:extLst>
          </p:nvPr>
        </p:nvGraphicFramePr>
        <p:xfrm>
          <a:off x="457200" y="1447800"/>
          <a:ext cx="83058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Range of Doses Included</a:t>
                      </a:r>
                      <a:endParaRPr lang="en-US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Excess Relative Risk Gy</a:t>
                      </a:r>
                      <a:r>
                        <a:rPr lang="en-US" baseline="30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-1</a:t>
                      </a:r>
                      <a:b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(90% CI)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A249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INWORKS </a:t>
                      </a:r>
                      <a:r>
                        <a:rPr lang="en-US" sz="2000" b="1" dirty="0" err="1">
                          <a:solidFill>
                            <a:srgbClr val="00A249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Study</a:t>
                      </a:r>
                      <a:r>
                        <a:rPr lang="en-US" sz="2000" b="1" baseline="30000" dirty="0" err="1">
                          <a:solidFill>
                            <a:srgbClr val="00A249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en-US" sz="2000" b="1" dirty="0">
                        <a:solidFill>
                          <a:srgbClr val="00A249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Full</a:t>
                      </a:r>
                      <a:r>
                        <a:rPr lang="en-US" sz="2000" b="1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dose range</a:t>
                      </a:r>
                      <a:endParaRPr lang="en-US" sz="20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0.48  (0.20, 0.79)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0–100 mGy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0.81  (0.01, 1.64)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A249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Updated UK NRRW </a:t>
                      </a:r>
                      <a:r>
                        <a:rPr lang="en-US" sz="2000" b="1" dirty="0" err="1">
                          <a:solidFill>
                            <a:srgbClr val="00A249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Study</a:t>
                      </a:r>
                      <a:r>
                        <a:rPr lang="en-US" sz="2000" b="1" baseline="30000" dirty="0" err="1">
                          <a:solidFill>
                            <a:srgbClr val="00A249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en-US" sz="2000" b="1" dirty="0">
                        <a:solidFill>
                          <a:srgbClr val="00A249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b="1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Full dose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0.28  (0.06, 0.53)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0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–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 mGy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1.42  (0.51, 2.38)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6EE-4199-498B-993A-B7B3D13F0AD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6290846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(</a:t>
            </a:r>
            <a:r>
              <a:rPr lang="en-US" sz="1600" b="1" baseline="30000" dirty="0"/>
              <a:t>a</a:t>
            </a:r>
            <a:r>
              <a:rPr lang="en-US" sz="1600" b="1" dirty="0"/>
              <a:t> Richardson </a:t>
            </a:r>
            <a:r>
              <a:rPr lang="en-US" sz="1600" b="1" i="1" dirty="0"/>
              <a:t>et al</a:t>
            </a:r>
            <a:r>
              <a:rPr lang="en-US" sz="1600" b="1" dirty="0"/>
              <a:t>,</a:t>
            </a:r>
            <a:r>
              <a:rPr lang="en-US" sz="1600" b="1" i="1" dirty="0"/>
              <a:t> BMJ </a:t>
            </a:r>
            <a:r>
              <a:rPr lang="en-US" sz="1600" b="1" dirty="0"/>
              <a:t>2015, 351: h5359;   </a:t>
            </a:r>
            <a:r>
              <a:rPr lang="en-US" sz="1600" b="1" baseline="30000" dirty="0"/>
              <a:t>b</a:t>
            </a:r>
            <a:r>
              <a:rPr lang="en-US" sz="1600" b="1" dirty="0"/>
              <a:t> Haylock </a:t>
            </a:r>
            <a:r>
              <a:rPr lang="en-US" sz="1600" b="1" i="1" dirty="0"/>
              <a:t>et al</a:t>
            </a:r>
            <a:r>
              <a:rPr lang="en-US" sz="1600" b="1" dirty="0"/>
              <a:t>, </a:t>
            </a:r>
            <a:r>
              <a:rPr lang="en-US" sz="1600" b="1" i="1" dirty="0"/>
              <a:t>Br J Cancer</a:t>
            </a:r>
            <a:r>
              <a:rPr lang="en-US" sz="1600" b="1" dirty="0"/>
              <a:t> 2018, Online)</a:t>
            </a:r>
          </a:p>
        </p:txBody>
      </p:sp>
    </p:spTree>
    <p:extLst>
      <p:ext uri="{BB962C8B-B14F-4D97-AF65-F5344CB8AC3E}">
        <p14:creationId xmlns:p14="http://schemas.microsoft.com/office/powerpoint/2010/main" val="337476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86000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3333CC"/>
                </a:solidFill>
              </a:rPr>
              <a:t>Risk of </a:t>
            </a:r>
            <a:r>
              <a:rPr lang="en-US" sz="4000" b="1" dirty="0">
                <a:solidFill>
                  <a:srgbClr val="C00000"/>
                </a:solidFill>
              </a:rPr>
              <a:t>Leukemia</a:t>
            </a:r>
            <a:r>
              <a:rPr lang="en-US" sz="4000" b="1" dirty="0">
                <a:solidFill>
                  <a:srgbClr val="3333CC"/>
                </a:solidFill>
              </a:rPr>
              <a:t> in LDR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9216-0D7D-46AC-80CD-FE3D9C68D8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9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81354" y="959742"/>
            <a:ext cx="8581292" cy="56259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 dirty="0"/>
          </a:p>
        </p:txBody>
      </p:sp>
      <p:sp>
        <p:nvSpPr>
          <p:cNvPr id="6" name="Rectangle 153"/>
          <p:cNvSpPr>
            <a:spLocks noChangeArrowheads="1"/>
          </p:cNvSpPr>
          <p:nvPr/>
        </p:nvSpPr>
        <p:spPr bwMode="auto">
          <a:xfrm>
            <a:off x="0" y="263769"/>
            <a:ext cx="9144000" cy="7431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ja-JP" sz="1846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Non-CLL </a:t>
            </a:r>
            <a:r>
              <a:rPr lang="en-US" altLang="ja-JP" sz="1846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Leukemia</a:t>
            </a:r>
            <a:r>
              <a:rPr lang="en-US" altLang="ja-JP" sz="1846" b="1" baseline="300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ja-JP" sz="1846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Risks </a:t>
            </a:r>
            <a:r>
              <a:rPr lang="en-US" altLang="ja-JP" sz="1846" b="1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Studies with LDR (Low-Dose/Low Dose-Rate) </a:t>
            </a:r>
            <a:br>
              <a:rPr lang="en-US" altLang="ja-JP" sz="1846" b="1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846" b="1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Exposures and ≥20 Leukemia Cases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 flipV="1">
            <a:off x="0" y="1006891"/>
            <a:ext cx="9144000" cy="70338"/>
          </a:xfrm>
          <a:prstGeom prst="rect">
            <a:avLst/>
          </a:prstGeom>
          <a:gradFill rotWithShape="1">
            <a:gsLst>
              <a:gs pos="0">
                <a:srgbClr val="2F2F76"/>
              </a:gs>
              <a:gs pos="50000">
                <a:srgbClr val="6666FF"/>
              </a:gs>
              <a:gs pos="100000">
                <a:srgbClr val="2F2F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ja-JP" altLang="en-US" sz="2215">
              <a:ea typeface="MS PGothic" pitchFamily="34" charset="-128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031523"/>
            <a:ext cx="1905000" cy="422031"/>
          </a:xfrm>
          <a:noFill/>
        </p:spPr>
        <p:txBody>
          <a:bodyPr/>
          <a:lstStyle>
            <a:lvl1pPr eaLnBrk="0" hangingPunct="0">
              <a:defRPr sz="2215">
                <a:solidFill>
                  <a:schemeClr val="tx1"/>
                </a:solidFill>
                <a:latin typeface="Arial" charset="0"/>
              </a:defRPr>
            </a:lvl1pPr>
            <a:lvl2pPr marL="685817" indent="-263776" eaLnBrk="0" hangingPunct="0">
              <a:defRPr sz="2215">
                <a:solidFill>
                  <a:schemeClr val="tx1"/>
                </a:solidFill>
                <a:latin typeface="Arial" charset="0"/>
              </a:defRPr>
            </a:lvl2pPr>
            <a:lvl3pPr marL="1055103" indent="-211021" eaLnBrk="0" hangingPunct="0">
              <a:defRPr sz="2215">
                <a:solidFill>
                  <a:schemeClr val="tx1"/>
                </a:solidFill>
                <a:latin typeface="Arial" charset="0"/>
              </a:defRPr>
            </a:lvl3pPr>
            <a:lvl4pPr marL="1477145" indent="-211021" eaLnBrk="0" hangingPunct="0">
              <a:defRPr sz="2215">
                <a:solidFill>
                  <a:schemeClr val="tx1"/>
                </a:solidFill>
                <a:latin typeface="Arial" charset="0"/>
              </a:defRPr>
            </a:lvl4pPr>
            <a:lvl5pPr marL="1899186" indent="-211021" eaLnBrk="0" hangingPunct="0">
              <a:defRPr sz="2215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ja-JP" altLang="en-US" sz="1662" dirty="0">
              <a:latin typeface="+mn-lt"/>
            </a:endParaRPr>
          </a:p>
          <a:p>
            <a:pPr eaLnBrk="1" hangingPunct="1"/>
            <a:endParaRPr lang="en-US" altLang="ja-JP" sz="1662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50333C-1E2B-4B09-BECB-01C067770CAB}"/>
              </a:ext>
            </a:extLst>
          </p:cNvPr>
          <p:cNvCxnSpPr/>
          <p:nvPr/>
        </p:nvCxnSpPr>
        <p:spPr>
          <a:xfrm>
            <a:off x="5746652" y="3429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7E84E-27C1-4EB3-9297-69BE8DC4F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68797"/>
              </p:ext>
            </p:extLst>
          </p:nvPr>
        </p:nvGraphicFramePr>
        <p:xfrm>
          <a:off x="328246" y="1077229"/>
          <a:ext cx="8510954" cy="4860560"/>
        </p:xfrm>
        <a:graphic>
          <a:graphicData uri="http://schemas.openxmlformats.org/drawingml/2006/table">
            <a:tbl>
              <a:tblPr/>
              <a:tblGrid>
                <a:gridCol w="3587262">
                  <a:extLst>
                    <a:ext uri="{9D8B030D-6E8A-4147-A177-3AD203B41FA5}">
                      <a16:colId xmlns:a16="http://schemas.microsoft.com/office/drawing/2014/main" val="3238820584"/>
                    </a:ext>
                  </a:extLst>
                </a:gridCol>
                <a:gridCol w="2672862">
                  <a:extLst>
                    <a:ext uri="{9D8B030D-6E8A-4147-A177-3AD203B41FA5}">
                      <a16:colId xmlns:a16="http://schemas.microsoft.com/office/drawing/2014/main" val="242207335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1596296704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1886242128"/>
                    </a:ext>
                  </a:extLst>
                </a:gridCol>
              </a:tblGrid>
              <a:tr h="612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Study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ERR/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(90% CI)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ERR/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(90% CI)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</a:t>
                      </a:r>
                      <a:r>
                        <a:rPr lang="es-E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Dose</a:t>
                      </a:r>
                      <a:r>
                        <a:rPr lang="es-E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(mGy) | No. </a:t>
                      </a:r>
                      <a:r>
                        <a:rPr lang="es-E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Leukemias</a:t>
                      </a:r>
                      <a:endParaRPr lang="es-E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468878"/>
                  </a:ext>
                </a:extLst>
              </a:tr>
              <a:tr h="303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 NPPs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nuc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(Howe'04) </a:t>
                      </a:r>
                      <a:r>
                        <a:rPr lang="en-US" sz="13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 (-1.2, 26)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 |  26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27153"/>
                  </a:ext>
                </a:extLst>
              </a:tr>
              <a:tr h="303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Kerala, high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background </a:t>
                      </a:r>
                      <a:r>
                        <a:rPr lang="en-US" sz="13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radiat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(Akiba'13)[I] </a:t>
                      </a:r>
                      <a:r>
                        <a:rPr lang="en-US" sz="13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 (-276, 283)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  |  20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817335"/>
                  </a:ext>
                </a:extLst>
              </a:tr>
              <a:tr h="303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 Fernald U-processing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nuc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(Silver'13)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 (-1.7, 24)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 |  28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879018"/>
                  </a:ext>
                </a:extLst>
              </a:tr>
              <a:tr h="303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INWORKS (</a:t>
                      </a:r>
                      <a:r>
                        <a:rPr lang="en-US" sz="13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UK,US,Fr</a:t>
                      </a:r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en-US" sz="13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nuc</a:t>
                      </a:r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(Leuraud'15)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 (1.2, 5.2)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 | 531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915228"/>
                  </a:ext>
                </a:extLst>
              </a:tr>
              <a:tr h="303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Chernobyl clean-up,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Ukr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(Zablotska'13) [I]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 (0.4, 6.7)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 |  52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154024"/>
                  </a:ext>
                </a:extLst>
              </a:tr>
              <a:tr h="303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Techa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River, residents (Krestinina'13) [I]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 (1.0, 4.9)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420 |  72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238098"/>
                  </a:ext>
                </a:extLst>
              </a:tr>
              <a:tr h="303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German U miners (Kreuzer'17)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 (-3.1, 4.9)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 | 120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450599"/>
                  </a:ext>
                </a:extLst>
              </a:tr>
              <a:tr h="298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 Rocketdyne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nuc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(Boice'11)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 (-4.1, 10)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 |  25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418718"/>
                  </a:ext>
                </a:extLst>
              </a:tr>
              <a:tr h="303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Chernobyl clean-up, Russ. (Ivanov'12) [I]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 (-1.7, 2.6)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 | 111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42378"/>
                  </a:ext>
                </a:extLst>
              </a:tr>
              <a:tr h="30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 Mound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nuc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(Boice'14)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 (-3.0, 6.0)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26  |  26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658151"/>
                  </a:ext>
                </a:extLst>
              </a:tr>
              <a:tr h="303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Mayak</a:t>
                      </a:r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nuc</a:t>
                      </a:r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(Preston'17)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 (-0.2, 0.5)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 |  90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044439"/>
                  </a:ext>
                </a:extLst>
              </a:tr>
              <a:tr h="303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Japan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nuc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(Akiba'12)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-1.9 (-5.5, 6.9)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 |  80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243133"/>
                  </a:ext>
                </a:extLst>
              </a:tr>
              <a:tr h="303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 atomic veterans (Caldwell'16)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-50 (-125, 26)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  |  27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079996"/>
                  </a:ext>
                </a:extLst>
              </a:tr>
              <a:tr h="303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A-bomb LSS (exposed ages 20-39) (Hsu'13)[I]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3.9 (2.3, 6.1)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230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|</a:t>
                      </a:r>
                      <a:r>
                        <a:rPr lang="en-US" sz="1300" b="1" i="0" u="none" strike="noStrike" dirty="0"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 122</a:t>
                      </a:r>
                    </a:p>
                  </a:txBody>
                  <a:tcPr marL="7897" marR="7897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6288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7E69730-CD5F-49A3-8864-6E3CC5F0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954" y="1740878"/>
            <a:ext cx="2743200" cy="4473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399" y="6245423"/>
            <a:ext cx="883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baseline="30000" dirty="0"/>
              <a:t>A</a:t>
            </a:r>
            <a:r>
              <a:rPr lang="en-US" sz="1400" b="1" dirty="0"/>
              <a:t> Leukemias, excluding chronic lymphocytic leukemia;   </a:t>
            </a:r>
            <a:r>
              <a:rPr lang="en-US" sz="1400" b="1" baseline="30000" dirty="0"/>
              <a:t>B</a:t>
            </a:r>
            <a:r>
              <a:rPr lang="en-US" sz="1400" b="1" dirty="0"/>
              <a:t> “</a:t>
            </a:r>
            <a:r>
              <a:rPr lang="en-US" sz="1400" b="1" dirty="0" err="1"/>
              <a:t>nuc</a:t>
            </a:r>
            <a:r>
              <a:rPr lang="en-US" sz="1400" b="1" dirty="0"/>
              <a:t>” = nuclear workers;   </a:t>
            </a:r>
            <a:r>
              <a:rPr lang="en-US" sz="1400" b="1" baseline="30000" dirty="0"/>
              <a:t>C</a:t>
            </a:r>
            <a:r>
              <a:rPr lang="en-US" sz="1400" b="1" dirty="0"/>
              <a:t> [I] = incidence; otherwise mortality. 		    (ICRP TG-91, Shore et al, unpublished)</a:t>
            </a:r>
          </a:p>
        </p:txBody>
      </p:sp>
    </p:spTree>
    <p:extLst>
      <p:ext uri="{BB962C8B-B14F-4D97-AF65-F5344CB8AC3E}">
        <p14:creationId xmlns:p14="http://schemas.microsoft.com/office/powerpoint/2010/main" val="362433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33CC"/>
                </a:solidFill>
              </a:rPr>
              <a:t>Final Considerations and Conclusions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41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537" y="1396342"/>
            <a:ext cx="7450283" cy="218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1199376"/>
            <a:ext cx="868680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3333CC"/>
                </a:solidFill>
              </a:rPr>
              <a:t>LDR study-size constraints, dose uncertainties and epidemiological weaknesses limit the statistical power and precision of risk estimates</a:t>
            </a:r>
            <a:r>
              <a:rPr lang="en-US" sz="2100" b="1" dirty="0">
                <a:cs typeface="Arial" panose="020B0604020202020204" pitchFamily="34" charset="0"/>
              </a:rPr>
              <a:t>, especially for data below 100 mGy.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b="1" dirty="0"/>
              <a:t>Preponderance of LDR studies showed </a:t>
            </a:r>
            <a:r>
              <a:rPr lang="en-US" sz="2100" b="1" dirty="0">
                <a:solidFill>
                  <a:srgbClr val="3333CC"/>
                </a:solidFill>
              </a:rPr>
              <a:t>reasonable consistency with LNT for </a:t>
            </a:r>
            <a:r>
              <a:rPr lang="en-US" sz="2100" b="1" dirty="0">
                <a:solidFill>
                  <a:srgbClr val="C00000"/>
                </a:solidFill>
              </a:rPr>
              <a:t>total solid cancer</a:t>
            </a:r>
            <a:r>
              <a:rPr lang="en-US" sz="2100" b="1" dirty="0">
                <a:solidFill>
                  <a:srgbClr val="3333CC"/>
                </a:solidFill>
              </a:rPr>
              <a:t> and evidence of risk for </a:t>
            </a:r>
            <a:r>
              <a:rPr lang="en-US" sz="2100" b="1" dirty="0">
                <a:solidFill>
                  <a:srgbClr val="C00000"/>
                </a:solidFill>
              </a:rPr>
              <a:t>leukemia</a:t>
            </a:r>
            <a:r>
              <a:rPr lang="en-US" sz="2100" b="1" dirty="0"/>
              <a:t>, but the data are not precise enough to fully exclude models with a dose-response threshold or strong upward curvature.</a:t>
            </a:r>
            <a:endParaRPr lang="en-US" sz="2100" b="1" dirty="0">
              <a:solidFill>
                <a:srgbClr val="00A249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3333CC"/>
                </a:solidFill>
              </a:rPr>
              <a:t>Only a few studies with evidence of no risk after low dose-rate exposures.</a:t>
            </a:r>
            <a:endParaRPr lang="en-US" sz="2100" b="1" dirty="0">
              <a:solidFill>
                <a:srgbClr val="3333CC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b="1" dirty="0"/>
              <a:t>Thus much of the </a:t>
            </a:r>
            <a:r>
              <a:rPr lang="en-US" sz="2100" b="1" dirty="0">
                <a:solidFill>
                  <a:srgbClr val="C00000"/>
                </a:solidFill>
              </a:rPr>
              <a:t>quantitative LDR epidemiological data broadly</a:t>
            </a:r>
            <a:r>
              <a:rPr lang="en-US" sz="2100" b="1" dirty="0">
                <a:solidFill>
                  <a:srgbClr val="C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supports a LNT model</a:t>
            </a:r>
            <a:r>
              <a:rPr lang="en-US" sz="2100" b="1" dirty="0">
                <a:solidFill>
                  <a:srgbClr val="C00000"/>
                </a:solidFill>
              </a:rPr>
              <a:t>, perhaps with </a:t>
            </a:r>
            <a:r>
              <a:rPr lang="en-US" sz="2100" b="1">
                <a:solidFill>
                  <a:srgbClr val="C00000"/>
                </a:solidFill>
              </a:rPr>
              <a:t>a DDREF </a:t>
            </a:r>
            <a:r>
              <a:rPr lang="en-US" sz="2100" b="1" dirty="0">
                <a:solidFill>
                  <a:srgbClr val="C00000"/>
                </a:solidFill>
              </a:rPr>
              <a:t>&gt;1,</a:t>
            </a:r>
            <a:r>
              <a:rPr lang="en-US" sz="2100" b="1" dirty="0">
                <a:solidFill>
                  <a:srgbClr val="C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for total solid cancer and leukemia.</a:t>
            </a:r>
            <a:endParaRPr lang="en-US" sz="210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b="1" dirty="0"/>
              <a:t>NCRP committee concluded that the </a:t>
            </a:r>
            <a:r>
              <a:rPr lang="en-US" sz="2100" b="1" dirty="0">
                <a:solidFill>
                  <a:srgbClr val="C00000"/>
                </a:solidFill>
              </a:rPr>
              <a:t>LNT model is prudent and practical </a:t>
            </a:r>
            <a:r>
              <a:rPr lang="en-US" sz="2100" b="1" dirty="0">
                <a:solidFill>
                  <a:srgbClr val="C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for radiation protection purposes</a:t>
            </a:r>
            <a:r>
              <a:rPr lang="en-US" sz="2100" b="1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316227" y="1066800"/>
            <a:ext cx="6441281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800" b="1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4537" y="152400"/>
            <a:ext cx="8604663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LNT Model Appropriate for Assessing Cancer Risk for Purposes of Radiation Protection?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6019800"/>
            <a:ext cx="701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(Adapted from NCRP Commentary No. 27)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6EE-4199-498B-993A-B7B3D13F0AD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0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Gratitude for Outstanding Group Efforts and Expertise to Address LDR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648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3333CC"/>
                </a:solidFill>
              </a:rPr>
              <a:t>NCRP SC 1-25 - </a:t>
            </a:r>
            <a:r>
              <a:rPr lang="en-US" sz="3000" b="1" dirty="0">
                <a:solidFill>
                  <a:srgbClr val="C00000"/>
                </a:solidFill>
              </a:rPr>
              <a:t>LNT</a:t>
            </a:r>
          </a:p>
          <a:p>
            <a:pPr marL="0" indent="0">
              <a:buNone/>
            </a:pPr>
            <a:r>
              <a:rPr lang="en-US" b="1" dirty="0"/>
              <a:t>L Dauer, co-chair</a:t>
            </a:r>
          </a:p>
          <a:p>
            <a:pPr marL="0" indent="0">
              <a:buNone/>
            </a:pPr>
            <a:r>
              <a:rPr lang="en-US" b="1" dirty="0"/>
              <a:t>H Beck</a:t>
            </a:r>
          </a:p>
          <a:p>
            <a:pPr marL="0" indent="0">
              <a:buNone/>
            </a:pPr>
            <a:r>
              <a:rPr lang="en-US" b="1" dirty="0"/>
              <a:t>J Boice</a:t>
            </a:r>
          </a:p>
          <a:p>
            <a:pPr marL="0" indent="0">
              <a:buNone/>
            </a:pPr>
            <a:r>
              <a:rPr lang="en-US" b="1" dirty="0"/>
              <a:t>E </a:t>
            </a:r>
            <a:r>
              <a:rPr lang="en-US" b="1" dirty="0" err="1"/>
              <a:t>Caffrey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 Davis</a:t>
            </a:r>
          </a:p>
          <a:p>
            <a:pPr marL="0" indent="0">
              <a:buNone/>
            </a:pPr>
            <a:r>
              <a:rPr lang="en-US" b="1" dirty="0"/>
              <a:t>H Grogan</a:t>
            </a:r>
          </a:p>
          <a:p>
            <a:pPr marL="0" indent="0">
              <a:buNone/>
            </a:pPr>
            <a:r>
              <a:rPr lang="en-US" b="1" dirty="0"/>
              <a:t>F Mettler</a:t>
            </a:r>
          </a:p>
          <a:p>
            <a:pPr marL="0" indent="0">
              <a:buNone/>
            </a:pPr>
            <a:r>
              <a:rPr lang="en-US" b="1" dirty="0"/>
              <a:t>J Preston</a:t>
            </a:r>
          </a:p>
          <a:p>
            <a:pPr marL="0" indent="0">
              <a:buNone/>
            </a:pPr>
            <a:r>
              <a:rPr lang="en-US" b="1" dirty="0"/>
              <a:t>J Till</a:t>
            </a:r>
          </a:p>
          <a:p>
            <a:pPr marL="0" indent="0">
              <a:buNone/>
            </a:pPr>
            <a:r>
              <a:rPr lang="en-US" b="1" dirty="0"/>
              <a:t>R Wakeford</a:t>
            </a:r>
          </a:p>
          <a:p>
            <a:pPr marL="0" indent="0">
              <a:buNone/>
            </a:pPr>
            <a:r>
              <a:rPr lang="en-US" b="1" dirty="0"/>
              <a:t>L Walsh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297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3333CC"/>
                </a:solidFill>
              </a:rPr>
              <a:t>ICRP Task Group 91 - </a:t>
            </a:r>
            <a:r>
              <a:rPr lang="en-US" sz="3000" b="1" dirty="0">
                <a:solidFill>
                  <a:srgbClr val="C00000"/>
                </a:solidFill>
              </a:rPr>
              <a:t>DREF</a:t>
            </a:r>
          </a:p>
          <a:p>
            <a:pPr marL="0" indent="0">
              <a:buNone/>
            </a:pPr>
            <a:r>
              <a:rPr lang="en-US" b="1" dirty="0"/>
              <a:t>W </a:t>
            </a:r>
            <a:r>
              <a:rPr lang="en-US" b="1" dirty="0" err="1"/>
              <a:t>Rühm</a:t>
            </a:r>
            <a:r>
              <a:rPr lang="en-US" b="1" dirty="0"/>
              <a:t>, Chair</a:t>
            </a:r>
          </a:p>
          <a:p>
            <a:pPr marL="0" indent="0">
              <a:buNone/>
            </a:pPr>
            <a:r>
              <a:rPr lang="en-US" b="1" dirty="0"/>
              <a:t>T </a:t>
            </a:r>
            <a:r>
              <a:rPr lang="en-US" b="1" dirty="0" err="1"/>
              <a:t>Azizova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L Walsh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9216-0D7D-46AC-80CD-FE3D9C68D8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FA3-9B05-4DC8-B299-50A871A65F6A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420" y="609600"/>
            <a:ext cx="4440780" cy="587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31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NCRP Conducted Reviews of Epidemiologic Studies regarding LNT,</a:t>
            </a:r>
            <a:br>
              <a:rPr lang="en-US" sz="3200" b="1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66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Primarily those with “Low Cumulative Doses or Low Dose Rates” (LDR)</a:t>
            </a:r>
            <a:br>
              <a:rPr lang="en-US" sz="3200" b="1" dirty="0">
                <a:solidFill>
                  <a:srgbClr val="66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66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Dose-Response Analyses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6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13716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INWORKS: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3333CC"/>
                </a:solidFill>
              </a:rPr>
              <a:t>‘All Cancer except Leukemia’ Mortality by </a:t>
            </a:r>
            <a:br>
              <a:rPr lang="en-US" sz="2800" b="1" dirty="0">
                <a:solidFill>
                  <a:srgbClr val="3333CC"/>
                </a:solidFill>
              </a:rPr>
            </a:br>
            <a:r>
              <a:rPr lang="en-US" sz="2800" b="1" dirty="0">
                <a:solidFill>
                  <a:srgbClr val="3333CC"/>
                </a:solidFill>
              </a:rPr>
              <a:t>Cumulative Doses in the Combined Nuclear Worker Cohorts from US, UK and </a:t>
            </a:r>
            <a:r>
              <a:rPr lang="en-US" sz="2800" b="1" dirty="0" err="1">
                <a:solidFill>
                  <a:srgbClr val="3333CC"/>
                </a:solidFill>
              </a:rPr>
              <a:t>France</a:t>
            </a:r>
            <a:r>
              <a:rPr lang="en-US" sz="2800" b="1" baseline="30000" dirty="0" err="1">
                <a:solidFill>
                  <a:srgbClr val="3333CC"/>
                </a:solidFill>
              </a:rPr>
              <a:t>a</a:t>
            </a:r>
            <a:endParaRPr lang="en-US" sz="2800" b="1" dirty="0">
              <a:solidFill>
                <a:srgbClr val="3333CC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65663"/>
            <a:ext cx="6781800" cy="4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59436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30000" dirty="0"/>
              <a:t>a</a:t>
            </a:r>
            <a:r>
              <a:rPr lang="en-US" sz="2000" b="1" dirty="0"/>
              <a:t>  308,000 workers</a:t>
            </a:r>
            <a:r>
              <a:rPr lang="en-US" b="1" dirty="0"/>
              <a:t>  (19,064 cancer deaths)</a:t>
            </a:r>
            <a:endParaRPr lang="en-US" sz="2000" b="1" baseline="30000" dirty="0"/>
          </a:p>
          <a:p>
            <a:r>
              <a:rPr lang="en-US" sz="1600" b="1" dirty="0"/>
              <a:t>(Richardson </a:t>
            </a:r>
            <a:r>
              <a:rPr lang="en-US" sz="1600" b="1" i="1" dirty="0"/>
              <a:t>et al</a:t>
            </a:r>
            <a:r>
              <a:rPr lang="en-US" sz="1600" b="1" dirty="0"/>
              <a:t>,</a:t>
            </a:r>
            <a:r>
              <a:rPr lang="en-US" sz="1600" b="1" i="1" dirty="0"/>
              <a:t> Br Med J </a:t>
            </a:r>
            <a:r>
              <a:rPr lang="en-US" sz="1600" b="1" dirty="0"/>
              <a:t>2015, 351: h5359)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FA3-9B05-4DC8-B299-50A871A65F6A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133600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ERR Gy</a:t>
            </a:r>
            <a:r>
              <a:rPr lang="en-US" sz="1600" b="1" baseline="30000" dirty="0"/>
              <a:t>-1 </a:t>
            </a:r>
            <a:r>
              <a:rPr lang="en-US" sz="1600" b="1" dirty="0"/>
              <a:t>= 0.48 (90% CI 0.20, 0.79)</a:t>
            </a:r>
          </a:p>
        </p:txBody>
      </p:sp>
    </p:spTree>
    <p:extLst>
      <p:ext uri="{BB962C8B-B14F-4D97-AF65-F5344CB8AC3E}">
        <p14:creationId xmlns:p14="http://schemas.microsoft.com/office/powerpoint/2010/main" val="340565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Mayak</a:t>
            </a:r>
            <a:r>
              <a:rPr lang="en-US" sz="2800" b="1" dirty="0">
                <a:solidFill>
                  <a:srgbClr val="0033CC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Workers – Cumulative External Radiation and Mortality from Solid Cancer (Excluding Lung, Liver and Bone – the main Plutonium deposition sites)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4727"/>
            <a:ext cx="4038600" cy="285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70342"/>
            <a:ext cx="4038600" cy="2985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486400"/>
            <a:ext cx="169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Full Dose Range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55081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Dose Range 0 – 1.5 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63246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(</a:t>
            </a:r>
            <a:r>
              <a:rPr lang="en-US" sz="1600" b="1" dirty="0" err="1"/>
              <a:t>Sokolnikov</a:t>
            </a:r>
            <a:r>
              <a:rPr lang="en-US" sz="1600" b="1" dirty="0"/>
              <a:t>, </a:t>
            </a:r>
            <a:r>
              <a:rPr lang="en-US" sz="1600" b="1" i="1" dirty="0"/>
              <a:t>PLoS One</a:t>
            </a:r>
            <a:r>
              <a:rPr lang="en-US" sz="1600" b="1" dirty="0"/>
              <a:t>, 2015;e0117784)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6EE-4199-498B-993A-B7B3D13F0AD1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27432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ERR Gy</a:t>
            </a:r>
            <a:r>
              <a:rPr lang="en-US" sz="1400" b="1" baseline="30000" dirty="0"/>
              <a:t>-1</a:t>
            </a:r>
            <a:r>
              <a:rPr lang="en-US" sz="1400" b="1" dirty="0"/>
              <a:t> = 0.12 (95% CI 0.03, 0.21)*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6019799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* Risk estimate adjusted for estimated plutonium deposition; (1,825 cancer deaths)</a:t>
            </a:r>
          </a:p>
        </p:txBody>
      </p:sp>
    </p:spTree>
    <p:extLst>
      <p:ext uri="{BB962C8B-B14F-4D97-AF65-F5344CB8AC3E}">
        <p14:creationId xmlns:p14="http://schemas.microsoft.com/office/powerpoint/2010/main" val="236597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533400" y="228602"/>
            <a:ext cx="80009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Risk for Incidence of All Cancer except Leukemia by Cumulative Dose – High Natural Background Radiation Area in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Kerala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India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304800" y="6019800"/>
            <a:ext cx="65913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Nair et al. </a:t>
            </a:r>
            <a:r>
              <a:rPr lang="en-US" altLang="en-US" sz="1400" b="1" i="1" dirty="0">
                <a:solidFill>
                  <a:srgbClr val="000000"/>
                </a:solidFill>
                <a:latin typeface="Arial" panose="020B0604020202020204" pitchFamily="34" charset="0"/>
              </a:rPr>
              <a:t>Health Phys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, 96:55-66, 2009;  (1,349 cancer cases)</a:t>
            </a:r>
            <a:b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Boice et al.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Radiat Res, 173: 849-54,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2010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599"/>
            <a:ext cx="4114800" cy="4195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7236" name="Line 4"/>
          <p:cNvSpPr>
            <a:spLocks noChangeShapeType="1"/>
          </p:cNvSpPr>
          <p:nvPr/>
        </p:nvSpPr>
        <p:spPr bwMode="auto">
          <a:xfrm>
            <a:off x="1314450" y="1676400"/>
            <a:ext cx="622935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8800" y="6321623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(Slide courtesy of John Boice, Jr.)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6EE-4199-498B-993A-B7B3D13F0AD1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8800" y="320040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(ERR at 1Gy: -0.13 (95% CI -0.58, 0.46)</a:t>
            </a:r>
          </a:p>
        </p:txBody>
      </p:sp>
    </p:spTree>
    <p:extLst>
      <p:ext uri="{BB962C8B-B14F-4D97-AF65-F5344CB8AC3E}">
        <p14:creationId xmlns:p14="http://schemas.microsoft.com/office/powerpoint/2010/main" val="244638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1"/>
            <a:ext cx="8610600" cy="640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NCRP Commentary No. 27:</a:t>
            </a:r>
            <a:r>
              <a:rPr lang="en-US" sz="2200" b="1" dirty="0">
                <a:solidFill>
                  <a:srgbClr val="3333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Review of LSS and</a:t>
            </a:r>
            <a:br>
              <a:rPr lang="en-US" sz="2200" b="1" dirty="0">
                <a:solidFill>
                  <a:srgbClr val="3333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rgbClr val="3333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Low-Dose or Low Dose-Rate (LDR) Epidemiologic Studies </a:t>
            </a:r>
            <a:endParaRPr lang="en-US" sz="2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Life Span</a:t>
            </a:r>
            <a:r>
              <a:rPr lang="en-US" sz="20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Study (LSS) of Japanese Atomic Bomb Survivors 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33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INWORKS (International </a:t>
            </a:r>
            <a:r>
              <a:rPr lang="en-US" sz="2000" b="1" dirty="0">
                <a:solidFill>
                  <a:srgbClr val="0033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Nuclear Workers Study) 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33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Mayak workers			</a:t>
            </a:r>
            <a:endParaRPr lang="en-US" sz="2000" dirty="0">
              <a:solidFill>
                <a:srgbClr val="0033CC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3333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Million Person Study</a:t>
            </a: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U.S. nuclear power plant workers, industrial radiographers, Rocketdyne</a:t>
            </a: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Mound, U.S. atomic veterans, etc.	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Japanese nuclear workers</a:t>
            </a:r>
          </a:p>
          <a:p>
            <a:pPr marL="34290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Canadian nuclear workers</a:t>
            </a:r>
          </a:p>
          <a:p>
            <a:pPr marL="34290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Chernobyl clean-up workers</a:t>
            </a:r>
          </a:p>
          <a:p>
            <a:pPr marL="342900" lvl="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Other Worker Studies – Chinese x-ray workers, U.S. radiologic technologists, French uranium processing workers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33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Techa River cohort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33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High Natural Background Areas – Kerala, India; Yangjiang, China</a:t>
            </a:r>
            <a:endParaRPr lang="en-US" sz="2000" dirty="0">
              <a:solidFill>
                <a:srgbClr val="0033CC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Taiwan residents of radiocontaminated buildings</a:t>
            </a:r>
          </a:p>
          <a:p>
            <a:pPr marL="342900" lvl="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Chernobyl and other radiation fallout studies</a:t>
            </a:r>
          </a:p>
          <a:p>
            <a:pPr marL="34290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Pooled studies of low-dose external irradiation and thyroid cancer</a:t>
            </a:r>
          </a:p>
          <a:p>
            <a:pPr marL="34290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Medical studies: Pediatric CT scans, TB multiple fluoroscopic exams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380999" y="990600"/>
            <a:ext cx="8229601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800" b="1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6EE-4199-498B-993A-B7B3D13F0A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4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33CC"/>
                </a:solidFill>
              </a:rPr>
              <a:t>Critical Review of Individual Epidemiologic Studies in NCRP Commentary No.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Epidemiologic data &amp; methodology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– size of study; soundness of methods; potential for bias; epidemiologic uncertainties considered?</a:t>
            </a:r>
          </a:p>
          <a:p>
            <a:pPr>
              <a:spcBef>
                <a:spcPts val="1500"/>
              </a:spcBef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Dosimetry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data quality; methods; dose uncertainties examined?</a:t>
            </a:r>
          </a:p>
          <a:p>
            <a:pPr>
              <a:spcBef>
                <a:spcPts val="1500"/>
              </a:spcBef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methods &amp; results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appropriate; statistical precision; evaluation of shape of dose-response?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500"/>
              </a:spcBef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strengths and limitations?</a:t>
            </a:r>
          </a:p>
          <a:p>
            <a:pPr>
              <a:spcBef>
                <a:spcPts val="1500"/>
              </a:spcBef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Implications for LNT and radiation protection?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6EE-4199-498B-993A-B7B3D13F0A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0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9"/>
          <p:cNvSpPr>
            <a:spLocks noChangeArrowheads="1"/>
          </p:cNvSpPr>
          <p:nvPr/>
        </p:nvSpPr>
        <p:spPr bwMode="auto">
          <a:xfrm>
            <a:off x="422031" y="1295400"/>
            <a:ext cx="8271803" cy="5120640"/>
          </a:xfrm>
          <a:prstGeom prst="rect">
            <a:avLst/>
          </a:prstGeom>
          <a:solidFill>
            <a:srgbClr val="FFFFFF"/>
          </a:solidFill>
          <a:ln/>
          <a:effectLst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endParaRPr lang="ja-JP" altLang="en-US" sz="1800">
              <a:solidFill>
                <a:srgbClr val="003300"/>
              </a:solidFill>
              <a:latin typeface="Times New Roman" pitchFamily="18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12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33046" y="1447800"/>
            <a:ext cx="8018585" cy="51054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ja-JP" sz="2400" b="1" dirty="0">
                <a:solidFill>
                  <a:srgbClr val="3333CC"/>
                </a:solidFill>
                <a:ea typeface="ＭＳ Ｐゴシック" pitchFamily="34" charset="-128"/>
              </a:rPr>
              <a:t>Strong support </a:t>
            </a:r>
            <a:r>
              <a:rPr lang="en-US" altLang="ja-JP" sz="2400" b="1" dirty="0">
                <a:ea typeface="ＭＳ Ｐゴシック" pitchFamily="34" charset="-128"/>
              </a:rPr>
              <a:t>– 5 studies (17%)</a:t>
            </a:r>
          </a:p>
          <a:p>
            <a:pPr lvl="1">
              <a:spcBef>
                <a:spcPts val="300"/>
              </a:spcBef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ja-JP" sz="2000" b="1" dirty="0">
                <a:ea typeface="ＭＳ Ｐゴシック" pitchFamily="34" charset="-128"/>
              </a:rPr>
              <a:t>E.g., INWORKS (US, UK, Fr.) (Richardson 2015)</a:t>
            </a:r>
          </a:p>
          <a:p>
            <a:pPr>
              <a:spcBef>
                <a:spcPts val="1200"/>
              </a:spcBef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ja-JP" sz="2400" b="1" dirty="0">
                <a:solidFill>
                  <a:srgbClr val="3333CC"/>
                </a:solidFill>
                <a:ea typeface="ＭＳ Ｐゴシック" pitchFamily="34" charset="-128"/>
              </a:rPr>
              <a:t>Moderate support </a:t>
            </a:r>
            <a:r>
              <a:rPr lang="en-US" altLang="ja-JP" sz="2400" b="1" dirty="0">
                <a:ea typeface="ＭＳ Ｐゴシック" pitchFamily="34" charset="-128"/>
              </a:rPr>
              <a:t>– 6 studies (21%)</a:t>
            </a:r>
          </a:p>
          <a:p>
            <a:pPr lvl="1">
              <a:spcBef>
                <a:spcPts val="300"/>
              </a:spcBef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ja-JP" sz="2000" b="1" dirty="0">
                <a:ea typeface="ＭＳ Ｐゴシック" pitchFamily="34" charset="-128"/>
              </a:rPr>
              <a:t>E.g., Mayak nuclear workers (</a:t>
            </a:r>
            <a:r>
              <a:rPr lang="en-US" altLang="ja-JP" sz="2000" b="1" dirty="0" err="1">
                <a:ea typeface="ＭＳ Ｐゴシック" pitchFamily="34" charset="-128"/>
              </a:rPr>
              <a:t>Sokolnikov</a:t>
            </a:r>
            <a:r>
              <a:rPr lang="en-US" altLang="ja-JP" sz="2000" b="1" dirty="0">
                <a:ea typeface="ＭＳ Ｐゴシック" pitchFamily="34" charset="-128"/>
              </a:rPr>
              <a:t> 2015, 2017)</a:t>
            </a:r>
          </a:p>
          <a:p>
            <a:pPr>
              <a:spcBef>
                <a:spcPts val="1200"/>
              </a:spcBef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ja-JP" sz="2400" b="1" dirty="0">
                <a:solidFill>
                  <a:srgbClr val="3333CC"/>
                </a:solidFill>
                <a:ea typeface="ＭＳ Ｐゴシック" pitchFamily="34" charset="-128"/>
              </a:rPr>
              <a:t>Limited-to-Moderate</a:t>
            </a:r>
            <a:r>
              <a:rPr lang="en-US" altLang="ja-JP" sz="2400" b="1" dirty="0">
                <a:ea typeface="ＭＳ Ｐゴシック" pitchFamily="34" charset="-128"/>
              </a:rPr>
              <a:t> support – 9 studies (31%)</a:t>
            </a:r>
          </a:p>
          <a:p>
            <a:pPr lvl="1">
              <a:spcBef>
                <a:spcPts val="300"/>
              </a:spcBef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ja-JP" sz="2000" b="1" dirty="0">
                <a:ea typeface="ＭＳ Ｐゴシック" pitchFamily="34" charset="-128"/>
              </a:rPr>
              <a:t>E.g., Chernobyl clean-up workers, Russia (</a:t>
            </a:r>
            <a:r>
              <a:rPr lang="en-US" altLang="ja-JP" sz="2000" b="1" dirty="0" err="1">
                <a:ea typeface="ＭＳ Ｐゴシック" pitchFamily="34" charset="-128"/>
              </a:rPr>
              <a:t>Kashcheev</a:t>
            </a:r>
            <a:r>
              <a:rPr lang="en-US" altLang="ja-JP" sz="2000" b="1" dirty="0">
                <a:ea typeface="ＭＳ Ｐゴシック" pitchFamily="34" charset="-128"/>
              </a:rPr>
              <a:t> 2015)</a:t>
            </a:r>
          </a:p>
          <a:p>
            <a:pPr>
              <a:spcBef>
                <a:spcPts val="1200"/>
              </a:spcBef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ja-JP" sz="2400" b="1" dirty="0">
                <a:solidFill>
                  <a:srgbClr val="3333CC"/>
                </a:solidFill>
                <a:ea typeface="ＭＳ Ｐゴシック" pitchFamily="34" charset="-128"/>
              </a:rPr>
              <a:t>No support</a:t>
            </a:r>
            <a:r>
              <a:rPr lang="en-US" altLang="ja-JP" sz="2400" b="1" dirty="0">
                <a:ea typeface="ＭＳ Ｐゴシック" pitchFamily="34" charset="-128"/>
              </a:rPr>
              <a:t> – 5 studies (17%)</a:t>
            </a:r>
          </a:p>
          <a:p>
            <a:pPr lvl="1">
              <a:spcBef>
                <a:spcPts val="300"/>
              </a:spcBef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ja-JP" sz="2000" b="1" dirty="0">
                <a:ea typeface="ＭＳ Ｐゴシック" pitchFamily="34" charset="-128"/>
              </a:rPr>
              <a:t>E.g., Kerala, India – high natural background radiation area (Nair 2009)</a:t>
            </a:r>
          </a:p>
          <a:p>
            <a:pPr>
              <a:spcBef>
                <a:spcPts val="1200"/>
              </a:spcBef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ja-JP" sz="2400" b="1" dirty="0">
                <a:solidFill>
                  <a:srgbClr val="3333CC"/>
                </a:solidFill>
                <a:ea typeface="ＭＳ Ｐゴシック" pitchFamily="34" charset="-128"/>
              </a:rPr>
              <a:t>Inconclusive</a:t>
            </a:r>
            <a:r>
              <a:rPr lang="en-US" altLang="ja-JP" sz="2400" b="1" dirty="0">
                <a:ea typeface="ＭＳ Ｐゴシック" pitchFamily="34" charset="-128"/>
              </a:rPr>
              <a:t> – 4 studies (14%)</a:t>
            </a:r>
          </a:p>
          <a:p>
            <a:pPr lvl="1">
              <a:spcBef>
                <a:spcPts val="300"/>
              </a:spcBef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ja-JP" sz="2000" b="1" dirty="0">
                <a:ea typeface="ＭＳ Ｐゴシック" pitchFamily="34" charset="-128"/>
              </a:rPr>
              <a:t>E.g., CT examinations of young people, Australia (Mathews 2013),</a:t>
            </a:r>
            <a:br>
              <a:rPr lang="en-US" altLang="ja-JP" sz="2000" b="1" dirty="0">
                <a:ea typeface="ＭＳ Ｐゴシック" pitchFamily="34" charset="-128"/>
              </a:rPr>
            </a:br>
            <a:r>
              <a:rPr lang="en-US" altLang="ja-JP" sz="2000" b="1" dirty="0">
                <a:ea typeface="ＭＳ Ｐゴシック" pitchFamily="34" charset="-128"/>
              </a:rPr>
              <a:t>         Nuclear weapons test fallout studies (Marshall Islands etc.)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-8221" y="152400"/>
            <a:ext cx="9144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ja-JP" sz="2600" b="1" dirty="0">
                <a:solidFill>
                  <a:srgbClr val="C00000"/>
                </a:solidFill>
                <a:latin typeface="Tahoma" panose="020B0604030504040204" pitchFamily="34" charset="0"/>
                <a:ea typeface="ＭＳ Ｐゴシック" pitchFamily="34" charset="-128"/>
                <a:cs typeface="Tahoma" panose="020B0604030504040204" pitchFamily="34" charset="0"/>
              </a:rPr>
              <a:t>Commentary No. 27:</a:t>
            </a:r>
            <a:r>
              <a:rPr lang="en-US" altLang="ja-JP" sz="2600" b="1" dirty="0">
                <a:solidFill>
                  <a:srgbClr val="3333CC"/>
                </a:solidFill>
                <a:latin typeface="Tahoma" panose="020B0604030504040204" pitchFamily="34" charset="0"/>
                <a:ea typeface="ＭＳ Ｐゴシック" pitchFamily="34" charset="-128"/>
                <a:cs typeface="Tahoma" panose="020B0604030504040204" pitchFamily="34" charset="0"/>
              </a:rPr>
              <a:t> </a:t>
            </a:r>
            <a:br>
              <a:rPr lang="en-US" altLang="ja-JP" sz="2600" b="1" dirty="0">
                <a:solidFill>
                  <a:srgbClr val="3333CC"/>
                </a:solidFill>
                <a:latin typeface="Tahoma" panose="020B0604030504040204" pitchFamily="34" charset="0"/>
                <a:ea typeface="ＭＳ Ｐゴシック" pitchFamily="34" charset="-128"/>
                <a:cs typeface="Tahoma" panose="020B0604030504040204" pitchFamily="34" charset="0"/>
              </a:rPr>
            </a:br>
            <a:r>
              <a:rPr lang="en-US" altLang="ja-JP" sz="2600" b="1" dirty="0">
                <a:solidFill>
                  <a:srgbClr val="3333CC"/>
                </a:solidFill>
                <a:latin typeface="Tahoma" panose="020B0604030504040204" pitchFamily="34" charset="0"/>
                <a:ea typeface="ＭＳ Ｐゴシック" pitchFamily="34" charset="-128"/>
                <a:cs typeface="Tahoma" panose="020B0604030504040204" pitchFamily="34" charset="0"/>
              </a:rPr>
              <a:t>Evaluations of Epidemiologic Studies </a:t>
            </a:r>
            <a:br>
              <a:rPr lang="en-US" altLang="ja-JP" sz="2600" b="1" dirty="0">
                <a:solidFill>
                  <a:srgbClr val="3333CC"/>
                </a:solidFill>
                <a:latin typeface="Tahoma" panose="020B0604030504040204" pitchFamily="34" charset="0"/>
                <a:ea typeface="ＭＳ Ｐゴシック" pitchFamily="34" charset="-128"/>
                <a:cs typeface="Tahoma" panose="020B0604030504040204" pitchFamily="34" charset="0"/>
              </a:rPr>
            </a:br>
            <a:r>
              <a:rPr lang="en-US" altLang="ja-JP" sz="2600" b="1" dirty="0">
                <a:solidFill>
                  <a:srgbClr val="3333CC"/>
                </a:solidFill>
                <a:latin typeface="Tahoma" panose="020B0604030504040204" pitchFamily="34" charset="0"/>
                <a:ea typeface="ＭＳ Ｐゴシック" pitchFamily="34" charset="-128"/>
                <a:cs typeface="Tahoma" panose="020B0604030504040204" pitchFamily="34" charset="0"/>
              </a:rPr>
              <a:t>for Consistency with the LNT Model</a:t>
            </a:r>
            <a:endParaRPr lang="en-US" altLang="en-US" sz="2600" b="1" dirty="0">
              <a:solidFill>
                <a:srgbClr val="3333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 flipV="1">
            <a:off x="-8221" y="1371600"/>
            <a:ext cx="9144000" cy="76200"/>
          </a:xfrm>
          <a:prstGeom prst="rect">
            <a:avLst/>
          </a:prstGeom>
          <a:gradFill rotWithShape="1">
            <a:gsLst>
              <a:gs pos="0">
                <a:srgbClr val="2F2F76"/>
              </a:gs>
              <a:gs pos="50000">
                <a:srgbClr val="6666FF"/>
              </a:gs>
              <a:gs pos="100000">
                <a:srgbClr val="2F2F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ea typeface="MS PGothic" pitchFamily="34" charset="-128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4523" y="6172200"/>
            <a:ext cx="1905000" cy="4572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ja-JP" altLang="en-US" sz="1800" dirty="0">
              <a:latin typeface="+mn-lt"/>
            </a:endParaRPr>
          </a:p>
          <a:p>
            <a:pPr eaLnBrk="1" hangingPunct="1"/>
            <a:fld id="{9DF703AA-C420-4842-9C76-03D3C1A47710}" type="slidenum">
              <a:rPr lang="ja-JP" altLang="en-US" sz="1800" smtClean="0">
                <a:latin typeface="+mn-lt"/>
              </a:rPr>
              <a:pPr eaLnBrk="1" hangingPunct="1"/>
              <a:t>9</a:t>
            </a:fld>
            <a:endParaRPr lang="en-US" altLang="ja-JP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860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1600</Words>
  <Application>Microsoft Office PowerPoint</Application>
  <PresentationFormat>On-screen Show (4:3)</PresentationFormat>
  <Paragraphs>224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MS PGothic</vt:lpstr>
      <vt:lpstr>MS PGothic</vt:lpstr>
      <vt:lpstr>Arial</vt:lpstr>
      <vt:lpstr>Arial Narrow</vt:lpstr>
      <vt:lpstr>Calibri</vt:lpstr>
      <vt:lpstr>Symbol</vt:lpstr>
      <vt:lpstr>Tahoma</vt:lpstr>
      <vt:lpstr>Times New Roman</vt:lpstr>
      <vt:lpstr>Wingdings</vt:lpstr>
      <vt:lpstr>Office Theme</vt:lpstr>
      <vt:lpstr>NCRP Commentary 27: Implications of Recent Epidemiologic Studies for the LNT Model of Radiation Protection and for DREF</vt:lpstr>
      <vt:lpstr> </vt:lpstr>
      <vt:lpstr>NCRP Conducted Reviews of Epidemiologic Studies regarding LNT, Primarily those with “Low Cumulative Doses or Low Dose Rates” (LDR) and Dose-Response Analyses</vt:lpstr>
      <vt:lpstr>INWORKS: ‘All Cancer except Leukemia’ Mortality by  Cumulative Doses in the Combined Nuclear Worker Cohorts from US, UK and Francea</vt:lpstr>
      <vt:lpstr>Mayak Workers – Cumulative External Radiation and Mortality from Solid Cancer (Excluding Lung, Liver and Bone – the main Plutonium deposition sites)</vt:lpstr>
      <vt:lpstr>PowerPoint Presentation</vt:lpstr>
      <vt:lpstr>PowerPoint Presentation</vt:lpstr>
      <vt:lpstr>Critical Review of Individual Epidemiologic Studies in NCRP Commentary No. 27</vt:lpstr>
      <vt:lpstr>PowerPoint Presentation</vt:lpstr>
      <vt:lpstr>PowerPoint Presentation</vt:lpstr>
      <vt:lpstr>PowerPoint Presentation</vt:lpstr>
      <vt:lpstr>LSS Dose-Response at 0-100 mGy for Solid Cancer Incidence and Mortality, Sexes Combined</vt:lpstr>
      <vt:lpstr>Dose Response for Mortality from All Cancer except Leukemia, at Low Doses and Low Dose Rates</vt:lpstr>
      <vt:lpstr>PowerPoint Presentation</vt:lpstr>
      <vt:lpstr>PowerPoint Presentation</vt:lpstr>
      <vt:lpstr>Final Considerations and Conclusions</vt:lpstr>
      <vt:lpstr>PowerPoint Presentation</vt:lpstr>
      <vt:lpstr>Gratitude for Outstanding Group Efforts and Expertise to Address LDR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Shore</dc:creator>
  <cp:lastModifiedBy>Steve Baker</cp:lastModifiedBy>
  <cp:revision>209</cp:revision>
  <cp:lastPrinted>2018-09-29T17:34:43Z</cp:lastPrinted>
  <dcterms:created xsi:type="dcterms:W3CDTF">2018-08-31T00:03:42Z</dcterms:created>
  <dcterms:modified xsi:type="dcterms:W3CDTF">2018-10-01T13:39:12Z</dcterms:modified>
</cp:coreProperties>
</file>