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76" r:id="rId1"/>
  </p:sldMasterIdLst>
  <p:notesMasterIdLst>
    <p:notesMasterId r:id="rId20"/>
  </p:notesMasterIdLst>
  <p:handoutMasterIdLst>
    <p:handoutMasterId r:id="rId21"/>
  </p:handoutMasterIdLst>
  <p:sldIdLst>
    <p:sldId id="374" r:id="rId2"/>
    <p:sldId id="464" r:id="rId3"/>
    <p:sldId id="405" r:id="rId4"/>
    <p:sldId id="438" r:id="rId5"/>
    <p:sldId id="440" r:id="rId6"/>
    <p:sldId id="461" r:id="rId7"/>
    <p:sldId id="452" r:id="rId8"/>
    <p:sldId id="441" r:id="rId9"/>
    <p:sldId id="443" r:id="rId10"/>
    <p:sldId id="447" r:id="rId11"/>
    <p:sldId id="450" r:id="rId12"/>
    <p:sldId id="444" r:id="rId13"/>
    <p:sldId id="446" r:id="rId14"/>
    <p:sldId id="465" r:id="rId15"/>
    <p:sldId id="463" r:id="rId16"/>
    <p:sldId id="466" r:id="rId17"/>
    <p:sldId id="363" r:id="rId18"/>
    <p:sldId id="459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87124" autoAdjust="0"/>
  </p:normalViewPr>
  <p:slideViewPr>
    <p:cSldViewPr>
      <p:cViewPr varScale="1">
        <p:scale>
          <a:sx n="90" d="100"/>
          <a:sy n="90" d="100"/>
        </p:scale>
        <p:origin x="4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69" y="2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3C33B6C-FBDD-4366-A53A-8E96F546BEA9}" type="datetimeFigureOut">
              <a:rPr lang="en-US"/>
              <a:pPr>
                <a:defRPr/>
              </a:pPr>
              <a:t>10/1/2018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371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69" y="8830371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96EADA-213A-45F5-B748-54F2B8537DE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352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69" y="2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B9FDAB4-4B80-4394-8184-170DAAA6F306}" type="datetimeFigureOut">
              <a:rPr lang="en-US"/>
              <a:pPr>
                <a:defRPr/>
              </a:pPr>
              <a:t>10/1/2018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273" y="4416195"/>
            <a:ext cx="5607856" cy="4182169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371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69" y="8830371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76C55EC-4F01-44C8-BF74-A79905A8F4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4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0083EE-3BCA-4BD0-8DF6-8530763649CC}" type="slidenum">
              <a:rPr lang="en-CA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C55EC-4F01-44C8-BF74-A79905A8F494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83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C2DF54-2627-47E6-A83A-74B0D407356C}" type="slidenum">
              <a:rPr lang="en-CA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" y="-1"/>
            <a:ext cx="9141465" cy="685990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3200400"/>
            <a:ext cx="8382000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533400" y="5257800"/>
            <a:ext cx="7848600" cy="838200"/>
          </a:xfrm>
        </p:spPr>
        <p:txBody>
          <a:bodyPr>
            <a:normAutofit/>
          </a:bodyPr>
          <a:lstStyle>
            <a:lvl1pPr algn="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F5C72D-202D-4325-ABA2-6A0971C5D17F}" type="slidenum">
              <a:rPr lang="en-CA" smtClean="0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52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000" b="1" cap="none" baseline="0" dirty="0">
                <a:ln w="635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A7019-14BD-4A65-887B-5F9FDC780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3" descr="ICRP Logo and Title.gif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6418263"/>
            <a:ext cx="38115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65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>
            <a:lvl1pPr>
              <a:defRPr sz="2200" b="1"/>
            </a:lvl1pPr>
            <a:lvl2pPr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FA2FD-B014-469B-A9B1-DD8B87900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3" descr="ICRP Logo and Title.gif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6418263"/>
            <a:ext cx="38115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1989" t="1082" r="6762" b="38626"/>
          <a:stretch/>
        </p:blipFill>
        <p:spPr bwMode="auto">
          <a:xfrm>
            <a:off x="8001000" y="6317293"/>
            <a:ext cx="643800" cy="418470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292713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724400"/>
          </a:xfrm>
        </p:spPr>
        <p:txBody>
          <a:bodyPr/>
          <a:lstStyle>
            <a:lvl1pPr>
              <a:defRPr sz="2200" b="1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724400"/>
          </a:xfrm>
        </p:spPr>
        <p:txBody>
          <a:bodyPr/>
          <a:lstStyle>
            <a:lvl1pPr>
              <a:defRPr sz="2200" b="1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FFDF3-5890-479E-AA08-62A4F1D9DCFE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  <p:pic>
        <p:nvPicPr>
          <p:cNvPr id="6" name="Picture 13" descr="ICRP Logo and Title.gif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6418263"/>
            <a:ext cx="38115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2687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00" y="457200"/>
            <a:ext cx="2438400" cy="563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6" name="Straight Connector 5"/>
          <p:cNvCxnSpPr/>
          <p:nvPr userDrawn="1"/>
        </p:nvCxnSpPr>
        <p:spPr>
          <a:xfrm rot="5400000">
            <a:off x="-266700" y="3162300"/>
            <a:ext cx="632618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4352"/>
            <a:ext cx="2286000" cy="1162050"/>
          </a:xfrm>
        </p:spPr>
        <p:txBody>
          <a:bodyPr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76400"/>
            <a:ext cx="2286000" cy="4343400"/>
          </a:xfrm>
        </p:spPr>
        <p:txBody>
          <a:bodyPr lIns="18288" rIns="18288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0" y="533400"/>
            <a:ext cx="5638800" cy="5791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1EA6A-A152-4362-82E5-F40573E1195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pic>
        <p:nvPicPr>
          <p:cNvPr id="8" name="Picture 13" descr="ICRP Logo and Title.gif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6418263"/>
            <a:ext cx="38115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483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10000">
              <a:schemeClr val="accent1">
                <a:tint val="44500"/>
                <a:satMod val="160000"/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  <a:lumMod val="0"/>
                <a:lumOff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ctr" anchorCtr="0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  <a:extrusionClr>
                <a:schemeClr val="tx1"/>
              </a:extrusionClr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24600"/>
            <a:ext cx="762000" cy="2127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5C72D-202D-4325-ABA2-6A0971C5D17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098" r:id="rId4"/>
    <p:sldLayoutId id="2147484102" r:id="rId5"/>
  </p:sldLayoutIdLst>
  <p:transition spd="med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b="1" kern="1200" dirty="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4.png@01D331ED.91366E3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609600"/>
            <a:ext cx="8229600" cy="23622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Status of ICRP Committee 1 on Low Dose and Low Dose Rates for Ionizing Radiation</a:t>
            </a:r>
            <a:endParaRPr lang="en-US" sz="3200" b="0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7924800" cy="2409825"/>
          </a:xfrm>
        </p:spPr>
        <p:txBody>
          <a:bodyPr/>
          <a:lstStyle/>
          <a:p>
            <a:pPr marR="0" eaLnBrk="1" hangingPunct="1"/>
            <a:endParaRPr lang="en-GB" altLang="de-DE" sz="1600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2060"/>
                </a:solidFill>
              </a:rPr>
              <a:t>Applicability of Radiation-Response Models to Low Dose Protection Standards 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pt-BR" sz="2000" b="1" dirty="0">
                <a:solidFill>
                  <a:srgbClr val="002060"/>
                </a:solidFill>
              </a:rPr>
              <a:t>American Nuclear Society &amp; </a:t>
            </a:r>
          </a:p>
          <a:p>
            <a:r>
              <a:rPr lang="pt-BR" sz="2000" b="1">
                <a:solidFill>
                  <a:srgbClr val="002060"/>
                </a:solidFill>
              </a:rPr>
              <a:t>Health </a:t>
            </a:r>
            <a:r>
              <a:rPr lang="pt-BR" sz="2000" b="1" dirty="0">
                <a:solidFill>
                  <a:srgbClr val="002060"/>
                </a:solidFill>
              </a:rPr>
              <a:t>Physics Society Joint Topical</a:t>
            </a:r>
          </a:p>
          <a:p>
            <a:r>
              <a:rPr lang="pt-BR" sz="2000" b="1" dirty="0">
                <a:solidFill>
                  <a:srgbClr val="002060"/>
                </a:solidFill>
              </a:rPr>
              <a:t>Tri-Cities, Washington, US</a:t>
            </a:r>
          </a:p>
          <a:p>
            <a:r>
              <a:rPr lang="pt-BR" sz="2000" b="1" dirty="0">
                <a:solidFill>
                  <a:srgbClr val="002060"/>
                </a:solidFill>
              </a:rPr>
              <a:t>October 1, 2018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614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6096000"/>
            <a:ext cx="78486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Werner </a:t>
            </a:r>
            <a:r>
              <a:rPr lang="en-CA" altLang="en-US" dirty="0" err="1">
                <a:solidFill>
                  <a:schemeClr val="bg1"/>
                </a:solidFill>
                <a:latin typeface="Arial" charset="0"/>
                <a:cs typeface="Arial" charset="0"/>
              </a:rPr>
              <a:t>Rühm</a:t>
            </a:r>
            <a:r>
              <a:rPr lang="en-CA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, Helmholtz Center Munich, Germany</a:t>
            </a:r>
          </a:p>
        </p:txBody>
      </p:sp>
      <p:pic>
        <p:nvPicPr>
          <p:cNvPr id="7" name="Picture 1" descr="cid:image004.png@01D331ED.91366E30"/>
          <p:cNvPicPr>
            <a:picLocks noChangeAspect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" r="74453" b="29409"/>
          <a:stretch/>
        </p:blipFill>
        <p:spPr bwMode="auto">
          <a:xfrm>
            <a:off x="609600" y="4101354"/>
            <a:ext cx="2057400" cy="229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673282" y="4343400"/>
            <a:ext cx="7161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Review initiated by TG91</a:t>
            </a:r>
            <a:endParaRPr lang="en-US" altLang="de-DE" sz="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Bild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26585"/>
            <a:ext cx="424497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58"/>
          <p:cNvSpPr>
            <a:spLocks noChangeArrowheads="1"/>
          </p:cNvSpPr>
          <p:nvPr/>
        </p:nvSpPr>
        <p:spPr bwMode="auto">
          <a:xfrm>
            <a:off x="616360" y="1600200"/>
            <a:ext cx="5098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de-DE" b="1" dirty="0">
                <a:solidFill>
                  <a:srgbClr val="000000"/>
                </a:solidFill>
                <a:latin typeface="Arial" charset="0"/>
                <a:cs typeface="Arial" charset="0"/>
              </a:rPr>
              <a:t>Example: The Two-Stage Clonal Expansion Model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79438" y="388937"/>
            <a:ext cx="8786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Biologically-Based Mechanistic Models to Describe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Epidemiological Data</a:t>
            </a:r>
            <a:endParaRPr lang="en-US" altLang="de-DE" sz="2400" b="1" baseline="30000" dirty="0">
              <a:solidFill>
                <a:srgbClr val="0F6FC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1" name="Rechteck 2"/>
          <p:cNvSpPr>
            <a:spLocks noChangeArrowheads="1"/>
          </p:cNvSpPr>
          <p:nvPr/>
        </p:nvSpPr>
        <p:spPr bwMode="auto">
          <a:xfrm>
            <a:off x="976313" y="4730115"/>
            <a:ext cx="618648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14 low-LET studies, 14 high-LET studies</a:t>
            </a:r>
            <a:endParaRPr lang="en-US" altLang="de-DE" sz="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5 low-LET cohorts, 12 high-LET cohorts</a:t>
            </a:r>
            <a:endParaRPr lang="en-US" altLang="de-DE" sz="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altLang="de-DE" dirty="0">
                <a:solidFill>
                  <a:srgbClr val="000000"/>
                </a:solidFill>
                <a:latin typeface="Arial" charset="0"/>
              </a:rPr>
              <a:t>Mainly TSCE, but recently also more sophisticated models</a:t>
            </a:r>
            <a:endParaRPr lang="en-US" altLang="de-DE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762000" cy="212725"/>
          </a:xfrm>
        </p:spPr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0" name="Rechteck 1"/>
          <p:cNvSpPr>
            <a:spLocks noChangeArrowheads="1"/>
          </p:cNvSpPr>
          <p:nvPr/>
        </p:nvSpPr>
        <p:spPr bwMode="auto">
          <a:xfrm>
            <a:off x="1447800" y="452005"/>
            <a:ext cx="8201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de-DE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Conclusions - On the Use of Mechanistic Models</a:t>
            </a:r>
            <a:endParaRPr lang="de-DE" altLang="de-DE" sz="1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Rechteck 22"/>
          <p:cNvSpPr>
            <a:spLocks noChangeArrowheads="1"/>
          </p:cNvSpPr>
          <p:nvPr/>
        </p:nvSpPr>
        <p:spPr bwMode="auto">
          <a:xfrm>
            <a:off x="2209800" y="1947446"/>
            <a:ext cx="8208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</a:pPr>
            <a:r>
              <a:rPr lang="en-US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Uncertainties involved are still considerable</a:t>
            </a:r>
            <a:endParaRPr lang="de-DE" altLang="de-DE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hteck 23"/>
          <p:cNvSpPr>
            <a:spLocks noChangeArrowheads="1"/>
          </p:cNvSpPr>
          <p:nvPr/>
        </p:nvSpPr>
        <p:spPr bwMode="auto">
          <a:xfrm>
            <a:off x="468313" y="2530475"/>
            <a:ext cx="82597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Current assumptions in radiation protection (including the LNT model) are not in contradiction to what is presently known on the process of cancer development.</a:t>
            </a:r>
            <a:endParaRPr lang="de-DE" altLang="de-DE" b="1" dirty="0">
              <a:solidFill>
                <a:srgbClr val="0B5395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Rechteck 24"/>
          <p:cNvSpPr>
            <a:spLocks noChangeArrowheads="1"/>
          </p:cNvSpPr>
          <p:nvPr/>
        </p:nvSpPr>
        <p:spPr bwMode="auto">
          <a:xfrm>
            <a:off x="762000" y="4550854"/>
            <a:ext cx="464819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ClrTx/>
            </a:pPr>
            <a:r>
              <a:rPr lang="en-US" altLang="de-DE" b="1" dirty="0">
                <a:solidFill>
                  <a:srgbClr val="000000"/>
                </a:solidFill>
                <a:latin typeface="Arial" charset="0"/>
              </a:rPr>
              <a:t>Nov 2017: NCRP Committee SC1-26 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ClrTx/>
            </a:pPr>
            <a:r>
              <a:rPr lang="en-US" altLang="de-DE" b="1" dirty="0">
                <a:solidFill>
                  <a:srgbClr val="000000"/>
                </a:solidFill>
                <a:latin typeface="Arial" charset="0"/>
              </a:rPr>
              <a:t>“Approaches for Integrating Biology and Epidemiology for Enhancing Low Dose Risk Assessment”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ClrTx/>
            </a:pPr>
            <a:r>
              <a:rPr lang="en-US" altLang="de-DE" dirty="0">
                <a:solidFill>
                  <a:srgbClr val="000000"/>
                </a:solidFill>
                <a:latin typeface="Arial" charset="0"/>
              </a:rPr>
              <a:t>Chair: J Preston; Co-chair: W. Rühm</a:t>
            </a: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27" y="4539723"/>
            <a:ext cx="2503055" cy="1404612"/>
          </a:xfrm>
          <a:prstGeom prst="rect">
            <a:avLst/>
          </a:prstGeom>
        </p:spPr>
      </p:pic>
      <p:cxnSp>
        <p:nvCxnSpPr>
          <p:cNvPr id="27" name="Gerade Verbindung 26"/>
          <p:cNvCxnSpPr/>
          <p:nvPr/>
        </p:nvCxnSpPr>
        <p:spPr>
          <a:xfrm>
            <a:off x="609601" y="4183062"/>
            <a:ext cx="777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990600" y="3268660"/>
            <a:ext cx="4521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solidFill>
                  <a:schemeClr val="bg1"/>
                </a:solidFill>
              </a:rPr>
              <a:t>Rühm</a:t>
            </a:r>
            <a:r>
              <a:rPr lang="en-US" sz="1200" dirty="0">
                <a:solidFill>
                  <a:schemeClr val="bg1"/>
                </a:solidFill>
              </a:rPr>
              <a:t>, W., </a:t>
            </a:r>
            <a:r>
              <a:rPr lang="en-US" sz="1200" dirty="0" err="1">
                <a:solidFill>
                  <a:schemeClr val="bg1"/>
                </a:solidFill>
              </a:rPr>
              <a:t>Eidemüller</a:t>
            </a:r>
            <a:r>
              <a:rPr lang="en-US" sz="1200" dirty="0">
                <a:solidFill>
                  <a:schemeClr val="bg1"/>
                </a:solidFill>
              </a:rPr>
              <a:t>, M., Kaiser, J.C. (2017) Application of Biologically-Based Models of Radiation-Induced Carcinogenesis to Epidemiological Data. </a:t>
            </a:r>
            <a:r>
              <a:rPr lang="en-US" sz="1200" dirty="0" err="1">
                <a:solidFill>
                  <a:schemeClr val="bg1"/>
                </a:solidFill>
              </a:rPr>
              <a:t>Int</a:t>
            </a:r>
            <a:r>
              <a:rPr lang="en-US" sz="1200" dirty="0">
                <a:solidFill>
                  <a:schemeClr val="bg1"/>
                </a:solidFill>
              </a:rPr>
              <a:t> J </a:t>
            </a:r>
            <a:r>
              <a:rPr lang="en-US" sz="1200" dirty="0" err="1">
                <a:solidFill>
                  <a:schemeClr val="bg1"/>
                </a:solidFill>
              </a:rPr>
              <a:t>Radiat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Biol</a:t>
            </a:r>
            <a:r>
              <a:rPr lang="en-US" sz="1200" dirty="0">
                <a:solidFill>
                  <a:schemeClr val="bg1"/>
                </a:solidFill>
              </a:rPr>
              <a:t> 93, 1093-1117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943600" y="6172200"/>
            <a:ext cx="3013075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TG91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members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" name="Gerade Verbindung 29"/>
          <p:cNvCxnSpPr/>
          <p:nvPr/>
        </p:nvCxnSpPr>
        <p:spPr>
          <a:xfrm flipV="1">
            <a:off x="6477000" y="4998826"/>
            <a:ext cx="304800" cy="11176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5791200" y="5519526"/>
            <a:ext cx="304801" cy="59690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7010400" y="5519526"/>
            <a:ext cx="381000" cy="59690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7222643" y="5446821"/>
            <a:ext cx="549757" cy="74231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715000" y="3268662"/>
            <a:ext cx="25908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Paper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published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/>
              </a:rPr>
              <a:t>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944937" y="826616"/>
            <a:ext cx="9144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  <a:p>
            <a:pPr marL="0" marR="4572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lang="de-DE" sz="1600" b="1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  <a:p>
            <a:pPr marL="0" marR="4572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4800600" y="1207755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486400" y="990600"/>
            <a:ext cx="9144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story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8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29" grpId="0"/>
      <p:bldP spid="34" grpId="0"/>
      <p:bldP spid="17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22275" y="1849046"/>
            <a:ext cx="6130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de-DE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22 low-dose-rate studies that can be compared to the LSS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de-DE" altLang="de-DE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41325" y="2362200"/>
            <a:ext cx="8134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US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 Compute </a:t>
            </a:r>
            <a:r>
              <a:rPr lang="en-GB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“matching” cancer risks in atomic bomb survivors according to sex, age at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GB" altLang="de-DE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GB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exposure, grouping of cancer types and follow-up time</a:t>
            </a:r>
            <a:r>
              <a:rPr lang="en-US" altLang="de-DE" sz="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en-GB" altLang="de-DE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/>
        </p:nvSpPr>
        <p:spPr bwMode="auto">
          <a:xfrm>
            <a:off x="-104775" y="457200"/>
            <a:ext cx="9248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Update of Meta-Analysis of Low-Dose-Rate 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Epidemiological Studies on Solid Cancer</a:t>
            </a:r>
            <a:endParaRPr lang="de-DE" altLang="de-DE" sz="2400" b="1" dirty="0">
              <a:solidFill>
                <a:srgbClr val="0F6FC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57200" y="3392488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GB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All cohorts together (mort + incidence): DREF consistent with 2 to 3 </a:t>
            </a: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454025" y="3771119"/>
            <a:ext cx="8964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GB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If </a:t>
            </a:r>
            <a:r>
              <a:rPr lang="en-GB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Mayak</a:t>
            </a:r>
            <a:r>
              <a:rPr lang="en-GB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is left out: DREF ~ 0.9 for mortality; ~ 1.3 for mortality + incidence</a:t>
            </a:r>
          </a:p>
        </p:txBody>
      </p:sp>
      <p:sp>
        <p:nvSpPr>
          <p:cNvPr id="14" name="Rechteck 13"/>
          <p:cNvSpPr/>
          <p:nvPr/>
        </p:nvSpPr>
        <p:spPr>
          <a:xfrm>
            <a:off x="706205" y="4537502"/>
            <a:ext cx="48706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Shore, R., Walsh, L., </a:t>
            </a:r>
            <a:r>
              <a:rPr lang="en-US" sz="1200" dirty="0" err="1">
                <a:solidFill>
                  <a:schemeClr val="bg1"/>
                </a:solidFill>
              </a:rPr>
              <a:t>Azizova</a:t>
            </a:r>
            <a:r>
              <a:rPr lang="en-US" sz="1200" dirty="0">
                <a:solidFill>
                  <a:schemeClr val="bg1"/>
                </a:solidFill>
              </a:rPr>
              <a:t>, T., </a:t>
            </a:r>
            <a:r>
              <a:rPr lang="en-US" sz="1200" dirty="0" err="1">
                <a:solidFill>
                  <a:schemeClr val="bg1"/>
                </a:solidFill>
              </a:rPr>
              <a:t>Rühm</a:t>
            </a:r>
            <a:r>
              <a:rPr lang="en-US" sz="1200" dirty="0">
                <a:solidFill>
                  <a:schemeClr val="bg1"/>
                </a:solidFill>
              </a:rPr>
              <a:t>, W. (2017) Risk of Solid Cancer in Low-dose and Low Dose-Rate Radiation Epidemiological Studies and the Dose Rate Effectiveness Factor. </a:t>
            </a:r>
            <a:r>
              <a:rPr lang="en-US" sz="1200" dirty="0" err="1">
                <a:solidFill>
                  <a:schemeClr val="bg1"/>
                </a:solidFill>
              </a:rPr>
              <a:t>Int</a:t>
            </a:r>
            <a:r>
              <a:rPr lang="en-US" sz="1200" dirty="0">
                <a:solidFill>
                  <a:schemeClr val="bg1"/>
                </a:solidFill>
              </a:rPr>
              <a:t> J </a:t>
            </a:r>
            <a:r>
              <a:rPr lang="en-US" sz="1200" dirty="0" err="1">
                <a:solidFill>
                  <a:schemeClr val="bg1"/>
                </a:solidFill>
              </a:rPr>
              <a:t>Radiat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Biol</a:t>
            </a:r>
            <a:r>
              <a:rPr lang="en-US" sz="1200" dirty="0">
                <a:solidFill>
                  <a:schemeClr val="bg1"/>
                </a:solidFill>
              </a:rPr>
              <a:t> 93, 1064-1078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942013" y="4495800"/>
            <a:ext cx="25908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Paper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published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/>
              </a:rPr>
              <a:t>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76400" y="5715000"/>
            <a:ext cx="5257800" cy="346502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confirmed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recently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D.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Hoel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IJRB, 2018)</a:t>
            </a:r>
          </a:p>
        </p:txBody>
      </p:sp>
    </p:spTree>
    <p:extLst>
      <p:ext uri="{BB962C8B-B14F-4D97-AF65-F5344CB8AC3E}">
        <p14:creationId xmlns:p14="http://schemas.microsoft.com/office/powerpoint/2010/main" val="8537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57155"/>
              </p:ext>
            </p:extLst>
          </p:nvPr>
        </p:nvGraphicFramePr>
        <p:xfrm>
          <a:off x="409575" y="1312863"/>
          <a:ext cx="8208962" cy="4022513"/>
        </p:xfrm>
        <a:graphic>
          <a:graphicData uri="http://schemas.openxmlformats.org/drawingml/2006/table">
            <a:tbl>
              <a:tblPr firstRow="1" firstCol="1" bandRow="1"/>
              <a:tblGrid>
                <a:gridCol w="129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89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Solid cancer endpoint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Linear model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Linear-quadratic model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ERR/</a:t>
                      </a:r>
                      <a:r>
                        <a:rPr lang="en-US" sz="1200" dirty="0" err="1">
                          <a:effectLst/>
                        </a:rPr>
                        <a:t>Sv</a:t>
                      </a:r>
                      <a:r>
                        <a:rPr lang="en-US" sz="1200" dirty="0">
                          <a:effectLst/>
                        </a:rPr>
                        <a:t> (α) (+95% CI)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ERR/Sv (α) (+95% CI)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Quadratic/linear term (β/α) ERR/</a:t>
                      </a:r>
                      <a:r>
                        <a:rPr lang="en-US" sz="1200" dirty="0" err="1">
                          <a:effectLst/>
                        </a:rPr>
                        <a:t>Sv</a:t>
                      </a:r>
                      <a:r>
                        <a:rPr lang="en-US" sz="1200" dirty="0">
                          <a:effectLst/>
                        </a:rPr>
                        <a:t> (+95% CI)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Ratio linear / linear from linear-quadratic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r>
                        <a:rPr lang="en-US" sz="1200" baseline="300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solid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0.277 (0.183, 0.385)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0.233 (0.121, 0.380)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0.105 (-0.087, 0.544)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1.190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0.362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1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 breast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0.897 (0.294, 1.778)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1.155 (0.355, 2.425)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-0.102 (-0.256, 0.200)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0.777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0.330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Colon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0.337 (0.068, 0.741)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0.055 (-0.254, 0.364)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1.787 (-10.536, 14.107)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6.130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0.024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1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Liver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0.304 (0.044, 0.593)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0.380 (-0.066, 0.987)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-0.093 (-0.462, 0.275)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1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Lung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0.379 (0.148, 0.651)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0.474 (0.155, 0.941)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-0.099 (-0.312, 0.376)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0.480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1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Stomach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0.140 (-0.024, 0.324)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0.121 (-0.064, 0.374)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0.081 (-0.223, 3.957)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1.153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0.749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6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solid except breast, colon, liver, lung, stomach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0.257 (0.093, 0.480)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0.194 (0.026, 0.508)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0.163 (-0.173, 3.673)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1.320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0.501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FC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228600" y="4495800"/>
            <a:ext cx="8610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-152400" y="171271"/>
            <a:ext cx="92487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None/>
              <a:defRPr/>
            </a:pPr>
            <a:r>
              <a:rPr lang="en-GB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Analysis of dose response curvature in LSS mortality data (M. Little) </a:t>
            </a:r>
            <a:r>
              <a:rPr lang="de-DE" sz="2000" dirty="0" err="1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Ozasa</a:t>
            </a:r>
            <a:r>
              <a:rPr lang="de-DE" sz="2000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de-DE" sz="2000" i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 al</a:t>
            </a:r>
            <a:r>
              <a:rPr lang="de-DE" sz="2000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2012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endParaRPr lang="de-DE" altLang="de-DE" sz="2400" b="1" dirty="0">
              <a:solidFill>
                <a:srgbClr val="0F6FC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de-DE" sz="180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-1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de-DE" sz="180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781800" y="1504950"/>
            <a:ext cx="914400" cy="1390650"/>
          </a:xfrm>
          <a:prstGeom prst="rect">
            <a:avLst/>
          </a:prstGeom>
          <a:noFill/>
          <a:ln w="25400" cap="flat" cmpd="sng" algn="ctr">
            <a:solidFill>
              <a:srgbClr val="0B5395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62001" y="5715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 </a:t>
            </a:r>
            <a:r>
              <a:rPr lang="en-US" sz="1200" dirty="0" err="1">
                <a:solidFill>
                  <a:schemeClr val="bg1"/>
                </a:solidFill>
              </a:rPr>
              <a:t>Rühm</a:t>
            </a:r>
            <a:r>
              <a:rPr lang="en-US" sz="1200" dirty="0">
                <a:solidFill>
                  <a:schemeClr val="bg1"/>
                </a:solidFill>
              </a:rPr>
              <a:t>, W., </a:t>
            </a:r>
            <a:r>
              <a:rPr lang="en-US" sz="1200" dirty="0" err="1">
                <a:solidFill>
                  <a:schemeClr val="bg1"/>
                </a:solidFill>
              </a:rPr>
              <a:t>Azizova</a:t>
            </a:r>
            <a:r>
              <a:rPr lang="en-US" sz="1200" dirty="0">
                <a:solidFill>
                  <a:schemeClr val="bg1"/>
                </a:solidFill>
              </a:rPr>
              <a:t>, T. V., </a:t>
            </a:r>
            <a:r>
              <a:rPr lang="en-US" sz="1200" dirty="0" err="1">
                <a:solidFill>
                  <a:schemeClr val="bg1"/>
                </a:solidFill>
              </a:rPr>
              <a:t>Bouffler</a:t>
            </a:r>
            <a:r>
              <a:rPr lang="en-US" sz="1200" dirty="0">
                <a:solidFill>
                  <a:schemeClr val="bg1"/>
                </a:solidFill>
              </a:rPr>
              <a:t>, S. D., Little, M. P., Shore, R. E., Walsh, L., &amp; </a:t>
            </a:r>
            <a:r>
              <a:rPr lang="en-US" sz="1200" dirty="0" err="1">
                <a:solidFill>
                  <a:schemeClr val="bg1"/>
                </a:solidFill>
              </a:rPr>
              <a:t>Woloschak</a:t>
            </a:r>
            <a:r>
              <a:rPr lang="en-US" sz="1200" dirty="0">
                <a:solidFill>
                  <a:schemeClr val="bg1"/>
                </a:solidFill>
              </a:rPr>
              <a:t>, G. E. (2016). Dose-rate effects in radiation biology and radiation protection. Ann ICRP 45(1S), 262-279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172200" y="5715000"/>
            <a:ext cx="25908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Paper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published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/>
              </a:rPr>
              <a:t>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376238" y="4840287"/>
            <a:ext cx="8615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US" altLang="de-DE" sz="1800" b="1" dirty="0">
                <a:solidFill>
                  <a:srgbClr val="0B5395"/>
                </a:solidFill>
                <a:latin typeface="Arial" charset="0"/>
                <a:cs typeface="Arial" charset="0"/>
              </a:rPr>
              <a:t>LDEF ~1.2 overall, depending on cancer sites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US" altLang="de-DE" sz="1800" b="1" dirty="0">
                <a:solidFill>
                  <a:srgbClr val="0B5395"/>
                </a:solidFill>
                <a:latin typeface="Arial" charset="0"/>
                <a:cs typeface="Arial" charset="0"/>
              </a:rPr>
              <a:t>Indications of larger curvature over lower dose range (0-2 </a:t>
            </a:r>
            <a:r>
              <a:rPr lang="en-US" altLang="de-DE" sz="1800" b="1" dirty="0" err="1">
                <a:solidFill>
                  <a:srgbClr val="0B5395"/>
                </a:solidFill>
                <a:latin typeface="Arial" charset="0"/>
              </a:rPr>
              <a:t>Gy</a:t>
            </a:r>
            <a:r>
              <a:rPr lang="en-US" altLang="de-DE" sz="1800" b="1" dirty="0">
                <a:solidFill>
                  <a:srgbClr val="0B5395"/>
                </a:solidFill>
                <a:latin typeface="Arial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1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33910"/>
            <a:ext cx="4773088" cy="1736363"/>
          </a:xfrm>
          <a:prstGeom prst="rect">
            <a:avLst/>
          </a:prstGeom>
          <a:noFill/>
          <a:ln w="9525">
            <a:solidFill>
              <a:srgbClr val="0B53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02" y="3389438"/>
            <a:ext cx="3388773" cy="27289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89439"/>
            <a:ext cx="3381106" cy="2728913"/>
          </a:xfrm>
          <a:prstGeom prst="rect">
            <a:avLst/>
          </a:prstGeom>
          <a:noFill/>
          <a:ln w="9525">
            <a:solidFill>
              <a:srgbClr val="0B539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600" y="838200"/>
            <a:ext cx="883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2000" dirty="0">
                <a:solidFill>
                  <a:schemeClr val="bg1"/>
                </a:solidFill>
                <a:latin typeface="Arial" charset="0"/>
              </a:rPr>
              <a:t>Most Recent Epidemiological Data – E-pub Ahead of Print Aug 18, 2018</a:t>
            </a:r>
            <a:endParaRPr lang="de-DE" altLang="de-DE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02418" y="212651"/>
            <a:ext cx="3614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20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And the story continues!</a:t>
            </a:r>
            <a:endParaRPr lang="de-DE" altLang="de-DE" sz="2000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762000" cy="212725"/>
          </a:xfrm>
        </p:spPr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704905" y="533400"/>
            <a:ext cx="4395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Summary and Conclusions</a:t>
            </a:r>
            <a:endParaRPr lang="en-US" altLang="de-DE" sz="2400" b="1" baseline="30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84400" y="4550779"/>
            <a:ext cx="4354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bg1"/>
                </a:solidFill>
              </a:rPr>
              <a:t>Meta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analysis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epidemiological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cohorts</a:t>
            </a:r>
            <a:endParaRPr lang="de-DE" sz="1600" b="1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DREF ~ 2-3 (all </a:t>
            </a:r>
            <a:r>
              <a:rPr lang="de-DE" sz="1600" dirty="0" err="1">
                <a:solidFill>
                  <a:schemeClr val="bg1"/>
                </a:solidFill>
              </a:rPr>
              <a:t>cohorts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together</a:t>
            </a:r>
            <a:r>
              <a:rPr lang="de-DE" sz="1600" dirty="0">
                <a:solidFill>
                  <a:schemeClr val="bg1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DREF ~ 0.9 – 1.3 (</a:t>
            </a:r>
            <a:r>
              <a:rPr lang="de-DE" sz="1600" dirty="0" err="1">
                <a:solidFill>
                  <a:schemeClr val="bg1"/>
                </a:solidFill>
              </a:rPr>
              <a:t>Mayak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left</a:t>
            </a:r>
            <a:r>
              <a:rPr lang="de-DE" sz="1600" dirty="0">
                <a:solidFill>
                  <a:schemeClr val="bg1"/>
                </a:solidFill>
              </a:rPr>
              <a:t> out)</a:t>
            </a:r>
          </a:p>
        </p:txBody>
      </p:sp>
      <p:sp>
        <p:nvSpPr>
          <p:cNvPr id="8" name="Rechteck 7"/>
          <p:cNvSpPr/>
          <p:nvPr/>
        </p:nvSpPr>
        <p:spPr>
          <a:xfrm>
            <a:off x="584400" y="5562600"/>
            <a:ext cx="3976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de-DE" sz="1600" b="1" dirty="0">
                <a:solidFill>
                  <a:srgbClr val="000000"/>
                </a:solidFill>
              </a:rPr>
              <a:t>Curvature LSS Mortality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LDEF </a:t>
            </a:r>
            <a:r>
              <a:rPr lang="de-DE" sz="1600" dirty="0">
                <a:solidFill>
                  <a:schemeClr val="bg1"/>
                </a:solidFill>
              </a:rPr>
              <a:t>~ 1.2</a:t>
            </a:r>
          </a:p>
        </p:txBody>
      </p:sp>
      <p:sp>
        <p:nvSpPr>
          <p:cNvPr id="9" name="Rechteck 8"/>
          <p:cNvSpPr/>
          <p:nvPr/>
        </p:nvSpPr>
        <p:spPr>
          <a:xfrm>
            <a:off x="533402" y="2912485"/>
            <a:ext cx="3894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bg1"/>
                </a:solidFill>
              </a:rPr>
              <a:t>Animal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data</a:t>
            </a:r>
            <a:r>
              <a:rPr lang="de-DE" sz="1600" b="1" dirty="0">
                <a:solidFill>
                  <a:schemeClr val="bg1"/>
                </a:solidFill>
              </a:rPr>
              <a:t>, Janus, </a:t>
            </a:r>
            <a:r>
              <a:rPr lang="de-DE" sz="1600" b="1" dirty="0" err="1">
                <a:solidFill>
                  <a:schemeClr val="bg1"/>
                </a:solidFill>
              </a:rPr>
              <a:t>cancer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mortality</a:t>
            </a:r>
            <a:endParaRPr lang="de-DE" sz="1600" b="1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LDEF ~ 0.9 – 1.1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DREF ~ 1.2 </a:t>
            </a:r>
          </a:p>
        </p:txBody>
      </p:sp>
      <p:sp>
        <p:nvSpPr>
          <p:cNvPr id="10" name="Rechteck 9"/>
          <p:cNvSpPr/>
          <p:nvPr/>
        </p:nvSpPr>
        <p:spPr>
          <a:xfrm>
            <a:off x="584400" y="3796727"/>
            <a:ext cx="421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bg1"/>
                </a:solidFill>
              </a:rPr>
              <a:t>Animal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data</a:t>
            </a:r>
            <a:r>
              <a:rPr lang="de-DE" sz="1600" b="1" dirty="0">
                <a:solidFill>
                  <a:schemeClr val="bg1"/>
                </a:solidFill>
              </a:rPr>
              <a:t>, Janus + ERA, </a:t>
            </a:r>
            <a:r>
              <a:rPr lang="de-DE" sz="1600" b="1" dirty="0" err="1">
                <a:solidFill>
                  <a:schemeClr val="bg1"/>
                </a:solidFill>
              </a:rPr>
              <a:t>life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short</a:t>
            </a:r>
            <a:r>
              <a:rPr lang="de-DE" sz="1600" b="1" dirty="0">
                <a:solidFill>
                  <a:schemeClr val="bg1"/>
                </a:solidFill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DREF ~ 2.1 – 2.6 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1066" y="2303522"/>
            <a:ext cx="3208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chemeClr val="bg1"/>
                </a:solidFill>
              </a:rPr>
              <a:t>Molecular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and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Cellular</a:t>
            </a:r>
            <a:r>
              <a:rPr lang="de-DE" sz="1600" b="1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data</a:t>
            </a:r>
            <a:endParaRPr lang="de-DE" sz="1600" dirty="0">
              <a:solidFill>
                <a:schemeClr val="bg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DREF ~ 4 </a:t>
            </a:r>
          </a:p>
        </p:txBody>
      </p:sp>
      <p:sp>
        <p:nvSpPr>
          <p:cNvPr id="14" name="Rechteck 13"/>
          <p:cNvSpPr/>
          <p:nvPr/>
        </p:nvSpPr>
        <p:spPr>
          <a:xfrm>
            <a:off x="491067" y="1219200"/>
            <a:ext cx="3395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de-DE" sz="1600" b="1" dirty="0">
                <a:solidFill>
                  <a:srgbClr val="000000"/>
                </a:solidFill>
              </a:rPr>
              <a:t>Required reviews done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History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Dose and dose rates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Biological models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018567" y="4004607"/>
            <a:ext cx="374443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de-DE" altLang="de-DE" sz="2000" b="1" dirty="0">
                <a:solidFill>
                  <a:srgbClr val="0B5395"/>
                </a:solidFill>
              </a:rPr>
              <a:t>But … 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altLang="de-DE" dirty="0" err="1">
                <a:solidFill>
                  <a:schemeClr val="bg1"/>
                </a:solidFill>
              </a:rPr>
              <a:t>Considerable</a:t>
            </a:r>
            <a:r>
              <a:rPr lang="de-DE" altLang="de-DE" dirty="0">
                <a:solidFill>
                  <a:schemeClr val="bg1"/>
                </a:solidFill>
              </a:rPr>
              <a:t> </a:t>
            </a:r>
            <a:r>
              <a:rPr lang="de-DE" altLang="de-DE" dirty="0" err="1">
                <a:solidFill>
                  <a:schemeClr val="bg1"/>
                </a:solidFill>
              </a:rPr>
              <a:t>uncertainties</a:t>
            </a:r>
            <a:r>
              <a:rPr lang="de-DE" altLang="de-DE" dirty="0">
                <a:solidFill>
                  <a:schemeClr val="bg1"/>
                </a:solidFill>
              </a:rPr>
              <a:t> </a:t>
            </a:r>
            <a:r>
              <a:rPr lang="de-DE" altLang="de-DE" dirty="0" err="1">
                <a:solidFill>
                  <a:schemeClr val="bg1"/>
                </a:solidFill>
              </a:rPr>
              <a:t>involved</a:t>
            </a:r>
            <a:r>
              <a:rPr lang="de-DE" altLang="de-DE" dirty="0">
                <a:solidFill>
                  <a:schemeClr val="bg1"/>
                </a:solidFill>
              </a:rPr>
              <a:t> in </a:t>
            </a:r>
            <a:r>
              <a:rPr lang="de-DE" altLang="de-DE" dirty="0" err="1">
                <a:solidFill>
                  <a:schemeClr val="bg1"/>
                </a:solidFill>
              </a:rPr>
              <a:t>any</a:t>
            </a:r>
            <a:r>
              <a:rPr lang="de-DE" altLang="de-DE" dirty="0">
                <a:solidFill>
                  <a:schemeClr val="bg1"/>
                </a:solidFill>
              </a:rPr>
              <a:t> </a:t>
            </a:r>
            <a:r>
              <a:rPr lang="de-DE" altLang="de-DE" dirty="0" err="1">
                <a:solidFill>
                  <a:schemeClr val="bg1"/>
                </a:solidFill>
              </a:rPr>
              <a:t>single</a:t>
            </a:r>
            <a:r>
              <a:rPr lang="de-DE" altLang="de-DE" dirty="0">
                <a:solidFill>
                  <a:schemeClr val="bg1"/>
                </a:solidFill>
              </a:rPr>
              <a:t> </a:t>
            </a:r>
            <a:r>
              <a:rPr lang="de-DE" altLang="de-DE" dirty="0" err="1">
                <a:solidFill>
                  <a:schemeClr val="bg1"/>
                </a:solidFill>
              </a:rPr>
              <a:t>estimate</a:t>
            </a:r>
            <a:endParaRPr lang="de-DE" altLang="de-DE" dirty="0">
              <a:solidFill>
                <a:schemeClr val="bg1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bg1"/>
                </a:solidFill>
              </a:rPr>
              <a:t>Much </a:t>
            </a:r>
            <a:r>
              <a:rPr lang="de-DE" altLang="de-DE" dirty="0" err="1">
                <a:solidFill>
                  <a:schemeClr val="bg1"/>
                </a:solidFill>
              </a:rPr>
              <a:t>remains</a:t>
            </a:r>
            <a:r>
              <a:rPr lang="de-DE" altLang="de-DE" dirty="0">
                <a:solidFill>
                  <a:schemeClr val="bg1"/>
                </a:solidFill>
              </a:rPr>
              <a:t> </a:t>
            </a:r>
            <a:r>
              <a:rPr lang="de-DE" altLang="de-DE" dirty="0" err="1">
                <a:solidFill>
                  <a:schemeClr val="bg1"/>
                </a:solidFill>
              </a:rPr>
              <a:t>to</a:t>
            </a:r>
            <a:r>
              <a:rPr lang="de-DE" altLang="de-DE" dirty="0">
                <a:solidFill>
                  <a:schemeClr val="bg1"/>
                </a:solidFill>
              </a:rPr>
              <a:t> </a:t>
            </a:r>
            <a:r>
              <a:rPr lang="de-DE" altLang="de-DE" dirty="0" err="1">
                <a:solidFill>
                  <a:schemeClr val="bg1"/>
                </a:solidFill>
              </a:rPr>
              <a:t>be</a:t>
            </a:r>
            <a:r>
              <a:rPr lang="de-DE" altLang="de-DE" dirty="0">
                <a:solidFill>
                  <a:schemeClr val="bg1"/>
                </a:solidFill>
              </a:rPr>
              <a:t> </a:t>
            </a:r>
            <a:r>
              <a:rPr lang="de-DE" altLang="de-DE" dirty="0" err="1">
                <a:solidFill>
                  <a:schemeClr val="bg1"/>
                </a:solidFill>
              </a:rPr>
              <a:t>done</a:t>
            </a:r>
            <a:endParaRPr lang="de-DE" alt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984898" y="5772090"/>
            <a:ext cx="3976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B5395"/>
                </a:solidFill>
              </a:rPr>
              <a:t>And … </a:t>
            </a:r>
            <a:r>
              <a:rPr lang="de-DE" altLang="de-DE" sz="2000" b="1" dirty="0" err="1">
                <a:solidFill>
                  <a:srgbClr val="0B5395"/>
                </a:solidFill>
              </a:rPr>
              <a:t>the</a:t>
            </a:r>
            <a:r>
              <a:rPr lang="de-DE" altLang="de-DE" sz="2000" b="1" dirty="0">
                <a:solidFill>
                  <a:srgbClr val="0B5395"/>
                </a:solidFill>
              </a:rPr>
              <a:t> </a:t>
            </a:r>
            <a:r>
              <a:rPr lang="de-DE" altLang="de-DE" sz="2000" b="1" dirty="0" err="1">
                <a:solidFill>
                  <a:srgbClr val="0B5395"/>
                </a:solidFill>
              </a:rPr>
              <a:t>story</a:t>
            </a:r>
            <a:r>
              <a:rPr lang="de-DE" altLang="de-DE" sz="2000" b="1" dirty="0">
                <a:solidFill>
                  <a:srgbClr val="0B5395"/>
                </a:solidFill>
              </a:rPr>
              <a:t> </a:t>
            </a:r>
            <a:r>
              <a:rPr lang="de-DE" altLang="de-DE" sz="2000" b="1" dirty="0" err="1">
                <a:solidFill>
                  <a:srgbClr val="0B5395"/>
                </a:solidFill>
              </a:rPr>
              <a:t>continues</a:t>
            </a:r>
            <a:r>
              <a:rPr lang="de-DE" altLang="de-DE" sz="2000" b="1" dirty="0">
                <a:solidFill>
                  <a:srgbClr val="0B5395"/>
                </a:solidFill>
              </a:rPr>
              <a:t>!</a:t>
            </a:r>
            <a:endParaRPr lang="de-DE" sz="2000" dirty="0">
              <a:solidFill>
                <a:srgbClr val="0B5395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984898" y="1362564"/>
            <a:ext cx="415910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B5395"/>
                </a:solidFill>
              </a:rPr>
              <a:t>TG91 </a:t>
            </a:r>
            <a:r>
              <a:rPr lang="de-DE" altLang="de-DE" sz="2000" b="1" dirty="0" err="1">
                <a:solidFill>
                  <a:srgbClr val="0B5395"/>
                </a:solidFill>
              </a:rPr>
              <a:t>work</a:t>
            </a:r>
            <a:r>
              <a:rPr lang="de-DE" altLang="de-DE" sz="2000" b="1" dirty="0">
                <a:solidFill>
                  <a:srgbClr val="0B5395"/>
                </a:solidFill>
              </a:rPr>
              <a:t> </a:t>
            </a:r>
            <a:r>
              <a:rPr lang="de-DE" altLang="de-DE" sz="2000" b="1" dirty="0" err="1">
                <a:solidFill>
                  <a:srgbClr val="0B5395"/>
                </a:solidFill>
              </a:rPr>
              <a:t>includes</a:t>
            </a:r>
            <a:endParaRPr lang="de-DE" altLang="de-DE" sz="2000" b="1" dirty="0">
              <a:solidFill>
                <a:srgbClr val="0B539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scientific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analyses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0B5395"/>
                </a:solidFill>
              </a:rPr>
              <a:t>Transparency</a:t>
            </a:r>
            <a:endParaRPr lang="de-DE" b="1" dirty="0">
              <a:solidFill>
                <a:srgbClr val="0B539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Publications in open </a:t>
            </a:r>
            <a:r>
              <a:rPr lang="de-DE" dirty="0" err="1">
                <a:solidFill>
                  <a:schemeClr val="bg1"/>
                </a:solidFill>
              </a:rPr>
              <a:t>literature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Presentations</a:t>
            </a:r>
            <a:r>
              <a:rPr lang="de-DE" dirty="0">
                <a:solidFill>
                  <a:schemeClr val="bg1"/>
                </a:solidFill>
              </a:rPr>
              <a:t> at </a:t>
            </a:r>
            <a:r>
              <a:rPr lang="de-DE" dirty="0" err="1">
                <a:solidFill>
                  <a:schemeClr val="bg1"/>
                </a:solidFill>
              </a:rPr>
              <a:t>various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occasions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Preparation</a:t>
            </a:r>
            <a:r>
              <a:rPr lang="de-DE" dirty="0">
                <a:solidFill>
                  <a:schemeClr val="bg1"/>
                </a:solidFill>
              </a:rPr>
              <a:t> of TG </a:t>
            </a:r>
            <a:r>
              <a:rPr lang="de-DE" dirty="0" err="1">
                <a:solidFill>
                  <a:schemeClr val="bg1"/>
                </a:solidFill>
              </a:rPr>
              <a:t>report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4781107" y="1295400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9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798512" y="3276600"/>
            <a:ext cx="36449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Full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Members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de-DE" altLang="de-DE" sz="400" b="1" dirty="0">
              <a:solidFill>
                <a:srgbClr val="0F6FC6">
                  <a:lumMod val="75000"/>
                </a:srgbClr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800" b="1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W Rühm (</a:t>
            </a:r>
            <a:r>
              <a:rPr lang="de-DE" altLang="de-DE" dirty="0" err="1">
                <a:solidFill>
                  <a:schemeClr val="bg1"/>
                </a:solidFill>
                <a:latin typeface="Arial" charset="0"/>
              </a:rPr>
              <a:t>Chair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) (Germany),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T </a:t>
            </a:r>
            <a:r>
              <a:rPr lang="de-DE" altLang="de-DE" dirty="0" err="1">
                <a:solidFill>
                  <a:schemeClr val="bg1"/>
                </a:solidFill>
                <a:latin typeface="Arial" charset="0"/>
              </a:rPr>
              <a:t>Azizova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 (</a:t>
            </a:r>
            <a:r>
              <a:rPr lang="de-DE" altLang="de-DE" dirty="0" err="1">
                <a:solidFill>
                  <a:schemeClr val="bg1"/>
                </a:solidFill>
                <a:latin typeface="Arial" charset="0"/>
              </a:rPr>
              <a:t>Russia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S </a:t>
            </a:r>
            <a:r>
              <a:rPr lang="de-DE" altLang="de-DE" dirty="0" err="1">
                <a:solidFill>
                  <a:schemeClr val="bg1"/>
                </a:solidFill>
                <a:latin typeface="Arial" charset="0"/>
              </a:rPr>
              <a:t>Bouffler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 (UK), M Lit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tle (USA)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R Shore (USA), L Walsh (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Switzerland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 Woloschak (USA)</a:t>
            </a: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4781550" y="3295650"/>
            <a:ext cx="43624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Corresponding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Members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de-DE" altLang="de-DE" sz="400" b="1" dirty="0">
              <a:solidFill>
                <a:srgbClr val="0F6FC6">
                  <a:lumMod val="75000"/>
                </a:srgbClr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dirty="0">
                <a:solidFill>
                  <a:schemeClr val="bg1"/>
                </a:solidFill>
                <a:latin typeface="Arial" charset="0"/>
              </a:rPr>
              <a:t>B Grosche (Germany</a:t>
            </a:r>
            <a:r>
              <a:rPr lang="en-US" altLang="de-DE" dirty="0">
                <a:solidFill>
                  <a:prstClr val="black"/>
                </a:solidFill>
                <a:latin typeface="Arial" charset="0"/>
              </a:rPr>
              <a:t>), 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M Kai (Japan),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K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Ozasa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(Japan), </a:t>
            </a:r>
            <a:r>
              <a:rPr lang="pt-BR" altLang="de-DE" dirty="0">
                <a:solidFill>
                  <a:prstClr val="black"/>
                </a:solidFill>
                <a:latin typeface="Arial" charset="0"/>
              </a:rPr>
              <a:t>K Sakai (Japan),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Q Sun (China), A Gonzales (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Argentina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,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consultant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743200" y="2387600"/>
            <a:ext cx="4395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Acknowledgement</a:t>
            </a:r>
            <a:endParaRPr lang="en-US" altLang="de-DE" sz="2400" b="1" baseline="30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6281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00200"/>
            <a:ext cx="7234915" cy="342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667000" y="4800600"/>
            <a:ext cx="35814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lang="de-DE" sz="4800" b="1" noProof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THANK YOU!</a:t>
            </a:r>
            <a:endParaRPr kumimoji="0" lang="de-DE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B979E80-D72D-4452-B185-023AFC250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 bwMode="auto">
          <a:xfrm>
            <a:off x="7870825" y="5862638"/>
            <a:ext cx="762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444500" indent="-265113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901700" indent="-277813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2365375" indent="-3810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925763" indent="-3810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33829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38401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42973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47545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CF7739C-3752-4D36-876E-70132922C3D1}" type="slidenum">
              <a:rPr lang="en-US" altLang="de-DE" sz="1200" smtClean="0">
                <a:solidFill>
                  <a:srgbClr val="D1EAEE"/>
                </a:solidFill>
                <a:latin typeface="Arial" pitchFamily="34" charset="0"/>
                <a:cs typeface="Arial" pitchFamily="34" charset="0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de-DE" sz="1200">
              <a:solidFill>
                <a:srgbClr val="D1EAE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05414" y="2052935"/>
            <a:ext cx="63169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ICRP </a:t>
            </a:r>
            <a:r>
              <a:rPr lang="de-DE" altLang="de-DE" sz="2400" b="1" dirty="0" err="1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Committee</a:t>
            </a:r>
            <a:r>
              <a:rPr lang="de-DE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1 on „Radiation </a:t>
            </a:r>
            <a:r>
              <a:rPr lang="de-DE" altLang="de-DE" sz="2400" b="1" dirty="0" err="1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Effects</a:t>
            </a:r>
            <a:r>
              <a:rPr lang="de-DE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“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958449" y="2546489"/>
            <a:ext cx="7870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CA" altLang="de-D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Members with expertise in biology, genetics, human and veterinary medicine, mathematics and statistics, physics and dosimetry, epidemiology</a:t>
            </a:r>
            <a:r>
              <a:rPr lang="en-CA" altLang="de-DE" dirty="0">
                <a:solidFill>
                  <a:srgbClr val="0B5395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CA" altLang="de-D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radioecology</a:t>
            </a:r>
            <a:endParaRPr lang="en-CA" altLang="de-DE" b="1" dirty="0">
              <a:solidFill>
                <a:srgbClr val="0B539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089418" y="3344579"/>
            <a:ext cx="7521182" cy="305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83763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83763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83763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83763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83763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3763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3763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3763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3763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Werner </a:t>
            </a:r>
            <a:r>
              <a:rPr kumimoji="0" lang="en-GB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Rühm</a:t>
            </a:r>
            <a:r>
              <a:rPr kumimoji="0" lang="en-GB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kumimoji="0" lang="en-GB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(Chair), Germany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kern="0" dirty="0" err="1">
                <a:solidFill>
                  <a:srgbClr val="0F6FC6">
                    <a:lumMod val="75000"/>
                  </a:srgbClr>
                </a:solidFill>
              </a:rPr>
              <a:t>Adrzej</a:t>
            </a:r>
            <a:r>
              <a:rPr lang="en-GB" altLang="en-US" sz="1600" b="1" kern="0" dirty="0">
                <a:solidFill>
                  <a:srgbClr val="0F6FC6">
                    <a:lumMod val="75000"/>
                  </a:srgbClr>
                </a:solidFill>
              </a:rPr>
              <a:t> </a:t>
            </a:r>
            <a:r>
              <a:rPr lang="en-GB" altLang="en-US" sz="1600" b="1" kern="0" dirty="0" err="1">
                <a:solidFill>
                  <a:srgbClr val="0F6FC6">
                    <a:lumMod val="75000"/>
                  </a:srgbClr>
                </a:solidFill>
              </a:rPr>
              <a:t>Wojcik</a:t>
            </a:r>
            <a:r>
              <a:rPr kumimoji="0" lang="en-GB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kumimoji="0" lang="en-GB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(Vice-Chair), Sweden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600" b="1" kern="0" dirty="0">
                <a:solidFill>
                  <a:srgbClr val="0F6FC6">
                    <a:lumMod val="75000"/>
                  </a:srgbClr>
                </a:solidFill>
              </a:rPr>
              <a:t>Jacqueline </a:t>
            </a:r>
            <a:r>
              <a:rPr lang="en-GB" altLang="en-US" sz="1600" b="1" kern="0" dirty="0" err="1">
                <a:solidFill>
                  <a:srgbClr val="0F6FC6">
                    <a:lumMod val="75000"/>
                  </a:srgbClr>
                </a:solidFill>
              </a:rPr>
              <a:t>Garnier</a:t>
            </a:r>
            <a:r>
              <a:rPr lang="en-GB" altLang="en-US" sz="1600" b="1" kern="0" dirty="0">
                <a:solidFill>
                  <a:srgbClr val="0F6FC6">
                    <a:lumMod val="75000"/>
                  </a:srgbClr>
                </a:solidFill>
              </a:rPr>
              <a:t>-Laplace</a:t>
            </a:r>
            <a:r>
              <a:rPr kumimoji="0" lang="en-GB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kumimoji="0" lang="en-GB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(Secretary), France </a:t>
            </a:r>
            <a:endParaRPr kumimoji="0" lang="en-GB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endParaRPr kumimoji="0" lang="en-US" altLang="de-DE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alt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Tamara Azizova</a:t>
            </a: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, Russia		</a:t>
            </a:r>
            <a:r>
              <a:rPr kumimoji="0" lang="en-US" alt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Ranajit Chakraborty</a:t>
            </a: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, USA (deceased)</a:t>
            </a:r>
            <a:endParaRPr lang="en-US" altLang="de-DE" sz="1600" kern="0" dirty="0">
              <a:solidFill>
                <a:prstClr val="black"/>
              </a:solidFill>
            </a:endParaRPr>
          </a:p>
          <a:p>
            <a:pPr lvl="0" fontAlgn="auto">
              <a:spcAft>
                <a:spcPts val="0"/>
              </a:spcAft>
              <a:buClr>
                <a:srgbClr val="0BD0D9"/>
              </a:buClr>
              <a:buNone/>
              <a:defRPr/>
            </a:pPr>
            <a:r>
              <a:rPr kumimoji="0" lang="en-US" alt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Wolfgang </a:t>
            </a:r>
            <a:r>
              <a:rPr kumimoji="0" lang="en-US" altLang="de-DE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Dörr</a:t>
            </a: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, Austria		</a:t>
            </a:r>
            <a:r>
              <a:rPr lang="en-US" altLang="de-DE" sz="1600" b="1" kern="0" dirty="0">
                <a:solidFill>
                  <a:srgbClr val="0F6FC6">
                    <a:lumMod val="75000"/>
                  </a:srgbClr>
                </a:solidFill>
              </a:rPr>
              <a:t>Michael Hauptmann</a:t>
            </a:r>
            <a:r>
              <a:rPr lang="en-US" altLang="de-DE" sz="1600" kern="0" dirty="0">
                <a:solidFill>
                  <a:prstClr val="black"/>
                </a:solidFill>
              </a:rPr>
              <a:t>, Netherlands</a:t>
            </a:r>
          </a:p>
          <a:p>
            <a:pPr fontAlgn="auto">
              <a:spcAft>
                <a:spcPts val="0"/>
              </a:spcAft>
              <a:buClr>
                <a:srgbClr val="0BD0D9"/>
              </a:buClr>
              <a:buNone/>
              <a:defRPr/>
            </a:pPr>
            <a:r>
              <a:rPr lang="en-US" altLang="de-DE" sz="1600" b="1" kern="0" noProof="0" dirty="0">
                <a:solidFill>
                  <a:srgbClr val="0F6FC6">
                    <a:lumMod val="75000"/>
                  </a:srgbClr>
                </a:solidFill>
              </a:rPr>
              <a:t>K</a:t>
            </a:r>
            <a:r>
              <a:rPr kumimoji="0" lang="en-US" alt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otaro </a:t>
            </a:r>
            <a:r>
              <a:rPr kumimoji="0" lang="en-US" altLang="de-DE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Ozasa</a:t>
            </a:r>
            <a:r>
              <a:rPr lang="en-US" altLang="de-DE" sz="1600" kern="0" noProof="0" dirty="0">
                <a:solidFill>
                  <a:prstClr val="black"/>
                </a:solidFill>
              </a:rPr>
              <a:t>, Japan		</a:t>
            </a:r>
            <a:r>
              <a:rPr lang="en-US" altLang="de-DE" sz="1600" b="1" kern="0" dirty="0">
                <a:solidFill>
                  <a:srgbClr val="0F6FC6">
                    <a:lumMod val="75000"/>
                  </a:srgbClr>
                </a:solidFill>
              </a:rPr>
              <a:t>Preetha Rajaraman</a:t>
            </a:r>
            <a:r>
              <a:rPr lang="en-US" altLang="de-DE" sz="1600" kern="0" dirty="0">
                <a:solidFill>
                  <a:prstClr val="black"/>
                </a:solidFill>
              </a:rPr>
              <a:t>, India	</a:t>
            </a:r>
            <a:endParaRPr lang="en-US" altLang="de-DE" sz="1600" kern="0" noProof="0" dirty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  <a:buClr>
                <a:srgbClr val="0BD0D9"/>
              </a:buClr>
              <a:buNone/>
              <a:defRPr/>
            </a:pPr>
            <a:r>
              <a:rPr kumimoji="0" lang="en-US" alt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Kazuo Sakai</a:t>
            </a:r>
            <a:r>
              <a:rPr lang="en-US" altLang="de-DE" sz="1600" kern="0" noProof="0" dirty="0">
                <a:solidFill>
                  <a:prstClr val="black"/>
                </a:solidFill>
              </a:rPr>
              <a:t>, Japan</a:t>
            </a:r>
            <a:r>
              <a:rPr lang="en-US" altLang="de-DE" sz="1600" kern="0" dirty="0">
                <a:solidFill>
                  <a:srgbClr val="FF0000"/>
                </a:solidFill>
              </a:rPr>
              <a:t> </a:t>
            </a:r>
            <a:r>
              <a:rPr lang="en-US" altLang="de-DE" sz="1600" kern="0" dirty="0">
                <a:solidFill>
                  <a:prstClr val="black"/>
                </a:solidFill>
              </a:rPr>
              <a:t>		</a:t>
            </a:r>
            <a:r>
              <a:rPr lang="en-US" altLang="de-DE" sz="1600" b="1" kern="0" dirty="0">
                <a:solidFill>
                  <a:srgbClr val="0F6FC6">
                    <a:lumMod val="75000"/>
                  </a:srgbClr>
                </a:solidFill>
              </a:rPr>
              <a:t>Sisko Salomaa</a:t>
            </a:r>
            <a:r>
              <a:rPr lang="en-US" altLang="de-DE" sz="1600" kern="0" dirty="0">
                <a:solidFill>
                  <a:prstClr val="black"/>
                </a:solidFill>
              </a:rPr>
              <a:t>, Finland</a:t>
            </a:r>
          </a:p>
          <a:p>
            <a:pPr fontAlgn="auto">
              <a:spcAft>
                <a:spcPts val="0"/>
              </a:spcAft>
              <a:buClr>
                <a:srgbClr val="0BD0D9"/>
              </a:buClr>
              <a:buNone/>
              <a:defRPr/>
            </a:pPr>
            <a:r>
              <a:rPr lang="en-US" altLang="de-DE" sz="1600" b="1" kern="0" noProof="0" dirty="0">
                <a:solidFill>
                  <a:srgbClr val="0F6FC6">
                    <a:lumMod val="75000"/>
                  </a:srgbClr>
                </a:solidFill>
              </a:rPr>
              <a:t>Mikhail </a:t>
            </a:r>
            <a:r>
              <a:rPr lang="en-US" altLang="de-DE" sz="1600" b="1" kern="0" noProof="0" dirty="0" err="1">
                <a:solidFill>
                  <a:srgbClr val="0F6FC6">
                    <a:lumMod val="75000"/>
                  </a:srgbClr>
                </a:solidFill>
              </a:rPr>
              <a:t>Sokolnikov</a:t>
            </a:r>
            <a:r>
              <a:rPr lang="en-US" altLang="de-DE" sz="1600" kern="0" dirty="0">
                <a:solidFill>
                  <a:prstClr val="black"/>
                </a:solidFill>
              </a:rPr>
              <a:t>, Russia		</a:t>
            </a:r>
            <a:r>
              <a:rPr lang="en-US" altLang="de-DE" sz="1600" b="1" kern="0" dirty="0">
                <a:solidFill>
                  <a:srgbClr val="0F6FC6">
                    <a:lumMod val="75000"/>
                  </a:srgbClr>
                </a:solidFill>
              </a:rPr>
              <a:t>Dan Stram</a:t>
            </a:r>
            <a:r>
              <a:rPr lang="en-US" altLang="de-DE" sz="1600" kern="0" dirty="0">
                <a:solidFill>
                  <a:prstClr val="black"/>
                </a:solidFill>
              </a:rPr>
              <a:t>, USA</a:t>
            </a:r>
          </a:p>
          <a:p>
            <a:pPr lvl="0" fontAlgn="auto">
              <a:spcAft>
                <a:spcPts val="0"/>
              </a:spcAft>
              <a:buClr>
                <a:srgbClr val="0BD0D9"/>
              </a:buClr>
              <a:buNone/>
              <a:defRPr/>
            </a:pPr>
            <a:r>
              <a:rPr kumimoji="0" lang="en-US" altLang="de-DE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Quanfu</a:t>
            </a:r>
            <a:r>
              <a:rPr kumimoji="0" lang="en-US" alt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 Sun</a:t>
            </a:r>
            <a:r>
              <a:rPr kumimoji="0" lang="en-US" alt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, China	</a:t>
            </a:r>
            <a:r>
              <a:rPr lang="en-US" altLang="de-DE" sz="1600" b="1" kern="0" dirty="0">
                <a:solidFill>
                  <a:srgbClr val="0F6FC6">
                    <a:lumMod val="75000"/>
                  </a:srgbClr>
                </a:solidFill>
              </a:rPr>
              <a:t> 		Richard Wakeford</a:t>
            </a:r>
            <a:r>
              <a:rPr lang="en-US" altLang="de-DE" sz="1600" kern="0" dirty="0">
                <a:solidFill>
                  <a:prstClr val="black"/>
                </a:solidFill>
              </a:rPr>
              <a:t>, UK</a:t>
            </a:r>
            <a:endParaRPr kumimoji="0" lang="en-US" altLang="de-DE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lvl="0" fontAlgn="auto">
              <a:spcAft>
                <a:spcPts val="0"/>
              </a:spcAft>
              <a:buClr>
                <a:srgbClr val="0BD0D9"/>
              </a:buClr>
              <a:buNone/>
              <a:defRPr/>
            </a:pPr>
            <a:r>
              <a:rPr lang="en-US" altLang="de-DE" sz="1600" b="1" kern="0" dirty="0">
                <a:solidFill>
                  <a:srgbClr val="0F6FC6">
                    <a:lumMod val="75000"/>
                  </a:srgbClr>
                </a:solidFill>
              </a:rPr>
              <a:t>Gayle Woloschak</a:t>
            </a:r>
            <a:r>
              <a:rPr lang="en-US" altLang="de-DE" sz="1600" kern="0" dirty="0">
                <a:solidFill>
                  <a:prstClr val="black"/>
                </a:solidFill>
              </a:rPr>
              <a:t>, USA</a:t>
            </a:r>
            <a:r>
              <a:rPr lang="en-US" altLang="de-DE" sz="1600" b="1" kern="0" dirty="0">
                <a:solidFill>
                  <a:srgbClr val="FF0000"/>
                </a:solidFill>
              </a:rPr>
              <a:t> 		</a:t>
            </a:r>
            <a:endParaRPr kumimoji="0" lang="en-US" altLang="de-DE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" name="Foliennummernplatzhalter 3"/>
          <p:cNvSpPr txBox="1">
            <a:spLocks/>
          </p:cNvSpPr>
          <p:nvPr/>
        </p:nvSpPr>
        <p:spPr bwMode="auto">
          <a:xfrm>
            <a:off x="8023225" y="6015038"/>
            <a:ext cx="762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444500" indent="-265113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901700" indent="-277813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2365375" indent="-3810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925763" indent="-3810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33829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38401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42973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47545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70131D6-BE89-407D-886B-ADC75B359D8E}" type="slidenum">
              <a:rPr lang="en-US" altLang="de-DE" sz="1200" smtClean="0">
                <a:solidFill>
                  <a:srgbClr val="D1EAEE"/>
                </a:solidFill>
                <a:latin typeface="Arial" pitchFamily="34" charset="0"/>
                <a:cs typeface="Arial" pitchFamily="34" charset="0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de-DE" sz="1200">
              <a:solidFill>
                <a:srgbClr val="D1EAE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129378" y="4834825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sz="1600" b="1" kern="0" dirty="0">
                <a:solidFill>
                  <a:srgbClr val="FF0000"/>
                </a:solidFill>
              </a:rPr>
              <a:t>*)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3082124" y="5139625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sz="1600" b="1" kern="0" dirty="0">
                <a:solidFill>
                  <a:srgbClr val="FF0000"/>
                </a:solidFill>
              </a:rPr>
              <a:t>*)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>
            <a:off x="3767924" y="5444425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sz="1600" b="1" kern="0" dirty="0">
                <a:solidFill>
                  <a:srgbClr val="FF0000"/>
                </a:solidFill>
              </a:rPr>
              <a:t>*)</a:t>
            </a:r>
            <a:endParaRPr lang="de-DE" sz="1600" dirty="0"/>
          </a:p>
        </p:txBody>
      </p:sp>
      <p:sp>
        <p:nvSpPr>
          <p:cNvPr id="13" name="Rechteck 12"/>
          <p:cNvSpPr/>
          <p:nvPr/>
        </p:nvSpPr>
        <p:spPr>
          <a:xfrm>
            <a:off x="3386924" y="6011579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sz="1600" b="1" kern="0" dirty="0">
                <a:solidFill>
                  <a:srgbClr val="FF0000"/>
                </a:solidFill>
              </a:rPr>
              <a:t>*)</a:t>
            </a:r>
            <a:endParaRPr lang="de-DE" sz="1600" dirty="0"/>
          </a:p>
        </p:txBody>
      </p:sp>
      <p:sp>
        <p:nvSpPr>
          <p:cNvPr id="14" name="Rechteck 13"/>
          <p:cNvSpPr/>
          <p:nvPr/>
        </p:nvSpPr>
        <p:spPr>
          <a:xfrm>
            <a:off x="7033018" y="3801779"/>
            <a:ext cx="3337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de-DE" sz="1600" b="1" kern="0" dirty="0">
                <a:solidFill>
                  <a:srgbClr val="FF0000"/>
                </a:solidFill>
              </a:rPr>
              <a:t>*)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4758524" y="6011579"/>
            <a:ext cx="21707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Aft>
                <a:spcPts val="0"/>
              </a:spcAft>
              <a:buClr>
                <a:srgbClr val="0BD0D9"/>
              </a:buClr>
              <a:buNone/>
              <a:defRPr/>
            </a:pPr>
            <a:r>
              <a:rPr lang="en-US" altLang="de-DE" sz="1600" b="1" kern="0" dirty="0">
                <a:solidFill>
                  <a:srgbClr val="FF0000"/>
                </a:solidFill>
              </a:rPr>
              <a:t>*) new since 07/2017</a:t>
            </a:r>
            <a:endParaRPr lang="en-US" altLang="de-DE" sz="1600" b="1" kern="0" dirty="0">
              <a:solidFill>
                <a:prstClr val="black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38200" y="381000"/>
            <a:ext cx="2144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ICRP Mission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25011" y="863061"/>
            <a:ext cx="758825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CA" altLang="de-D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protect people and the environment from harmful effects of ionising radiation, without unduly limiting its beneficial use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CA" altLang="de-D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Based on most recent scientific evidence</a:t>
            </a:r>
            <a:endParaRPr lang="en-CA" altLang="de-DE" dirty="0">
              <a:solidFill>
                <a:srgbClr val="0B539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74663" y="446087"/>
            <a:ext cx="84899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ICRP Committee 1, Task Group TG91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de-DE" sz="800" b="1" dirty="0">
              <a:solidFill>
                <a:srgbClr val="0F6FC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dirty="0">
                <a:solidFill>
                  <a:prstClr val="black"/>
                </a:solidFill>
                <a:latin typeface="Arial" charset="0"/>
              </a:rPr>
              <a:t>“Radiation Risk Inference at Low-dose and Low-dose Rate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Exposure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for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Radiological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Protection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Purposes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: </a:t>
            </a:r>
            <a:r>
              <a:rPr lang="en-US" altLang="de-DE" dirty="0">
                <a:solidFill>
                  <a:prstClr val="black"/>
                </a:solidFill>
                <a:latin typeface="Arial" charset="0"/>
              </a:rPr>
              <a:t>Use of Dose and Dose Rate Effectiveness Factors”</a:t>
            </a:r>
            <a:endParaRPr lang="de-DE" altLang="de-DE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495300" y="1752600"/>
            <a:ext cx="36449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Full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Members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de-DE" altLang="de-DE" sz="400" b="1" dirty="0">
              <a:solidFill>
                <a:srgbClr val="0F6FC6">
                  <a:lumMod val="75000"/>
                </a:srgbClr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800" b="1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W Rühm (</a:t>
            </a:r>
            <a:r>
              <a:rPr lang="de-DE" altLang="de-DE" dirty="0" err="1">
                <a:solidFill>
                  <a:schemeClr val="bg1"/>
                </a:solidFill>
                <a:latin typeface="Arial" charset="0"/>
              </a:rPr>
              <a:t>Chair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) (Germany),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T </a:t>
            </a:r>
            <a:r>
              <a:rPr lang="de-DE" altLang="de-DE" dirty="0" err="1">
                <a:solidFill>
                  <a:schemeClr val="bg1"/>
                </a:solidFill>
                <a:latin typeface="Arial" charset="0"/>
              </a:rPr>
              <a:t>Azizova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 (</a:t>
            </a:r>
            <a:r>
              <a:rPr lang="de-DE" altLang="de-DE" dirty="0" err="1">
                <a:solidFill>
                  <a:schemeClr val="bg1"/>
                </a:solidFill>
                <a:latin typeface="Arial" charset="0"/>
              </a:rPr>
              <a:t>Russia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S </a:t>
            </a:r>
            <a:r>
              <a:rPr lang="de-DE" altLang="de-DE" dirty="0" err="1">
                <a:solidFill>
                  <a:schemeClr val="bg1"/>
                </a:solidFill>
                <a:latin typeface="Arial" charset="0"/>
              </a:rPr>
              <a:t>Bouffler</a:t>
            </a:r>
            <a:r>
              <a:rPr lang="de-DE" altLang="de-DE" dirty="0">
                <a:solidFill>
                  <a:schemeClr val="bg1"/>
                </a:solidFill>
                <a:latin typeface="Arial" charset="0"/>
              </a:rPr>
              <a:t> (UK), M Lit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tle (USA)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R Shore (USA), L Walsh (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Switzerland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 Woloschak (USA)</a:t>
            </a:r>
          </a:p>
        </p:txBody>
      </p:sp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4478338" y="1771650"/>
            <a:ext cx="43624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Corresponding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Members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de-DE" altLang="de-DE" sz="400" b="1" dirty="0">
              <a:solidFill>
                <a:srgbClr val="0F6FC6">
                  <a:lumMod val="75000"/>
                </a:srgbClr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dirty="0">
                <a:solidFill>
                  <a:schemeClr val="bg1"/>
                </a:solidFill>
                <a:latin typeface="Arial" charset="0"/>
              </a:rPr>
              <a:t>B Grosche (Germany</a:t>
            </a:r>
            <a:r>
              <a:rPr lang="en-US" altLang="de-DE" dirty="0">
                <a:solidFill>
                  <a:prstClr val="black"/>
                </a:solidFill>
                <a:latin typeface="Arial" charset="0"/>
              </a:rPr>
              <a:t>), 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M Kai (Japan),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K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Ozasa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(Japan), </a:t>
            </a:r>
            <a:r>
              <a:rPr lang="pt-BR" altLang="de-DE" dirty="0">
                <a:solidFill>
                  <a:prstClr val="black"/>
                </a:solidFill>
                <a:latin typeface="Arial" charset="0"/>
              </a:rPr>
              <a:t>K Sakai (Japan),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Q Sun (China), A Gonzales (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Argentina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,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consultant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)</a:t>
            </a:r>
          </a:p>
        </p:txBody>
      </p:sp>
      <p:sp>
        <p:nvSpPr>
          <p:cNvPr id="18" name="Foliennummernplatzhalter 3"/>
          <p:cNvSpPr txBox="1">
            <a:spLocks/>
          </p:cNvSpPr>
          <p:nvPr/>
        </p:nvSpPr>
        <p:spPr bwMode="auto">
          <a:xfrm>
            <a:off x="7924800" y="6324600"/>
            <a:ext cx="762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444500" indent="-265113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901700" indent="-277813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2365375" indent="-3810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925763" indent="-3810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33829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38401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42973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4754563" indent="-3810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A13A062-E662-4AE8-83B8-DB6F3B8FE8B8}" type="slidenum">
              <a:rPr lang="en-US" altLang="de-DE" sz="1200" smtClean="0">
                <a:solidFill>
                  <a:srgbClr val="D1EAEE"/>
                </a:solidFill>
                <a:latin typeface="Arial" pitchFamily="34" charset="0"/>
                <a:cs typeface="Arial" pitchFamily="34" charset="0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de-DE" sz="1200">
              <a:solidFill>
                <a:srgbClr val="D1EAE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09476" y="3505200"/>
            <a:ext cx="8128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de-DE" sz="1600" b="1" kern="0" dirty="0">
                <a:solidFill>
                  <a:srgbClr val="0B5395"/>
                </a:solidFill>
              </a:rPr>
              <a:t>Workshop in Kyoto, Japan, in 2015: </a:t>
            </a:r>
            <a:r>
              <a:rPr lang="en-US" altLang="de-DE" sz="1600" kern="0" dirty="0">
                <a:solidFill>
                  <a:schemeClr val="bg1"/>
                </a:solidFill>
              </a:rPr>
              <a:t>Brainstorming open questions and TG91 work    </a:t>
            </a:r>
            <a:endParaRPr kumimoji="0" lang="en-US" altLang="de-DE" sz="1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22287" y="5663625"/>
            <a:ext cx="839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de-DE" altLang="de-DE" b="1" dirty="0" err="1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Reminder</a:t>
            </a:r>
            <a:r>
              <a:rPr lang="de-DE" altLang="de-DE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(UNSCEAR </a:t>
            </a:r>
            <a:r>
              <a:rPr lang="de-DE" altLang="de-DE" b="1" dirty="0" err="1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definition</a:t>
            </a:r>
            <a:r>
              <a:rPr lang="de-DE" altLang="de-DE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):     	</a:t>
            </a:r>
            <a:r>
              <a:rPr lang="en-US" altLang="de-DE" dirty="0">
                <a:solidFill>
                  <a:srgbClr val="000000"/>
                </a:solidFill>
                <a:latin typeface="Arial" charset="0"/>
              </a:rPr>
              <a:t>low dose rate:   &lt; 6,000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Gy/h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			            	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low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dose:          &lt; 100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mGy</a:t>
            </a:r>
            <a:endParaRPr lang="de-DE" altLang="de-DE" b="1" dirty="0">
              <a:solidFill>
                <a:srgbClr val="0B5395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2134" y="3843754"/>
            <a:ext cx="8420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de-DE" sz="1600" b="1" kern="0" dirty="0">
                <a:solidFill>
                  <a:srgbClr val="0B5395"/>
                </a:solidFill>
              </a:rPr>
              <a:t>Transparency: </a:t>
            </a:r>
            <a:r>
              <a:rPr lang="en-US" altLang="de-DE" sz="1600" kern="0" dirty="0">
                <a:solidFill>
                  <a:schemeClr val="bg1"/>
                </a:solidFill>
              </a:rPr>
              <a:t>To publish results first in the open literature and to give presentations on current status of work, followed by detailed ICRP report on the topic</a:t>
            </a:r>
            <a:endParaRPr kumimoji="0" lang="en-US" altLang="de-DE" sz="1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95300" y="4724400"/>
            <a:ext cx="8572500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de-DE" altLang="de-DE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Low Dose </a:t>
            </a:r>
            <a:r>
              <a:rPr lang="de-DE" altLang="de-DE" b="1" dirty="0" err="1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Effectiveness</a:t>
            </a:r>
            <a:r>
              <a:rPr lang="de-DE" altLang="de-DE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Factor</a:t>
            </a:r>
            <a:r>
              <a:rPr lang="de-DE" altLang="de-DE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(LDEF):  </a:t>
            </a:r>
            <a:r>
              <a:rPr lang="de-DE" altLang="de-DE" dirty="0" err="1">
                <a:solidFill>
                  <a:srgbClr val="000000"/>
                </a:solidFill>
                <a:latin typeface="Arial" charset="0"/>
              </a:rPr>
              <a:t>Measure</a:t>
            </a:r>
            <a:r>
              <a:rPr lang="de-DE" altLang="de-DE" dirty="0">
                <a:solidFill>
                  <a:srgbClr val="000000"/>
                </a:solidFill>
                <a:latin typeface="Arial" charset="0"/>
              </a:rPr>
              <a:t> of </a:t>
            </a:r>
            <a:r>
              <a:rPr lang="de-DE" altLang="de-DE" dirty="0" err="1">
                <a:solidFill>
                  <a:srgbClr val="000000"/>
                </a:solidFill>
                <a:latin typeface="Arial" charset="0"/>
              </a:rPr>
              <a:t>deviation</a:t>
            </a:r>
            <a:r>
              <a:rPr lang="de-DE" altLang="de-DE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charset="0"/>
              </a:rPr>
              <a:t>from</a:t>
            </a:r>
            <a:r>
              <a:rPr lang="de-DE" altLang="de-DE" dirty="0">
                <a:solidFill>
                  <a:srgbClr val="000000"/>
                </a:solidFill>
                <a:latin typeface="Arial" charset="0"/>
              </a:rPr>
              <a:t> linear dose </a:t>
            </a:r>
            <a:r>
              <a:rPr lang="de-DE" altLang="de-DE" dirty="0" err="1">
                <a:solidFill>
                  <a:srgbClr val="000000"/>
                </a:solidFill>
                <a:latin typeface="Arial" charset="0"/>
              </a:rPr>
              <a:t>response</a:t>
            </a:r>
            <a:endParaRPr lang="de-DE" altLang="de-DE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de-DE" altLang="de-DE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Dose Rate </a:t>
            </a:r>
            <a:r>
              <a:rPr lang="de-DE" altLang="de-DE" b="1" dirty="0" err="1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Effectiveness</a:t>
            </a:r>
            <a:r>
              <a:rPr lang="de-DE" altLang="de-DE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Factor</a:t>
            </a:r>
            <a:r>
              <a:rPr lang="de-DE" altLang="de-DE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(DREF):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Comparison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of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effects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at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low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vs. high dose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rates</a:t>
            </a:r>
            <a:endParaRPr lang="de-DE" altLang="de-DE" b="1" dirty="0">
              <a:solidFill>
                <a:srgbClr val="0B5395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10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4800" y="376535"/>
            <a:ext cx="6602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History – Governed by Advances in Science</a:t>
            </a:r>
            <a:endParaRPr lang="en-US" altLang="de-DE" sz="2400" b="1" baseline="30000" dirty="0">
              <a:solidFill>
                <a:srgbClr val="0F6FC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60362" y="1066800"/>
            <a:ext cx="8459787" cy="1322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UNSCEAR 1958</a:t>
            </a:r>
            <a:endParaRPr lang="en-US" altLang="de-DE" b="1" dirty="0">
              <a:solidFill>
                <a:srgbClr val="0F6FC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8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GB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Mentions the distribution of ionizing radiation in time as important physical factor</a:t>
            </a:r>
            <a:endParaRPr lang="en-US" altLang="de-DE" i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de-DE" sz="800" i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i="1" dirty="0">
                <a:solidFill>
                  <a:prstClr val="black"/>
                </a:solidFill>
                <a:latin typeface="Arial" charset="0"/>
                <a:cs typeface="Arial" charset="0"/>
              </a:rPr>
              <a:t>“Opinions as to the possible effects of low radiation levels </a:t>
            </a:r>
            <a:r>
              <a:rPr lang="en-US" altLang="de-DE" b="1" i="1" dirty="0">
                <a:solidFill>
                  <a:srgbClr val="0B5395"/>
                </a:solidFill>
                <a:latin typeface="Arial" charset="0"/>
                <a:cs typeface="Arial" charset="0"/>
              </a:rPr>
              <a:t>must be based only on extrapolations from experience with high doses and dose rates</a:t>
            </a:r>
            <a:r>
              <a:rPr lang="en-US" altLang="de-DE" i="1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  <a:r>
              <a:rPr lang="en-US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”</a:t>
            </a:r>
            <a:endParaRPr lang="de-DE" alt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60363" y="2516188"/>
            <a:ext cx="8459787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UNSCEAR 1962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800" b="1" dirty="0">
                <a:solidFill>
                  <a:prstClr val="black"/>
                </a:solidFill>
                <a:latin typeface="Arial" charset="0"/>
                <a:cs typeface="Arial" charset="0"/>
              </a:rPr>
              <a:t>  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Information from the atomic bomb survivors was still limited</a:t>
            </a:r>
            <a:endParaRPr lang="en-US" altLang="de-DE" i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800" i="1" dirty="0">
                <a:solidFill>
                  <a:prstClr val="black"/>
                </a:solidFill>
                <a:latin typeface="Arial" charset="0"/>
                <a:cs typeface="Arial" charset="0"/>
              </a:rPr>
              <a:t>   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Animal experiments were considered important. However, their usefulness was judged limited </a:t>
            </a:r>
            <a:r>
              <a:rPr lang="en-US" altLang="de-DE" i="1" dirty="0">
                <a:solidFill>
                  <a:prstClr val="black"/>
                </a:solidFill>
                <a:latin typeface="Arial" charset="0"/>
                <a:cs typeface="Arial" charset="0"/>
              </a:rPr>
              <a:t>“by the </a:t>
            </a:r>
            <a:r>
              <a:rPr lang="en-US" altLang="de-DE" b="1" i="1" dirty="0">
                <a:solidFill>
                  <a:srgbClr val="0B5395"/>
                </a:solidFill>
                <a:latin typeface="Arial" charset="0"/>
                <a:cs typeface="Arial" charset="0"/>
              </a:rPr>
              <a:t>difficulty of making valid extrapolations … to man from animals …</a:t>
            </a:r>
            <a:r>
              <a:rPr lang="en-US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”. </a:t>
            </a:r>
            <a:endParaRPr lang="en-US" altLang="de-DE" i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hteck 1"/>
          <p:cNvSpPr>
            <a:spLocks noChangeArrowheads="1"/>
          </p:cNvSpPr>
          <p:nvPr/>
        </p:nvSpPr>
        <p:spPr bwMode="auto">
          <a:xfrm>
            <a:off x="373063" y="3989388"/>
            <a:ext cx="8447087" cy="954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b="1" kern="0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UNSCEAR 1969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800" kern="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de-DE" kern="0" dirty="0">
                <a:solidFill>
                  <a:prstClr val="black"/>
                </a:solidFill>
                <a:cs typeface="Arial" charset="0"/>
              </a:rPr>
              <a:t>“</a:t>
            </a:r>
            <a:r>
              <a:rPr lang="en-US" altLang="de-DE" i="1" kern="0" dirty="0">
                <a:solidFill>
                  <a:prstClr val="black"/>
                </a:solidFill>
                <a:cs typeface="Arial" charset="0"/>
              </a:rPr>
              <a:t>Incidence of chromosome aberrations and that of </a:t>
            </a:r>
            <a:r>
              <a:rPr lang="en-US" altLang="de-DE" i="1" kern="0" dirty="0" err="1">
                <a:solidFill>
                  <a:prstClr val="black"/>
                </a:solidFill>
                <a:cs typeface="Arial" charset="0"/>
              </a:rPr>
              <a:t>tumours</a:t>
            </a:r>
            <a:r>
              <a:rPr lang="en-US" altLang="de-DE" i="1" kern="0" dirty="0">
                <a:solidFill>
                  <a:prstClr val="black"/>
                </a:solidFill>
                <a:cs typeface="Arial" charset="0"/>
              </a:rPr>
              <a:t> both increase with increasing dose, but the </a:t>
            </a:r>
            <a:r>
              <a:rPr lang="en-US" altLang="de-DE" b="1" i="1" kern="0" dirty="0">
                <a:solidFill>
                  <a:srgbClr val="0B5395"/>
                </a:solidFill>
                <a:cs typeface="Arial" charset="0"/>
              </a:rPr>
              <a:t>relationship between the two effects is complex</a:t>
            </a:r>
            <a:r>
              <a:rPr lang="en-US" altLang="de-DE" i="1" kern="0" dirty="0">
                <a:solidFill>
                  <a:prstClr val="black"/>
                </a:solidFill>
                <a:cs typeface="Arial" charset="0"/>
              </a:rPr>
              <a:t>.”</a:t>
            </a:r>
            <a:endParaRPr lang="de-DE" altLang="de-DE" kern="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Rechteck 2"/>
          <p:cNvSpPr>
            <a:spLocks noChangeArrowheads="1"/>
          </p:cNvSpPr>
          <p:nvPr/>
        </p:nvSpPr>
        <p:spPr bwMode="auto">
          <a:xfrm>
            <a:off x="373063" y="5092701"/>
            <a:ext cx="8447087" cy="107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b="1" kern="0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UNSCEAR 1977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800" kern="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de-DE" kern="0" dirty="0">
                <a:solidFill>
                  <a:prstClr val="black"/>
                </a:solidFill>
                <a:cs typeface="Arial" charset="0"/>
              </a:rPr>
              <a:t>From animal data, reduction </a:t>
            </a:r>
            <a:r>
              <a:rPr lang="en-US" altLang="de-DE" b="1" kern="0" dirty="0">
                <a:solidFill>
                  <a:srgbClr val="0B5395"/>
                </a:solidFill>
                <a:cs typeface="Arial" charset="0"/>
              </a:rPr>
              <a:t>factors between 2 and 20 were reported</a:t>
            </a:r>
            <a:endParaRPr lang="en-US" altLang="de-DE" kern="0" dirty="0">
              <a:solidFill>
                <a:srgbClr val="0B5395"/>
              </a:solidFill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800" kern="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de-DE" kern="0" dirty="0">
                <a:solidFill>
                  <a:prstClr val="black"/>
                </a:solidFill>
                <a:cs typeface="Arial" charset="0"/>
              </a:rPr>
              <a:t>Estimates of harmful effects in man should </a:t>
            </a:r>
            <a:r>
              <a:rPr lang="en-US" altLang="de-DE" b="1" kern="0" dirty="0">
                <a:solidFill>
                  <a:srgbClr val="0B5395"/>
                </a:solidFill>
                <a:cs typeface="Arial" charset="0"/>
              </a:rPr>
              <a:t>use data from human populations</a:t>
            </a:r>
            <a:endParaRPr lang="de-DE" altLang="de-DE" b="1" kern="0" dirty="0">
              <a:solidFill>
                <a:srgbClr val="0B5395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924800" y="6492875"/>
            <a:ext cx="762000" cy="212725"/>
          </a:xfrm>
        </p:spPr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39512" y="2014554"/>
            <a:ext cx="7374466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b="1" kern="0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e.g., NCRP (US), UNSCEAR, BEIR VII (US), ICRP, WHO, SSK (Germany), …</a:t>
            </a:r>
            <a:endParaRPr lang="en-US" altLang="de-DE" sz="800" kern="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0" y="2743200"/>
            <a:ext cx="7888923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SENES Report 2017 </a:t>
            </a:r>
            <a:r>
              <a:rPr lang="en-US" altLang="de-DE" dirty="0">
                <a:solidFill>
                  <a:schemeClr val="bg1"/>
                </a:solidFill>
                <a:latin typeface="Arial" charset="0"/>
              </a:rPr>
              <a:t>(to be used in the US for compensation claims</a:t>
            </a:r>
            <a:r>
              <a:rPr lang="en-US" altLang="de-DE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800" dirty="0">
                <a:solidFill>
                  <a:prstClr val="black"/>
                </a:solidFill>
                <a:latin typeface="Arial" charset="0"/>
              </a:rPr>
              <a:t> 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Suggested DDREF of 1.3 (50%) and a range of values of 0.47 – 3.46 (5% –95%) </a:t>
            </a:r>
          </a:p>
        </p:txBody>
      </p:sp>
      <p:sp>
        <p:nvSpPr>
          <p:cNvPr id="2" name="Rechteck 1"/>
          <p:cNvSpPr/>
          <p:nvPr/>
        </p:nvSpPr>
        <p:spPr>
          <a:xfrm>
            <a:off x="1219200" y="3962400"/>
            <a:ext cx="455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Rühm, W., </a:t>
            </a:r>
            <a:r>
              <a:rPr lang="de-DE" sz="1200" dirty="0" err="1">
                <a:solidFill>
                  <a:schemeClr val="bg1"/>
                </a:solidFill>
              </a:rPr>
              <a:t>Woloschak</a:t>
            </a:r>
            <a:r>
              <a:rPr lang="de-DE" sz="1200" dirty="0">
                <a:solidFill>
                  <a:schemeClr val="bg1"/>
                </a:solidFill>
              </a:rPr>
              <a:t>, G. E., </a:t>
            </a:r>
            <a:r>
              <a:rPr lang="de-DE" sz="1200" dirty="0" err="1">
                <a:solidFill>
                  <a:schemeClr val="bg1"/>
                </a:solidFill>
              </a:rPr>
              <a:t>Shore</a:t>
            </a:r>
            <a:r>
              <a:rPr lang="de-DE" sz="1200" dirty="0">
                <a:solidFill>
                  <a:schemeClr val="bg1"/>
                </a:solidFill>
              </a:rPr>
              <a:t>, et al. (2015) Dose </a:t>
            </a:r>
            <a:r>
              <a:rPr lang="de-DE" sz="1200" dirty="0" err="1">
                <a:solidFill>
                  <a:schemeClr val="bg1"/>
                </a:solidFill>
              </a:rPr>
              <a:t>and</a:t>
            </a:r>
            <a:r>
              <a:rPr lang="de-DE" sz="1200" dirty="0">
                <a:solidFill>
                  <a:schemeClr val="bg1"/>
                </a:solidFill>
              </a:rPr>
              <a:t> dose-rate </a:t>
            </a:r>
            <a:r>
              <a:rPr lang="de-DE" sz="1200" dirty="0" err="1">
                <a:solidFill>
                  <a:schemeClr val="bg1"/>
                </a:solidFill>
              </a:rPr>
              <a:t>effects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ionizing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radiation</a:t>
            </a:r>
            <a:r>
              <a:rPr lang="de-DE" sz="1200" dirty="0">
                <a:solidFill>
                  <a:schemeClr val="bg1"/>
                </a:solidFill>
              </a:rPr>
              <a:t>: a </a:t>
            </a:r>
            <a:r>
              <a:rPr lang="de-DE" sz="1200" dirty="0" err="1">
                <a:solidFill>
                  <a:schemeClr val="bg1"/>
                </a:solidFill>
              </a:rPr>
              <a:t>discussion</a:t>
            </a:r>
            <a:r>
              <a:rPr lang="de-DE" sz="1200" dirty="0">
                <a:solidFill>
                  <a:schemeClr val="bg1"/>
                </a:solidFill>
              </a:rPr>
              <a:t> in </a:t>
            </a:r>
            <a:r>
              <a:rPr lang="de-DE" sz="1200" dirty="0" err="1">
                <a:solidFill>
                  <a:schemeClr val="bg1"/>
                </a:solidFill>
              </a:rPr>
              <a:t>the</a:t>
            </a:r>
            <a:r>
              <a:rPr lang="de-DE" sz="1200" dirty="0">
                <a:solidFill>
                  <a:schemeClr val="bg1"/>
                </a:solidFill>
              </a:rPr>
              <a:t> light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radiological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protection</a:t>
            </a:r>
            <a:r>
              <a:rPr lang="de-DE" sz="1200" dirty="0">
                <a:solidFill>
                  <a:schemeClr val="bg1"/>
                </a:solidFill>
              </a:rPr>
              <a:t>. </a:t>
            </a:r>
            <a:r>
              <a:rPr lang="de-DE" sz="1200" dirty="0" err="1">
                <a:solidFill>
                  <a:schemeClr val="bg1"/>
                </a:solidFill>
              </a:rPr>
              <a:t>Radiat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Environ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Biophys</a:t>
            </a:r>
            <a:r>
              <a:rPr lang="de-DE" sz="1200" dirty="0">
                <a:solidFill>
                  <a:schemeClr val="bg1"/>
                </a:solidFill>
              </a:rPr>
              <a:t> 54: 379-401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816009" y="3962400"/>
            <a:ext cx="25908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Review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done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/>
              </a:rPr>
              <a:t>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635111" y="829937"/>
            <a:ext cx="9144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  <a:p>
            <a:pPr marL="0" marR="4572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lang="de-DE" sz="1600" b="1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  <a:p>
            <a:pPr marL="0" marR="4572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95400" y="4956618"/>
            <a:ext cx="6629400" cy="4572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R="457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see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 also</a:t>
            </a:r>
            <a:r>
              <a:rPr kumimoji="0" lang="de-DE" sz="16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 A. Gonzalez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Medical Radiology and Radiation Safety</a:t>
            </a:r>
            <a:r>
              <a:rPr lang="de-DE" sz="1600" dirty="0">
                <a:solidFill>
                  <a:schemeClr val="bg1"/>
                </a:solidFill>
                <a:latin typeface="+mn-lt"/>
                <a:cs typeface="+mn-cs"/>
              </a:rPr>
              <a:t>, 2017)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06711" y="1211076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692511" y="993921"/>
            <a:ext cx="9144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story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6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762000" cy="212725"/>
          </a:xfrm>
        </p:spPr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799" y="1765518"/>
            <a:ext cx="434340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Human </a:t>
            </a: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cohorts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 – </a:t>
            </a: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examples</a:t>
            </a:r>
            <a:endParaRPr lang="en-US" altLang="de-DE" b="1" dirty="0">
              <a:solidFill>
                <a:srgbClr val="0F6FC6">
                  <a:lumMod val="75000"/>
                </a:srgbClr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8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General Population:    0.3 (0.1 – 1)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Sv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/h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Air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crew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:  	      2 (&lt; 6)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Sv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/h    	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de-DE" altLang="de-DE" sz="200" dirty="0">
                <a:solidFill>
                  <a:prstClr val="black"/>
                </a:solidFill>
                <a:latin typeface="Arial" charset="0"/>
              </a:rPr>
              <a:t>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Astronauts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:	       </a:t>
            </a:r>
            <a:r>
              <a:rPr lang="de-DE" altLang="de-DE" dirty="0">
                <a:solidFill>
                  <a:prstClr val="black"/>
                </a:solidFill>
                <a:latin typeface="Arial" charset="0"/>
                <a:sym typeface="Symbol"/>
              </a:rPr>
              <a:t>18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Gy/h	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300" dirty="0">
                <a:solidFill>
                  <a:prstClr val="black"/>
                </a:solidFill>
                <a:latin typeface="Arial" charset="0"/>
              </a:rPr>
              <a:t> </a:t>
            </a:r>
            <a:endParaRPr lang="de-DE" altLang="de-DE" sz="800" dirty="0">
              <a:solidFill>
                <a:prstClr val="black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Mayak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workers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:	       &lt;150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Gy/h	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300" dirty="0">
                <a:solidFill>
                  <a:prstClr val="black"/>
                </a:solidFill>
                <a:latin typeface="Arial" charset="0"/>
              </a:rPr>
              <a:t> </a:t>
            </a:r>
            <a:endParaRPr lang="de-DE" altLang="de-DE" sz="800" dirty="0">
              <a:solidFill>
                <a:prstClr val="black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Chernobyl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clean-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up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:     320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Gy/h (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first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year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) </a:t>
            </a:r>
            <a:endParaRPr lang="de-DE" alt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04800" y="3899118"/>
            <a:ext cx="4724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For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comparison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 – LSS Hiroshima</a:t>
            </a:r>
            <a:endParaRPr lang="en-US" altLang="de-DE" b="1" dirty="0">
              <a:solidFill>
                <a:srgbClr val="0F6FC6">
                  <a:lumMod val="75000"/>
                </a:srgbClr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8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Kerma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rates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and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kerma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fia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,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various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sources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, at 1,000 m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distance</a:t>
            </a:r>
            <a:endParaRPr lang="de-DE" altLang="de-DE" dirty="0">
              <a:solidFill>
                <a:prstClr val="black"/>
              </a:solidFill>
              <a:latin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800" dirty="0">
                <a:solidFill>
                  <a:prstClr val="black"/>
                </a:solidFill>
                <a:latin typeface="Arial" charset="0"/>
              </a:rPr>
              <a:t>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b="1" dirty="0">
                <a:solidFill>
                  <a:prstClr val="black"/>
                </a:solidFill>
                <a:latin typeface="Arial" charset="0"/>
              </a:rPr>
              <a:t>  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prompt sec.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γ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:   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</a:rPr>
              <a:t>6.9 Gy/s (in 0.2 s),  1.38 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delayed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γ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:</a:t>
            </a:r>
            <a:r>
              <a:rPr lang="de-DE" altLang="de-DE" b="1" dirty="0">
                <a:solidFill>
                  <a:prstClr val="black"/>
                </a:solidFill>
                <a:latin typeface="Arial" charset="0"/>
              </a:rPr>
              <a:t>         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</a:rPr>
              <a:t>0.3 Gy/s (in 10 s),   2.77 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</a:t>
            </a:r>
            <a:endParaRPr lang="de-DE" alt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81600" y="4496039"/>
            <a:ext cx="2962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Rühm., W., </a:t>
            </a:r>
            <a:r>
              <a:rPr lang="de-DE" sz="1200" dirty="0" err="1">
                <a:solidFill>
                  <a:schemeClr val="bg1"/>
                </a:solidFill>
              </a:rPr>
              <a:t>Azizova</a:t>
            </a:r>
            <a:r>
              <a:rPr lang="de-DE" sz="1200" dirty="0">
                <a:solidFill>
                  <a:schemeClr val="bg1"/>
                </a:solidFill>
              </a:rPr>
              <a:t>, T., </a:t>
            </a:r>
            <a:r>
              <a:rPr lang="de-DE" sz="1200" dirty="0" err="1">
                <a:solidFill>
                  <a:schemeClr val="bg1"/>
                </a:solidFill>
              </a:rPr>
              <a:t>Bouffler</a:t>
            </a:r>
            <a:r>
              <a:rPr lang="de-DE" sz="1200" dirty="0">
                <a:solidFill>
                  <a:schemeClr val="bg1"/>
                </a:solidFill>
              </a:rPr>
              <a:t>, S., </a:t>
            </a:r>
            <a:r>
              <a:rPr lang="de-DE" sz="1200" dirty="0" err="1">
                <a:solidFill>
                  <a:schemeClr val="bg1"/>
                </a:solidFill>
              </a:rPr>
              <a:t>Cullings</a:t>
            </a:r>
            <a:r>
              <a:rPr lang="de-DE" sz="1200" dirty="0">
                <a:solidFill>
                  <a:schemeClr val="bg1"/>
                </a:solidFill>
              </a:rPr>
              <a:t>, H., Grosche, B., Little, M.P., </a:t>
            </a:r>
            <a:r>
              <a:rPr lang="de-DE" sz="1200" dirty="0" err="1">
                <a:solidFill>
                  <a:schemeClr val="bg1"/>
                </a:solidFill>
              </a:rPr>
              <a:t>Shore</a:t>
            </a:r>
            <a:r>
              <a:rPr lang="de-DE" sz="1200" dirty="0">
                <a:solidFill>
                  <a:schemeClr val="bg1"/>
                </a:solidFill>
              </a:rPr>
              <a:t>, R., Walsh, L., </a:t>
            </a:r>
            <a:r>
              <a:rPr lang="de-DE" sz="1200" dirty="0" err="1">
                <a:solidFill>
                  <a:schemeClr val="bg1"/>
                </a:solidFill>
              </a:rPr>
              <a:t>Woloschak</a:t>
            </a:r>
            <a:r>
              <a:rPr lang="de-DE" sz="1200" dirty="0">
                <a:solidFill>
                  <a:schemeClr val="bg1"/>
                </a:solidFill>
              </a:rPr>
              <a:t>, G. (2018) </a:t>
            </a:r>
            <a:r>
              <a:rPr lang="de-DE" sz="1200" dirty="0" err="1">
                <a:solidFill>
                  <a:schemeClr val="bg1"/>
                </a:solidFill>
              </a:rPr>
              <a:t>Typical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Doses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and</a:t>
            </a:r>
            <a:r>
              <a:rPr lang="de-DE" sz="1200" dirty="0">
                <a:solidFill>
                  <a:schemeClr val="bg1"/>
                </a:solidFill>
              </a:rPr>
              <a:t> Dose Rates in Studies </a:t>
            </a:r>
            <a:r>
              <a:rPr lang="de-DE" sz="1200" dirty="0" err="1">
                <a:solidFill>
                  <a:schemeClr val="bg1"/>
                </a:solidFill>
              </a:rPr>
              <a:t>Pertinent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to</a:t>
            </a:r>
            <a:r>
              <a:rPr lang="de-DE" sz="1200" dirty="0">
                <a:solidFill>
                  <a:schemeClr val="bg1"/>
                </a:solidFill>
              </a:rPr>
              <a:t> Radiation </a:t>
            </a:r>
            <a:r>
              <a:rPr lang="de-DE" sz="1200" dirty="0" err="1">
                <a:solidFill>
                  <a:schemeClr val="bg1"/>
                </a:solidFill>
              </a:rPr>
              <a:t>Risk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Inference</a:t>
            </a:r>
            <a:r>
              <a:rPr lang="de-DE" sz="1200" dirty="0">
                <a:solidFill>
                  <a:schemeClr val="bg1"/>
                </a:solidFill>
              </a:rPr>
              <a:t> at Low </a:t>
            </a:r>
            <a:r>
              <a:rPr lang="de-DE" sz="1200" dirty="0" err="1">
                <a:solidFill>
                  <a:schemeClr val="bg1"/>
                </a:solidFill>
              </a:rPr>
              <a:t>Doses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and</a:t>
            </a:r>
            <a:r>
              <a:rPr lang="de-DE" sz="1200" dirty="0">
                <a:solidFill>
                  <a:schemeClr val="bg1"/>
                </a:solidFill>
              </a:rPr>
              <a:t> Low Dose Rates. J. </a:t>
            </a:r>
            <a:r>
              <a:rPr lang="de-DE" sz="1200" dirty="0" err="1">
                <a:solidFill>
                  <a:schemeClr val="bg1"/>
                </a:solidFill>
              </a:rPr>
              <a:t>Radiat</a:t>
            </a:r>
            <a:r>
              <a:rPr lang="de-DE" sz="1200" dirty="0">
                <a:solidFill>
                  <a:schemeClr val="bg1"/>
                </a:solidFill>
              </a:rPr>
              <a:t> Res 59 (S2): ii1-ii10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257800" y="3950732"/>
            <a:ext cx="25908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Review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done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/>
              </a:rPr>
              <a:t>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5029200" y="3955731"/>
            <a:ext cx="0" cy="192530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29200" y="3955731"/>
            <a:ext cx="3505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4800" y="376535"/>
            <a:ext cx="8489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Review of typical dose rates and doses in radiobiological and epidemiological studies - Examples</a:t>
            </a:r>
            <a:endParaRPr lang="de-DE" altLang="de-DE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5029200" y="1755111"/>
            <a:ext cx="24384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Cellular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studies</a:t>
            </a:r>
            <a:endParaRPr lang="en-US" altLang="de-DE" b="1" dirty="0">
              <a:solidFill>
                <a:srgbClr val="0F6FC6">
                  <a:lumMod val="75000"/>
                </a:srgbClr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2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1,000 – 60,000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Gy/h</a:t>
            </a:r>
            <a:endParaRPr lang="de-DE" alt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5029200" y="2518827"/>
            <a:ext cx="4038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Animal</a:t>
            </a:r>
            <a:r>
              <a:rPr lang="de-DE" altLang="de-DE" b="1" dirty="0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F6FC6">
                    <a:lumMod val="75000"/>
                  </a:srgbClr>
                </a:solidFill>
                <a:latin typeface="Arial" charset="0"/>
                <a:cs typeface="Arial" charset="0"/>
              </a:rPr>
              <a:t>studies</a:t>
            </a:r>
            <a:endParaRPr lang="en-US" altLang="de-DE" b="1" dirty="0">
              <a:solidFill>
                <a:srgbClr val="0F6FC6">
                  <a:lumMod val="75000"/>
                </a:srgbClr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sz="400" b="1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780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Gy/h – 22.6 Gy/h   (US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</a:rPr>
              <a:t>database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  1,350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Gy/h </a:t>
            </a:r>
            <a:r>
              <a:rPr lang="de-DE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– 240 Gy/h (EC </a:t>
            </a:r>
            <a:r>
              <a:rPr lang="de-DE" altLang="de-DE" dirty="0" err="1">
                <a:solidFill>
                  <a:prstClr val="black"/>
                </a:solidFill>
                <a:latin typeface="Arial" charset="0"/>
                <a:cs typeface="Arial" charset="0"/>
              </a:rPr>
              <a:t>database</a:t>
            </a:r>
            <a:r>
              <a:rPr lang="de-DE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   2, 42, 830 </a:t>
            </a:r>
            <a:r>
              <a:rPr lang="el-GR" altLang="de-DE" dirty="0">
                <a:solidFill>
                  <a:prstClr val="black"/>
                </a:solidFill>
                <a:latin typeface="Arial" charset="0"/>
              </a:rPr>
              <a:t>μ</a:t>
            </a:r>
            <a:r>
              <a:rPr lang="de-DE" altLang="de-DE" dirty="0">
                <a:solidFill>
                  <a:prstClr val="black"/>
                </a:solidFill>
                <a:latin typeface="Arial" charset="0"/>
              </a:rPr>
              <a:t>Gy/h	         (IES, Japan)</a:t>
            </a:r>
            <a:endParaRPr lang="de-DE" altLang="de-DE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hteck 1"/>
          <p:cNvSpPr>
            <a:spLocks noChangeArrowheads="1"/>
          </p:cNvSpPr>
          <p:nvPr/>
        </p:nvSpPr>
        <p:spPr bwMode="auto">
          <a:xfrm>
            <a:off x="509588" y="536575"/>
            <a:ext cx="895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Review of Molecular and Cellular Studies (S. </a:t>
            </a:r>
            <a:r>
              <a:rPr lang="en-US" altLang="de-DE" sz="2400" b="1" dirty="0" err="1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Bouffler</a:t>
            </a:r>
            <a:r>
              <a:rPr lang="en-US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endParaRPr lang="de-DE" altLang="de-DE" sz="2400" dirty="0">
              <a:solidFill>
                <a:srgbClr val="0F6FC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09588" y="1524000"/>
            <a:ext cx="7883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de-DE" b="1" dirty="0">
                <a:solidFill>
                  <a:srgbClr val="000000"/>
                </a:solidFill>
                <a:latin typeface="Arial" charset="0"/>
                <a:cs typeface="Arial" charset="0"/>
              </a:rPr>
              <a:t>Endpoints chosen that are considered relevant for carcinogenesis (preliminary)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61976" y="1925638"/>
            <a:ext cx="75612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GB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DNA double strand break induction and repair</a:t>
            </a:r>
            <a:r>
              <a:rPr lang="en-GB" altLang="de-DE" sz="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GB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Gene mutation studies</a:t>
            </a:r>
            <a:endParaRPr lang="en-GB" altLang="de-DE" sz="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GB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Chromosomal aberration studies</a:t>
            </a:r>
            <a:endParaRPr lang="en-GB" altLang="de-DE" sz="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en-GB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Thresholds for cell cycle checkpoint activation &amp; apoptosis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32625" y="3987224"/>
            <a:ext cx="8715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GB" altLang="de-DE" dirty="0">
                <a:solidFill>
                  <a:srgbClr val="0B5395"/>
                </a:solidFill>
                <a:latin typeface="Arial" charset="0"/>
                <a:cs typeface="Arial" charset="0"/>
              </a:rPr>
              <a:t>Chromosomal studies indicate DDREF values around 4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GB" altLang="de-DE" sz="800" dirty="0">
              <a:solidFill>
                <a:srgbClr val="0B5395"/>
              </a:solidFill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GB" altLang="de-DE" dirty="0">
                <a:solidFill>
                  <a:srgbClr val="0B5395"/>
                </a:solidFill>
                <a:latin typeface="Arial" charset="0"/>
                <a:cs typeface="Arial" charset="0"/>
              </a:rPr>
              <a:t>				</a:t>
            </a:r>
            <a:r>
              <a:rPr lang="en-GB" altLang="de-DE" dirty="0">
                <a:solidFill>
                  <a:prstClr val="black"/>
                </a:solidFill>
                <a:latin typeface="Arial" charset="0"/>
                <a:cs typeface="Arial" charset="0"/>
              </a:rPr>
              <a:t>but …</a:t>
            </a:r>
            <a:endParaRPr lang="en-GB" altLang="de-DE" dirty="0">
              <a:solidFill>
                <a:srgbClr val="0B5395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462516" y="3410097"/>
            <a:ext cx="533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Provisional conclusions (still to be discussed…)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38716" y="4673025"/>
            <a:ext cx="8715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GB" altLang="de-DE" dirty="0">
                <a:solidFill>
                  <a:srgbClr val="0B5395"/>
                </a:solidFill>
                <a:latin typeface="Arial" charset="0"/>
                <a:cs typeface="Arial" charset="0"/>
              </a:rPr>
              <a:t>Much time between induction of those changes and clinical presentation of cancer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GB" altLang="de-DE" dirty="0">
                <a:solidFill>
                  <a:srgbClr val="0B5395"/>
                </a:solidFill>
                <a:latin typeface="Arial" charset="0"/>
                <a:cs typeface="Arial" charset="0"/>
              </a:rPr>
              <a:t>Many processes could have a significant influence on the magnitude of DDREF.</a:t>
            </a:r>
          </a:p>
        </p:txBody>
      </p:sp>
      <p:sp>
        <p:nvSpPr>
          <p:cNvPr id="14" name="Textfeld 13"/>
          <p:cNvSpPr txBox="1"/>
          <p:nvPr/>
        </p:nvSpPr>
        <p:spPr>
          <a:xfrm flipH="1">
            <a:off x="6267450" y="5523775"/>
            <a:ext cx="2095500" cy="914400"/>
          </a:xfrm>
          <a:prstGeom prst="rect">
            <a:avLst/>
          </a:prstGeom>
          <a:ln w="22225">
            <a:noFill/>
          </a:ln>
        </p:spPr>
        <p:txBody>
          <a:bodyPr vert="horz" wrap="none" lIns="0" rIns="18288" rtlCol="0">
            <a:normAutofit/>
          </a:bodyPr>
          <a:lstStyle/>
          <a:p>
            <a:pPr marL="144000" marR="4572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lang="de-DE" sz="2000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Paper </a:t>
            </a:r>
            <a:r>
              <a:rPr lang="de-DE" sz="2000" b="1" dirty="0" err="1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published</a:t>
            </a:r>
            <a:r>
              <a:rPr lang="de-DE" sz="2000" b="1" dirty="0"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/>
              </a:rPr>
              <a:t>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38200" y="5553739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S. Bouffler in </a:t>
            </a:r>
            <a:r>
              <a:rPr lang="de-DE" sz="1200" dirty="0">
                <a:solidFill>
                  <a:schemeClr val="bg1"/>
                </a:solidFill>
              </a:rPr>
              <a:t>Rühm, W., Woloschak, G. E., Shore, et al. (2015) Dose and dose-rate </a:t>
            </a:r>
            <a:r>
              <a:rPr lang="de-DE" sz="1200" dirty="0" err="1">
                <a:solidFill>
                  <a:schemeClr val="bg1"/>
                </a:solidFill>
              </a:rPr>
              <a:t>effects</a:t>
            </a:r>
            <a:r>
              <a:rPr lang="de-DE" sz="1200" dirty="0">
                <a:solidFill>
                  <a:schemeClr val="bg1"/>
                </a:solidFill>
              </a:rPr>
              <a:t> of </a:t>
            </a:r>
            <a:r>
              <a:rPr lang="de-DE" sz="1200" dirty="0" err="1">
                <a:solidFill>
                  <a:schemeClr val="bg1"/>
                </a:solidFill>
              </a:rPr>
              <a:t>ionizing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radiation</a:t>
            </a:r>
            <a:r>
              <a:rPr lang="de-DE" sz="1200" dirty="0">
                <a:solidFill>
                  <a:schemeClr val="bg1"/>
                </a:solidFill>
              </a:rPr>
              <a:t>: a </a:t>
            </a:r>
            <a:r>
              <a:rPr lang="de-DE" sz="1200" dirty="0" err="1">
                <a:solidFill>
                  <a:schemeClr val="bg1"/>
                </a:solidFill>
              </a:rPr>
              <a:t>discussion</a:t>
            </a:r>
            <a:r>
              <a:rPr lang="de-DE" sz="1200" dirty="0">
                <a:solidFill>
                  <a:schemeClr val="bg1"/>
                </a:solidFill>
              </a:rPr>
              <a:t> in </a:t>
            </a:r>
            <a:r>
              <a:rPr lang="de-DE" sz="1200" dirty="0" err="1">
                <a:solidFill>
                  <a:schemeClr val="bg1"/>
                </a:solidFill>
              </a:rPr>
              <a:t>the</a:t>
            </a:r>
            <a:r>
              <a:rPr lang="de-DE" sz="1200" dirty="0">
                <a:solidFill>
                  <a:schemeClr val="bg1"/>
                </a:solidFill>
              </a:rPr>
              <a:t> light of </a:t>
            </a:r>
            <a:r>
              <a:rPr lang="de-DE" sz="1200" dirty="0" err="1">
                <a:solidFill>
                  <a:schemeClr val="bg1"/>
                </a:solidFill>
              </a:rPr>
              <a:t>radiological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protection</a:t>
            </a:r>
            <a:r>
              <a:rPr lang="de-DE" sz="1200" dirty="0">
                <a:solidFill>
                  <a:schemeClr val="bg1"/>
                </a:solidFill>
              </a:rPr>
              <a:t>. </a:t>
            </a:r>
            <a:r>
              <a:rPr lang="de-DE" sz="1200" dirty="0" err="1">
                <a:solidFill>
                  <a:schemeClr val="bg1"/>
                </a:solidFill>
              </a:rPr>
              <a:t>Radiat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Environ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Biophys</a:t>
            </a:r>
            <a:r>
              <a:rPr lang="de-DE" sz="1200" dirty="0">
                <a:solidFill>
                  <a:schemeClr val="bg1"/>
                </a:solidFill>
              </a:rPr>
              <a:t> 54: 379-401</a:t>
            </a:r>
          </a:p>
        </p:txBody>
      </p:sp>
    </p:spTree>
    <p:extLst>
      <p:ext uri="{BB962C8B-B14F-4D97-AF65-F5344CB8AC3E}">
        <p14:creationId xmlns:p14="http://schemas.microsoft.com/office/powerpoint/2010/main" val="1955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762000" cy="212725"/>
          </a:xfrm>
        </p:spPr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Rechteck 1"/>
          <p:cNvSpPr>
            <a:spLocks noChangeArrowheads="1"/>
          </p:cNvSpPr>
          <p:nvPr/>
        </p:nvSpPr>
        <p:spPr bwMode="auto">
          <a:xfrm>
            <a:off x="22225" y="381000"/>
            <a:ext cx="8207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de-DE" sz="24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Evidence from animal studies</a:t>
            </a:r>
            <a:endParaRPr lang="de-DE" altLang="de-DE" sz="2400" b="1" dirty="0">
              <a:solidFill>
                <a:srgbClr val="0F6FC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533400" y="1295400"/>
            <a:ext cx="83931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de-DE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de-DE" dirty="0">
                <a:solidFill>
                  <a:srgbClr val="000000"/>
                </a:solidFill>
                <a:latin typeface="Arial" charset="0"/>
                <a:cs typeface="Arial" charset="0"/>
              </a:rPr>
              <a:t>BEIR VII report based much on the Oak Ridge animal data set</a:t>
            </a:r>
            <a:endParaRPr lang="de-DE" altLang="de-DE" b="1" dirty="0">
              <a:solidFill>
                <a:srgbClr val="0B5395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44513" y="4171733"/>
            <a:ext cx="8393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de-DE" sz="1600" b="1" dirty="0">
                <a:solidFill>
                  <a:srgbClr val="0B5395"/>
                </a:solidFill>
              </a:rPr>
              <a:t>Pooled analysis, linear model, life-shortening (</a:t>
            </a:r>
            <a:r>
              <a:rPr lang="en-US" altLang="de-DE" sz="1600" b="1" dirty="0" err="1">
                <a:solidFill>
                  <a:srgbClr val="0B5395"/>
                </a:solidFill>
              </a:rPr>
              <a:t>Woloschak</a:t>
            </a:r>
            <a:r>
              <a:rPr lang="en-US" altLang="de-DE" sz="1600" b="1" dirty="0">
                <a:solidFill>
                  <a:srgbClr val="0B5395"/>
                </a:solidFill>
              </a:rPr>
              <a:t> et al., </a:t>
            </a:r>
            <a:r>
              <a:rPr lang="en-US" altLang="de-DE" sz="1600" b="1" dirty="0">
                <a:solidFill>
                  <a:srgbClr val="FF0000"/>
                </a:solidFill>
              </a:rPr>
              <a:t>prelim</a:t>
            </a:r>
            <a:r>
              <a:rPr lang="en-US" altLang="de-DE" sz="1600" b="1" dirty="0">
                <a:solidFill>
                  <a:srgbClr val="0B5395"/>
                </a:solidFill>
              </a:rPr>
              <a:t>.)</a:t>
            </a:r>
          </a:p>
        </p:txBody>
      </p:sp>
      <p:sp>
        <p:nvSpPr>
          <p:cNvPr id="15" name="Rechteck 14"/>
          <p:cNvSpPr/>
          <p:nvPr/>
        </p:nvSpPr>
        <p:spPr>
          <a:xfrm>
            <a:off x="723716" y="2895600"/>
            <a:ext cx="5903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de-DE" sz="1200" dirty="0">
                <a:solidFill>
                  <a:srgbClr val="000000"/>
                </a:solidFill>
              </a:rPr>
              <a:t>Haley, B., </a:t>
            </a:r>
            <a:r>
              <a:rPr lang="en-GB" altLang="de-DE" sz="1200" dirty="0" err="1">
                <a:solidFill>
                  <a:srgbClr val="000000"/>
                </a:solidFill>
              </a:rPr>
              <a:t>Paunesku</a:t>
            </a:r>
            <a:r>
              <a:rPr lang="en-GB" altLang="de-DE" sz="1200" dirty="0">
                <a:solidFill>
                  <a:srgbClr val="000000"/>
                </a:solidFill>
              </a:rPr>
              <a:t>, T., </a:t>
            </a:r>
            <a:r>
              <a:rPr lang="en-GB" altLang="de-DE" sz="1200" dirty="0" err="1">
                <a:solidFill>
                  <a:srgbClr val="000000"/>
                </a:solidFill>
              </a:rPr>
              <a:t>Grdina</a:t>
            </a:r>
            <a:r>
              <a:rPr lang="en-GB" altLang="de-DE" sz="1200" dirty="0">
                <a:solidFill>
                  <a:srgbClr val="000000"/>
                </a:solidFill>
              </a:rPr>
              <a:t>, D.J., </a:t>
            </a:r>
            <a:r>
              <a:rPr lang="en-GB" altLang="de-DE" sz="1200" dirty="0" err="1">
                <a:solidFill>
                  <a:srgbClr val="000000"/>
                </a:solidFill>
              </a:rPr>
              <a:t>Woloschak</a:t>
            </a:r>
            <a:r>
              <a:rPr lang="en-GB" altLang="de-DE" sz="1200" dirty="0">
                <a:solidFill>
                  <a:srgbClr val="000000"/>
                </a:solidFill>
              </a:rPr>
              <a:t>, G.E. (2015) Animal Mortality Risk Increase Following Low-LET Radiation Exposure is not Linear-Quadratic with Dose. PLOS One, 10(12): e0140989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781800" y="2895600"/>
            <a:ext cx="25908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Paper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published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/>
              </a:rPr>
              <a:t>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544513" y="2133600"/>
            <a:ext cx="8393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</a:rPr>
              <a:t>Now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</a:rPr>
              <a:t>: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</a:rPr>
              <a:t>U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se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of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large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animal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data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sets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for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the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first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time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ever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possible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including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US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de-DE" altLang="de-DE" b="1" dirty="0">
                <a:solidFill>
                  <a:srgbClr val="0B5395"/>
                </a:solidFill>
                <a:latin typeface="Arial" charset="0"/>
              </a:rPr>
              <a:t>            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JANUS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and</a:t>
            </a:r>
            <a:r>
              <a:rPr lang="de-DE" altLang="de-DE" b="1" dirty="0">
                <a:solidFill>
                  <a:srgbClr val="0B5395"/>
                </a:solidFill>
                <a:latin typeface="Arial" charset="0"/>
                <a:cs typeface="Arial" charset="0"/>
              </a:rPr>
              <a:t> EU ERA </a:t>
            </a:r>
            <a:r>
              <a:rPr lang="de-DE" altLang="de-DE" b="1" dirty="0" err="1">
                <a:solidFill>
                  <a:srgbClr val="0B5395"/>
                </a:solidFill>
                <a:latin typeface="Arial" charset="0"/>
                <a:cs typeface="Arial" charset="0"/>
              </a:rPr>
              <a:t>databases</a:t>
            </a:r>
            <a:endParaRPr lang="de-DE" altLang="de-DE" b="1" dirty="0">
              <a:solidFill>
                <a:srgbClr val="0B5395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30913" y="5715000"/>
            <a:ext cx="25908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Paper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submitted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25" name="Picture 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607889"/>
            <a:ext cx="70580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08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762000" cy="212725"/>
          </a:xfrm>
        </p:spPr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" y="685800"/>
            <a:ext cx="8447857" cy="1104900"/>
          </a:xfrm>
          <a:prstGeom prst="rect">
            <a:avLst/>
          </a:prstGeom>
        </p:spPr>
        <p:txBody>
          <a:bodyPr lIns="0" rIns="0" bIns="0"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  <a:extrusionClr>
                <a:schemeClr val="tx1"/>
              </a:extrusion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600" b="1" kern="12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000" dirty="0">
                <a:solidFill>
                  <a:srgbClr val="0F6FC6">
                    <a:lumMod val="75000"/>
                  </a:srgbClr>
                </a:solidFill>
              </a:rPr>
              <a:t>TG91: Animal LDEF, DREF (Tran &amp; Little, 2017)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741487" y="1814780"/>
            <a:ext cx="5954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2000"/>
              </a:lnSpc>
              <a:spcBef>
                <a:spcPct val="50000"/>
              </a:spcBef>
              <a:buClr>
                <a:srgbClr val="00589C"/>
              </a:buClr>
              <a:buFont typeface="Wingdings" pitchFamily="2" charset="2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tx1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Times" pitchFamily="18" charset="0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Arial" charset="0"/>
              <a:buChar char="•"/>
            </a:pPr>
            <a:r>
              <a:rPr lang="de-DE" altLang="de-DE" b="1" dirty="0">
                <a:solidFill>
                  <a:srgbClr val="0B5395"/>
                </a:solidFill>
                <a:latin typeface="Arial" charset="0"/>
              </a:rPr>
              <a:t> </a:t>
            </a:r>
            <a:r>
              <a:rPr lang="en-US" altLang="de-DE" b="1" dirty="0">
                <a:solidFill>
                  <a:srgbClr val="0B5395"/>
                </a:solidFill>
                <a:latin typeface="Arial" charset="0"/>
              </a:rPr>
              <a:t>Study based on animal mortality, among Janus mice</a:t>
            </a:r>
            <a:r>
              <a:rPr lang="en-US" altLang="de-DE" b="1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295400" y="3048000"/>
            <a:ext cx="6324600" cy="1638300"/>
          </a:xfrm>
          <a:prstGeom prst="rect">
            <a:avLst/>
          </a:prstGeom>
        </p:spPr>
        <p:txBody>
          <a:bodyPr vert="horz" wrap="none" lIns="0" rIns="18288" rtlCol="0">
            <a:noAutofit/>
          </a:bodyPr>
          <a:lstStyle/>
          <a:p>
            <a:pPr marL="0" marR="4572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Gamma-Radiation, all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tumors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combined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0" marR="4572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0" marR="4572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LDEF: 0.86 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(0.65; 1.24)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– 1.06 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(0.99 – 1.14) </a:t>
            </a:r>
            <a:r>
              <a:rPr kumimoji="0" lang="de-DE" sz="1600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depending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 on dose rate</a:t>
            </a:r>
          </a:p>
        </p:txBody>
      </p:sp>
      <p:sp>
        <p:nvSpPr>
          <p:cNvPr id="13" name="Rechteck 12"/>
          <p:cNvSpPr/>
          <p:nvPr/>
        </p:nvSpPr>
        <p:spPr>
          <a:xfrm>
            <a:off x="1474381" y="5277534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Tran., V., Little, M.P. (2017) Dose and dose rate extrapolation factors for malignant and non-malignant health endpoints after exposure to gamma </a:t>
            </a:r>
            <a:r>
              <a:rPr lang="de-DE" sz="1200" dirty="0" err="1">
                <a:solidFill>
                  <a:schemeClr val="bg1"/>
                </a:solidFill>
              </a:rPr>
              <a:t>and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neutron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radiation</a:t>
            </a:r>
            <a:r>
              <a:rPr lang="de-DE" sz="1200" dirty="0">
                <a:solidFill>
                  <a:schemeClr val="bg1"/>
                </a:solidFill>
              </a:rPr>
              <a:t>. </a:t>
            </a:r>
            <a:r>
              <a:rPr lang="de-DE" sz="1200" dirty="0" err="1">
                <a:solidFill>
                  <a:schemeClr val="bg1"/>
                </a:solidFill>
              </a:rPr>
              <a:t>Radiat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Environ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Biophys</a:t>
            </a:r>
            <a:r>
              <a:rPr lang="de-DE" sz="1200" dirty="0">
                <a:solidFill>
                  <a:schemeClr val="bg1"/>
                </a:solidFill>
              </a:rPr>
              <a:t> 56, 299-328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385728" y="4686300"/>
            <a:ext cx="2590800" cy="914400"/>
          </a:xfrm>
          <a:prstGeom prst="rect">
            <a:avLst/>
          </a:prstGeom>
        </p:spPr>
        <p:txBody>
          <a:bodyPr vert="horz" wrap="none" lIns="0" rIns="18288" rtlCol="0">
            <a:normAutofit/>
          </a:bodyPr>
          <a:lstStyle/>
          <a:p>
            <a:pPr marL="0" marR="4572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Paper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published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/>
              </a:rPr>
              <a:t>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518828" y="3886200"/>
            <a:ext cx="6324600" cy="457200"/>
          </a:xfrm>
          <a:prstGeom prst="rect">
            <a:avLst/>
          </a:prstGeom>
        </p:spPr>
        <p:txBody>
          <a:bodyPr vert="horz" wrap="none" lIns="0" rIns="18288" rtlCol="0">
            <a:noAutofit/>
          </a:bodyPr>
          <a:lstStyle/>
          <a:p>
            <a:pPr marL="0" marR="4572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DREF:</a:t>
            </a:r>
            <a:r>
              <a:rPr kumimoji="0" lang="de-DE" sz="1600" b="1" i="0" u="none" strike="noStrike" kern="1200" cap="none" spc="0" normalizeH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 1.19 </a:t>
            </a:r>
            <a:r>
              <a:rPr kumimoji="0" lang="de-DE" sz="1600" i="0" u="none" strike="noStrike" kern="1200" cap="none" spc="0" normalizeH="0" noProof="0" dirty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+mn-lt"/>
                <a:cs typeface="+mn-cs"/>
              </a:rPr>
              <a:t>(0.86 – 1.72)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srgbClr val="0B5395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3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/>
      <a:bodyPr vert="horz" lIns="0" rIns="18288">
        <a:normAutofit/>
      </a:bodyPr>
      <a:lstStyle>
        <a:defPPr marL="0" marR="45720" indent="0" algn="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3"/>
          </a:buClr>
          <a:buSzPct val="95000"/>
          <a:buFont typeface="Wingdings 2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1998</Words>
  <Application>Microsoft Office PowerPoint</Application>
  <PresentationFormat>On-screen Show (4:3)</PresentationFormat>
  <Paragraphs>291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PGothic</vt:lpstr>
      <vt:lpstr>Arial</vt:lpstr>
      <vt:lpstr>Calibri</vt:lpstr>
      <vt:lpstr>Symbol</vt:lpstr>
      <vt:lpstr>Times</vt:lpstr>
      <vt:lpstr>Times New Roman</vt:lpstr>
      <vt:lpstr>Wingdings</vt:lpstr>
      <vt:lpstr>Wingdings 2</vt:lpstr>
      <vt:lpstr>Flow</vt:lpstr>
      <vt:lpstr>Status of ICRP Committee 1 on Low Dose and Low Dose Rates for Ionizing Radiation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2014-10-20T14:47:38Z</dcterms:created>
  <dcterms:modified xsi:type="dcterms:W3CDTF">2018-10-01T14:49:03Z</dcterms:modified>
</cp:coreProperties>
</file>