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3" r:id="rId44"/>
  </p:sldMasterIdLst>
  <p:notesMasterIdLst>
    <p:notesMasterId r:id="rId71"/>
  </p:notesMasterIdLst>
  <p:handoutMasterIdLst>
    <p:handoutMasterId r:id="rId72"/>
  </p:handoutMasterIdLst>
  <p:sldIdLst>
    <p:sldId id="256" r:id="rId45"/>
    <p:sldId id="607" r:id="rId46"/>
    <p:sldId id="600" r:id="rId47"/>
    <p:sldId id="601" r:id="rId48"/>
    <p:sldId id="609" r:id="rId49"/>
    <p:sldId id="604" r:id="rId50"/>
    <p:sldId id="606" r:id="rId51"/>
    <p:sldId id="595" r:id="rId52"/>
    <p:sldId id="576" r:id="rId53"/>
    <p:sldId id="577" r:id="rId54"/>
    <p:sldId id="578" r:id="rId55"/>
    <p:sldId id="581" r:id="rId56"/>
    <p:sldId id="582" r:id="rId57"/>
    <p:sldId id="583" r:id="rId58"/>
    <p:sldId id="584" r:id="rId59"/>
    <p:sldId id="585" r:id="rId60"/>
    <p:sldId id="588" r:id="rId61"/>
    <p:sldId id="589" r:id="rId62"/>
    <p:sldId id="590" r:id="rId63"/>
    <p:sldId id="532" r:id="rId64"/>
    <p:sldId id="567" r:id="rId65"/>
    <p:sldId id="569" r:id="rId66"/>
    <p:sldId id="560" r:id="rId67"/>
    <p:sldId id="526" r:id="rId68"/>
    <p:sldId id="528" r:id="rId69"/>
    <p:sldId id="529" r:id="rId7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b="1" kern="1200">
        <a:solidFill>
          <a:srgbClr val="000099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b="1" kern="1200">
        <a:solidFill>
          <a:srgbClr val="000099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b="1" kern="1200">
        <a:solidFill>
          <a:srgbClr val="000099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b="1" kern="1200">
        <a:solidFill>
          <a:srgbClr val="000099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b="1" kern="1200">
        <a:solidFill>
          <a:srgbClr val="0000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b="1" kern="1200">
        <a:solidFill>
          <a:srgbClr val="0000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b="1" kern="1200">
        <a:solidFill>
          <a:srgbClr val="0000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b="1" kern="1200">
        <a:solidFill>
          <a:srgbClr val="0000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b="1" kern="1200">
        <a:solidFill>
          <a:srgbClr val="000099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CC"/>
    <a:srgbClr val="0066FF"/>
    <a:srgbClr val="99CCFF"/>
    <a:srgbClr val="632523"/>
    <a:srgbClr val="3399FF"/>
    <a:srgbClr val="00823B"/>
    <a:srgbClr val="0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444" autoAdjust="0"/>
  </p:normalViewPr>
  <p:slideViewPr>
    <p:cSldViewPr>
      <p:cViewPr varScale="1">
        <p:scale>
          <a:sx n="84" d="100"/>
          <a:sy n="84" d="100"/>
        </p:scale>
        <p:origin x="5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436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customXml" Target="../customXml/item42.xml"/><Relationship Id="rId47" Type="http://schemas.openxmlformats.org/officeDocument/2006/relationships/slide" Target="slides/slide3.xml"/><Relationship Id="rId50" Type="http://schemas.openxmlformats.org/officeDocument/2006/relationships/slide" Target="slides/slide6.xml"/><Relationship Id="rId55" Type="http://schemas.openxmlformats.org/officeDocument/2006/relationships/slide" Target="slides/slide11.xml"/><Relationship Id="rId63" Type="http://schemas.openxmlformats.org/officeDocument/2006/relationships/slide" Target="slides/slide19.xml"/><Relationship Id="rId68" Type="http://schemas.openxmlformats.org/officeDocument/2006/relationships/slide" Target="slides/slide24.xml"/><Relationship Id="rId76" Type="http://schemas.openxmlformats.org/officeDocument/2006/relationships/tableStyles" Target="tableStyles.xml"/><Relationship Id="rId7" Type="http://schemas.openxmlformats.org/officeDocument/2006/relationships/customXml" Target="../customXml/item7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1.xml"/><Relationship Id="rId53" Type="http://schemas.openxmlformats.org/officeDocument/2006/relationships/slide" Target="slides/slide9.xml"/><Relationship Id="rId58" Type="http://schemas.openxmlformats.org/officeDocument/2006/relationships/slide" Target="slides/slide14.xml"/><Relationship Id="rId66" Type="http://schemas.openxmlformats.org/officeDocument/2006/relationships/slide" Target="slides/slide22.xml"/><Relationship Id="rId7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5.xml"/><Relationship Id="rId57" Type="http://schemas.openxmlformats.org/officeDocument/2006/relationships/slide" Target="slides/slide13.xml"/><Relationship Id="rId61" Type="http://schemas.openxmlformats.org/officeDocument/2006/relationships/slide" Target="slides/slide17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Master" Target="slideMasters/slideMaster1.xml"/><Relationship Id="rId52" Type="http://schemas.openxmlformats.org/officeDocument/2006/relationships/slide" Target="slides/slide8.xml"/><Relationship Id="rId60" Type="http://schemas.openxmlformats.org/officeDocument/2006/relationships/slide" Target="slides/slide16.xml"/><Relationship Id="rId65" Type="http://schemas.openxmlformats.org/officeDocument/2006/relationships/slide" Target="slides/slide21.xml"/><Relationship Id="rId73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slide" Target="slides/slide4.xml"/><Relationship Id="rId56" Type="http://schemas.openxmlformats.org/officeDocument/2006/relationships/slide" Target="slides/slide12.xml"/><Relationship Id="rId64" Type="http://schemas.openxmlformats.org/officeDocument/2006/relationships/slide" Target="slides/slide20.xml"/><Relationship Id="rId69" Type="http://schemas.openxmlformats.org/officeDocument/2006/relationships/slide" Target="slides/slide25.xml"/><Relationship Id="rId8" Type="http://schemas.openxmlformats.org/officeDocument/2006/relationships/customXml" Target="../customXml/item8.xml"/><Relationship Id="rId51" Type="http://schemas.openxmlformats.org/officeDocument/2006/relationships/slide" Target="slides/slide7.xml"/><Relationship Id="rId72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2.xml"/><Relationship Id="rId59" Type="http://schemas.openxmlformats.org/officeDocument/2006/relationships/slide" Target="slides/slide15.xml"/><Relationship Id="rId67" Type="http://schemas.openxmlformats.org/officeDocument/2006/relationships/slide" Target="slides/slide2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0.xml"/><Relationship Id="rId62" Type="http://schemas.openxmlformats.org/officeDocument/2006/relationships/slide" Target="slides/slide18.xml"/><Relationship Id="rId70" Type="http://schemas.openxmlformats.org/officeDocument/2006/relationships/slide" Target="slides/slide2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DBD7CED-5465-4F3E-9B6D-2FB9AB308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7D30DC-350F-4C44-9BE4-6DB54A0B3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80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D30DC-350F-4C44-9BE4-6DB54A0B3C1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08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A7DB3-BF3A-44C9-9BE4-D58BF38495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7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AA7DB3-BF3A-44C9-9BE4-D58BF38495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78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A7DB3-BF3A-44C9-9BE4-D58BF38495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5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A7DB3-BF3A-44C9-9BE4-D58BF38495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2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D30DC-350F-4C44-9BE4-6DB54A0B3C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D30DC-350F-4C44-9BE4-6DB54A0B3C1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9AFE9-587C-4027-AE5F-54F289491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75E95-476C-46A3-9A01-EE72CD6F2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914A1-C1A3-42EC-A54A-2EE27112B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E2E1C-A71E-46DE-915D-D43E8F75D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E957B-9FF0-46ED-88F0-A20E85FD4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9A11E-9844-46A4-90C9-33B5238ED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4C4E3-35B8-4A18-8E52-C38A162B0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C253-AB91-402D-AB1E-E91FB9E2B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9BD90-2753-4924-90F4-A5F33D761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B185B-979D-46B2-9BE8-C44988D927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8C831-4A76-4356-9C92-AB36D54D2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B4D0C-D245-48F9-8FF5-1D78CA45D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8EB922-D449-493F-80D5-2B8FA8D83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/>
          <a:lstStyle/>
          <a:p>
            <a:r>
              <a:rPr lang="en-US" sz="3800" dirty="0"/>
              <a:t>EPA Perspectives on Risk Projections for Low Dose and Dose Rate Exposures</a:t>
            </a:r>
            <a:endParaRPr lang="en-US" sz="3800" b="1" dirty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458200" cy="44497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dirty="0">
              <a:solidFill>
                <a:srgbClr val="000099"/>
              </a:solidFill>
            </a:endParaRPr>
          </a:p>
          <a:p>
            <a:pPr algn="ctr" eaLnBrk="1" hangingPunct="1">
              <a:buFontTx/>
              <a:buNone/>
            </a:pPr>
            <a:endParaRPr lang="en-US" dirty="0">
              <a:solidFill>
                <a:srgbClr val="000099"/>
              </a:solidFill>
            </a:endParaRPr>
          </a:p>
          <a:p>
            <a:pPr algn="ctr" eaLnBrk="1" hangingPunct="1">
              <a:lnSpc>
                <a:spcPct val="85000"/>
              </a:lnSpc>
              <a:buFont typeface="Arial" charset="0"/>
              <a:buNone/>
            </a:pPr>
            <a:endParaRPr lang="en-US" i="1" dirty="0">
              <a:solidFill>
                <a:srgbClr val="000099"/>
              </a:solidFill>
            </a:endParaRPr>
          </a:p>
          <a:p>
            <a:pPr algn="ctr" eaLnBrk="1" hangingPunct="1">
              <a:lnSpc>
                <a:spcPct val="85000"/>
              </a:lnSpc>
              <a:buFontTx/>
              <a:buNone/>
            </a:pPr>
            <a:endParaRPr lang="en-US" i="1" dirty="0">
              <a:solidFill>
                <a:srgbClr val="000099"/>
              </a:solidFill>
            </a:endParaRPr>
          </a:p>
          <a:p>
            <a:pPr algn="ctr" eaLnBrk="1" hangingPunct="1">
              <a:lnSpc>
                <a:spcPct val="85000"/>
              </a:lnSpc>
              <a:buFontTx/>
              <a:buNone/>
            </a:pPr>
            <a:endParaRPr lang="en-US" sz="2800" i="1" dirty="0">
              <a:solidFill>
                <a:srgbClr val="000099"/>
              </a:solidFill>
            </a:endParaRPr>
          </a:p>
          <a:p>
            <a:pPr algn="ctr" eaLnBrk="1" hangingPunct="1">
              <a:lnSpc>
                <a:spcPct val="85000"/>
              </a:lnSpc>
              <a:buFontTx/>
              <a:buNone/>
            </a:pPr>
            <a:r>
              <a:rPr lang="en-US" sz="2800" i="1" dirty="0"/>
              <a:t>David Pawel, Ph.D.</a:t>
            </a:r>
          </a:p>
          <a:p>
            <a:pPr algn="ctr" eaLnBrk="1" hangingPunct="1">
              <a:lnSpc>
                <a:spcPct val="85000"/>
              </a:lnSpc>
              <a:buFontTx/>
              <a:buNone/>
            </a:pPr>
            <a:r>
              <a:rPr lang="en-US" sz="2800" i="1" dirty="0"/>
              <a:t>Office of Radiation and Indoor Air (EPA)</a:t>
            </a:r>
          </a:p>
          <a:p>
            <a:pPr algn="ctr" eaLnBrk="1" hangingPunct="1">
              <a:lnSpc>
                <a:spcPct val="85000"/>
              </a:lnSpc>
              <a:buFontTx/>
              <a:buNone/>
            </a:pPr>
            <a:r>
              <a:rPr lang="en-US" sz="2800" i="1" dirty="0"/>
              <a:t>American Nuclear and Health Physics Society Topical</a:t>
            </a:r>
          </a:p>
          <a:p>
            <a:pPr algn="ctr" eaLnBrk="1" hangingPunct="1">
              <a:lnSpc>
                <a:spcPct val="85000"/>
              </a:lnSpc>
              <a:buFontTx/>
              <a:buNone/>
            </a:pPr>
            <a:r>
              <a:rPr lang="en-US" sz="2800" i="1" dirty="0"/>
              <a:t>October 1, 2018</a:t>
            </a:r>
          </a:p>
        </p:txBody>
      </p:sp>
      <p:pic>
        <p:nvPicPr>
          <p:cNvPr id="7172" name="Picture 6" descr="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281238"/>
            <a:ext cx="205740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06A0-F642-4702-A508-2147415C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Which Satisfy the LNT Model</a:t>
            </a:r>
            <a:r>
              <a:rPr lang="en-US" sz="40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36AC-0E3A-456A-AC12-31A6A61B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2D17AE-2436-4FAE-ADC2-529D13DB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967" y="1219200"/>
            <a:ext cx="4882066" cy="5257800"/>
          </a:xfrm>
        </p:spPr>
      </p:pic>
    </p:spTree>
    <p:extLst>
      <p:ext uri="{BB962C8B-B14F-4D97-AF65-F5344CB8AC3E}">
        <p14:creationId xmlns:p14="http://schemas.microsoft.com/office/powerpoint/2010/main" val="409463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How is LNT Used to Estimate Risks for LD/LDR Exposures?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/>
              <a:t>Current LD low-LET risk projections (UNSCEAR, BEIR VII, EPA) are based on interpolations/extrapolations.</a:t>
            </a:r>
          </a:p>
          <a:p>
            <a:endParaRPr lang="en-US" sz="800" dirty="0"/>
          </a:p>
          <a:p>
            <a:r>
              <a:rPr lang="en-US" dirty="0"/>
              <a:t>Risk models fit to Atomic Bomb Survivor data</a:t>
            </a:r>
          </a:p>
          <a:p>
            <a:pPr lvl="1"/>
            <a:r>
              <a:rPr lang="en-US" dirty="0"/>
              <a:t>Assume LQ dose response (sometimes with additional term(s), e.g., for cell killing</a:t>
            </a:r>
          </a:p>
          <a:p>
            <a:pPr lvl="1"/>
            <a:r>
              <a:rPr lang="en-US" dirty="0"/>
              <a:t>In theory can use other type of parametric models</a:t>
            </a:r>
          </a:p>
          <a:p>
            <a:pPr lvl="1"/>
            <a:r>
              <a:rPr lang="en-US" dirty="0"/>
              <a:t>Most models considered satisfy LNT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4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E13F-DE02-4A75-8978-5CC52EB5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this approach?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F516-EF4F-4244-AE28-DA42DACF3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55A4-0B3B-4C9C-8839-39AFDCBD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9A11E-9844-46A4-90C9-33B5238EDDC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9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Sample Size (and other!) Requirements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Estimating Cancer Risks from Low Doses of Ionizing Radiation: “Precise direct estimation of small risks requires impracticably large samples.” </a:t>
            </a:r>
          </a:p>
          <a:p>
            <a:pPr lvl="1"/>
            <a:r>
              <a:rPr lang="en-US" dirty="0"/>
              <a:t>Land (1980)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01" y="2171541"/>
            <a:ext cx="2534197" cy="33832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2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Some “Impracticably Large” Sample Requirements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000" dirty="0"/>
          </a:p>
          <a:p>
            <a:r>
              <a:rPr lang="en-US" dirty="0"/>
              <a:t>Does the radiation from mammography (about 10 </a:t>
            </a:r>
            <a:r>
              <a:rPr lang="en-US" dirty="0" err="1"/>
              <a:t>mGy</a:t>
            </a:r>
            <a:r>
              <a:rPr lang="en-US" dirty="0"/>
              <a:t>) cause breast cancer?</a:t>
            </a:r>
          </a:p>
          <a:p>
            <a:pPr lvl="1"/>
            <a:r>
              <a:rPr lang="en-US" dirty="0"/>
              <a:t>Cohort study: about 100 million (20 y follow-up)!</a:t>
            </a:r>
          </a:p>
          <a:p>
            <a:pPr lvl="1"/>
            <a:r>
              <a:rPr lang="en-US" dirty="0"/>
              <a:t>Case-control: about 1 million cases (4:1 ratio)</a:t>
            </a:r>
          </a:p>
          <a:p>
            <a:pPr lvl="1"/>
            <a:r>
              <a:rPr lang="en-US" dirty="0"/>
              <a:t>at 100 </a:t>
            </a:r>
            <a:r>
              <a:rPr lang="en-US" dirty="0" err="1"/>
              <a:t>mGy</a:t>
            </a:r>
            <a:r>
              <a:rPr lang="en-US" dirty="0"/>
              <a:t>, 1 million (cohort); 10K (case-control)</a:t>
            </a:r>
          </a:p>
          <a:p>
            <a:r>
              <a:rPr lang="en-US" dirty="0"/>
              <a:t>Does radiation cause leukemia?</a:t>
            </a:r>
          </a:p>
          <a:p>
            <a:pPr lvl="1"/>
            <a:r>
              <a:rPr lang="en-US" dirty="0"/>
              <a:t>Much smaller baseline rate</a:t>
            </a:r>
          </a:p>
          <a:p>
            <a:pPr lvl="1"/>
            <a:r>
              <a:rPr lang="en-US" dirty="0"/>
              <a:t>About 1300 cases (assume 1 rad to bone-marrow)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E2E1C-A71E-46DE-915D-D43E8F75D44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3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Is Sample Size the Whole Story?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6600" b="1" dirty="0">
                <a:solidFill>
                  <a:srgbClr val="FF0000"/>
                </a:solidFill>
              </a:rPr>
              <a:t>NO!*</a:t>
            </a:r>
          </a:p>
          <a:p>
            <a:r>
              <a:rPr lang="en-US" dirty="0"/>
              <a:t>“Subtle sources of bias … may be comparable in effect to exposure.  Increasing sample size cannot compensate for such bias, and may in fact add to difficulties … On the other hand, when the excess risk due to radiation is high, such biases often can be ignored.” (Land 1980)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4200" y="60198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*Marcel Marceau, “Silent Movie”</a:t>
            </a:r>
          </a:p>
        </p:txBody>
      </p:sp>
    </p:spTree>
    <p:extLst>
      <p:ext uri="{BB962C8B-B14F-4D97-AF65-F5344CB8AC3E}">
        <p14:creationId xmlns:p14="http://schemas.microsoft.com/office/powerpoint/2010/main" val="56882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What Could Possibly Go Wrong?</a:t>
            </a:r>
            <a:br>
              <a:rPr lang="en-US" sz="4000" b="1" dirty="0"/>
            </a:br>
            <a:r>
              <a:rPr lang="en-US" sz="4000" b="1" dirty="0"/>
              <a:t>(Model Misspecification)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7798286C-FA86-4C7A-AE47-3BB4DAC4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7351818" cy="45259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DEA76-E8ED-4CBB-B4F3-E4040265F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48200"/>
            <a:ext cx="1981200" cy="14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3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BED4-3178-4927-A72B-E7DF0711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No Better Alternative?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FB5A-7F0F-4C58-A107-8C032B4E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Land (1980): “There seems to be no way to evade the problem of curve fitting and extrapolation from high-dose estimates of excess risk.” </a:t>
            </a:r>
          </a:p>
          <a:p>
            <a:pPr marL="457200" lvl="1" indent="0">
              <a:buNone/>
            </a:pPr>
            <a:r>
              <a:rPr lang="en-US" dirty="0"/>
              <a:t>	“We do not have the resources for adequate 	epidemiologic studies of populations exposed to 	low doses of radiation …” </a:t>
            </a:r>
          </a:p>
          <a:p>
            <a:endParaRPr lang="en-US" sz="800" dirty="0"/>
          </a:p>
          <a:p>
            <a:r>
              <a:rPr lang="en-US" i="1" dirty="0"/>
              <a:t>But NOW with technological advances such as computerized medical record keeping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58EFA-0916-4269-8D2C-03B6F12A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4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Recent Studies with Sufficient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z="2800" dirty="0"/>
              <a:t>Higher doses, lower dose rates</a:t>
            </a:r>
          </a:p>
          <a:p>
            <a:pPr lvl="1"/>
            <a:r>
              <a:rPr lang="en-US" dirty="0" err="1"/>
              <a:t>Techa</a:t>
            </a:r>
            <a:r>
              <a:rPr lang="en-US" dirty="0"/>
              <a:t> River, </a:t>
            </a:r>
            <a:r>
              <a:rPr lang="en-US" dirty="0" err="1"/>
              <a:t>Mayak</a:t>
            </a:r>
            <a:r>
              <a:rPr lang="en-US" dirty="0"/>
              <a:t>, Chernobyl, …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800" dirty="0"/>
          </a:p>
          <a:p>
            <a:r>
              <a:rPr lang="en-US" sz="2800" dirty="0"/>
              <a:t>Large low dose studies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CT studies (Great Britain, Australia …)</a:t>
            </a:r>
          </a:p>
          <a:p>
            <a:pPr lvl="1"/>
            <a:r>
              <a:rPr lang="en-US" dirty="0"/>
              <a:t>Childhood leukemia natural background studies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800" dirty="0"/>
          </a:p>
          <a:p>
            <a:r>
              <a:rPr lang="en-US" sz="2800" dirty="0"/>
              <a:t>Pooled analyses</a:t>
            </a:r>
          </a:p>
          <a:p>
            <a:pPr lvl="1"/>
            <a:r>
              <a:rPr lang="en-US" dirty="0"/>
              <a:t>Nuclear workers (INWORKS)</a:t>
            </a:r>
          </a:p>
          <a:p>
            <a:pPr lvl="1"/>
            <a:r>
              <a:rPr lang="en-US" dirty="0"/>
              <a:t>Radon residential case/control</a:t>
            </a:r>
          </a:p>
          <a:p>
            <a:pPr lvl="1"/>
            <a:r>
              <a:rPr lang="en-US" dirty="0"/>
              <a:t>“Stay Tuned”: Million Person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27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For Future (UNSCEAR, BEIR) Reports on Radiation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epidemiologic data should new risk projections be based on?</a:t>
            </a:r>
          </a:p>
          <a:p>
            <a:pPr marL="457200" lvl="1" indent="0">
              <a:buNone/>
            </a:pPr>
            <a:r>
              <a:rPr lang="en-US" dirty="0"/>
              <a:t>	LSS, Subset of low dose rate studies, or Both</a:t>
            </a:r>
          </a:p>
          <a:p>
            <a:pPr lvl="1"/>
            <a:endParaRPr lang="en-US" sz="800" dirty="0"/>
          </a:p>
          <a:p>
            <a:r>
              <a:rPr lang="en-US" dirty="0"/>
              <a:t>What type of approach might be used for deriving the projections?</a:t>
            </a:r>
          </a:p>
          <a:p>
            <a:pPr marL="457200" lvl="1" indent="0">
              <a:buNone/>
            </a:pPr>
            <a:r>
              <a:rPr lang="en-US" dirty="0"/>
              <a:t>	Pooled, Meta, or …</a:t>
            </a:r>
          </a:p>
          <a:p>
            <a:pPr lvl="1"/>
            <a:endParaRPr lang="en-US" sz="800" dirty="0"/>
          </a:p>
          <a:p>
            <a:r>
              <a:rPr lang="en-US" i="1" dirty="0"/>
              <a:t>But what about that problem of bias?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6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6BC4-D0BD-4B87-ADD9-D6F8278E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07F2-3A8E-441B-AFD3-C2D23C95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regulatory basics</a:t>
            </a:r>
          </a:p>
          <a:p>
            <a:r>
              <a:rPr lang="en-US" dirty="0"/>
              <a:t>What is LNT?</a:t>
            </a:r>
          </a:p>
          <a:p>
            <a:r>
              <a:rPr lang="en-US" dirty="0"/>
              <a:t>How is it used?</a:t>
            </a:r>
          </a:p>
          <a:p>
            <a:r>
              <a:rPr lang="en-US" dirty="0"/>
              <a:t>Why LNT?</a:t>
            </a:r>
          </a:p>
          <a:p>
            <a:r>
              <a:rPr lang="en-US" dirty="0"/>
              <a:t>What can go wrong?</a:t>
            </a:r>
          </a:p>
          <a:p>
            <a:r>
              <a:rPr lang="en-US" dirty="0"/>
              <a:t>Low dose and dose rate epidemiological studies: viable alternatives? What about bias?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442E4-50A6-4AE5-8088-1697657F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6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Low Dose vs. Low Dose Rate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Assertion: Low dose studies have the potential for large bias in radiation cancer risk estimates</a:t>
            </a:r>
          </a:p>
          <a:p>
            <a:pPr lvl="1"/>
            <a:r>
              <a:rPr lang="en-US" dirty="0"/>
              <a:t> </a:t>
            </a:r>
            <a:r>
              <a:rPr lang="en-US" b="1" i="1" dirty="0"/>
              <a:t>Exception</a:t>
            </a:r>
            <a:r>
              <a:rPr lang="en-US" dirty="0"/>
              <a:t>: Radiosensitive cancers/subpopulations</a:t>
            </a:r>
          </a:p>
          <a:p>
            <a:endParaRPr lang="en-US" sz="800" dirty="0"/>
          </a:p>
          <a:p>
            <a:r>
              <a:rPr lang="en-US" dirty="0"/>
              <a:t>Pooling/meta analyses increase precision but, in general, do not necessarily reduce bias</a:t>
            </a:r>
          </a:p>
          <a:p>
            <a:endParaRPr lang="en-US" sz="800" dirty="0"/>
          </a:p>
          <a:p>
            <a:r>
              <a:rPr lang="en-US" dirty="0"/>
              <a:t>Prefer low dose rate studies that include subjects with moderate to large doses</a:t>
            </a:r>
          </a:p>
          <a:p>
            <a:pPr lvl="1"/>
            <a:r>
              <a:rPr lang="en-US" dirty="0"/>
              <a:t>Risks at low doses vs. risks at low dose rates?</a:t>
            </a:r>
          </a:p>
          <a:p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7E24-76FE-458A-B3F3-D81196D3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057400"/>
          </a:xfrm>
        </p:spPr>
        <p:txBody>
          <a:bodyPr/>
          <a:lstStyle/>
          <a:p>
            <a:r>
              <a:rPr lang="en-US" sz="4000" b="1" dirty="0"/>
              <a:t>Interpreting Results from Epidemiological Studies is Difficult</a:t>
            </a:r>
            <a:br>
              <a:rPr lang="en-US" dirty="0"/>
            </a:br>
            <a:r>
              <a:rPr lang="en-US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A78A5-A9EF-4673-ABDE-17041FC6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CAF4EF-8A2E-4930-8C41-C5FC119B0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15" y="1828800"/>
            <a:ext cx="5726170" cy="40392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BC8C0E-93A4-4A10-9A16-DA98BCB10033}"/>
              </a:ext>
            </a:extLst>
          </p:cNvPr>
          <p:cNvSpPr txBox="1"/>
          <p:nvPr/>
        </p:nvSpPr>
        <p:spPr>
          <a:xfrm>
            <a:off x="5105400" y="56388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1"/>
                </a:solidFill>
                <a:latin typeface="+mn-lt"/>
              </a:rPr>
              <a:t>Robert Leighton, New Yorker magazine (from Condé Nast collection) </a:t>
            </a:r>
          </a:p>
        </p:txBody>
      </p:sp>
    </p:spTree>
    <p:extLst>
      <p:ext uri="{BB962C8B-B14F-4D97-AF65-F5344CB8AC3E}">
        <p14:creationId xmlns:p14="http://schemas.microsoft.com/office/powerpoint/2010/main" val="2419705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95D5-69AD-4F9A-B566-0D6336A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NCRP (2018): </a:t>
            </a:r>
            <a:r>
              <a:rPr lang="en-US" sz="3600" b="1" i="1" dirty="0"/>
              <a:t>Implications of Recent Epidemiological Studies for the LNT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0622-A7F6-4321-8EC1-4B955CBA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most recent epidemiologic studies show that the assumption of a dose-threshold model is not a prudent pragmatic choice for radiation protection purposes. The consistency of the better-designed and larger studies with dose-response functions that are essentially linear or LQ, argues for some risk at low doses.”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E0842-2934-4452-AC95-64774B64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83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2688-A074-40EE-A7FA-E63D3109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Conclusions and Additional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8F9F-9D57-491E-9938-12EA161C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LNT to project risks at low doses: Excess risk of cancer </a:t>
            </a:r>
            <a:r>
              <a:rPr lang="en-US" sz="2800" b="1" i="1" dirty="0"/>
              <a:t>at low doses </a:t>
            </a:r>
            <a:r>
              <a:rPr lang="en-US" sz="2800" dirty="0"/>
              <a:t>is proportional to dose.</a:t>
            </a:r>
          </a:p>
          <a:p>
            <a:r>
              <a:rPr lang="en-US" sz="2800" dirty="0"/>
              <a:t>Land: “Precise direct estimation of small risks requires impracticably large samples.”</a:t>
            </a:r>
          </a:p>
          <a:p>
            <a:pPr lvl="1"/>
            <a:r>
              <a:rPr lang="en-US" sz="2400" dirty="0"/>
              <a:t>Also warned about bias in low dose studies</a:t>
            </a:r>
          </a:p>
          <a:p>
            <a:pPr lvl="1"/>
            <a:r>
              <a:rPr lang="en-US" sz="2400" dirty="0"/>
              <a:t>Still? Prefer “low dose rate” studies to low dose” studies</a:t>
            </a:r>
          </a:p>
          <a:p>
            <a:r>
              <a:rPr lang="en-US" sz="2800" dirty="0"/>
              <a:t>Study of radiation effects involves many disciplines </a:t>
            </a:r>
          </a:p>
          <a:p>
            <a:pPr lvl="1"/>
            <a:r>
              <a:rPr lang="en-US" sz="2400" dirty="0"/>
              <a:t>Most of us strive to be competent in one </a:t>
            </a:r>
          </a:p>
          <a:p>
            <a:pPr lvl="1"/>
            <a:r>
              <a:rPr lang="en-US" sz="2400" dirty="0"/>
              <a:t>What about Adverse Outcome Pathways?</a:t>
            </a:r>
          </a:p>
          <a:p>
            <a:pPr lvl="2"/>
            <a:r>
              <a:rPr lang="en-US" sz="2000" dirty="0"/>
              <a:t>No chain is stronger than its weakest link 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D12B3-61EA-4BD1-A6A4-5489F68A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00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What is the Lowest Dose at Which Cancer Risk is Shown in the LSS?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800" dirty="0"/>
          </a:p>
          <a:p>
            <a:r>
              <a:rPr lang="en-US" dirty="0"/>
              <a:t>LSS (Grant et al 2017): “The lowest dose range that showed a statistically significant dose response … was 0-100 </a:t>
            </a:r>
            <a:r>
              <a:rPr lang="en-US" dirty="0" err="1"/>
              <a:t>mGy</a:t>
            </a:r>
            <a:r>
              <a:rPr lang="en-US" dirty="0"/>
              <a:t> (p=0.038).”</a:t>
            </a:r>
          </a:p>
          <a:p>
            <a:endParaRPr lang="en-US" sz="800" dirty="0"/>
          </a:p>
          <a:p>
            <a:pPr marL="457200" lvl="1" indent="0">
              <a:buNone/>
            </a:pPr>
            <a:r>
              <a:rPr lang="en-US" dirty="0"/>
              <a:t>	Estimated ERR at 0.1 </a:t>
            </a:r>
            <a:r>
              <a:rPr lang="en-US" dirty="0" err="1"/>
              <a:t>Gy</a:t>
            </a:r>
            <a:r>
              <a:rPr lang="en-US" dirty="0"/>
              <a:t> is about 0.05. </a:t>
            </a:r>
          </a:p>
          <a:p>
            <a:endParaRPr lang="en-US" sz="2800" dirty="0"/>
          </a:p>
          <a:p>
            <a:r>
              <a:rPr lang="en-US" dirty="0"/>
              <a:t>Are these slightly elevated cancer rates evidence of radiation risk or something else?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Survivors within 3 km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638" y="1600200"/>
            <a:ext cx="7078723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29943" y="605635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of Dale Preston</a:t>
            </a:r>
          </a:p>
        </p:txBody>
      </p:sp>
    </p:spTree>
    <p:extLst>
      <p:ext uri="{BB962C8B-B14F-4D97-AF65-F5344CB8AC3E}">
        <p14:creationId xmlns:p14="http://schemas.microsoft.com/office/powerpoint/2010/main" val="294320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What if Baseline Cancer Rates are Correlated with Dose?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survivors with doses ≤ 0.1 </a:t>
            </a:r>
            <a:r>
              <a:rPr lang="en-US" dirty="0" err="1"/>
              <a:t>Gy</a:t>
            </a:r>
            <a:r>
              <a:rPr lang="en-US" dirty="0"/>
              <a:t> were exposed (at 0.1 </a:t>
            </a:r>
            <a:r>
              <a:rPr lang="en-US" dirty="0" err="1"/>
              <a:t>Gy</a:t>
            </a:r>
            <a:r>
              <a:rPr lang="en-US" dirty="0"/>
              <a:t>) or not exposed (0 </a:t>
            </a:r>
            <a:r>
              <a:rPr lang="en-US" dirty="0" err="1"/>
              <a:t>Gy</a:t>
            </a:r>
            <a:r>
              <a:rPr lang="en-US" dirty="0"/>
              <a:t>).</a:t>
            </a:r>
          </a:p>
          <a:p>
            <a:endParaRPr lang="en-US" sz="800" dirty="0"/>
          </a:p>
          <a:p>
            <a:r>
              <a:rPr lang="en-US" dirty="0"/>
              <a:t>Suppose the ERR at 0.1 </a:t>
            </a:r>
            <a:r>
              <a:rPr lang="en-US" dirty="0" err="1"/>
              <a:t>Gy</a:t>
            </a:r>
            <a:r>
              <a:rPr lang="en-US" dirty="0"/>
              <a:t> is about 0.05.</a:t>
            </a:r>
          </a:p>
          <a:p>
            <a:endParaRPr lang="en-US" sz="800" dirty="0"/>
          </a:p>
          <a:p>
            <a:r>
              <a:rPr lang="en-US" dirty="0"/>
              <a:t>In Hiroshima, the “non-exposed” live closer to the edge of the city.  If the baseline cancer risk is just 2% higher at these locations, the “corrected” P-value would be about 0.2.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9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EADE-64AD-4634-9D91-6000547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1079047"/>
            <a:ext cx="7138625" cy="680665"/>
          </a:xfrm>
        </p:spPr>
        <p:txBody>
          <a:bodyPr/>
          <a:lstStyle/>
          <a:p>
            <a:r>
              <a:rPr lang="en-US" sz="3600" dirty="0">
                <a:solidFill>
                  <a:srgbClr val="0B306B"/>
                </a:solidFill>
              </a:rPr>
              <a:t>EPA’s Federal Guidance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6148-DE1F-4577-8A4D-1DB2205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49" y="2277836"/>
            <a:ext cx="7890310" cy="3440184"/>
          </a:xfrm>
        </p:spPr>
        <p:txBody>
          <a:bodyPr>
            <a:normAutofit/>
          </a:bodyPr>
          <a:lstStyle/>
          <a:p>
            <a:r>
              <a:rPr lang="pl-PL" sz="2400" dirty="0"/>
              <a:t>In 1970, federal guidance authority </a:t>
            </a:r>
            <a:r>
              <a:rPr lang="en-US" sz="2400" dirty="0"/>
              <a:t>was transferred from the Federal Radiation Council to EPA. EPA provides advice to federal agencies in the formulation of radiation protection standards.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B4EDE-4BAA-45D9-875E-EA32BFB3EACB}"/>
              </a:ext>
            </a:extLst>
          </p:cNvPr>
          <p:cNvSpPr/>
          <p:nvPr/>
        </p:nvSpPr>
        <p:spPr>
          <a:xfrm>
            <a:off x="0" y="1877953"/>
            <a:ext cx="628049" cy="194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6F19D-A682-44F4-AAFE-398E1F873BB1}"/>
              </a:ext>
            </a:extLst>
          </p:cNvPr>
          <p:cNvSpPr/>
          <p:nvPr/>
        </p:nvSpPr>
        <p:spPr>
          <a:xfrm>
            <a:off x="677035" y="1877953"/>
            <a:ext cx="8466965" cy="194135"/>
          </a:xfrm>
          <a:prstGeom prst="rect">
            <a:avLst/>
          </a:prstGeom>
          <a:solidFill>
            <a:srgbClr val="389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BB06C-ECA6-4977-AF33-561BAFD2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7" y="1771958"/>
            <a:ext cx="628649" cy="287883"/>
          </a:xfrm>
        </p:spPr>
        <p:txBody>
          <a:bodyPr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3625B1DE-A678-4C35-9320-52A42358CA6E}" type="slidenum">
              <a:rPr lang="en-US" sz="750" b="0">
                <a:solidFill>
                  <a:prstClr val="white"/>
                </a:solidFill>
                <a:latin typeface="Century Gothic" panose="020B0502020202020204"/>
              </a:rPr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sz="7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0" name="Picture 6" descr="rp_standards_1-4">
            <a:extLst>
              <a:ext uri="{FF2B5EF4-FFF2-40B4-BE49-F238E27FC236}">
                <a16:creationId xmlns:a16="http://schemas.microsoft.com/office/drawing/2014/main" id="{840F36C8-CB77-446C-BEF0-242CF53AD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900702"/>
            <a:ext cx="3117787" cy="2335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4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EADE-64AD-4634-9D91-6000547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1079047"/>
            <a:ext cx="7138625" cy="680665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B306B"/>
                </a:solidFill>
              </a:rPr>
              <a:t>Statutory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6148-DE1F-4577-8A4D-1DB2205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77836"/>
            <a:ext cx="4028137" cy="3440184"/>
          </a:xfrm>
        </p:spPr>
        <p:txBody>
          <a:bodyPr>
            <a:noAutofit/>
          </a:bodyPr>
          <a:lstStyle/>
          <a:p>
            <a:r>
              <a:rPr lang="en-US" sz="2400" dirty="0"/>
              <a:t>Atomic Energy Act instructs </a:t>
            </a:r>
            <a:r>
              <a:rPr lang="pl-PL" sz="2400" dirty="0"/>
              <a:t>EPA </a:t>
            </a:r>
            <a:r>
              <a:rPr lang="en-US" sz="2400" dirty="0"/>
              <a:t>to consult:</a:t>
            </a:r>
          </a:p>
          <a:p>
            <a:pPr lvl="1"/>
            <a:r>
              <a:rPr lang="en-US" sz="2400" dirty="0"/>
              <a:t>National Academy of Sciences, National Council on Radiation Protection and Measurements</a:t>
            </a:r>
          </a:p>
          <a:p>
            <a:pPr lvl="1"/>
            <a:r>
              <a:rPr lang="en-US" sz="2400" dirty="0"/>
              <a:t>Qualified experts in biology medicine, and health physics.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B4EDE-4BAA-45D9-875E-EA32BFB3EACB}"/>
              </a:ext>
            </a:extLst>
          </p:cNvPr>
          <p:cNvSpPr/>
          <p:nvPr/>
        </p:nvSpPr>
        <p:spPr>
          <a:xfrm>
            <a:off x="0" y="1877953"/>
            <a:ext cx="628049" cy="194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6F19D-A682-44F4-AAFE-398E1F873BB1}"/>
              </a:ext>
            </a:extLst>
          </p:cNvPr>
          <p:cNvSpPr/>
          <p:nvPr/>
        </p:nvSpPr>
        <p:spPr>
          <a:xfrm>
            <a:off x="677035" y="1877953"/>
            <a:ext cx="8466965" cy="194135"/>
          </a:xfrm>
          <a:prstGeom prst="rect">
            <a:avLst/>
          </a:prstGeom>
          <a:solidFill>
            <a:srgbClr val="389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BB06C-ECA6-4977-AF33-561BAFD2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7" y="1771958"/>
            <a:ext cx="628649" cy="287883"/>
          </a:xfrm>
        </p:spPr>
        <p:txBody>
          <a:bodyPr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3625B1DE-A678-4C35-9320-52A42358CA6E}" type="slidenum">
              <a:rPr lang="en-US" sz="750" b="0">
                <a:solidFill>
                  <a:prstClr val="white"/>
                </a:solidFill>
                <a:latin typeface="Century Gothic" panose="020B0502020202020204"/>
              </a:rPr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sz="7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C82A29-D17D-45B0-9FFB-136C64D782FA}"/>
              </a:ext>
            </a:extLst>
          </p:cNvPr>
          <p:cNvSpPr/>
          <p:nvPr/>
        </p:nvSpPr>
        <p:spPr>
          <a:xfrm>
            <a:off x="7849961" y="857250"/>
            <a:ext cx="1089932" cy="9024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8" name="Picture 2" descr="President Truman signs the Atomic Energy Act of 1946.">
            <a:extLst>
              <a:ext uri="{FF2B5EF4-FFF2-40B4-BE49-F238E27FC236}">
                <a16:creationId xmlns:a16="http://schemas.microsoft.com/office/drawing/2014/main" id="{F650D516-EFBD-40F0-BF4F-2B4AEFB17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4409137" y="857258"/>
            <a:ext cx="4734863" cy="514349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ln w="76200">
            <a:solidFill>
              <a:srgbClr val="ACD4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4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EADE-64AD-4634-9D91-6000547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1079047"/>
            <a:ext cx="7138625" cy="680665"/>
          </a:xfrm>
        </p:spPr>
        <p:txBody>
          <a:bodyPr/>
          <a:lstStyle/>
          <a:p>
            <a:r>
              <a:rPr lang="en-US" dirty="0">
                <a:solidFill>
                  <a:srgbClr val="0B306B"/>
                </a:solidFill>
              </a:rPr>
              <a:t>Support from Scientific Bodies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B4EDE-4BAA-45D9-875E-EA32BFB3EACB}"/>
              </a:ext>
            </a:extLst>
          </p:cNvPr>
          <p:cNvSpPr/>
          <p:nvPr/>
        </p:nvSpPr>
        <p:spPr>
          <a:xfrm>
            <a:off x="0" y="1877951"/>
            <a:ext cx="628049" cy="194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6F19D-A682-44F4-AAFE-398E1F873BB1}"/>
              </a:ext>
            </a:extLst>
          </p:cNvPr>
          <p:cNvSpPr/>
          <p:nvPr/>
        </p:nvSpPr>
        <p:spPr>
          <a:xfrm>
            <a:off x="677035" y="1877953"/>
            <a:ext cx="8466965" cy="194135"/>
          </a:xfrm>
          <a:prstGeom prst="rect">
            <a:avLst/>
          </a:prstGeom>
          <a:solidFill>
            <a:srgbClr val="389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BB06C-ECA6-4977-AF33-561BAFD2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7" y="1771957"/>
            <a:ext cx="628649" cy="287883"/>
          </a:xfrm>
        </p:spPr>
        <p:txBody>
          <a:bodyPr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3625B1DE-A678-4C35-9320-52A42358CA6E}" type="slidenum">
              <a:rPr lang="en-US" sz="750" b="0">
                <a:solidFill>
                  <a:prstClr val="white"/>
                </a:solidFill>
                <a:latin typeface="Century Gothic" panose="020B0502020202020204"/>
              </a:rPr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sz="7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218E7D-5796-4FEE-8133-3DF9AF8A4982}"/>
              </a:ext>
            </a:extLst>
          </p:cNvPr>
          <p:cNvGrpSpPr/>
          <p:nvPr/>
        </p:nvGrpSpPr>
        <p:grpSpPr>
          <a:xfrm>
            <a:off x="358194" y="2145905"/>
            <a:ext cx="3364721" cy="1241017"/>
            <a:chOff x="477591" y="1718206"/>
            <a:chExt cx="4486295" cy="16546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6E17D-7E65-44E4-8432-B46DBFD75132}"/>
                </a:ext>
              </a:extLst>
            </p:cNvPr>
            <p:cNvSpPr/>
            <p:nvPr/>
          </p:nvSpPr>
          <p:spPr>
            <a:xfrm>
              <a:off x="1373759" y="1838995"/>
              <a:ext cx="3590127" cy="14673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 dirty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8A3A43-C5FF-4FBB-BA93-128D4CDC0C7B}"/>
                </a:ext>
              </a:extLst>
            </p:cNvPr>
            <p:cNvSpPr/>
            <p:nvPr/>
          </p:nvSpPr>
          <p:spPr>
            <a:xfrm>
              <a:off x="2298808" y="1838995"/>
              <a:ext cx="2510698" cy="13849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prstClr val="black"/>
                  </a:solidFill>
                  <a:latin typeface="Century Gothic" panose="020B0502020202020204"/>
                  <a:cs typeface="Arial" panose="020B0604020202020204" pitchFamily="34" charset="0"/>
                </a:rPr>
                <a:t>National Academy of Sciences</a:t>
              </a:r>
              <a:endParaRPr lang="en-US" sz="750" dirty="0">
                <a:solidFill>
                  <a:prstClr val="black"/>
                </a:solidFill>
                <a:latin typeface="Century Gothic" panose="020B0502020202020204"/>
                <a:cs typeface="Arial" panose="020B0604020202020204" pitchFamily="34" charset="0"/>
              </a:endParaRP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50" dirty="0">
                <a:solidFill>
                  <a:prstClr val="black"/>
                </a:solidFill>
                <a:latin typeface="Century Gothic" panose="020B0502020202020204"/>
                <a:cs typeface="Arial" panose="020B0604020202020204" pitchFamily="34" charset="0"/>
              </a:endParaRP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prstClr val="black"/>
                  </a:solidFill>
                  <a:latin typeface="Century Gothic" panose="020B0502020202020204"/>
                  <a:cs typeface="Arial" panose="020B0604020202020204" pitchFamily="34" charset="0"/>
                </a:rPr>
                <a:t>National Research Council (NRC)</a:t>
              </a:r>
            </a:p>
          </p:txBody>
        </p:sp>
        <p:pic>
          <p:nvPicPr>
            <p:cNvPr id="16" name="Picture 6" descr="Image result for National Research Council logo">
              <a:extLst>
                <a:ext uri="{FF2B5EF4-FFF2-40B4-BE49-F238E27FC236}">
                  <a16:creationId xmlns:a16="http://schemas.microsoft.com/office/drawing/2014/main" id="{85E45107-5677-4CC5-B2BA-215E57074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591" y="1718206"/>
              <a:ext cx="1654689" cy="16546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5DE46342-17A3-4C8E-9497-D5AC91214E86}"/>
              </a:ext>
            </a:extLst>
          </p:cNvPr>
          <p:cNvSpPr/>
          <p:nvPr/>
        </p:nvSpPr>
        <p:spPr>
          <a:xfrm>
            <a:off x="4968063" y="3415954"/>
            <a:ext cx="1186931" cy="1234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FCC7B3-9C3B-459E-87EE-FF0263338F1C}"/>
              </a:ext>
            </a:extLst>
          </p:cNvPr>
          <p:cNvGrpSpPr/>
          <p:nvPr/>
        </p:nvGrpSpPr>
        <p:grpSpPr>
          <a:xfrm>
            <a:off x="4949640" y="3394047"/>
            <a:ext cx="3333821" cy="1241298"/>
            <a:chOff x="6599519" y="3382396"/>
            <a:chExt cx="4445095" cy="165506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993F94-F37C-4C3B-8116-A6826E9949D2}"/>
                </a:ext>
              </a:extLst>
            </p:cNvPr>
            <p:cNvSpPr/>
            <p:nvPr/>
          </p:nvSpPr>
          <p:spPr>
            <a:xfrm>
              <a:off x="7454487" y="3506343"/>
              <a:ext cx="3590127" cy="14673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 dirty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pic>
          <p:nvPicPr>
            <p:cNvPr id="18" name="Picture 8" descr="National Council on Radiation Protection and Measurements">
              <a:extLst>
                <a:ext uri="{FF2B5EF4-FFF2-40B4-BE49-F238E27FC236}">
                  <a16:creationId xmlns:a16="http://schemas.microsoft.com/office/drawing/2014/main" id="{1D2F8D3C-A53C-4FE3-98A0-FD40CE9910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99519" y="3382396"/>
              <a:ext cx="1690946" cy="165506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4380FF-B595-44F1-920E-A1C843A69AEC}"/>
                </a:ext>
              </a:extLst>
            </p:cNvPr>
            <p:cNvSpPr/>
            <p:nvPr/>
          </p:nvSpPr>
          <p:spPr>
            <a:xfrm>
              <a:off x="8412191" y="3506343"/>
              <a:ext cx="2510698" cy="1231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prstClr val="black"/>
                  </a:solidFill>
                  <a:latin typeface="Century Gothic" panose="020B0502020202020204"/>
                  <a:cs typeface="Arial" panose="020B0604020202020204" pitchFamily="34" charset="0"/>
                </a:rPr>
                <a:t>National Council on Radiation Protection and Measurements (NCRP)</a:t>
              </a:r>
              <a:endParaRPr lang="en-US" sz="1350" b="0" dirty="0">
                <a:solidFill>
                  <a:prstClr val="black"/>
                </a:solidFill>
                <a:latin typeface="Calibri Light" panose="020F03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B2F2C8-7DED-47FD-9AE6-602C1A2B4AC1}"/>
              </a:ext>
            </a:extLst>
          </p:cNvPr>
          <p:cNvGrpSpPr/>
          <p:nvPr/>
        </p:nvGrpSpPr>
        <p:grpSpPr>
          <a:xfrm>
            <a:off x="4968063" y="4706030"/>
            <a:ext cx="3315398" cy="1383972"/>
            <a:chOff x="6624083" y="5131707"/>
            <a:chExt cx="4420531" cy="18452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C871F-90BD-461F-A056-CF4D97F40924}"/>
                </a:ext>
              </a:extLst>
            </p:cNvPr>
            <p:cNvSpPr/>
            <p:nvPr/>
          </p:nvSpPr>
          <p:spPr>
            <a:xfrm>
              <a:off x="7454487" y="5191899"/>
              <a:ext cx="3590127" cy="14673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 dirty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pic>
          <p:nvPicPr>
            <p:cNvPr id="19" name="Picture 12" descr="Image result for UNSCEAR">
              <a:extLst>
                <a:ext uri="{FF2B5EF4-FFF2-40B4-BE49-F238E27FC236}">
                  <a16:creationId xmlns:a16="http://schemas.microsoft.com/office/drawing/2014/main" id="{6E8B8EDD-6ADD-4FC3-85A0-7F8CDA6187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24083" y="5131707"/>
              <a:ext cx="1666382" cy="152755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F25D2A-BE2D-44C0-BB9E-7553F4C0FEAA}"/>
                </a:ext>
              </a:extLst>
            </p:cNvPr>
            <p:cNvSpPr/>
            <p:nvPr/>
          </p:nvSpPr>
          <p:spPr>
            <a:xfrm>
              <a:off x="8412191" y="5191899"/>
              <a:ext cx="2510698" cy="1785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prstClr val="black"/>
                  </a:solidFill>
                  <a:latin typeface="Century Gothic" panose="020B0502020202020204"/>
                  <a:cs typeface="Arial" panose="020B0604020202020204" pitchFamily="34" charset="0"/>
                </a:rPr>
                <a:t>United Nations Scientific Committee on the Effects of Atomic Radiation (UNSCEAR)</a:t>
              </a:r>
              <a:endParaRPr lang="en-US" sz="1350" b="0" dirty="0">
                <a:solidFill>
                  <a:prstClr val="black"/>
                </a:solidFill>
                <a:latin typeface="Calibri Light" panose="020F03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58FC08-AB28-473E-970B-0FEF7F2FE7E5}"/>
              </a:ext>
            </a:extLst>
          </p:cNvPr>
          <p:cNvSpPr/>
          <p:nvPr/>
        </p:nvSpPr>
        <p:spPr>
          <a:xfrm>
            <a:off x="1030320" y="3507304"/>
            <a:ext cx="2692595" cy="1100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40BE5F-071B-4FFF-8381-18FFE3F55D32}"/>
              </a:ext>
            </a:extLst>
          </p:cNvPr>
          <p:cNvSpPr/>
          <p:nvPr/>
        </p:nvSpPr>
        <p:spPr>
          <a:xfrm>
            <a:off x="1748598" y="3507304"/>
            <a:ext cx="1883023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black"/>
                </a:solidFill>
                <a:latin typeface="Century Gothic" panose="020B0502020202020204"/>
                <a:cs typeface="Arial" panose="020B0604020202020204" pitchFamily="34" charset="0"/>
              </a:rPr>
              <a:t>National Research Council (NRC)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black"/>
                </a:solidFill>
                <a:latin typeface="Century Gothic" panose="020B0502020202020204"/>
                <a:cs typeface="Arial" panose="020B0604020202020204" pitchFamily="34" charset="0"/>
              </a:rPr>
              <a:t>Publication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50" dirty="0">
              <a:solidFill>
                <a:prstClr val="black"/>
              </a:solidFill>
              <a:latin typeface="Century Gothic" panose="020B0502020202020204"/>
              <a:cs typeface="Arial" panose="020B0604020202020204" pitchFamily="34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prstClr val="black"/>
                </a:solidFill>
                <a:latin typeface="Century Gothic" panose="020B0502020202020204"/>
                <a:cs typeface="Arial" panose="020B0604020202020204" pitchFamily="34" charset="0"/>
              </a:rPr>
              <a:t>BEIR VII Phase 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1EAAF1B-25C9-4B33-9620-5697D78F6B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91" t="28888" r="75272" b="41667"/>
          <a:stretch/>
        </p:blipFill>
        <p:spPr>
          <a:xfrm>
            <a:off x="665172" y="3608776"/>
            <a:ext cx="666126" cy="897577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87A7654-77B6-42D6-A23A-DFA0122CE844}"/>
              </a:ext>
            </a:extLst>
          </p:cNvPr>
          <p:cNvGrpSpPr/>
          <p:nvPr/>
        </p:nvGrpSpPr>
        <p:grpSpPr>
          <a:xfrm>
            <a:off x="4300918" y="2236496"/>
            <a:ext cx="3975422" cy="1100522"/>
            <a:chOff x="5734556" y="1838995"/>
            <a:chExt cx="5300563" cy="146736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A28C9B-6DEB-4FCE-A137-9288BE9AB1C5}"/>
                </a:ext>
              </a:extLst>
            </p:cNvPr>
            <p:cNvSpPr/>
            <p:nvPr/>
          </p:nvSpPr>
          <p:spPr>
            <a:xfrm>
              <a:off x="7444992" y="1838995"/>
              <a:ext cx="3590127" cy="14673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 dirty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14C4E1-8827-407D-B450-0467DC92AC8A}"/>
                </a:ext>
              </a:extLst>
            </p:cNvPr>
            <p:cNvSpPr/>
            <p:nvPr/>
          </p:nvSpPr>
          <p:spPr>
            <a:xfrm>
              <a:off x="8370041" y="1838995"/>
              <a:ext cx="2510697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dirty="0">
                  <a:solidFill>
                    <a:prstClr val="black"/>
                  </a:solidFill>
                  <a:latin typeface="Century Gothic" panose="020B0502020202020204"/>
                  <a:cs typeface="Arial" panose="020B0604020202020204" pitchFamily="34" charset="0"/>
                </a:rPr>
                <a:t>International Commission on Radiological Protection (ICRP)</a:t>
              </a:r>
            </a:p>
          </p:txBody>
        </p:sp>
        <p:pic>
          <p:nvPicPr>
            <p:cNvPr id="35" name="Picture 4" descr="Image result for International Commission on Radiological Protection (ICRP) logo">
              <a:extLst>
                <a:ext uri="{FF2B5EF4-FFF2-40B4-BE49-F238E27FC236}">
                  <a16:creationId xmlns:a16="http://schemas.microsoft.com/office/drawing/2014/main" id="{A985E530-4975-4637-8B1B-5729025F46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6723" b="100000" l="9091" r="95707">
                          <a14:foregroundMark x1="9848" y1="15966" x2="10606" y2="83193"/>
                          <a14:foregroundMark x1="10606" y1="83193" x2="14646" y2="14286"/>
                          <a14:foregroundMark x1="14646" y1="14286" x2="9343" y2="15966"/>
                          <a14:foregroundMark x1="44192" y1="42857" x2="28283" y2="84034"/>
                          <a14:foregroundMark x1="28283" y1="84034" x2="31566" y2="17647"/>
                          <a14:foregroundMark x1="31566" y1="17647" x2="43182" y2="33613"/>
                          <a14:foregroundMark x1="50000" y1="11765" x2="50000" y2="85714"/>
                          <a14:foregroundMark x1="50000" y1="85714" x2="66414" y2="40336"/>
                          <a14:foregroundMark x1="66414" y1="40336" x2="56566" y2="11765"/>
                          <a14:foregroundMark x1="74242" y1="8403" x2="92929" y2="33613"/>
                          <a14:foregroundMark x1="92929" y1="33613" x2="79040" y2="82353"/>
                          <a14:foregroundMark x1="79040" y1="82353" x2="81818" y2="89076"/>
                          <a14:foregroundMark x1="64646" y1="71429" x2="61869" y2="71429"/>
                          <a14:foregroundMark x1="65657" y1="74790" x2="68939" y2="92437"/>
                          <a14:foregroundMark x1="60354" y1="99160" x2="60354" y2="99160"/>
                          <a14:foregroundMark x1="95707" y1="24370" x2="94949" y2="470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241"/>
            <a:stretch/>
          </p:blipFill>
          <p:spPr bwMode="auto">
            <a:xfrm>
              <a:off x="5734556" y="2098738"/>
              <a:ext cx="2370529" cy="75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54E604-9F2C-4D45-9726-9FE7252F67AA}"/>
              </a:ext>
            </a:extLst>
          </p:cNvPr>
          <p:cNvSpPr/>
          <p:nvPr/>
        </p:nvSpPr>
        <p:spPr>
          <a:xfrm>
            <a:off x="1030320" y="4760396"/>
            <a:ext cx="2692595" cy="1100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C6F409-4C89-4ECD-8C56-EED400A26829}"/>
              </a:ext>
            </a:extLst>
          </p:cNvPr>
          <p:cNvSpPr/>
          <p:nvPr/>
        </p:nvSpPr>
        <p:spPr>
          <a:xfrm>
            <a:off x="1748598" y="4760396"/>
            <a:ext cx="188302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>
                <a:solidFill>
                  <a:prstClr val="black"/>
                </a:solidFill>
                <a:latin typeface="Century Gothic" panose="020B0502020202020204"/>
                <a:cs typeface="Arial" panose="020B0604020202020204" pitchFamily="34" charset="0"/>
              </a:rPr>
              <a:t>National Research Council (NRC)</a:t>
            </a:r>
            <a:endParaRPr lang="en-US" sz="750" dirty="0">
              <a:solidFill>
                <a:prstClr val="black"/>
              </a:solidFill>
              <a:latin typeface="Century Gothic" panose="020B0502020202020204"/>
              <a:cs typeface="Arial" panose="020B0604020202020204" pitchFamily="34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50" dirty="0">
              <a:solidFill>
                <a:prstClr val="black"/>
              </a:solidFill>
              <a:latin typeface="Calibri Light" panose="020F0302020204030204" pitchFamily="34" charset="0"/>
              <a:cs typeface="Arial" panose="020B0604020202020204" pitchFamily="34" charset="0"/>
            </a:endParaRPr>
          </a:p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prstClr val="black"/>
                </a:solidFill>
                <a:latin typeface="Century Gothic" panose="020B0502020202020204"/>
                <a:cs typeface="Arial" panose="020B0604020202020204" pitchFamily="34" charset="0"/>
              </a:rPr>
              <a:t>The Effects on Populations of Exposure to Low Levels of Ionizing Radiation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B846C8C-D760-424D-A59E-62B85E33B52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519" t="12592" r="32929" b="9930"/>
          <a:stretch/>
        </p:blipFill>
        <p:spPr>
          <a:xfrm>
            <a:off x="665172" y="4886325"/>
            <a:ext cx="667232" cy="87417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C44F256-8C7B-4F33-8F67-419231146E26}"/>
              </a:ext>
            </a:extLst>
          </p:cNvPr>
          <p:cNvSpPr/>
          <p:nvPr/>
        </p:nvSpPr>
        <p:spPr>
          <a:xfrm>
            <a:off x="5790661" y="2800351"/>
            <a:ext cx="265668" cy="110729"/>
          </a:xfrm>
          <a:prstGeom prst="triangle">
            <a:avLst>
              <a:gd name="adj" fmla="val 0"/>
            </a:avLst>
          </a:prstGeom>
          <a:solidFill>
            <a:srgbClr val="CDE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8865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EADE-64AD-4634-9D91-6000547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1079047"/>
            <a:ext cx="7138625" cy="680665"/>
          </a:xfrm>
        </p:spPr>
        <p:txBody>
          <a:bodyPr/>
          <a:lstStyle/>
          <a:p>
            <a:r>
              <a:rPr lang="en-US" sz="3600" dirty="0">
                <a:solidFill>
                  <a:srgbClr val="0B306B"/>
                </a:solidFill>
              </a:rPr>
              <a:t>Limiting Radiation Risk to the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6148-DE1F-4577-8A4D-1DB2205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49" y="2277836"/>
            <a:ext cx="8016641" cy="3440184"/>
          </a:xfrm>
        </p:spPr>
        <p:txBody>
          <a:bodyPr>
            <a:normAutofit/>
          </a:bodyPr>
          <a:lstStyle/>
          <a:p>
            <a:r>
              <a:rPr lang="en-US" sz="2400" dirty="0"/>
              <a:t>EPA’s mission is to protect human health.</a:t>
            </a:r>
          </a:p>
          <a:p>
            <a:r>
              <a:rPr lang="en-US" sz="2400" dirty="0"/>
              <a:t>To protect human health, EPA must estimate risk at low doses </a:t>
            </a:r>
            <a:r>
              <a:rPr lang="pl-PL" sz="2400" dirty="0"/>
              <a:t>to </a:t>
            </a:r>
            <a:r>
              <a:rPr lang="en-US" sz="2400" dirty="0"/>
              <a:t>limit risk of radiogenic cancers to a defined range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B4EDE-4BAA-45D9-875E-EA32BFB3EACB}"/>
              </a:ext>
            </a:extLst>
          </p:cNvPr>
          <p:cNvSpPr/>
          <p:nvPr/>
        </p:nvSpPr>
        <p:spPr>
          <a:xfrm>
            <a:off x="0" y="1877953"/>
            <a:ext cx="628049" cy="194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6F19D-A682-44F4-AAFE-398E1F873BB1}"/>
              </a:ext>
            </a:extLst>
          </p:cNvPr>
          <p:cNvSpPr/>
          <p:nvPr/>
        </p:nvSpPr>
        <p:spPr>
          <a:xfrm>
            <a:off x="677035" y="1877953"/>
            <a:ext cx="8466965" cy="194135"/>
          </a:xfrm>
          <a:prstGeom prst="rect">
            <a:avLst/>
          </a:prstGeom>
          <a:solidFill>
            <a:srgbClr val="389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BB06C-ECA6-4977-AF33-561BAFD2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7" y="1771958"/>
            <a:ext cx="628649" cy="287883"/>
          </a:xfrm>
        </p:spPr>
        <p:txBody>
          <a:bodyPr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3625B1DE-A678-4C35-9320-52A42358CA6E}" type="slidenum">
              <a:rPr lang="en-US" sz="750" b="0">
                <a:solidFill>
                  <a:prstClr val="white"/>
                </a:solidFill>
                <a:latin typeface="Century Gothic" panose="020B0502020202020204"/>
              </a:rPr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sz="7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pic>
        <p:nvPicPr>
          <p:cNvPr id="17" name="Graphic 16" descr="Atom">
            <a:extLst>
              <a:ext uri="{FF2B5EF4-FFF2-40B4-BE49-F238E27FC236}">
                <a16:creationId xmlns:a16="http://schemas.microsoft.com/office/drawing/2014/main" id="{8E6938DF-3E3A-44D6-8E6D-4062993AE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390" y="3886574"/>
            <a:ext cx="2057400" cy="2057400"/>
          </a:xfrm>
          <a:prstGeom prst="rect">
            <a:avLst/>
          </a:prstGeom>
        </p:spPr>
      </p:pic>
      <p:pic>
        <p:nvPicPr>
          <p:cNvPr id="12" name="Graphic 11" descr="Family with two children">
            <a:extLst>
              <a:ext uri="{FF2B5EF4-FFF2-40B4-BE49-F238E27FC236}">
                <a16:creationId xmlns:a16="http://schemas.microsoft.com/office/drawing/2014/main" id="{266F4FC6-7EDB-4F51-8B66-BB27F6964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6746" y="3886574"/>
            <a:ext cx="2057400" cy="2057400"/>
          </a:xfrm>
          <a:prstGeom prst="rect">
            <a:avLst/>
          </a:prstGeom>
        </p:spPr>
      </p:pic>
      <p:pic>
        <p:nvPicPr>
          <p:cNvPr id="1026" name="Picture 2" descr="Image result for protection">
            <a:extLst>
              <a:ext uri="{FF2B5EF4-FFF2-40B4-BE49-F238E27FC236}">
                <a16:creationId xmlns:a16="http://schemas.microsoft.com/office/drawing/2014/main" id="{C8155C0F-E24D-48A3-9A7B-5C79D8AB9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02" y="3972298"/>
            <a:ext cx="1851623" cy="185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67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79A4412F-7047-4DC2-B1C4-6AB1B0278529}"/>
              </a:ext>
            </a:extLst>
          </p:cNvPr>
          <p:cNvSpPr/>
          <p:nvPr/>
        </p:nvSpPr>
        <p:spPr>
          <a:xfrm>
            <a:off x="5608638" y="4268788"/>
            <a:ext cx="1235075" cy="11684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2EADE-64AD-4634-9D91-6000547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857251"/>
            <a:ext cx="7138625" cy="902462"/>
          </a:xfrm>
        </p:spPr>
        <p:txBody>
          <a:bodyPr/>
          <a:lstStyle/>
          <a:p>
            <a:r>
              <a:rPr lang="en-US" sz="3600" dirty="0">
                <a:solidFill>
                  <a:srgbClr val="0B306B"/>
                </a:solidFill>
              </a:rPr>
              <a:t>Linear No Threshold (LNT) Model in Regulatory Radiation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6148-DE1F-4577-8A4D-1DB2205C6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48" y="2277836"/>
            <a:ext cx="4614973" cy="3440184"/>
          </a:xfrm>
        </p:spPr>
        <p:txBody>
          <a:bodyPr>
            <a:noAutofit/>
          </a:bodyPr>
          <a:lstStyle/>
          <a:p>
            <a:r>
              <a:rPr lang="en-US" sz="2400" dirty="0"/>
              <a:t>Despite uncertainties </a:t>
            </a:r>
            <a:r>
              <a:rPr lang="pl-PL" sz="2400" dirty="0"/>
              <a:t>at low doses</a:t>
            </a:r>
            <a:r>
              <a:rPr lang="en-US" sz="2400" dirty="0"/>
              <a:t>, the LNT model remains the </a:t>
            </a:r>
            <a:r>
              <a:rPr lang="pl-PL" sz="2400" dirty="0"/>
              <a:t>most practical and implementable</a:t>
            </a:r>
            <a:r>
              <a:rPr lang="en-US" sz="2400" dirty="0"/>
              <a:t> model </a:t>
            </a:r>
            <a:r>
              <a:rPr lang="pl-PL" sz="2400" dirty="0"/>
              <a:t>for </a:t>
            </a:r>
            <a:r>
              <a:rPr lang="en-US" sz="2400" dirty="0"/>
              <a:t>radiation protection</a:t>
            </a:r>
            <a:r>
              <a:rPr lang="pl-PL" sz="2400" dirty="0"/>
              <a:t>.</a:t>
            </a:r>
            <a:endParaRPr lang="en-US" sz="2400" dirty="0"/>
          </a:p>
          <a:p>
            <a:r>
              <a:rPr lang="en-US" sz="2400" dirty="0"/>
              <a:t>EPA applies the LNT model to predict average cancer risks to  representative populations, allowing risks to be summed across various exposure situations.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B4EDE-4BAA-45D9-875E-EA32BFB3EACB}"/>
              </a:ext>
            </a:extLst>
          </p:cNvPr>
          <p:cNvSpPr/>
          <p:nvPr/>
        </p:nvSpPr>
        <p:spPr>
          <a:xfrm>
            <a:off x="0" y="1877953"/>
            <a:ext cx="628049" cy="194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6F19D-A682-44F4-AAFE-398E1F873BB1}"/>
              </a:ext>
            </a:extLst>
          </p:cNvPr>
          <p:cNvSpPr/>
          <p:nvPr/>
        </p:nvSpPr>
        <p:spPr>
          <a:xfrm>
            <a:off x="677035" y="1877953"/>
            <a:ext cx="8466965" cy="194135"/>
          </a:xfrm>
          <a:prstGeom prst="rect">
            <a:avLst/>
          </a:prstGeom>
          <a:solidFill>
            <a:srgbClr val="3898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BB06C-ECA6-4977-AF33-561BAFD2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537" y="1771958"/>
            <a:ext cx="628649" cy="287883"/>
          </a:xfrm>
        </p:spPr>
        <p:txBody>
          <a:bodyPr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  <a:defRPr/>
            </a:pPr>
            <a:fld id="{3625B1DE-A678-4C35-9320-52A42358CA6E}" type="slidenum">
              <a:rPr lang="en-US" sz="750" b="0">
                <a:solidFill>
                  <a:prstClr val="white"/>
                </a:solidFill>
                <a:latin typeface="Century Gothic" panose="020B0502020202020204"/>
              </a:rPr>
              <a:pPr algn="ctr"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sz="750" b="0" dirty="0">
              <a:solidFill>
                <a:prstClr val="white"/>
              </a:solidFill>
              <a:latin typeface="Century Gothic" panose="020B0502020202020204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CBB7BE-41B8-4F0B-8BC2-DFAF28E3358C}"/>
              </a:ext>
            </a:extLst>
          </p:cNvPr>
          <p:cNvCxnSpPr/>
          <p:nvPr/>
        </p:nvCxnSpPr>
        <p:spPr>
          <a:xfrm flipV="1">
            <a:off x="5812253" y="2125266"/>
            <a:ext cx="0" cy="312300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ED6291-9589-4974-887A-CE0412AC5870}"/>
              </a:ext>
            </a:extLst>
          </p:cNvPr>
          <p:cNvCxnSpPr>
            <a:cxnSpLocks/>
          </p:cNvCxnSpPr>
          <p:nvPr/>
        </p:nvCxnSpPr>
        <p:spPr>
          <a:xfrm>
            <a:off x="5848350" y="5248275"/>
            <a:ext cx="2851151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611C31-A70C-40FA-8E89-0DCBB37538CA}"/>
              </a:ext>
            </a:extLst>
          </p:cNvPr>
          <p:cNvSpPr txBox="1"/>
          <p:nvPr/>
        </p:nvSpPr>
        <p:spPr>
          <a:xfrm>
            <a:off x="7360558" y="5249696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</a:rPr>
              <a:t>Radiation Dose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8CCF96-FB64-4A2F-A100-D416DB339AD7}"/>
              </a:ext>
            </a:extLst>
          </p:cNvPr>
          <p:cNvSpPr txBox="1"/>
          <p:nvPr/>
        </p:nvSpPr>
        <p:spPr>
          <a:xfrm rot="16200000">
            <a:off x="4721367" y="3103672"/>
            <a:ext cx="193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</a:rPr>
              <a:t>Cancer Risk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8A7A5-C6D4-4A37-9D54-8B743000C3BF}"/>
              </a:ext>
            </a:extLst>
          </p:cNvPr>
          <p:cNvSpPr txBox="1"/>
          <p:nvPr/>
        </p:nvSpPr>
        <p:spPr>
          <a:xfrm>
            <a:off x="5848350" y="5522629"/>
            <a:ext cx="942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4472C4"/>
                </a:solidFill>
              </a:rPr>
              <a:t>Low Doses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09F942-A5A1-4CFD-A05D-6953602059ED}"/>
              </a:ext>
            </a:extLst>
          </p:cNvPr>
          <p:cNvCxnSpPr>
            <a:cxnSpLocks/>
          </p:cNvCxnSpPr>
          <p:nvPr/>
        </p:nvCxnSpPr>
        <p:spPr>
          <a:xfrm flipV="1">
            <a:off x="6812681" y="3888486"/>
            <a:ext cx="1886820" cy="8700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E323EA-8AC4-42D0-BBE5-B51D76EDA867}"/>
              </a:ext>
            </a:extLst>
          </p:cNvPr>
          <p:cNvCxnSpPr>
            <a:cxnSpLocks/>
          </p:cNvCxnSpPr>
          <p:nvPr/>
        </p:nvCxnSpPr>
        <p:spPr>
          <a:xfrm flipV="1">
            <a:off x="5857554" y="4758532"/>
            <a:ext cx="933772" cy="4306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6D739D-B4D3-4429-A926-728AEBD0F7AF}"/>
              </a:ext>
            </a:extLst>
          </p:cNvPr>
          <p:cNvCxnSpPr/>
          <p:nvPr/>
        </p:nvCxnSpPr>
        <p:spPr>
          <a:xfrm>
            <a:off x="5812253" y="5505941"/>
            <a:ext cx="82015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6CF715-8AD6-40CF-9CDB-49DABB3A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3352800" cy="1631950"/>
          </a:xfrm>
        </p:spPr>
        <p:txBody>
          <a:bodyPr/>
          <a:lstStyle/>
          <a:p>
            <a:br>
              <a:rPr lang="en-US" sz="2800" dirty="0"/>
            </a:br>
            <a:r>
              <a:rPr lang="en-US" sz="3200" dirty="0"/>
              <a:t>What is the LNT Model?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142104-666B-4B2E-8E78-F6CF04C8E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800" dirty="0"/>
          </a:p>
          <a:p>
            <a:r>
              <a:rPr lang="en-US" sz="2800" dirty="0"/>
              <a:t>I can’t remember what we’re arguing about, either. Let’s keep yelling, and maybe it will come back to us.</a:t>
            </a:r>
          </a:p>
          <a:p>
            <a:endParaRPr lang="en-US" sz="800" dirty="0"/>
          </a:p>
          <a:p>
            <a:r>
              <a:rPr lang="en-US" sz="1800" dirty="0"/>
              <a:t>David </a:t>
            </a:r>
            <a:r>
              <a:rPr lang="en-US" sz="1800" dirty="0" err="1"/>
              <a:t>Sipress</a:t>
            </a:r>
            <a:r>
              <a:rPr lang="en-US" sz="1800" dirty="0"/>
              <a:t>, New Yorker Magazine (from Condé Nast collection)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C23A8-B1EC-4F21-BB23-BB0D85AE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F33C341-F335-41B9-8604-6F4FDBA73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925" y="1083227"/>
            <a:ext cx="4572000" cy="4232758"/>
          </a:xfrm>
        </p:spPr>
      </p:pic>
    </p:spTree>
    <p:extLst>
      <p:ext uri="{BB962C8B-B14F-4D97-AF65-F5344CB8AC3E}">
        <p14:creationId xmlns:p14="http://schemas.microsoft.com/office/powerpoint/2010/main" val="90135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8F18-0775-4115-9840-2FF27AFF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Linear No Threshold (LNT)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F5138-E158-4CDA-86F2-20631D5B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Excess risk of cancer at low doses is (approximately) proportional to dose</a:t>
            </a:r>
          </a:p>
          <a:p>
            <a:endParaRPr lang="en-US" sz="800" dirty="0"/>
          </a:p>
          <a:p>
            <a:r>
              <a:rPr lang="en-US" dirty="0"/>
              <a:t>There is no threshold</a:t>
            </a:r>
          </a:p>
          <a:p>
            <a:endParaRPr lang="en-US" sz="800" dirty="0"/>
          </a:p>
          <a:p>
            <a:r>
              <a:rPr lang="en-US" dirty="0"/>
              <a:t>Dose response models which satisfy the LNT hypothesis include </a:t>
            </a:r>
          </a:p>
          <a:p>
            <a:pPr lvl="1"/>
            <a:r>
              <a:rPr lang="en-US" dirty="0"/>
              <a:t>Models that are linear over a range of doses and with no threshold !!!!</a:t>
            </a:r>
          </a:p>
          <a:p>
            <a:pPr lvl="1"/>
            <a:r>
              <a:rPr lang="en-US" dirty="0"/>
              <a:t>Linear-quadratic (LQ)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CFF17-59A1-4328-B9B7-CEA538C6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E957B-9FF0-46ED-88F0-A20E85FD4C5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672ABA7B-F99D-4F53-9D66-68598BFC1CEB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6CBD543E-56FE-48C6-B650-A054617103DB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A294B47D-90F5-481B-A549-62A58D6105E7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D5600691-E933-4FCD-9C4A-379A5F28F9AF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340FFE51-3B6B-4E17-9EEA-BD5BEFF88F33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92D9D654-42C7-4791-A255-43099B7A6EE0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7A724E99-9776-403C-B74F-C0F9289B6BB9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CF130083-F942-4F14-BCFD-6D0F71FFD4AF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D71A6BD7-4C7C-4D46-92CB-794FFE5D2A30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2B6C7ED3-1B5E-4C1B-8755-67E98FA8684D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3F50DAE0-E3C1-4C1E-A3D5-5A8F68FF76DB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7E4B6F2A-0A2C-4358-9FBA-4B0536BB8223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8C8B0917-9F96-4C1E-B895-8A1C5CDE283D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866DF8C6-F8E1-470E-AE51-9EA4BE83941A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0FD35458-C9C3-44B8-80D8-3093BDACCF46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814FE5C0-300C-4887-B387-93D6D0DB06ED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4E52134B-3A9A-4AB2-9DA8-86BDD63A444E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096C1332-9AD3-4E88-9F37-E9C3EF42049B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374D5700-4CBD-4A55-AE88-CEB379160331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46B4F5AE-9717-4626-B215-EE9F11CA148C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EC134AC8-75E2-4E26-9BB7-E2349809121C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3362B171-962F-40F0-8C62-C70611EDACB5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BBA5ABCA-E6CF-4F38-9FD1-DC6082245437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9B1CA909-EA6F-4EA4-B9D0-D32D5D90307E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C38727FA-41EE-4519-9605-DF9DB8BC3C84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C0E25BDD-6E6F-4906-9ABB-4A27924339FE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AF635724-2987-40CB-8BD1-E0D3AEE67260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D92E7A6D-F0CE-40CA-8018-147986433795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8DA93B02-6DC4-4800-AB00-6256712A35D1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9D3820DC-FADC-48CB-8BF8-C293994B6330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DE6A3B7B-E93A-425D-854C-D5921934B1F5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4798AD0E-66ED-40F8-8A01-C80BDCB5F6B6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06D5FD3E-4866-400E-80D6-6C2BF3BA4024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8A3FA599-9826-4E27-B2D5-EEC5F374773D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D7AA3525-ABE5-4AFE-ADA0-69CBC60E21BD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359856D2-1AE5-4510-9BB2-376BFD4C2EDC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2C499027-944C-4D5B-A9FB-8E92533A50AD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F4D23B23-D3B4-4E62-B5FA-37F9C95F637E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9D8C8C95-6CB4-48F2-9D3C-71743111DEDF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338D4E32-8C35-4AEA-98C3-7C16455A146E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D17E2AFA-33A2-4959-A32F-8439486BBCA6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5F7F3568-FCA3-4C5E-9B55-10C659C403B0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EE9F18CC-57DD-40A1-AE2B-4EC2EFABE11A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23180</TotalTime>
  <Words>1196</Words>
  <Application>Microsoft Office PowerPoint</Application>
  <PresentationFormat>On-screen Show (4:3)</PresentationFormat>
  <Paragraphs>188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Wingdings</vt:lpstr>
      <vt:lpstr>Office Theme</vt:lpstr>
      <vt:lpstr>EPA Perspectives on Risk Projections for Low Dose and Dose Rate Exposures</vt:lpstr>
      <vt:lpstr>Outline</vt:lpstr>
      <vt:lpstr>EPA’s Federal Guidance Authority</vt:lpstr>
      <vt:lpstr>Statutory Drivers</vt:lpstr>
      <vt:lpstr>Support from Scientific Bodies</vt:lpstr>
      <vt:lpstr>Limiting Radiation Risk to the Public</vt:lpstr>
      <vt:lpstr>Linear No Threshold (LNT) Model in Regulatory Radiation Protection</vt:lpstr>
      <vt:lpstr> What is the LNT Model?</vt:lpstr>
      <vt:lpstr>Linear No Threshold (LNT) Model</vt:lpstr>
      <vt:lpstr>Which Satisfy the LNT Model?</vt:lpstr>
      <vt:lpstr>How is LNT Used to Estimate Risks for LD/LDR Exposures?</vt:lpstr>
      <vt:lpstr>WHY Do We USE this approach?</vt:lpstr>
      <vt:lpstr>Sample Size (and other!) Requirements</vt:lpstr>
      <vt:lpstr>Some “Impracticably Large” Sample Requirements</vt:lpstr>
      <vt:lpstr>Is Sample Size the Whole Story?</vt:lpstr>
      <vt:lpstr>What Could Possibly Go Wrong? (Model Misspecification)</vt:lpstr>
      <vt:lpstr>No Better Alternative?</vt:lpstr>
      <vt:lpstr>Recent Studies with Sufficient Power</vt:lpstr>
      <vt:lpstr>For Future (UNSCEAR, BEIR) Reports on Radiation Risk</vt:lpstr>
      <vt:lpstr>Low Dose vs. Low Dose Rate Studies</vt:lpstr>
      <vt:lpstr>Interpreting Results from Epidemiological Studies is Difficult  </vt:lpstr>
      <vt:lpstr>NCRP (2018): Implications of Recent Epidemiological Studies for the LNT Model </vt:lpstr>
      <vt:lpstr>Conclusions and Additional Remarks</vt:lpstr>
      <vt:lpstr>What is the Lowest Dose at Which Cancer Risk is Shown in the LSS?</vt:lpstr>
      <vt:lpstr>Survivors within 3 km</vt:lpstr>
      <vt:lpstr>What if Baseline Cancer Rates are Correlated with Dose?</vt:lpstr>
    </vt:vector>
  </TitlesOfParts>
  <Company>OAR_ORIA_RPD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Risk</dc:title>
  <dc:creator>RPD_A48505</dc:creator>
  <cp:lastModifiedBy>Steve Baker</cp:lastModifiedBy>
  <cp:revision>872</cp:revision>
  <dcterms:created xsi:type="dcterms:W3CDTF">2004-07-23T17:29:38Z</dcterms:created>
  <dcterms:modified xsi:type="dcterms:W3CDTF">2018-10-10T00:33:56Z</dcterms:modified>
</cp:coreProperties>
</file>