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99" r:id="rId2"/>
    <p:sldId id="301" r:id="rId3"/>
    <p:sldId id="308" r:id="rId4"/>
    <p:sldId id="309" r:id="rId5"/>
    <p:sldId id="307" r:id="rId6"/>
    <p:sldId id="303" r:id="rId7"/>
    <p:sldId id="304" r:id="rId8"/>
    <p:sldId id="300" r:id="rId9"/>
    <p:sldId id="302" r:id="rId10"/>
    <p:sldId id="284" r:id="rId11"/>
    <p:sldId id="312" r:id="rId12"/>
    <p:sldId id="311" r:id="rId13"/>
  </p:sldIdLst>
  <p:sldSz cx="9144000" cy="6858000" type="screen4x3"/>
  <p:notesSz cx="6640513" cy="99044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66CC"/>
    <a:srgbClr val="0066CC"/>
    <a:srgbClr val="5F5F5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85" autoAdjust="0"/>
    <p:restoredTop sz="90971" autoAdjust="0"/>
  </p:normalViewPr>
  <p:slideViewPr>
    <p:cSldViewPr>
      <p:cViewPr varScale="1">
        <p:scale>
          <a:sx n="82" d="100"/>
          <a:sy n="82" d="100"/>
        </p:scale>
        <p:origin x="28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7C64CB-7C44-46F2-8384-A9B8B192606F}" type="doc">
      <dgm:prSet loTypeId="urn:microsoft.com/office/officeart/2005/8/layout/pyramid1" loCatId="pyramid" qsTypeId="urn:microsoft.com/office/officeart/2005/8/quickstyle/simple3" qsCatId="simple" csTypeId="urn:microsoft.com/office/officeart/2005/8/colors/accent1_2" csCatId="accent1" phldr="1"/>
      <dgm:spPr/>
    </dgm:pt>
    <dgm:pt modelId="{F76A686A-7911-4EF3-952A-07BEC741269C}">
      <dgm:prSet phldrT="[Text]" custT="1"/>
      <dgm:spPr>
        <a:xfrm>
          <a:off x="1200133" y="0"/>
          <a:ext cx="1200133" cy="1153579"/>
        </a:xfrm>
        <a:solidFill>
          <a:schemeClr val="bg1">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endParaRPr lang="en-GB" sz="1600" b="1" dirty="0">
            <a:solidFill>
              <a:srgbClr val="003399"/>
            </a:solidFill>
            <a:latin typeface="Arial"/>
            <a:ea typeface="+mn-ea"/>
            <a:cs typeface="+mn-cs"/>
          </a:endParaRPr>
        </a:p>
      </dgm:t>
    </dgm:pt>
    <dgm:pt modelId="{E61D8E76-446C-43A3-B3FD-6DB6649F17F2}" type="parTrans" cxnId="{3A3B67E2-F3A6-4A36-B096-A104E1B9AE19}">
      <dgm:prSet/>
      <dgm:spPr/>
      <dgm:t>
        <a:bodyPr/>
        <a:lstStyle/>
        <a:p>
          <a:endParaRPr lang="en-GB"/>
        </a:p>
      </dgm:t>
    </dgm:pt>
    <dgm:pt modelId="{9B66729B-8AD6-4692-9121-941626DDADB9}" type="sibTrans" cxnId="{3A3B67E2-F3A6-4A36-B096-A104E1B9AE19}">
      <dgm:prSet/>
      <dgm:spPr/>
      <dgm:t>
        <a:bodyPr/>
        <a:lstStyle/>
        <a:p>
          <a:endParaRPr lang="en-GB"/>
        </a:p>
      </dgm:t>
    </dgm:pt>
    <dgm:pt modelId="{29EF2F79-AC80-4A9F-81C0-8134F80C71C6}">
      <dgm:prSet phldrT="[Text]" custT="1"/>
      <dgm:spPr>
        <a:xfrm>
          <a:off x="600066" y="1153579"/>
          <a:ext cx="2400266" cy="1153579"/>
        </a:xfrm>
        <a:solidFill>
          <a:srgbClr val="FF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endParaRPr lang="en-GB" sz="1800" b="1" dirty="0">
            <a:solidFill>
              <a:srgbClr val="003399"/>
            </a:solidFill>
            <a:latin typeface="Arial"/>
            <a:ea typeface="+mn-ea"/>
            <a:cs typeface="+mn-cs"/>
          </a:endParaRPr>
        </a:p>
      </dgm:t>
    </dgm:pt>
    <dgm:pt modelId="{4EEA31C2-CE50-4EDA-8314-3E539DC90DF7}" type="parTrans" cxnId="{7DED2B76-2C30-4C36-9708-4471C2153827}">
      <dgm:prSet/>
      <dgm:spPr/>
      <dgm:t>
        <a:bodyPr/>
        <a:lstStyle/>
        <a:p>
          <a:endParaRPr lang="en-GB"/>
        </a:p>
      </dgm:t>
    </dgm:pt>
    <dgm:pt modelId="{94D42FF9-2E07-4E7E-9A96-6F22A360A2A6}" type="sibTrans" cxnId="{7DED2B76-2C30-4C36-9708-4471C2153827}">
      <dgm:prSet/>
      <dgm:spPr/>
      <dgm:t>
        <a:bodyPr/>
        <a:lstStyle/>
        <a:p>
          <a:endParaRPr lang="en-GB"/>
        </a:p>
      </dgm:t>
    </dgm:pt>
    <dgm:pt modelId="{70DEFA51-5AB6-4892-9533-A8CA1C52F297}">
      <dgm:prSet phldrT="[Text]" custT="1"/>
      <dgm:spPr>
        <a:xfrm>
          <a:off x="0" y="2305555"/>
          <a:ext cx="3600400" cy="1153579"/>
        </a:xfr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endParaRPr lang="en-GB" sz="1800" b="1" dirty="0">
            <a:solidFill>
              <a:srgbClr val="003399"/>
            </a:solidFill>
            <a:latin typeface="Arial"/>
            <a:ea typeface="+mn-ea"/>
            <a:cs typeface="+mn-cs"/>
          </a:endParaRPr>
        </a:p>
      </dgm:t>
    </dgm:pt>
    <dgm:pt modelId="{18F31663-BC05-4F7C-8404-5B09D76CD120}" type="parTrans" cxnId="{CB185000-FB70-446A-B7B5-5FBE6F9E6E54}">
      <dgm:prSet/>
      <dgm:spPr/>
      <dgm:t>
        <a:bodyPr/>
        <a:lstStyle/>
        <a:p>
          <a:endParaRPr lang="en-GB"/>
        </a:p>
      </dgm:t>
    </dgm:pt>
    <dgm:pt modelId="{A2663FE6-E964-419A-9235-6AFE605D0DD7}" type="sibTrans" cxnId="{CB185000-FB70-446A-B7B5-5FBE6F9E6E54}">
      <dgm:prSet/>
      <dgm:spPr/>
      <dgm:t>
        <a:bodyPr/>
        <a:lstStyle/>
        <a:p>
          <a:endParaRPr lang="en-GB"/>
        </a:p>
      </dgm:t>
    </dgm:pt>
    <dgm:pt modelId="{ED23ACED-2214-4751-8E4C-2C157B82B065}" type="pres">
      <dgm:prSet presAssocID="{9A7C64CB-7C44-46F2-8384-A9B8B192606F}" presName="Name0" presStyleCnt="0">
        <dgm:presLayoutVars>
          <dgm:dir/>
          <dgm:animLvl val="lvl"/>
          <dgm:resizeHandles val="exact"/>
        </dgm:presLayoutVars>
      </dgm:prSet>
      <dgm:spPr/>
    </dgm:pt>
    <dgm:pt modelId="{CD506D37-F712-4F63-AE4A-3AF4A16E9C7A}" type="pres">
      <dgm:prSet presAssocID="{F76A686A-7911-4EF3-952A-07BEC741269C}" presName="Name8" presStyleCnt="0"/>
      <dgm:spPr/>
    </dgm:pt>
    <dgm:pt modelId="{954C8C57-71EB-44C3-B76A-BA42C0E82BAC}" type="pres">
      <dgm:prSet presAssocID="{F76A686A-7911-4EF3-952A-07BEC741269C}" presName="level" presStyleLbl="node1" presStyleIdx="0" presStyleCnt="3">
        <dgm:presLayoutVars>
          <dgm:chMax val="1"/>
          <dgm:bulletEnabled val="1"/>
        </dgm:presLayoutVars>
      </dgm:prSet>
      <dgm:spPr>
        <a:prstGeom prst="trapezoid">
          <a:avLst>
            <a:gd name="adj" fmla="val 52018"/>
          </a:avLst>
        </a:prstGeom>
      </dgm:spPr>
    </dgm:pt>
    <dgm:pt modelId="{6CE9A723-D8CA-4F63-956A-2662DAC04131}" type="pres">
      <dgm:prSet presAssocID="{F76A686A-7911-4EF3-952A-07BEC741269C}" presName="levelTx" presStyleLbl="revTx" presStyleIdx="0" presStyleCnt="0">
        <dgm:presLayoutVars>
          <dgm:chMax val="1"/>
          <dgm:bulletEnabled val="1"/>
        </dgm:presLayoutVars>
      </dgm:prSet>
      <dgm:spPr/>
    </dgm:pt>
    <dgm:pt modelId="{0BD30B95-D863-45E8-864A-FA9EC7310EF6}" type="pres">
      <dgm:prSet presAssocID="{29EF2F79-AC80-4A9F-81C0-8134F80C71C6}" presName="Name8" presStyleCnt="0"/>
      <dgm:spPr/>
    </dgm:pt>
    <dgm:pt modelId="{73B316F0-DB49-4E00-AF6B-4472E0816CA4}" type="pres">
      <dgm:prSet presAssocID="{29EF2F79-AC80-4A9F-81C0-8134F80C71C6}" presName="level" presStyleLbl="node1" presStyleIdx="1" presStyleCnt="3">
        <dgm:presLayoutVars>
          <dgm:chMax val="1"/>
          <dgm:bulletEnabled val="1"/>
        </dgm:presLayoutVars>
      </dgm:prSet>
      <dgm:spPr>
        <a:prstGeom prst="trapezoid">
          <a:avLst>
            <a:gd name="adj" fmla="val 52018"/>
          </a:avLst>
        </a:prstGeom>
      </dgm:spPr>
    </dgm:pt>
    <dgm:pt modelId="{AC14B58B-290B-456E-8C60-32D5ED2DA36A}" type="pres">
      <dgm:prSet presAssocID="{29EF2F79-AC80-4A9F-81C0-8134F80C71C6}" presName="levelTx" presStyleLbl="revTx" presStyleIdx="0" presStyleCnt="0">
        <dgm:presLayoutVars>
          <dgm:chMax val="1"/>
          <dgm:bulletEnabled val="1"/>
        </dgm:presLayoutVars>
      </dgm:prSet>
      <dgm:spPr/>
    </dgm:pt>
    <dgm:pt modelId="{C8004B77-6829-4011-935C-EE5CADDF8B52}" type="pres">
      <dgm:prSet presAssocID="{70DEFA51-5AB6-4892-9533-A8CA1C52F297}" presName="Name8" presStyleCnt="0"/>
      <dgm:spPr/>
    </dgm:pt>
    <dgm:pt modelId="{C0A907DA-833B-43DD-BA81-A332D16AFB9B}" type="pres">
      <dgm:prSet presAssocID="{70DEFA51-5AB6-4892-9533-A8CA1C52F297}" presName="level" presStyleLbl="node1" presStyleIdx="2" presStyleCnt="3" custLinFactNeighborY="-139">
        <dgm:presLayoutVars>
          <dgm:chMax val="1"/>
          <dgm:bulletEnabled val="1"/>
        </dgm:presLayoutVars>
      </dgm:prSet>
      <dgm:spPr>
        <a:prstGeom prst="trapezoid">
          <a:avLst>
            <a:gd name="adj" fmla="val 52018"/>
          </a:avLst>
        </a:prstGeom>
      </dgm:spPr>
    </dgm:pt>
    <dgm:pt modelId="{1DD364D4-130C-4147-A986-A014FC35DCD8}" type="pres">
      <dgm:prSet presAssocID="{70DEFA51-5AB6-4892-9533-A8CA1C52F297}" presName="levelTx" presStyleLbl="revTx" presStyleIdx="0" presStyleCnt="0">
        <dgm:presLayoutVars>
          <dgm:chMax val="1"/>
          <dgm:bulletEnabled val="1"/>
        </dgm:presLayoutVars>
      </dgm:prSet>
      <dgm:spPr/>
    </dgm:pt>
  </dgm:ptLst>
  <dgm:cxnLst>
    <dgm:cxn modelId="{CB185000-FB70-446A-B7B5-5FBE6F9E6E54}" srcId="{9A7C64CB-7C44-46F2-8384-A9B8B192606F}" destId="{70DEFA51-5AB6-4892-9533-A8CA1C52F297}" srcOrd="2" destOrd="0" parTransId="{18F31663-BC05-4F7C-8404-5B09D76CD120}" sibTransId="{A2663FE6-E964-419A-9235-6AFE605D0DD7}"/>
    <dgm:cxn modelId="{286D0611-E28A-4D33-A338-181D824CF5BC}" type="presOf" srcId="{29EF2F79-AC80-4A9F-81C0-8134F80C71C6}" destId="{73B316F0-DB49-4E00-AF6B-4472E0816CA4}" srcOrd="0" destOrd="0" presId="urn:microsoft.com/office/officeart/2005/8/layout/pyramid1"/>
    <dgm:cxn modelId="{2C8E6961-C561-4442-8EED-3C483F2D89F8}" type="presOf" srcId="{9A7C64CB-7C44-46F2-8384-A9B8B192606F}" destId="{ED23ACED-2214-4751-8E4C-2C157B82B065}" srcOrd="0" destOrd="0" presId="urn:microsoft.com/office/officeart/2005/8/layout/pyramid1"/>
    <dgm:cxn modelId="{3A34EB4B-483D-47C0-AA02-E7E531E26F27}" type="presOf" srcId="{70DEFA51-5AB6-4892-9533-A8CA1C52F297}" destId="{C0A907DA-833B-43DD-BA81-A332D16AFB9B}" srcOrd="0" destOrd="0" presId="urn:microsoft.com/office/officeart/2005/8/layout/pyramid1"/>
    <dgm:cxn modelId="{7DED2B76-2C30-4C36-9708-4471C2153827}" srcId="{9A7C64CB-7C44-46F2-8384-A9B8B192606F}" destId="{29EF2F79-AC80-4A9F-81C0-8134F80C71C6}" srcOrd="1" destOrd="0" parTransId="{4EEA31C2-CE50-4EDA-8314-3E539DC90DF7}" sibTransId="{94D42FF9-2E07-4E7E-9A96-6F22A360A2A6}"/>
    <dgm:cxn modelId="{F48EF087-CBA9-46BA-A5F4-E1FF1F5778EE}" type="presOf" srcId="{F76A686A-7911-4EF3-952A-07BEC741269C}" destId="{6CE9A723-D8CA-4F63-956A-2662DAC04131}" srcOrd="1" destOrd="0" presId="urn:microsoft.com/office/officeart/2005/8/layout/pyramid1"/>
    <dgm:cxn modelId="{92DE2A98-FFA2-4E23-BB74-0C098B5BF553}" type="presOf" srcId="{70DEFA51-5AB6-4892-9533-A8CA1C52F297}" destId="{1DD364D4-130C-4147-A986-A014FC35DCD8}" srcOrd="1" destOrd="0" presId="urn:microsoft.com/office/officeart/2005/8/layout/pyramid1"/>
    <dgm:cxn modelId="{2BDD10C8-2A85-4BC7-B220-FC4C2BB5725C}" type="presOf" srcId="{29EF2F79-AC80-4A9F-81C0-8134F80C71C6}" destId="{AC14B58B-290B-456E-8C60-32D5ED2DA36A}" srcOrd="1" destOrd="0" presId="urn:microsoft.com/office/officeart/2005/8/layout/pyramid1"/>
    <dgm:cxn modelId="{3A3B67E2-F3A6-4A36-B096-A104E1B9AE19}" srcId="{9A7C64CB-7C44-46F2-8384-A9B8B192606F}" destId="{F76A686A-7911-4EF3-952A-07BEC741269C}" srcOrd="0" destOrd="0" parTransId="{E61D8E76-446C-43A3-B3FD-6DB6649F17F2}" sibTransId="{9B66729B-8AD6-4692-9121-941626DDADB9}"/>
    <dgm:cxn modelId="{E1AA00EF-C682-4D8E-860B-AFD7F2BC6C4F}" type="presOf" srcId="{F76A686A-7911-4EF3-952A-07BEC741269C}" destId="{954C8C57-71EB-44C3-B76A-BA42C0E82BAC}" srcOrd="0" destOrd="0" presId="urn:microsoft.com/office/officeart/2005/8/layout/pyramid1"/>
    <dgm:cxn modelId="{8D70CFB8-084B-4C41-A577-3878180AF22E}" type="presParOf" srcId="{ED23ACED-2214-4751-8E4C-2C157B82B065}" destId="{CD506D37-F712-4F63-AE4A-3AF4A16E9C7A}" srcOrd="0" destOrd="0" presId="urn:microsoft.com/office/officeart/2005/8/layout/pyramid1"/>
    <dgm:cxn modelId="{B80F1448-91F3-4799-94F4-9DBFAAE171B0}" type="presParOf" srcId="{CD506D37-F712-4F63-AE4A-3AF4A16E9C7A}" destId="{954C8C57-71EB-44C3-B76A-BA42C0E82BAC}" srcOrd="0" destOrd="0" presId="urn:microsoft.com/office/officeart/2005/8/layout/pyramid1"/>
    <dgm:cxn modelId="{271A7D04-AE38-4FBB-85B4-F359327CD41F}" type="presParOf" srcId="{CD506D37-F712-4F63-AE4A-3AF4A16E9C7A}" destId="{6CE9A723-D8CA-4F63-956A-2662DAC04131}" srcOrd="1" destOrd="0" presId="urn:microsoft.com/office/officeart/2005/8/layout/pyramid1"/>
    <dgm:cxn modelId="{C80E2E4D-926A-4D8D-BE66-993037580B57}" type="presParOf" srcId="{ED23ACED-2214-4751-8E4C-2C157B82B065}" destId="{0BD30B95-D863-45E8-864A-FA9EC7310EF6}" srcOrd="1" destOrd="0" presId="urn:microsoft.com/office/officeart/2005/8/layout/pyramid1"/>
    <dgm:cxn modelId="{C6FEBB81-9B2E-413E-9A93-8C807A8B60A8}" type="presParOf" srcId="{0BD30B95-D863-45E8-864A-FA9EC7310EF6}" destId="{73B316F0-DB49-4E00-AF6B-4472E0816CA4}" srcOrd="0" destOrd="0" presId="urn:microsoft.com/office/officeart/2005/8/layout/pyramid1"/>
    <dgm:cxn modelId="{99B666B8-F070-4905-905A-767E50A40079}" type="presParOf" srcId="{0BD30B95-D863-45E8-864A-FA9EC7310EF6}" destId="{AC14B58B-290B-456E-8C60-32D5ED2DA36A}" srcOrd="1" destOrd="0" presId="urn:microsoft.com/office/officeart/2005/8/layout/pyramid1"/>
    <dgm:cxn modelId="{73B86F1E-9932-421A-B1E6-4778CA800D09}" type="presParOf" srcId="{ED23ACED-2214-4751-8E4C-2C157B82B065}" destId="{C8004B77-6829-4011-935C-EE5CADDF8B52}" srcOrd="2" destOrd="0" presId="urn:microsoft.com/office/officeart/2005/8/layout/pyramid1"/>
    <dgm:cxn modelId="{4C78D728-76E8-41B0-BE48-24F4E3DA7229}" type="presParOf" srcId="{C8004B77-6829-4011-935C-EE5CADDF8B52}" destId="{C0A907DA-833B-43DD-BA81-A332D16AFB9B}" srcOrd="0" destOrd="0" presId="urn:microsoft.com/office/officeart/2005/8/layout/pyramid1"/>
    <dgm:cxn modelId="{B9ED0962-2786-4384-8C36-AC643F8A88BA}" type="presParOf" srcId="{C8004B77-6829-4011-935C-EE5CADDF8B52}" destId="{1DD364D4-130C-4147-A986-A014FC35DCD8}" srcOrd="1" destOrd="0" presId="urn:microsoft.com/office/officeart/2005/8/layout/pyramid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C8C57-71EB-44C3-B76A-BA42C0E82BAC}">
      <dsp:nvSpPr>
        <dsp:cNvPr id="0" name=""/>
        <dsp:cNvSpPr/>
      </dsp:nvSpPr>
      <dsp:spPr>
        <a:xfrm>
          <a:off x="1200133" y="0"/>
          <a:ext cx="1200133" cy="1153579"/>
        </a:xfrm>
        <a:prstGeom prst="trapezoid">
          <a:avLst>
            <a:gd name="adj" fmla="val 52018"/>
          </a:avLst>
        </a:prstGeom>
        <a:solidFill>
          <a:schemeClr val="bg1">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GB" sz="1600" b="1" kern="1200" dirty="0">
            <a:solidFill>
              <a:srgbClr val="003399"/>
            </a:solidFill>
            <a:latin typeface="Arial"/>
            <a:ea typeface="+mn-ea"/>
            <a:cs typeface="+mn-cs"/>
          </a:endParaRPr>
        </a:p>
      </dsp:txBody>
      <dsp:txXfrm>
        <a:off x="1200133" y="0"/>
        <a:ext cx="1200133" cy="1153579"/>
      </dsp:txXfrm>
    </dsp:sp>
    <dsp:sp modelId="{73B316F0-DB49-4E00-AF6B-4472E0816CA4}">
      <dsp:nvSpPr>
        <dsp:cNvPr id="0" name=""/>
        <dsp:cNvSpPr/>
      </dsp:nvSpPr>
      <dsp:spPr>
        <a:xfrm>
          <a:off x="600066" y="1153579"/>
          <a:ext cx="2400266" cy="1153579"/>
        </a:xfrm>
        <a:prstGeom prst="trapezoid">
          <a:avLst>
            <a:gd name="adj" fmla="val 52018"/>
          </a:avLst>
        </a:prstGeom>
        <a:solidFill>
          <a:srgbClr val="FF0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GB" sz="1800" b="1" kern="1200" dirty="0">
            <a:solidFill>
              <a:srgbClr val="003399"/>
            </a:solidFill>
            <a:latin typeface="Arial"/>
            <a:ea typeface="+mn-ea"/>
            <a:cs typeface="+mn-cs"/>
          </a:endParaRPr>
        </a:p>
      </dsp:txBody>
      <dsp:txXfrm>
        <a:off x="1020113" y="1153579"/>
        <a:ext cx="1560173" cy="1153579"/>
      </dsp:txXfrm>
    </dsp:sp>
    <dsp:sp modelId="{C0A907DA-833B-43DD-BA81-A332D16AFB9B}">
      <dsp:nvSpPr>
        <dsp:cNvPr id="0" name=""/>
        <dsp:cNvSpPr/>
      </dsp:nvSpPr>
      <dsp:spPr>
        <a:xfrm>
          <a:off x="0" y="2305555"/>
          <a:ext cx="3600400" cy="1153579"/>
        </a:xfrm>
        <a:prstGeom prst="trapezoid">
          <a:avLst>
            <a:gd name="adj" fmla="val 52018"/>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GB" sz="1800" b="1" kern="1200" dirty="0">
            <a:solidFill>
              <a:srgbClr val="003399"/>
            </a:solidFill>
            <a:latin typeface="Arial"/>
            <a:ea typeface="+mn-ea"/>
            <a:cs typeface="+mn-cs"/>
          </a:endParaRPr>
        </a:p>
      </dsp:txBody>
      <dsp:txXfrm>
        <a:off x="630069" y="2305555"/>
        <a:ext cx="2340260" cy="11535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1267" name="Rectangle 3"/>
          <p:cNvSpPr>
            <a:spLocks noGrp="1" noChangeArrowheads="1"/>
          </p:cNvSpPr>
          <p:nvPr>
            <p:ph type="dt" sz="quarter" idx="1"/>
          </p:nvPr>
        </p:nvSpPr>
        <p:spPr bwMode="auto">
          <a:xfrm>
            <a:off x="3762375" y="0"/>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1268" name="Rectangle 4"/>
          <p:cNvSpPr>
            <a:spLocks noGrp="1" noChangeArrowheads="1"/>
          </p:cNvSpPr>
          <p:nvPr>
            <p:ph type="ftr" sz="quarter" idx="2"/>
          </p:nvPr>
        </p:nvSpPr>
        <p:spPr bwMode="auto">
          <a:xfrm>
            <a:off x="0" y="9409113"/>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1269" name="Rectangle 5"/>
          <p:cNvSpPr>
            <a:spLocks noGrp="1" noChangeArrowheads="1"/>
          </p:cNvSpPr>
          <p:nvPr>
            <p:ph type="sldNum" sz="quarter" idx="3"/>
          </p:nvPr>
        </p:nvSpPr>
        <p:spPr bwMode="auto">
          <a:xfrm>
            <a:off x="3762375" y="9409113"/>
            <a:ext cx="2878138"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62EDCA1-40D0-43D2-97B4-71D42EE3794C}" type="slidenum">
              <a:rPr lang="en-US"/>
              <a:pPr/>
              <a:t>‹#›</a:t>
            </a:fld>
            <a:endParaRPr lang="en-US"/>
          </a:p>
        </p:txBody>
      </p:sp>
    </p:spTree>
    <p:extLst>
      <p:ext uri="{BB962C8B-B14F-4D97-AF65-F5344CB8AC3E}">
        <p14:creationId xmlns:p14="http://schemas.microsoft.com/office/powerpoint/2010/main" val="417743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8138"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0788" y="0"/>
            <a:ext cx="2878137" cy="495300"/>
          </a:xfrm>
          <a:prstGeom prst="rect">
            <a:avLst/>
          </a:prstGeom>
        </p:spPr>
        <p:txBody>
          <a:bodyPr vert="horz" lIns="91440" tIns="45720" rIns="91440" bIns="45720" rtlCol="0"/>
          <a:lstStyle>
            <a:lvl1pPr algn="r">
              <a:defRPr sz="1200"/>
            </a:lvl1pPr>
          </a:lstStyle>
          <a:p>
            <a:fld id="{B5491CE8-58A3-4C4C-BF7D-090F11C7BBF2}" type="datetimeFigureOut">
              <a:rPr lang="en-GB" smtClean="0"/>
              <a:t>01/10/2018</a:t>
            </a:fld>
            <a:endParaRPr lang="en-GB"/>
          </a:p>
        </p:txBody>
      </p:sp>
      <p:sp>
        <p:nvSpPr>
          <p:cNvPr id="4" name="Slide Image Placeholder 3"/>
          <p:cNvSpPr>
            <a:spLocks noGrp="1" noRot="1" noChangeAspect="1"/>
          </p:cNvSpPr>
          <p:nvPr>
            <p:ph type="sldImg" idx="2"/>
          </p:nvPr>
        </p:nvSpPr>
        <p:spPr>
          <a:xfrm>
            <a:off x="844550" y="742950"/>
            <a:ext cx="4951413"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3575" y="4705350"/>
            <a:ext cx="5313363" cy="4456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7525"/>
            <a:ext cx="2878138"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0788" y="9407525"/>
            <a:ext cx="2878137" cy="495300"/>
          </a:xfrm>
          <a:prstGeom prst="rect">
            <a:avLst/>
          </a:prstGeom>
        </p:spPr>
        <p:txBody>
          <a:bodyPr vert="horz" lIns="91440" tIns="45720" rIns="91440" bIns="45720" rtlCol="0" anchor="b"/>
          <a:lstStyle>
            <a:lvl1pPr algn="r">
              <a:defRPr sz="1200"/>
            </a:lvl1pPr>
          </a:lstStyle>
          <a:p>
            <a:fld id="{AB860EC0-CA48-4B28-9F3E-D5439A77D72A}" type="slidenum">
              <a:rPr lang="en-GB" smtClean="0"/>
              <a:t>‹#›</a:t>
            </a:fld>
            <a:endParaRPr lang="en-GB"/>
          </a:p>
        </p:txBody>
      </p:sp>
    </p:spTree>
    <p:extLst>
      <p:ext uri="{BB962C8B-B14F-4D97-AF65-F5344CB8AC3E}">
        <p14:creationId xmlns:p14="http://schemas.microsoft.com/office/powerpoint/2010/main" val="189901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50A1E1-C8D9-4447-9192-37BA973CD27A}" type="slidenum">
              <a:rPr lang="en-GB" smtClean="0"/>
              <a:t>1</a:t>
            </a:fld>
            <a:endParaRPr lang="en-GB"/>
          </a:p>
        </p:txBody>
      </p:sp>
    </p:spTree>
    <p:extLst>
      <p:ext uri="{BB962C8B-B14F-4D97-AF65-F5344CB8AC3E}">
        <p14:creationId xmlns:p14="http://schemas.microsoft.com/office/powerpoint/2010/main" val="807539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32DE17-BFCD-4D31-A4AB-132C3818DBD4}" type="slidenum">
              <a:rPr lang="en-GB" smtClean="0"/>
              <a:t>5</a:t>
            </a:fld>
            <a:endParaRPr lang="en-GB"/>
          </a:p>
        </p:txBody>
      </p:sp>
    </p:spTree>
    <p:extLst>
      <p:ext uri="{BB962C8B-B14F-4D97-AF65-F5344CB8AC3E}">
        <p14:creationId xmlns:p14="http://schemas.microsoft.com/office/powerpoint/2010/main" val="18158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35838" indent="-283014" eaLnBrk="0" hangingPunct="0">
              <a:defRPr sz="2400">
                <a:solidFill>
                  <a:schemeClr val="tx1"/>
                </a:solidFill>
                <a:latin typeface="Times New Roman" pitchFamily="18" charset="0"/>
              </a:defRPr>
            </a:lvl2pPr>
            <a:lvl3pPr marL="1132059" indent="-226411" eaLnBrk="0" hangingPunct="0">
              <a:defRPr sz="2400">
                <a:solidFill>
                  <a:schemeClr val="tx1"/>
                </a:solidFill>
                <a:latin typeface="Times New Roman" pitchFamily="18" charset="0"/>
              </a:defRPr>
            </a:lvl3pPr>
            <a:lvl4pPr marL="1584880" indent="-226411" eaLnBrk="0" hangingPunct="0">
              <a:defRPr sz="2400">
                <a:solidFill>
                  <a:schemeClr val="tx1"/>
                </a:solidFill>
                <a:latin typeface="Times New Roman" pitchFamily="18" charset="0"/>
              </a:defRPr>
            </a:lvl4pPr>
            <a:lvl5pPr marL="2037704" indent="-226411" eaLnBrk="0" hangingPunct="0">
              <a:defRPr sz="2400">
                <a:solidFill>
                  <a:schemeClr val="tx1"/>
                </a:solidFill>
                <a:latin typeface="Times New Roman" pitchFamily="18" charset="0"/>
              </a:defRPr>
            </a:lvl5pPr>
            <a:lvl6pPr marL="2490528" indent="-226411" eaLnBrk="0" fontAlgn="base" hangingPunct="0">
              <a:spcBef>
                <a:spcPct val="0"/>
              </a:spcBef>
              <a:spcAft>
                <a:spcPct val="0"/>
              </a:spcAft>
              <a:defRPr sz="2400">
                <a:solidFill>
                  <a:schemeClr val="tx1"/>
                </a:solidFill>
                <a:latin typeface="Times New Roman" pitchFamily="18" charset="0"/>
              </a:defRPr>
            </a:lvl6pPr>
            <a:lvl7pPr marL="2943351" indent="-226411" eaLnBrk="0" fontAlgn="base" hangingPunct="0">
              <a:spcBef>
                <a:spcPct val="0"/>
              </a:spcBef>
              <a:spcAft>
                <a:spcPct val="0"/>
              </a:spcAft>
              <a:defRPr sz="2400">
                <a:solidFill>
                  <a:schemeClr val="tx1"/>
                </a:solidFill>
                <a:latin typeface="Times New Roman" pitchFamily="18" charset="0"/>
              </a:defRPr>
            </a:lvl7pPr>
            <a:lvl8pPr marL="3396174" indent="-226411" eaLnBrk="0" fontAlgn="base" hangingPunct="0">
              <a:spcBef>
                <a:spcPct val="0"/>
              </a:spcBef>
              <a:spcAft>
                <a:spcPct val="0"/>
              </a:spcAft>
              <a:defRPr sz="2400">
                <a:solidFill>
                  <a:schemeClr val="tx1"/>
                </a:solidFill>
                <a:latin typeface="Times New Roman" pitchFamily="18" charset="0"/>
              </a:defRPr>
            </a:lvl8pPr>
            <a:lvl9pPr marL="3848997" indent="-226411" eaLnBrk="0" fontAlgn="base" hangingPunct="0">
              <a:spcBef>
                <a:spcPct val="0"/>
              </a:spcBef>
              <a:spcAft>
                <a:spcPct val="0"/>
              </a:spcAft>
              <a:defRPr sz="2400">
                <a:solidFill>
                  <a:schemeClr val="tx1"/>
                </a:solidFill>
                <a:latin typeface="Times New Roman" pitchFamily="18" charset="0"/>
              </a:defRPr>
            </a:lvl9pPr>
          </a:lstStyle>
          <a:p>
            <a:pPr defTabSz="905646" eaLnBrk="1" hangingPunct="1"/>
            <a:fld id="{B8C01285-4899-4B98-A76E-BDC959BC5BD4}" type="slidenum">
              <a:rPr lang="en-GB" sz="1100"/>
              <a:pPr defTabSz="905646" eaLnBrk="1" hangingPunct="1"/>
              <a:t>6</a:t>
            </a:fld>
            <a:endParaRPr lang="en-GB" sz="1100"/>
          </a:p>
        </p:txBody>
      </p:sp>
      <p:sp>
        <p:nvSpPr>
          <p:cNvPr id="36867" name="Rectangle 7"/>
          <p:cNvSpPr txBox="1">
            <a:spLocks noGrp="1" noChangeArrowheads="1"/>
          </p:cNvSpPr>
          <p:nvPr/>
        </p:nvSpPr>
        <p:spPr bwMode="auto">
          <a:xfrm>
            <a:off x="3760890" y="9406019"/>
            <a:ext cx="2878074" cy="496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2" tIns="45217" rIns="90432" bIns="45217" anchor="b"/>
          <a:lstStyle>
            <a:lvl1pPr defTabSz="898525" eaLnBrk="0" hangingPunct="0">
              <a:defRPr sz="2400">
                <a:solidFill>
                  <a:schemeClr val="tx1"/>
                </a:solidFill>
                <a:latin typeface="Times New Roman" pitchFamily="18" charset="0"/>
              </a:defRPr>
            </a:lvl1pPr>
            <a:lvl2pPr marL="742950" indent="-285750" defTabSz="898525" eaLnBrk="0" hangingPunct="0">
              <a:defRPr sz="2400">
                <a:solidFill>
                  <a:schemeClr val="tx1"/>
                </a:solidFill>
                <a:latin typeface="Times New Roman" pitchFamily="18" charset="0"/>
              </a:defRPr>
            </a:lvl2pPr>
            <a:lvl3pPr marL="1143000" indent="-228600" defTabSz="898525" eaLnBrk="0" hangingPunct="0">
              <a:defRPr sz="2400">
                <a:solidFill>
                  <a:schemeClr val="tx1"/>
                </a:solidFill>
                <a:latin typeface="Times New Roman" pitchFamily="18" charset="0"/>
              </a:defRPr>
            </a:lvl3pPr>
            <a:lvl4pPr marL="1600200" indent="-228600" defTabSz="898525" eaLnBrk="0" hangingPunct="0">
              <a:defRPr sz="2400">
                <a:solidFill>
                  <a:schemeClr val="tx1"/>
                </a:solidFill>
                <a:latin typeface="Times New Roman" pitchFamily="18" charset="0"/>
              </a:defRPr>
            </a:lvl4pPr>
            <a:lvl5pPr marL="2057400" indent="-228600" defTabSz="898525" eaLnBrk="0" hangingPunct="0">
              <a:defRPr sz="2400">
                <a:solidFill>
                  <a:schemeClr val="tx1"/>
                </a:solidFill>
                <a:latin typeface="Times New Roman" pitchFamily="18" charset="0"/>
              </a:defRPr>
            </a:lvl5pPr>
            <a:lvl6pPr marL="2514600" indent="-228600" defTabSz="898525" eaLnBrk="0" fontAlgn="base" hangingPunct="0">
              <a:spcBef>
                <a:spcPct val="0"/>
              </a:spcBef>
              <a:spcAft>
                <a:spcPct val="0"/>
              </a:spcAft>
              <a:defRPr sz="2400">
                <a:solidFill>
                  <a:schemeClr val="tx1"/>
                </a:solidFill>
                <a:latin typeface="Times New Roman" pitchFamily="18" charset="0"/>
              </a:defRPr>
            </a:lvl6pPr>
            <a:lvl7pPr marL="2971800" indent="-228600" defTabSz="898525" eaLnBrk="0" fontAlgn="base" hangingPunct="0">
              <a:spcBef>
                <a:spcPct val="0"/>
              </a:spcBef>
              <a:spcAft>
                <a:spcPct val="0"/>
              </a:spcAft>
              <a:defRPr sz="2400">
                <a:solidFill>
                  <a:schemeClr val="tx1"/>
                </a:solidFill>
                <a:latin typeface="Times New Roman" pitchFamily="18" charset="0"/>
              </a:defRPr>
            </a:lvl7pPr>
            <a:lvl8pPr marL="3429000" indent="-228600" defTabSz="898525" eaLnBrk="0" fontAlgn="base" hangingPunct="0">
              <a:spcBef>
                <a:spcPct val="0"/>
              </a:spcBef>
              <a:spcAft>
                <a:spcPct val="0"/>
              </a:spcAft>
              <a:defRPr sz="2400">
                <a:solidFill>
                  <a:schemeClr val="tx1"/>
                </a:solidFill>
                <a:latin typeface="Times New Roman" pitchFamily="18" charset="0"/>
              </a:defRPr>
            </a:lvl8pPr>
            <a:lvl9pPr marL="3886200" indent="-228600" defTabSz="898525" eaLnBrk="0" fontAlgn="base" hangingPunct="0">
              <a:spcBef>
                <a:spcPct val="0"/>
              </a:spcBef>
              <a:spcAft>
                <a:spcPct val="0"/>
              </a:spcAft>
              <a:defRPr sz="2400">
                <a:solidFill>
                  <a:schemeClr val="tx1"/>
                </a:solidFill>
                <a:latin typeface="Times New Roman" pitchFamily="18" charset="0"/>
              </a:defRPr>
            </a:lvl9pPr>
          </a:lstStyle>
          <a:p>
            <a:pPr algn="r" eaLnBrk="1" hangingPunct="1"/>
            <a:fld id="{564C3CA1-E09E-4E38-89A2-5EBA2DA162D9}" type="slidenum">
              <a:rPr lang="en-GB" sz="1100">
                <a:cs typeface="Arial" charset="0"/>
              </a:rPr>
              <a:pPr algn="r" eaLnBrk="1" hangingPunct="1"/>
              <a:t>6</a:t>
            </a:fld>
            <a:endParaRPr lang="en-GB" sz="1100">
              <a:cs typeface="Arial" charset="0"/>
            </a:endParaRPr>
          </a:p>
        </p:txBody>
      </p:sp>
      <p:sp>
        <p:nvSpPr>
          <p:cNvPr id="36868" name="Rectangle 2"/>
          <p:cNvSpPr>
            <a:spLocks noGrp="1" noRot="1" noChangeAspect="1" noChangeArrowheads="1" noTextEdit="1"/>
          </p:cNvSpPr>
          <p:nvPr>
            <p:ph type="sldImg"/>
          </p:nvPr>
        </p:nvSpPr>
        <p:spPr>
          <a:xfrm>
            <a:off x="842963" y="739775"/>
            <a:ext cx="4954587" cy="3717925"/>
          </a:xfrm>
          <a:ln/>
        </p:spPr>
      </p:sp>
      <p:sp>
        <p:nvSpPr>
          <p:cNvPr id="36869" name="Rectangle 3"/>
          <p:cNvSpPr>
            <a:spLocks noGrp="1" noChangeArrowheads="1"/>
          </p:cNvSpPr>
          <p:nvPr>
            <p:ph type="body" idx="1"/>
          </p:nvPr>
        </p:nvSpPr>
        <p:spPr>
          <a:xfrm>
            <a:off x="664052" y="4703010"/>
            <a:ext cx="5312410" cy="445857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32" tIns="45217" rIns="90432" bIns="45217"/>
          <a:lstStyle/>
          <a:p>
            <a:pPr eaLnBrk="1" hangingPunct="1"/>
            <a:r>
              <a:rPr lang="en-AU"/>
              <a:t>The revised BSS will be based on:</a:t>
            </a:r>
          </a:p>
          <a:p>
            <a:pPr eaLnBrk="1" hangingPunct="1">
              <a:buFontTx/>
              <a:buChar char="•"/>
            </a:pPr>
            <a:r>
              <a:rPr lang="en-AU"/>
              <a:t>the scientific evidence analysed by UNSCEAR,</a:t>
            </a:r>
          </a:p>
          <a:p>
            <a:pPr eaLnBrk="1" hangingPunct="1">
              <a:buFontTx/>
              <a:buChar char="•"/>
            </a:pPr>
            <a:r>
              <a:rPr lang="en-AU"/>
              <a:t>the recommendations of ICRP, and</a:t>
            </a:r>
          </a:p>
          <a:p>
            <a:pPr eaLnBrk="1" hangingPunct="1">
              <a:buFontTx/>
              <a:buChar char="•"/>
            </a:pPr>
            <a:r>
              <a:rPr lang="en-AU"/>
              <a:t>the Fundamental Safety Principles.</a:t>
            </a:r>
          </a:p>
          <a:p>
            <a:pPr eaLnBrk="1" hangingPunct="1"/>
            <a:endParaRPr lang="en-AU"/>
          </a:p>
          <a:p>
            <a:pPr eaLnBrk="1" hangingPunct="1"/>
            <a:r>
              <a:rPr lang="en-AU"/>
              <a:t>The new Safety Requirements will include all the essential prescriptive criteria for radiation safety that underpin publications in the Safety Standards Series, such as: requirements defining responsibilities for safety; measures for protection of workers, patients and the public; numerical values of dose limits, action levels, exemption levels, etc.  These basic requirements apply across the spectrum of circumstances of exposure to radiation, including nuclear power generation, industrial applications of radiation technology, radioactive waste disposal, and transport of radioactive material.</a:t>
            </a:r>
          </a:p>
          <a:p>
            <a:pPr eaLnBrk="1" hangingPunct="1">
              <a:buFontTx/>
              <a:buChar char="•"/>
            </a:pPr>
            <a:endParaRPr lang="en-GB"/>
          </a:p>
        </p:txBody>
      </p:sp>
    </p:spTree>
    <p:extLst>
      <p:ext uri="{BB962C8B-B14F-4D97-AF65-F5344CB8AC3E}">
        <p14:creationId xmlns:p14="http://schemas.microsoft.com/office/powerpoint/2010/main" val="11261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ln/>
        </p:spPr>
      </p:sp>
      <p:sp>
        <p:nvSpPr>
          <p:cNvPr id="63491" name="Rectangle 3"/>
          <p:cNvSpPr>
            <a:spLocks noGrp="1"/>
          </p:cNvSpPr>
          <p:nvPr>
            <p:ph type="body" idx="1"/>
          </p:nvPr>
        </p:nvSpPr>
        <p:spPr bwMode="auto">
          <a:xfrm>
            <a:off x="906463" y="4715630"/>
            <a:ext cx="4984750" cy="44679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ja-JP"/>
          </a:p>
        </p:txBody>
      </p:sp>
    </p:spTree>
    <p:extLst>
      <p:ext uri="{BB962C8B-B14F-4D97-AF65-F5344CB8AC3E}">
        <p14:creationId xmlns:p14="http://schemas.microsoft.com/office/powerpoint/2010/main" val="2873646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6" name="Text Box 10"/>
          <p:cNvSpPr txBox="1">
            <a:spLocks noChangeArrowheads="1"/>
          </p:cNvSpPr>
          <p:nvPr/>
        </p:nvSpPr>
        <p:spPr bwMode="black">
          <a:xfrm>
            <a:off x="3505200" y="6019800"/>
            <a:ext cx="2209800"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solidFill>
                  <a:srgbClr val="FFFFFF"/>
                </a:solidFill>
                <a:latin typeface="Arial" charset="0"/>
              </a:rPr>
              <a:t>IAEA</a:t>
            </a:r>
          </a:p>
          <a:p>
            <a:pPr algn="ctr">
              <a:spcBef>
                <a:spcPct val="50000"/>
              </a:spcBef>
            </a:pPr>
            <a:r>
              <a:rPr lang="en-US" sz="900" b="1">
                <a:solidFill>
                  <a:srgbClr val="FFFFFF"/>
                </a:solidFill>
                <a:latin typeface="Arial" charset="0"/>
              </a:rPr>
              <a:t>International Atomic Energy Agency</a:t>
            </a:r>
          </a:p>
        </p:txBody>
      </p:sp>
      <p:pic>
        <p:nvPicPr>
          <p:cNvPr id="4107" name="Picture 11" descr="\\pc26995\Projects\ICS\ICS.VB6\ICSUI\Graphics\IAEAlogo_Black.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4114800" y="5105400"/>
            <a:ext cx="1050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5791" dir="3378596" algn="ctr" rotWithShape="0">
                    <a:srgbClr val="5F5F5F">
                      <a:alpha val="50000"/>
                    </a:srgbClr>
                  </a:outerShdw>
                </a:effectLst>
              </a14:hiddenEffects>
            </a:ext>
          </a:extLst>
        </p:spPr>
      </p:pic>
      <p:pic>
        <p:nvPicPr>
          <p:cNvPr id="4108" name="Picture 12" descr="\\161.5.128.084\MTIT-Home\ALICV\My Documents\My Pictures\IAEAPresBkngd.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hidden">
          <a:xfrm>
            <a:off x="0" y="0"/>
            <a:ext cx="9140825"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0" y="1000125"/>
            <a:ext cx="9144000" cy="1771650"/>
          </a:xfrm>
        </p:spPr>
        <p:txBody>
          <a:bodyPr/>
          <a:lstStyle>
            <a:lvl1pPr algn="ctr">
              <a:defRPr>
                <a:solidFill>
                  <a:schemeClr val="tx2"/>
                </a:solidFill>
              </a:defRPr>
            </a:lvl1pPr>
          </a:lstStyle>
          <a:p>
            <a:pPr lvl="0"/>
            <a:r>
              <a:rPr lang="en-US" noProof="0"/>
              <a:t>Click to edit Master title style</a:t>
            </a:r>
          </a:p>
        </p:txBody>
      </p:sp>
      <p:sp>
        <p:nvSpPr>
          <p:cNvPr id="4100" name="Rectangle 4"/>
          <p:cNvSpPr>
            <a:spLocks noGrp="1" noChangeArrowheads="1"/>
          </p:cNvSpPr>
          <p:nvPr>
            <p:ph type="subTitle" idx="1"/>
          </p:nvPr>
        </p:nvSpPr>
        <p:spPr>
          <a:xfrm>
            <a:off x="0" y="2797175"/>
            <a:ext cx="9144000" cy="1727200"/>
          </a:xfrm>
        </p:spPr>
        <p:txBody>
          <a:bodyPr anchor="ctr" anchorCtr="1"/>
          <a:lstStyle>
            <a:lvl1pPr marL="0" indent="0" algn="ctr">
              <a:buFontTx/>
              <a:buNone/>
              <a:defRPr>
                <a:solidFill>
                  <a:schemeClr val="hlink"/>
                </a:solidFill>
              </a:defRPr>
            </a:lvl1pPr>
          </a:lstStyle>
          <a:p>
            <a:pPr lvl="0"/>
            <a:r>
              <a:rPr lang="en-US" noProof="0"/>
              <a:t>Click to edit Master subtitle style</a:t>
            </a:r>
          </a:p>
        </p:txBody>
      </p:sp>
    </p:spTree>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22F345-1B9A-45C0-8B74-17EA4A07F47E}" type="slidenum">
              <a:rPr lang="en-US"/>
              <a:pPr/>
              <a:t>‹#›</a:t>
            </a:fld>
            <a:endParaRPr lang="en-US"/>
          </a:p>
        </p:txBody>
      </p:sp>
    </p:spTree>
    <p:extLst>
      <p:ext uri="{BB962C8B-B14F-4D97-AF65-F5344CB8AC3E}">
        <p14:creationId xmlns:p14="http://schemas.microsoft.com/office/powerpoint/2010/main" val="108880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7825" y="98425"/>
            <a:ext cx="2147888" cy="5997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82575" y="98425"/>
            <a:ext cx="6292850" cy="5997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404934-012D-4DF9-B835-9FFD691C91E0}" type="slidenum">
              <a:rPr lang="en-US"/>
              <a:pPr/>
              <a:t>‹#›</a:t>
            </a:fld>
            <a:endParaRPr lang="en-US"/>
          </a:p>
        </p:txBody>
      </p:sp>
    </p:spTree>
    <p:extLst>
      <p:ext uri="{BB962C8B-B14F-4D97-AF65-F5344CB8AC3E}">
        <p14:creationId xmlns:p14="http://schemas.microsoft.com/office/powerpoint/2010/main" val="270474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5438AA2-A647-4DD3-8964-BF4D566E7557}" type="slidenum">
              <a:rPr lang="en-US"/>
              <a:pPr/>
              <a:t>‹#›</a:t>
            </a:fld>
            <a:endParaRPr lang="en-US"/>
          </a:p>
        </p:txBody>
      </p:sp>
    </p:spTree>
    <p:extLst>
      <p:ext uri="{BB962C8B-B14F-4D97-AF65-F5344CB8AC3E}">
        <p14:creationId xmlns:p14="http://schemas.microsoft.com/office/powerpoint/2010/main" val="2072314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B76343B-2295-47D0-A9B4-7B8049F6848D}" type="slidenum">
              <a:rPr lang="en-US"/>
              <a:pPr/>
              <a:t>‹#›</a:t>
            </a:fld>
            <a:endParaRPr lang="en-US"/>
          </a:p>
        </p:txBody>
      </p:sp>
    </p:spTree>
    <p:extLst>
      <p:ext uri="{BB962C8B-B14F-4D97-AF65-F5344CB8AC3E}">
        <p14:creationId xmlns:p14="http://schemas.microsoft.com/office/powerpoint/2010/main" val="34855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82575" y="1524000"/>
            <a:ext cx="421957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4550" y="1524000"/>
            <a:ext cx="422116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4AB21E-52F5-4BC7-9224-53A00F29685F}" type="slidenum">
              <a:rPr lang="en-US"/>
              <a:pPr/>
              <a:t>‹#›</a:t>
            </a:fld>
            <a:endParaRPr lang="en-US"/>
          </a:p>
        </p:txBody>
      </p:sp>
    </p:spTree>
    <p:extLst>
      <p:ext uri="{BB962C8B-B14F-4D97-AF65-F5344CB8AC3E}">
        <p14:creationId xmlns:p14="http://schemas.microsoft.com/office/powerpoint/2010/main" val="2029553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CA5893F-404F-4FF0-867C-B02BCEEA4043}" type="slidenum">
              <a:rPr lang="en-US"/>
              <a:pPr/>
              <a:t>‹#›</a:t>
            </a:fld>
            <a:endParaRPr lang="en-US"/>
          </a:p>
        </p:txBody>
      </p:sp>
    </p:spTree>
    <p:extLst>
      <p:ext uri="{BB962C8B-B14F-4D97-AF65-F5344CB8AC3E}">
        <p14:creationId xmlns:p14="http://schemas.microsoft.com/office/powerpoint/2010/main" val="50724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06BFCE1-F85A-4C1B-9A8E-974A0FA751FE}" type="slidenum">
              <a:rPr lang="en-US"/>
              <a:pPr/>
              <a:t>‹#›</a:t>
            </a:fld>
            <a:endParaRPr lang="en-US"/>
          </a:p>
        </p:txBody>
      </p:sp>
    </p:spTree>
    <p:extLst>
      <p:ext uri="{BB962C8B-B14F-4D97-AF65-F5344CB8AC3E}">
        <p14:creationId xmlns:p14="http://schemas.microsoft.com/office/powerpoint/2010/main" val="382855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9C13801-2B02-4C2A-A24E-16D8D119200E}" type="slidenum">
              <a:rPr lang="en-US"/>
              <a:pPr/>
              <a:t>‹#›</a:t>
            </a:fld>
            <a:endParaRPr lang="en-US"/>
          </a:p>
        </p:txBody>
      </p:sp>
    </p:spTree>
    <p:extLst>
      <p:ext uri="{BB962C8B-B14F-4D97-AF65-F5344CB8AC3E}">
        <p14:creationId xmlns:p14="http://schemas.microsoft.com/office/powerpoint/2010/main" val="57440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F4C37E-B6E0-4261-854F-FC73A50619F2}" type="slidenum">
              <a:rPr lang="en-US"/>
              <a:pPr/>
              <a:t>‹#›</a:t>
            </a:fld>
            <a:endParaRPr lang="en-US"/>
          </a:p>
        </p:txBody>
      </p:sp>
    </p:spTree>
    <p:extLst>
      <p:ext uri="{BB962C8B-B14F-4D97-AF65-F5344CB8AC3E}">
        <p14:creationId xmlns:p14="http://schemas.microsoft.com/office/powerpoint/2010/main" val="89497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8C20301-097F-4C01-BD2E-869B22E9EB10}" type="slidenum">
              <a:rPr lang="en-US"/>
              <a:pPr/>
              <a:t>‹#›</a:t>
            </a:fld>
            <a:endParaRPr lang="en-US"/>
          </a:p>
        </p:txBody>
      </p:sp>
    </p:spTree>
    <p:extLst>
      <p:ext uri="{BB962C8B-B14F-4D97-AF65-F5344CB8AC3E}">
        <p14:creationId xmlns:p14="http://schemas.microsoft.com/office/powerpoint/2010/main" val="85604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CC"/>
        </a:solidFill>
        <a:effectLst/>
      </p:bgPr>
    </p:bg>
    <p:spTree>
      <p:nvGrpSpPr>
        <p:cNvPr id="1" name=""/>
        <p:cNvGrpSpPr/>
        <p:nvPr/>
      </p:nvGrpSpPr>
      <p:grpSpPr>
        <a:xfrm>
          <a:off x="0" y="0"/>
          <a:ext cx="0" cy="0"/>
          <a:chOff x="0" y="0"/>
          <a:chExt cx="0" cy="0"/>
        </a:xfrm>
      </p:grpSpPr>
      <p:pic>
        <p:nvPicPr>
          <p:cNvPr id="3081" name="Picture 9" descr="\\pc26995\Projects\ICS\ICS.VB6\ICSUI\Graphics\IAEAlogo_Black.w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black">
          <a:xfrm>
            <a:off x="304800" y="6110288"/>
            <a:ext cx="685800" cy="5969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45791" dir="3378596" algn="ctr" rotWithShape="0">
                    <a:srgbClr val="5F5F5F">
                      <a:alpha val="50000"/>
                    </a:srgbClr>
                  </a:outerShdw>
                </a:effectLst>
              </a14:hiddenEffects>
            </a:ext>
          </a:extLst>
        </p:spPr>
      </p:pic>
      <p:sp>
        <p:nvSpPr>
          <p:cNvPr id="3082" name="Text Box 10"/>
          <p:cNvSpPr txBox="1">
            <a:spLocks noChangeArrowheads="1"/>
          </p:cNvSpPr>
          <p:nvPr/>
        </p:nvSpPr>
        <p:spPr bwMode="black">
          <a:xfrm>
            <a:off x="990600" y="6202363"/>
            <a:ext cx="9144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b="1">
                <a:solidFill>
                  <a:srgbClr val="FFFFFF"/>
                </a:solidFill>
                <a:latin typeface="Arial" charset="0"/>
              </a:rPr>
              <a:t>IAEA</a:t>
            </a:r>
          </a:p>
        </p:txBody>
      </p:sp>
      <p:pic>
        <p:nvPicPr>
          <p:cNvPr id="3080" name="Picture 8" descr="slide_logo_bg2.jpg                                             00056D31Macintosh HD                   B746CC0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hidden">
          <a:xfrm>
            <a:off x="0" y="0"/>
            <a:ext cx="9144000" cy="6861175"/>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p:cNvSpPr>
            <a:spLocks noGrp="1" noChangeArrowheads="1"/>
          </p:cNvSpPr>
          <p:nvPr>
            <p:ph type="title"/>
          </p:nvPr>
        </p:nvSpPr>
        <p:spPr bwMode="black">
          <a:xfrm>
            <a:off x="282575" y="98425"/>
            <a:ext cx="8534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black">
          <a:xfrm>
            <a:off x="282575" y="1524000"/>
            <a:ext cx="859313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white">
          <a:xfrm>
            <a:off x="6783388" y="6369050"/>
            <a:ext cx="1676400"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D5D7D8"/>
                </a:solidFill>
                <a:latin typeface="+mn-lt"/>
              </a:defRPr>
            </a:lvl1pPr>
          </a:lstStyle>
          <a:p>
            <a:endParaRPr lang="en-US"/>
          </a:p>
        </p:txBody>
      </p:sp>
      <p:sp>
        <p:nvSpPr>
          <p:cNvPr id="3078" name="Rectangle 6"/>
          <p:cNvSpPr>
            <a:spLocks noGrp="1" noChangeArrowheads="1"/>
          </p:cNvSpPr>
          <p:nvPr>
            <p:ph type="ftr" sz="quarter" idx="3"/>
          </p:nvPr>
        </p:nvSpPr>
        <p:spPr bwMode="white">
          <a:xfrm>
            <a:off x="4154488" y="6369050"/>
            <a:ext cx="2624137"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D5D7D8"/>
                </a:solidFill>
                <a:latin typeface="+mn-lt"/>
              </a:defRPr>
            </a:lvl1pPr>
          </a:lstStyle>
          <a:p>
            <a:endParaRPr lang="en-US"/>
          </a:p>
        </p:txBody>
      </p:sp>
      <p:sp>
        <p:nvSpPr>
          <p:cNvPr id="3079" name="Rectangle 7"/>
          <p:cNvSpPr>
            <a:spLocks noGrp="1" noChangeArrowheads="1"/>
          </p:cNvSpPr>
          <p:nvPr>
            <p:ph type="sldNum" sz="quarter" idx="4"/>
          </p:nvPr>
        </p:nvSpPr>
        <p:spPr bwMode="white">
          <a:xfrm>
            <a:off x="8472488" y="6369050"/>
            <a:ext cx="509587" cy="29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D5D7D8"/>
                </a:solidFill>
                <a:latin typeface="+mn-lt"/>
              </a:defRPr>
            </a:lvl1pPr>
          </a:lstStyle>
          <a:p>
            <a:fld id="{23A0628E-C12F-4F8C-9895-BCD5E30100D3}"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l" rtl="0" eaLnBrk="1" fontAlgn="base" hangingPunct="1">
        <a:spcBef>
          <a:spcPct val="20000"/>
        </a:spcBef>
        <a:spcAft>
          <a:spcPct val="0"/>
        </a:spcAft>
        <a:defRPr sz="3600" b="1">
          <a:solidFill>
            <a:srgbClr val="CCECFF"/>
          </a:solidFill>
          <a:latin typeface="+mj-lt"/>
          <a:ea typeface="+mj-ea"/>
          <a:cs typeface="+mj-cs"/>
        </a:defRPr>
      </a:lvl1pPr>
      <a:lvl2pPr algn="l" rtl="0" eaLnBrk="1" fontAlgn="base" hangingPunct="1">
        <a:spcBef>
          <a:spcPct val="20000"/>
        </a:spcBef>
        <a:spcAft>
          <a:spcPct val="0"/>
        </a:spcAft>
        <a:defRPr sz="3600" b="1">
          <a:solidFill>
            <a:srgbClr val="CCECFF"/>
          </a:solidFill>
          <a:latin typeface="Arial" charset="0"/>
        </a:defRPr>
      </a:lvl2pPr>
      <a:lvl3pPr algn="l" rtl="0" eaLnBrk="1" fontAlgn="base" hangingPunct="1">
        <a:spcBef>
          <a:spcPct val="20000"/>
        </a:spcBef>
        <a:spcAft>
          <a:spcPct val="0"/>
        </a:spcAft>
        <a:defRPr sz="3600" b="1">
          <a:solidFill>
            <a:srgbClr val="CCECFF"/>
          </a:solidFill>
          <a:latin typeface="Arial" charset="0"/>
        </a:defRPr>
      </a:lvl3pPr>
      <a:lvl4pPr algn="l" rtl="0" eaLnBrk="1" fontAlgn="base" hangingPunct="1">
        <a:spcBef>
          <a:spcPct val="20000"/>
        </a:spcBef>
        <a:spcAft>
          <a:spcPct val="0"/>
        </a:spcAft>
        <a:defRPr sz="3600" b="1">
          <a:solidFill>
            <a:srgbClr val="CCECFF"/>
          </a:solidFill>
          <a:latin typeface="Arial" charset="0"/>
        </a:defRPr>
      </a:lvl4pPr>
      <a:lvl5pPr algn="l" rtl="0" eaLnBrk="1" fontAlgn="base" hangingPunct="1">
        <a:spcBef>
          <a:spcPct val="20000"/>
        </a:spcBef>
        <a:spcAft>
          <a:spcPct val="0"/>
        </a:spcAft>
        <a:defRPr sz="3600" b="1">
          <a:solidFill>
            <a:srgbClr val="CCECFF"/>
          </a:solidFill>
          <a:latin typeface="Arial" charset="0"/>
        </a:defRPr>
      </a:lvl5pPr>
      <a:lvl6pPr marL="457200" algn="l" rtl="0" eaLnBrk="1" fontAlgn="base" hangingPunct="1">
        <a:spcBef>
          <a:spcPct val="20000"/>
        </a:spcBef>
        <a:spcAft>
          <a:spcPct val="0"/>
        </a:spcAft>
        <a:defRPr sz="3600" b="1">
          <a:solidFill>
            <a:srgbClr val="CCECFF"/>
          </a:solidFill>
          <a:latin typeface="Arial" charset="0"/>
        </a:defRPr>
      </a:lvl6pPr>
      <a:lvl7pPr marL="914400" algn="l" rtl="0" eaLnBrk="1" fontAlgn="base" hangingPunct="1">
        <a:spcBef>
          <a:spcPct val="20000"/>
        </a:spcBef>
        <a:spcAft>
          <a:spcPct val="0"/>
        </a:spcAft>
        <a:defRPr sz="3600" b="1">
          <a:solidFill>
            <a:srgbClr val="CCECFF"/>
          </a:solidFill>
          <a:latin typeface="Arial" charset="0"/>
        </a:defRPr>
      </a:lvl7pPr>
      <a:lvl8pPr marL="1371600" algn="l" rtl="0" eaLnBrk="1" fontAlgn="base" hangingPunct="1">
        <a:spcBef>
          <a:spcPct val="20000"/>
        </a:spcBef>
        <a:spcAft>
          <a:spcPct val="0"/>
        </a:spcAft>
        <a:defRPr sz="3600" b="1">
          <a:solidFill>
            <a:srgbClr val="CCECFF"/>
          </a:solidFill>
          <a:latin typeface="Arial" charset="0"/>
        </a:defRPr>
      </a:lvl8pPr>
      <a:lvl9pPr marL="1828800" algn="l" rtl="0" eaLnBrk="1" fontAlgn="base" hangingPunct="1">
        <a:spcBef>
          <a:spcPct val="20000"/>
        </a:spcBef>
        <a:spcAft>
          <a:spcPct val="0"/>
        </a:spcAft>
        <a:defRPr sz="3600" b="1">
          <a:solidFill>
            <a:srgbClr val="CCECFF"/>
          </a:solidFill>
          <a:latin typeface="Arial" charset="0"/>
        </a:defRPr>
      </a:lvl9pPr>
    </p:titleStyle>
    <p:bodyStyle>
      <a:lvl1pPr marL="342900" indent="-342900" algn="l" rtl="0" eaLnBrk="1" fontAlgn="base" hangingPunct="1">
        <a:spcBef>
          <a:spcPct val="20000"/>
        </a:spcBef>
        <a:spcAft>
          <a:spcPct val="0"/>
        </a:spcAft>
        <a:buClr>
          <a:srgbClr val="99CCFF"/>
        </a:buClr>
        <a:buSzPct val="110000"/>
        <a:buChar char="•"/>
        <a:defRPr sz="3200">
          <a:solidFill>
            <a:srgbClr val="FFFFCC"/>
          </a:solidFill>
          <a:latin typeface="+mn-lt"/>
          <a:ea typeface="+mn-ea"/>
          <a:cs typeface="+mn-cs"/>
        </a:defRPr>
      </a:lvl1pPr>
      <a:lvl2pPr marL="742950" indent="-285750" algn="l" rtl="0" eaLnBrk="1" fontAlgn="base" hangingPunct="1">
        <a:spcBef>
          <a:spcPct val="20000"/>
        </a:spcBef>
        <a:spcAft>
          <a:spcPct val="0"/>
        </a:spcAft>
        <a:buClr>
          <a:srgbClr val="99CCFF"/>
        </a:buClr>
        <a:buSzPct val="110000"/>
        <a:buChar char="•"/>
        <a:defRPr sz="2800">
          <a:solidFill>
            <a:srgbClr val="FFFFCC"/>
          </a:solidFill>
          <a:latin typeface="+mn-lt"/>
        </a:defRPr>
      </a:lvl2pPr>
      <a:lvl3pPr marL="1143000" indent="-228600" algn="l" rtl="0" eaLnBrk="1" fontAlgn="base" hangingPunct="1">
        <a:spcBef>
          <a:spcPct val="20000"/>
        </a:spcBef>
        <a:spcAft>
          <a:spcPct val="0"/>
        </a:spcAft>
        <a:buClr>
          <a:srgbClr val="99CCFF"/>
        </a:buClr>
        <a:buSzPct val="110000"/>
        <a:buChar char="•"/>
        <a:defRPr sz="2400">
          <a:solidFill>
            <a:srgbClr val="FFFFCC"/>
          </a:solidFill>
          <a:latin typeface="+mn-lt"/>
        </a:defRPr>
      </a:lvl3pPr>
      <a:lvl4pPr marL="1600200" indent="-228600" algn="l" rtl="0" eaLnBrk="1" fontAlgn="base" hangingPunct="1">
        <a:spcBef>
          <a:spcPct val="20000"/>
        </a:spcBef>
        <a:spcAft>
          <a:spcPct val="0"/>
        </a:spcAft>
        <a:buClr>
          <a:srgbClr val="99CCFF"/>
        </a:buClr>
        <a:buSzPct val="110000"/>
        <a:buChar char="•"/>
        <a:defRPr sz="2400">
          <a:solidFill>
            <a:srgbClr val="FFFFCC"/>
          </a:solidFill>
          <a:latin typeface="+mn-lt"/>
        </a:defRPr>
      </a:lvl4pPr>
      <a:lvl5pPr marL="2057400" indent="-228600" algn="l" rtl="0" eaLnBrk="1" fontAlgn="base" hangingPunct="1">
        <a:spcBef>
          <a:spcPct val="20000"/>
        </a:spcBef>
        <a:spcAft>
          <a:spcPct val="0"/>
        </a:spcAft>
        <a:buClr>
          <a:srgbClr val="99CCFF"/>
        </a:buClr>
        <a:buSzPct val="110000"/>
        <a:buChar char="•"/>
        <a:defRPr sz="2400">
          <a:solidFill>
            <a:srgbClr val="FFFFCC"/>
          </a:solidFill>
          <a:latin typeface="+mn-lt"/>
        </a:defRPr>
      </a:lvl5pPr>
      <a:lvl6pPr marL="2514600" indent="-228600" algn="l" rtl="0" eaLnBrk="1" fontAlgn="base" hangingPunct="1">
        <a:spcBef>
          <a:spcPct val="20000"/>
        </a:spcBef>
        <a:spcAft>
          <a:spcPct val="0"/>
        </a:spcAft>
        <a:buClr>
          <a:srgbClr val="99CCFF"/>
        </a:buClr>
        <a:buSzPct val="110000"/>
        <a:buChar char="•"/>
        <a:defRPr sz="2400">
          <a:solidFill>
            <a:srgbClr val="FFFFCC"/>
          </a:solidFill>
          <a:latin typeface="+mn-lt"/>
        </a:defRPr>
      </a:lvl6pPr>
      <a:lvl7pPr marL="2971800" indent="-228600" algn="l" rtl="0" eaLnBrk="1" fontAlgn="base" hangingPunct="1">
        <a:spcBef>
          <a:spcPct val="20000"/>
        </a:spcBef>
        <a:spcAft>
          <a:spcPct val="0"/>
        </a:spcAft>
        <a:buClr>
          <a:srgbClr val="99CCFF"/>
        </a:buClr>
        <a:buSzPct val="110000"/>
        <a:buChar char="•"/>
        <a:defRPr sz="2400">
          <a:solidFill>
            <a:srgbClr val="FFFFCC"/>
          </a:solidFill>
          <a:latin typeface="+mn-lt"/>
        </a:defRPr>
      </a:lvl7pPr>
      <a:lvl8pPr marL="3429000" indent="-228600" algn="l" rtl="0" eaLnBrk="1" fontAlgn="base" hangingPunct="1">
        <a:spcBef>
          <a:spcPct val="20000"/>
        </a:spcBef>
        <a:spcAft>
          <a:spcPct val="0"/>
        </a:spcAft>
        <a:buClr>
          <a:srgbClr val="99CCFF"/>
        </a:buClr>
        <a:buSzPct val="110000"/>
        <a:buChar char="•"/>
        <a:defRPr sz="2400">
          <a:solidFill>
            <a:srgbClr val="FFFFCC"/>
          </a:solidFill>
          <a:latin typeface="+mn-lt"/>
        </a:defRPr>
      </a:lvl8pPr>
      <a:lvl9pPr marL="3886200" indent="-228600" algn="l" rtl="0" eaLnBrk="1" fontAlgn="base" hangingPunct="1">
        <a:spcBef>
          <a:spcPct val="20000"/>
        </a:spcBef>
        <a:spcAft>
          <a:spcPct val="0"/>
        </a:spcAft>
        <a:buClr>
          <a:srgbClr val="99CCFF"/>
        </a:buClr>
        <a:buSzPct val="110000"/>
        <a:buChar char="•"/>
        <a:defRPr sz="2400">
          <a:solidFill>
            <a:srgbClr val="FFFF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3527" y="908052"/>
            <a:ext cx="8568953" cy="1080120"/>
          </a:xfrm>
        </p:spPr>
        <p:txBody>
          <a:bodyPr>
            <a:noAutofit/>
          </a:bodyPr>
          <a:lstStyle/>
          <a:p>
            <a:r>
              <a:rPr lang="en-US" sz="3200" b="0" dirty="0"/>
              <a:t>The IAEA Safety Standards</a:t>
            </a:r>
            <a:endParaRPr lang="en-GB" sz="3200" b="0" dirty="0"/>
          </a:p>
        </p:txBody>
      </p:sp>
      <p:sp>
        <p:nvSpPr>
          <p:cNvPr id="4" name="Subtitle 3"/>
          <p:cNvSpPr>
            <a:spLocks noGrp="1"/>
          </p:cNvSpPr>
          <p:nvPr>
            <p:ph type="subTitle" idx="1"/>
          </p:nvPr>
        </p:nvSpPr>
        <p:spPr>
          <a:xfrm>
            <a:off x="251520" y="1844824"/>
            <a:ext cx="8568953" cy="3240360"/>
          </a:xfrm>
        </p:spPr>
        <p:txBody>
          <a:bodyPr>
            <a:normAutofit fontScale="92500" lnSpcReduction="20000"/>
          </a:bodyPr>
          <a:lstStyle/>
          <a:p>
            <a:endParaRPr lang="en-US" sz="1800" i="1" dirty="0">
              <a:solidFill>
                <a:schemeClr val="accent5">
                  <a:lumMod val="40000"/>
                  <a:lumOff val="60000"/>
                </a:schemeClr>
              </a:solidFill>
              <a:ea typeface="+mj-ea"/>
              <a:cs typeface="+mj-cs"/>
            </a:endParaRPr>
          </a:p>
          <a:p>
            <a:r>
              <a:rPr lang="en-US" sz="2000">
                <a:solidFill>
                  <a:schemeClr val="accent5">
                    <a:lumMod val="40000"/>
                    <a:lumOff val="60000"/>
                  </a:schemeClr>
                </a:solidFill>
                <a:ea typeface="+mj-ea"/>
                <a:cs typeface="+mj-cs"/>
              </a:rPr>
              <a:t>presented at</a:t>
            </a:r>
            <a:endParaRPr lang="en-US" sz="2000" dirty="0">
              <a:solidFill>
                <a:schemeClr val="accent5">
                  <a:lumMod val="40000"/>
                  <a:lumOff val="60000"/>
                </a:schemeClr>
              </a:solidFill>
              <a:ea typeface="+mj-ea"/>
              <a:cs typeface="+mj-cs"/>
            </a:endParaRPr>
          </a:p>
          <a:p>
            <a:endParaRPr lang="en-US" sz="2000" dirty="0">
              <a:solidFill>
                <a:schemeClr val="accent5">
                  <a:lumMod val="40000"/>
                  <a:lumOff val="60000"/>
                </a:schemeClr>
              </a:solidFill>
              <a:ea typeface="+mj-ea"/>
              <a:cs typeface="+mj-cs"/>
            </a:endParaRPr>
          </a:p>
          <a:p>
            <a:r>
              <a:rPr lang="en-US" sz="2200" dirty="0">
                <a:solidFill>
                  <a:schemeClr val="accent5">
                    <a:lumMod val="40000"/>
                    <a:lumOff val="60000"/>
                  </a:schemeClr>
                </a:solidFill>
                <a:ea typeface="+mj-ea"/>
                <a:cs typeface="+mj-cs"/>
              </a:rPr>
              <a:t>Applicability of Radiation-Response Models to Low </a:t>
            </a:r>
          </a:p>
          <a:p>
            <a:r>
              <a:rPr lang="en-US" sz="2200" dirty="0">
                <a:solidFill>
                  <a:schemeClr val="accent5">
                    <a:lumMod val="40000"/>
                    <a:lumOff val="60000"/>
                  </a:schemeClr>
                </a:solidFill>
                <a:ea typeface="+mj-ea"/>
                <a:cs typeface="+mj-cs"/>
              </a:rPr>
              <a:t>Dose Protection Standards</a:t>
            </a:r>
          </a:p>
          <a:p>
            <a:endParaRPr lang="en-US" sz="2200" dirty="0">
              <a:solidFill>
                <a:schemeClr val="accent5">
                  <a:lumMod val="40000"/>
                  <a:lumOff val="60000"/>
                </a:schemeClr>
              </a:solidFill>
              <a:ea typeface="+mj-ea"/>
              <a:cs typeface="+mj-cs"/>
            </a:endParaRPr>
          </a:p>
          <a:p>
            <a:r>
              <a:rPr lang="en-US" sz="2200" dirty="0">
                <a:solidFill>
                  <a:schemeClr val="accent5">
                    <a:lumMod val="40000"/>
                    <a:lumOff val="60000"/>
                  </a:schemeClr>
                </a:solidFill>
                <a:ea typeface="+mj-ea"/>
                <a:cs typeface="+mj-cs"/>
              </a:rPr>
              <a:t>Pasco, 1-3 October 2018</a:t>
            </a:r>
          </a:p>
          <a:p>
            <a:endParaRPr lang="en-US" sz="2000" dirty="0">
              <a:solidFill>
                <a:schemeClr val="accent5">
                  <a:lumMod val="40000"/>
                  <a:lumOff val="60000"/>
                </a:schemeClr>
              </a:solidFill>
              <a:ea typeface="+mj-ea"/>
              <a:cs typeface="+mj-cs"/>
            </a:endParaRPr>
          </a:p>
          <a:p>
            <a:endParaRPr lang="en-US" sz="1800" i="1" dirty="0">
              <a:solidFill>
                <a:schemeClr val="accent5">
                  <a:lumMod val="40000"/>
                  <a:lumOff val="60000"/>
                </a:schemeClr>
              </a:solidFill>
              <a:ea typeface="+mj-ea"/>
              <a:cs typeface="+mj-cs"/>
            </a:endParaRPr>
          </a:p>
          <a:p>
            <a:r>
              <a:rPr lang="en-US" sz="1800" i="1" dirty="0">
                <a:solidFill>
                  <a:schemeClr val="accent5">
                    <a:lumMod val="40000"/>
                    <a:lumOff val="60000"/>
                  </a:schemeClr>
                </a:solidFill>
                <a:ea typeface="+mj-ea"/>
                <a:cs typeface="+mj-cs"/>
              </a:rPr>
              <a:t>Tony Colgan</a:t>
            </a:r>
          </a:p>
          <a:p>
            <a:r>
              <a:rPr lang="en-US" sz="1800" i="1" dirty="0">
                <a:solidFill>
                  <a:schemeClr val="accent5">
                    <a:lumMod val="40000"/>
                    <a:lumOff val="60000"/>
                  </a:schemeClr>
                </a:solidFill>
                <a:ea typeface="+mj-ea"/>
                <a:cs typeface="+mj-cs"/>
              </a:rPr>
              <a:t>Head, Radiation Protection Unit</a:t>
            </a:r>
          </a:p>
        </p:txBody>
      </p:sp>
    </p:spTree>
    <p:extLst>
      <p:ext uri="{BB962C8B-B14F-4D97-AF65-F5344CB8AC3E}">
        <p14:creationId xmlns:p14="http://schemas.microsoft.com/office/powerpoint/2010/main" val="2650325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t>International Basic Safety Standards</a:t>
            </a:r>
          </a:p>
        </p:txBody>
      </p:sp>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300192" y="1916832"/>
            <a:ext cx="2520280" cy="345638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34310" y="1196752"/>
            <a:ext cx="6541945" cy="5078313"/>
          </a:xfrm>
          <a:prstGeom prst="rect">
            <a:avLst/>
          </a:prstGeom>
          <a:noFill/>
        </p:spPr>
        <p:txBody>
          <a:bodyPr wrap="square" rtlCol="0">
            <a:spAutoFit/>
          </a:bodyPr>
          <a:lstStyle/>
          <a:p>
            <a:r>
              <a:rPr lang="en-GB" sz="2000" b="1" dirty="0">
                <a:solidFill>
                  <a:srgbClr val="FFFFCC"/>
                </a:solidFill>
                <a:latin typeface="+mn-lt"/>
              </a:rPr>
              <a:t>Radiation Protection and Safety of Radiation Sources: International Basic Safety Standards  </a:t>
            </a:r>
            <a:r>
              <a:rPr lang="en-GB" sz="2000" dirty="0">
                <a:solidFill>
                  <a:srgbClr val="FFFF00"/>
                </a:solidFill>
                <a:latin typeface="+mn-lt"/>
              </a:rPr>
              <a:t>published as GSR Part 3 in 2014</a:t>
            </a:r>
          </a:p>
          <a:p>
            <a:endParaRPr lang="en-GB" sz="2000" dirty="0">
              <a:solidFill>
                <a:srgbClr val="FFFFCC"/>
              </a:solidFill>
              <a:latin typeface="+mn-lt"/>
            </a:endParaRPr>
          </a:p>
          <a:p>
            <a:pPr marL="285750" indent="-285750">
              <a:buFont typeface="Arial" panose="020B0604020202020204" pitchFamily="34" charset="0"/>
              <a:buChar char="•"/>
            </a:pPr>
            <a:r>
              <a:rPr lang="en-GB" sz="2000" dirty="0">
                <a:solidFill>
                  <a:srgbClr val="FFFFCC"/>
                </a:solidFill>
                <a:latin typeface="+mn-lt"/>
              </a:rPr>
              <a:t>Key safety requirements for radiation safety</a:t>
            </a:r>
          </a:p>
          <a:p>
            <a:endParaRPr lang="en-GB" sz="2000" dirty="0">
              <a:solidFill>
                <a:srgbClr val="FFFFCC"/>
              </a:solidFill>
              <a:latin typeface="+mn-lt"/>
            </a:endParaRPr>
          </a:p>
          <a:p>
            <a:pPr marL="285750" indent="-285750">
              <a:buFont typeface="Arial" panose="020B0604020202020204" pitchFamily="34" charset="0"/>
              <a:buChar char="•"/>
            </a:pPr>
            <a:r>
              <a:rPr lang="en-GB" sz="2000" dirty="0">
                <a:solidFill>
                  <a:srgbClr val="FFFFCC"/>
                </a:solidFill>
                <a:latin typeface="+mn-lt"/>
              </a:rPr>
              <a:t>Applies to all facilities and all activities</a:t>
            </a:r>
          </a:p>
          <a:p>
            <a:endParaRPr lang="en-GB" sz="2000" dirty="0">
              <a:solidFill>
                <a:srgbClr val="FFFFCC"/>
              </a:solidFill>
              <a:latin typeface="+mn-lt"/>
            </a:endParaRPr>
          </a:p>
          <a:p>
            <a:pPr marL="285750" indent="-285750">
              <a:buFont typeface="Arial" panose="020B0604020202020204" pitchFamily="34" charset="0"/>
              <a:buChar char="•"/>
            </a:pPr>
            <a:r>
              <a:rPr lang="en-GB" sz="2000" dirty="0">
                <a:solidFill>
                  <a:srgbClr val="FFFFCC"/>
                </a:solidFill>
                <a:latin typeface="+mn-lt"/>
              </a:rPr>
              <a:t>Covers all three exposure situations – planned, emergency and existing</a:t>
            </a:r>
          </a:p>
          <a:p>
            <a:pPr marL="285750" indent="-285750">
              <a:buFont typeface="Arial" panose="020B0604020202020204" pitchFamily="34" charset="0"/>
              <a:buChar char="•"/>
            </a:pPr>
            <a:endParaRPr lang="en-GB" sz="2000" dirty="0">
              <a:solidFill>
                <a:srgbClr val="FFFFCC"/>
              </a:solidFill>
              <a:latin typeface="+mn-lt"/>
            </a:endParaRPr>
          </a:p>
          <a:p>
            <a:pPr marL="285750" indent="-285750">
              <a:buFont typeface="Arial" panose="020B0604020202020204" pitchFamily="34" charset="0"/>
              <a:buChar char="•"/>
            </a:pPr>
            <a:r>
              <a:rPr lang="en-GB" sz="2000" dirty="0">
                <a:solidFill>
                  <a:srgbClr val="FFFFCC"/>
                </a:solidFill>
                <a:latin typeface="+mn-lt"/>
              </a:rPr>
              <a:t>Covers all categories of exposure – workers, </a:t>
            </a:r>
          </a:p>
          <a:p>
            <a:r>
              <a:rPr lang="en-GB" sz="2000" dirty="0">
                <a:solidFill>
                  <a:srgbClr val="FFFFCC"/>
                </a:solidFill>
                <a:latin typeface="+mn-lt"/>
              </a:rPr>
              <a:t>    patients, public and environment</a:t>
            </a:r>
          </a:p>
          <a:p>
            <a:pPr marL="285750" indent="-285750">
              <a:buFont typeface="Arial" panose="020B0604020202020204" pitchFamily="34" charset="0"/>
              <a:buChar char="•"/>
            </a:pPr>
            <a:endParaRPr lang="en-GB" sz="2000" dirty="0">
              <a:solidFill>
                <a:srgbClr val="FFFFCC"/>
              </a:solidFill>
              <a:latin typeface="+mn-lt"/>
            </a:endParaRPr>
          </a:p>
          <a:p>
            <a:pPr marL="285750" indent="-285750">
              <a:buFont typeface="Arial" panose="020B0604020202020204" pitchFamily="34" charset="0"/>
              <a:buChar char="•"/>
            </a:pPr>
            <a:r>
              <a:rPr lang="en-GB" sz="2000" dirty="0">
                <a:solidFill>
                  <a:srgbClr val="FFFFCC"/>
                </a:solidFill>
                <a:latin typeface="+mn-lt"/>
              </a:rPr>
              <a:t>Addresses both natural and man-made radioactivity</a:t>
            </a:r>
          </a:p>
          <a:p>
            <a:endParaRPr lang="en-GB" dirty="0"/>
          </a:p>
        </p:txBody>
      </p:sp>
    </p:spTree>
    <p:extLst>
      <p:ext uri="{BB962C8B-B14F-4D97-AF65-F5344CB8AC3E}">
        <p14:creationId xmlns:p14="http://schemas.microsoft.com/office/powerpoint/2010/main" val="234061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79513" y="188640"/>
            <a:ext cx="8424936" cy="762000"/>
          </a:xfrm>
        </p:spPr>
        <p:txBody>
          <a:bodyPr/>
          <a:lstStyle/>
          <a:p>
            <a:pPr algn="ctr"/>
            <a:r>
              <a:rPr lang="en-US" altLang="ja-JP" sz="2800" dirty="0"/>
              <a:t>Role of the IAEA in Radiation Safety</a:t>
            </a:r>
          </a:p>
        </p:txBody>
      </p:sp>
      <p:sp>
        <p:nvSpPr>
          <p:cNvPr id="73731" name="Rectangle 3"/>
          <p:cNvSpPr>
            <a:spLocks noGrp="1" noChangeArrowheads="1"/>
          </p:cNvSpPr>
          <p:nvPr>
            <p:ph idx="4294967295"/>
          </p:nvPr>
        </p:nvSpPr>
        <p:spPr>
          <a:xfrm>
            <a:off x="179512" y="1340768"/>
            <a:ext cx="8640960" cy="5112568"/>
          </a:xfrm>
        </p:spPr>
        <p:txBody>
          <a:bodyPr/>
          <a:lstStyle/>
          <a:p>
            <a:pPr marL="0" indent="0">
              <a:buNone/>
            </a:pPr>
            <a:endParaRPr lang="en-US" altLang="ja-JP" sz="2000" dirty="0"/>
          </a:p>
          <a:p>
            <a:pPr marL="0" indent="0">
              <a:buNone/>
            </a:pPr>
            <a:r>
              <a:rPr lang="en-US" altLang="ja-JP" sz="2400" dirty="0"/>
              <a:t>While </a:t>
            </a:r>
            <a:r>
              <a:rPr lang="en-US" altLang="ja-JP" sz="2400" u="sng" dirty="0"/>
              <a:t>safety is a national responsibility</a:t>
            </a:r>
            <a:r>
              <a:rPr lang="en-US" altLang="ja-JP" sz="2400" dirty="0"/>
              <a:t>, the IAEA safety standards</a:t>
            </a:r>
          </a:p>
          <a:p>
            <a:pPr marL="0" indent="0">
              <a:buNone/>
            </a:pPr>
            <a:endParaRPr lang="en-US" altLang="ja-JP" sz="2400" b="1" u="sng" dirty="0"/>
          </a:p>
          <a:p>
            <a:pPr>
              <a:spcBef>
                <a:spcPts val="600"/>
              </a:spcBef>
              <a:spcAft>
                <a:spcPts val="600"/>
              </a:spcAft>
              <a:buFont typeface="Arial" panose="020B0604020202020204" pitchFamily="34" charset="0"/>
              <a:buChar char="•"/>
              <a:defRPr/>
            </a:pPr>
            <a:r>
              <a:rPr lang="en-US" altLang="ja-JP" sz="2400" dirty="0"/>
              <a:t>serve as a </a:t>
            </a:r>
            <a:r>
              <a:rPr lang="en-US" altLang="ja-JP" sz="2400" dirty="0">
                <a:solidFill>
                  <a:srgbClr val="FFFF00"/>
                </a:solidFill>
              </a:rPr>
              <a:t>global reference </a:t>
            </a:r>
            <a:r>
              <a:rPr lang="en-US" altLang="ja-JP" sz="2400" dirty="0"/>
              <a:t>for Member States</a:t>
            </a:r>
          </a:p>
          <a:p>
            <a:pPr>
              <a:spcBef>
                <a:spcPts val="600"/>
              </a:spcBef>
              <a:spcAft>
                <a:spcPts val="600"/>
              </a:spcAft>
              <a:buFont typeface="Arial" panose="020B0604020202020204" pitchFamily="34" charset="0"/>
              <a:buChar char="•"/>
              <a:defRPr/>
            </a:pPr>
            <a:r>
              <a:rPr lang="en-US" altLang="ja-JP" sz="2400" dirty="0"/>
              <a:t>deliver a </a:t>
            </a:r>
            <a:r>
              <a:rPr lang="en-US" altLang="ja-JP" sz="2400" dirty="0">
                <a:solidFill>
                  <a:srgbClr val="FFFF00"/>
                </a:solidFill>
              </a:rPr>
              <a:t>harmonized high level of safety</a:t>
            </a:r>
            <a:r>
              <a:rPr lang="en-US" altLang="ja-JP" sz="2400" dirty="0"/>
              <a:t> for protecting people and the environment from the harmful effects of ionizing radiation</a:t>
            </a:r>
          </a:p>
          <a:p>
            <a:pPr>
              <a:spcBef>
                <a:spcPts val="600"/>
              </a:spcBef>
              <a:spcAft>
                <a:spcPts val="600"/>
              </a:spcAft>
              <a:buFont typeface="Arial" panose="020B0604020202020204" pitchFamily="34" charset="0"/>
              <a:buChar char="•"/>
              <a:defRPr/>
            </a:pPr>
            <a:r>
              <a:rPr lang="en-US" altLang="ja-JP" sz="2400" dirty="0"/>
              <a:t>ensure </a:t>
            </a:r>
            <a:r>
              <a:rPr lang="en-US" altLang="ja-JP" sz="2400" dirty="0">
                <a:solidFill>
                  <a:srgbClr val="FFFF00"/>
                </a:solidFill>
              </a:rPr>
              <a:t>sustainable continuous improvement</a:t>
            </a:r>
            <a:r>
              <a:rPr lang="en-US" altLang="ja-JP" sz="2400" dirty="0"/>
              <a:t> through effective feedback on experience in application</a:t>
            </a:r>
          </a:p>
          <a:p>
            <a:pPr>
              <a:lnSpc>
                <a:spcPct val="90000"/>
              </a:lnSpc>
              <a:buFontTx/>
              <a:buNone/>
              <a:defRPr/>
            </a:pPr>
            <a:endParaRPr lang="en-US" altLang="ja-JP" sz="1800" dirty="0"/>
          </a:p>
        </p:txBody>
      </p:sp>
      <p:sp>
        <p:nvSpPr>
          <p:cNvPr id="3" name="Slide Number Placeholder 2"/>
          <p:cNvSpPr>
            <a:spLocks noGrp="1"/>
          </p:cNvSpPr>
          <p:nvPr>
            <p:ph type="sldNum" sz="quarter" idx="12"/>
          </p:nvPr>
        </p:nvSpPr>
        <p:spPr/>
        <p:txBody>
          <a:bodyPr/>
          <a:lstStyle/>
          <a:p>
            <a:fld id="{A9C13801-2B02-4C2A-A24E-16D8D119200E}" type="slidenum">
              <a:rPr lang="en-US" smtClean="0"/>
              <a:pPr/>
              <a:t>11</a:t>
            </a:fld>
            <a:endParaRPr lang="en-US"/>
          </a:p>
        </p:txBody>
      </p:sp>
    </p:spTree>
    <p:extLst>
      <p:ext uri="{BB962C8B-B14F-4D97-AF65-F5344CB8AC3E}">
        <p14:creationId xmlns:p14="http://schemas.microsoft.com/office/powerpoint/2010/main" val="353324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normAutofit/>
          </a:bodyPr>
          <a:lstStyle/>
          <a:p>
            <a:pPr algn="ctr"/>
            <a:r>
              <a:rPr lang="en-US" dirty="0"/>
              <a:t>Thank You!</a:t>
            </a:r>
          </a:p>
        </p:txBody>
      </p:sp>
      <p:pic>
        <p:nvPicPr>
          <p:cNvPr id="4" name="Picture 2" descr="\\NSRW-Home\NSRW-Home\COLGAN\Desktop\Current docs\IMG_479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196752"/>
            <a:ext cx="806489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51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188640"/>
            <a:ext cx="5112568" cy="864096"/>
          </a:xfrm>
        </p:spPr>
        <p:txBody>
          <a:bodyPr>
            <a:normAutofit/>
          </a:bodyPr>
          <a:lstStyle/>
          <a:p>
            <a:pPr algn="ctr"/>
            <a:r>
              <a:rPr lang="en-GB" dirty="0"/>
              <a:t>Mandate of IAEA</a:t>
            </a:r>
          </a:p>
        </p:txBody>
      </p:sp>
      <p:sp>
        <p:nvSpPr>
          <p:cNvPr id="7171" name="Rectangle 3"/>
          <p:cNvSpPr>
            <a:spLocks noGrp="1" noChangeArrowheads="1"/>
          </p:cNvSpPr>
          <p:nvPr>
            <p:ph idx="1"/>
          </p:nvPr>
        </p:nvSpPr>
        <p:spPr>
          <a:xfrm>
            <a:off x="433389" y="1235075"/>
            <a:ext cx="7667003" cy="4851400"/>
          </a:xfrm>
        </p:spPr>
        <p:txBody>
          <a:bodyPr>
            <a:normAutofit/>
          </a:bodyPr>
          <a:lstStyle/>
          <a:p>
            <a:pPr eaLnBrk="1" hangingPunct="1">
              <a:buFontTx/>
              <a:buNone/>
            </a:pPr>
            <a:r>
              <a:rPr lang="en-GB" sz="2400" dirty="0"/>
              <a:t>	</a:t>
            </a:r>
            <a:r>
              <a:rPr lang="en-GB" sz="2000" b="1" dirty="0"/>
              <a:t>IAEA Statute (Article III.A.6)</a:t>
            </a:r>
          </a:p>
          <a:p>
            <a:pPr eaLnBrk="1" hangingPunct="1">
              <a:buFontTx/>
              <a:buNone/>
            </a:pPr>
            <a:endParaRPr lang="en-US" sz="1400" dirty="0"/>
          </a:p>
          <a:p>
            <a:pPr algn="just" eaLnBrk="1" hangingPunct="1">
              <a:lnSpc>
                <a:spcPts val="2600"/>
              </a:lnSpc>
              <a:buFontTx/>
              <a:buNone/>
            </a:pPr>
            <a:r>
              <a:rPr lang="en-GB" sz="1800" dirty="0"/>
              <a:t>	6. </a:t>
            </a:r>
            <a:r>
              <a:rPr lang="en-GB" sz="1800" dirty="0">
                <a:solidFill>
                  <a:srgbClr val="FFFF00"/>
                </a:solidFill>
              </a:rPr>
              <a:t>To establish or adopt</a:t>
            </a:r>
            <a:r>
              <a:rPr lang="en-GB" sz="1800" dirty="0"/>
              <a:t>, in consultation and, where appropriate, in collaboration with the competent organs of the United Nations and with the specialized agencies concerned, </a:t>
            </a:r>
            <a:r>
              <a:rPr lang="en-GB" sz="1800" dirty="0">
                <a:solidFill>
                  <a:srgbClr val="FFFF00"/>
                </a:solidFill>
              </a:rPr>
              <a:t>standards of safety for protection of health and minimization of danger to life and property </a:t>
            </a:r>
            <a:r>
              <a:rPr lang="en-GB" sz="1800" dirty="0"/>
              <a:t>(including such standards for labour conditions), and to provide for the application of these standards to its own operation as well as to the operations making use of materials, services, equipment, facilities, and information made available by the Agency or at its request or under its control or supervision; and to provide for the application of these standards, at the request of the parties, to operations under any bilateral or multilateral arrangements, or, at the request of a State, to any of that State's activities in the field of atomic energy</a:t>
            </a:r>
            <a:endParaRPr lang="en-US" sz="1800" dirty="0"/>
          </a:p>
        </p:txBody>
      </p:sp>
      <p:sp>
        <p:nvSpPr>
          <p:cNvPr id="3" name="Slide Number Placeholder 2">
            <a:extLst>
              <a:ext uri="{FF2B5EF4-FFF2-40B4-BE49-F238E27FC236}">
                <a16:creationId xmlns:a16="http://schemas.microsoft.com/office/drawing/2014/main" id="{1C596D51-1A98-4398-8B8E-35D8DAA95949}"/>
              </a:ext>
            </a:extLst>
          </p:cNvPr>
          <p:cNvSpPr>
            <a:spLocks noGrp="1"/>
          </p:cNvSpPr>
          <p:nvPr>
            <p:ph type="sldNum" sz="quarter" idx="12"/>
          </p:nvPr>
        </p:nvSpPr>
        <p:spPr/>
        <p:txBody>
          <a:bodyPr/>
          <a:lstStyle/>
          <a:p>
            <a:fld id="{75438AA2-A647-4DD3-8964-BF4D566E7557}" type="slidenum">
              <a:rPr lang="en-US" smtClean="0"/>
              <a:pPr/>
              <a:t>2</a:t>
            </a:fld>
            <a:endParaRPr lang="en-US"/>
          </a:p>
        </p:txBody>
      </p:sp>
    </p:spTree>
    <p:extLst>
      <p:ext uri="{BB962C8B-B14F-4D97-AF65-F5344CB8AC3E}">
        <p14:creationId xmlns:p14="http://schemas.microsoft.com/office/powerpoint/2010/main" val="242588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188640"/>
            <a:ext cx="5112568" cy="864096"/>
          </a:xfrm>
        </p:spPr>
        <p:txBody>
          <a:bodyPr>
            <a:normAutofit/>
          </a:bodyPr>
          <a:lstStyle/>
          <a:p>
            <a:pPr algn="ctr"/>
            <a:r>
              <a:rPr lang="en-GB" dirty="0"/>
              <a:t>Mandate of IAEA</a:t>
            </a:r>
          </a:p>
        </p:txBody>
      </p:sp>
      <p:sp>
        <p:nvSpPr>
          <p:cNvPr id="7171" name="Rectangle 3"/>
          <p:cNvSpPr>
            <a:spLocks noGrp="1" noChangeArrowheads="1"/>
          </p:cNvSpPr>
          <p:nvPr>
            <p:ph idx="1"/>
          </p:nvPr>
        </p:nvSpPr>
        <p:spPr>
          <a:xfrm>
            <a:off x="433389" y="1235075"/>
            <a:ext cx="7667003" cy="4851400"/>
          </a:xfrm>
        </p:spPr>
        <p:txBody>
          <a:bodyPr>
            <a:normAutofit/>
          </a:bodyPr>
          <a:lstStyle/>
          <a:p>
            <a:pPr eaLnBrk="1" hangingPunct="1">
              <a:buFontTx/>
              <a:buNone/>
            </a:pPr>
            <a:r>
              <a:rPr lang="en-GB" sz="2400" dirty="0"/>
              <a:t>	</a:t>
            </a:r>
            <a:r>
              <a:rPr lang="en-GB" sz="2000" b="1" dirty="0"/>
              <a:t>IAEA Statute (Article III.A.6)</a:t>
            </a:r>
          </a:p>
          <a:p>
            <a:pPr eaLnBrk="1" hangingPunct="1">
              <a:buFontTx/>
              <a:buNone/>
            </a:pPr>
            <a:endParaRPr lang="en-US" sz="1400" dirty="0"/>
          </a:p>
          <a:p>
            <a:pPr algn="just" eaLnBrk="1" hangingPunct="1">
              <a:lnSpc>
                <a:spcPts val="2600"/>
              </a:lnSpc>
              <a:buFontTx/>
              <a:buNone/>
            </a:pPr>
            <a:r>
              <a:rPr lang="en-GB" sz="1800" dirty="0"/>
              <a:t>	6. To establish or adopt, in consultation and, where appropriate, in collaboration with the competent organs of the United Nations and with the specialized agencies concerned, standards of safety for protection of health and minimization of danger to life and property (including such standards for labour conditions), and </a:t>
            </a:r>
            <a:r>
              <a:rPr lang="en-GB" sz="1800" dirty="0">
                <a:solidFill>
                  <a:srgbClr val="FFFF00"/>
                </a:solidFill>
              </a:rPr>
              <a:t>to provide for the application of these standards</a:t>
            </a:r>
            <a:r>
              <a:rPr lang="en-GB" sz="1800" dirty="0"/>
              <a:t> to its own operation as well as to the operations making use of materials, services, equipment, facilities, and information made available by the Agency or at its request or under its control or supervision; and to provide for the application of these standards, at the request of the parties, to operations under any bilateral or multilateral arrangements, or, at the request of a State, to any of that State's activities in the field of atomic energy</a:t>
            </a:r>
            <a:endParaRPr lang="en-US" sz="1800" dirty="0"/>
          </a:p>
        </p:txBody>
      </p:sp>
    </p:spTree>
    <p:extLst>
      <p:ext uri="{BB962C8B-B14F-4D97-AF65-F5344CB8AC3E}">
        <p14:creationId xmlns:p14="http://schemas.microsoft.com/office/powerpoint/2010/main" val="375595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188640"/>
            <a:ext cx="5112568" cy="864096"/>
          </a:xfrm>
        </p:spPr>
        <p:txBody>
          <a:bodyPr>
            <a:normAutofit/>
          </a:bodyPr>
          <a:lstStyle/>
          <a:p>
            <a:pPr algn="ctr"/>
            <a:r>
              <a:rPr lang="en-GB" dirty="0"/>
              <a:t>Mandate of IAEA</a:t>
            </a:r>
          </a:p>
        </p:txBody>
      </p:sp>
      <p:sp>
        <p:nvSpPr>
          <p:cNvPr id="7171" name="Rectangle 3"/>
          <p:cNvSpPr>
            <a:spLocks noGrp="1" noChangeArrowheads="1"/>
          </p:cNvSpPr>
          <p:nvPr>
            <p:ph idx="1"/>
          </p:nvPr>
        </p:nvSpPr>
        <p:spPr>
          <a:xfrm>
            <a:off x="433389" y="1235075"/>
            <a:ext cx="7667003" cy="4851400"/>
          </a:xfrm>
        </p:spPr>
        <p:txBody>
          <a:bodyPr>
            <a:normAutofit/>
          </a:bodyPr>
          <a:lstStyle/>
          <a:p>
            <a:pPr eaLnBrk="1" hangingPunct="1">
              <a:buFontTx/>
              <a:buNone/>
            </a:pPr>
            <a:r>
              <a:rPr lang="en-GB" sz="2400" dirty="0"/>
              <a:t>	</a:t>
            </a:r>
            <a:r>
              <a:rPr lang="en-GB" sz="2000" b="1" dirty="0"/>
              <a:t>IAEA Statute (Article III.A.6)</a:t>
            </a:r>
          </a:p>
          <a:p>
            <a:pPr eaLnBrk="1" hangingPunct="1">
              <a:buFontTx/>
              <a:buNone/>
            </a:pPr>
            <a:endParaRPr lang="en-US" sz="1400" dirty="0"/>
          </a:p>
          <a:p>
            <a:pPr algn="just" eaLnBrk="1" hangingPunct="1">
              <a:lnSpc>
                <a:spcPts val="2600"/>
              </a:lnSpc>
              <a:buFontTx/>
              <a:buNone/>
            </a:pPr>
            <a:r>
              <a:rPr lang="en-GB" sz="1800" dirty="0"/>
              <a:t>	6. To </a:t>
            </a:r>
            <a:r>
              <a:rPr lang="en-GB" sz="1800" dirty="0">
                <a:solidFill>
                  <a:srgbClr val="FFFF00"/>
                </a:solidFill>
              </a:rPr>
              <a:t>establish or adopt</a:t>
            </a:r>
            <a:r>
              <a:rPr lang="en-GB" sz="1800" dirty="0"/>
              <a:t>, in consultation and, where appropriate, </a:t>
            </a:r>
            <a:r>
              <a:rPr lang="en-GB" sz="1800" dirty="0">
                <a:solidFill>
                  <a:srgbClr val="FFFF00"/>
                </a:solidFill>
              </a:rPr>
              <a:t>in collaboration with the competent organs of the United Nations and with the specialized agencies concerned</a:t>
            </a:r>
            <a:r>
              <a:rPr lang="en-GB" sz="1800" dirty="0"/>
              <a:t>, standards of safety for protection of health and minimization of danger to life and property (including such standards for labour conditions), and to provide for the application of these standards to its own operation as well as to the operations making use of materials, services, equipment, facilities, and information made available by the Agency or at its request or under its control or supervision; and to provide for the application of these standards, at the request of the parties, to operations under any bilateral or multilateral arrangements, or, at the request of a State, to any of that State's activities in the field of atomic energy</a:t>
            </a:r>
            <a:endParaRPr lang="en-US" sz="1800" dirty="0"/>
          </a:p>
        </p:txBody>
      </p:sp>
    </p:spTree>
    <p:extLst>
      <p:ext uri="{BB962C8B-B14F-4D97-AF65-F5344CB8AC3E}">
        <p14:creationId xmlns:p14="http://schemas.microsoft.com/office/powerpoint/2010/main" val="388156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eaLnBrk="1" hangingPunct="1"/>
            <a:r>
              <a:rPr lang="en-GB" sz="2800"/>
              <a:t>IAEA Safety Standards</a:t>
            </a:r>
          </a:p>
        </p:txBody>
      </p:sp>
      <p:sp>
        <p:nvSpPr>
          <p:cNvPr id="8196" name="Rectangle 3"/>
          <p:cNvSpPr>
            <a:spLocks noGrp="1" noChangeArrowheads="1"/>
          </p:cNvSpPr>
          <p:nvPr>
            <p:ph idx="1"/>
          </p:nvPr>
        </p:nvSpPr>
        <p:spPr>
          <a:xfrm>
            <a:off x="539552" y="1196752"/>
            <a:ext cx="7704856" cy="4827240"/>
          </a:xfrm>
        </p:spPr>
        <p:txBody>
          <a:bodyPr/>
          <a:lstStyle/>
          <a:p>
            <a:pPr eaLnBrk="1" hangingPunct="1">
              <a:buFontTx/>
              <a:buNone/>
              <a:defRPr/>
            </a:pPr>
            <a:endParaRPr lang="en-GB" sz="2000" b="1" u="sng" dirty="0"/>
          </a:p>
          <a:p>
            <a:pPr eaLnBrk="1" hangingPunct="1">
              <a:buFontTx/>
              <a:buNone/>
              <a:defRPr/>
            </a:pPr>
            <a:endParaRPr lang="en-US" sz="2400" dirty="0"/>
          </a:p>
          <a:p>
            <a:pPr eaLnBrk="1" hangingPunct="1">
              <a:buFontTx/>
              <a:buNone/>
              <a:defRPr/>
            </a:pPr>
            <a:endParaRPr lang="en-US" sz="2400" dirty="0"/>
          </a:p>
          <a:p>
            <a:pPr marL="0" indent="0" eaLnBrk="1" hangingPunct="1">
              <a:buFontTx/>
              <a:buNone/>
              <a:defRPr/>
            </a:pPr>
            <a:endParaRPr lang="en-US" sz="2000" dirty="0"/>
          </a:p>
          <a:p>
            <a:pPr eaLnBrk="1" hangingPunct="1">
              <a:defRPr/>
            </a:pPr>
            <a:r>
              <a:rPr lang="en-US" sz="2000" dirty="0"/>
              <a:t>Not binding on Member States but may be adopted by them</a:t>
            </a:r>
          </a:p>
          <a:p>
            <a:pPr eaLnBrk="1" hangingPunct="1">
              <a:defRPr/>
            </a:pPr>
            <a:endParaRPr lang="en-US" sz="2000" dirty="0"/>
          </a:p>
          <a:p>
            <a:pPr eaLnBrk="1" hangingPunct="1">
              <a:defRPr/>
            </a:pPr>
            <a:r>
              <a:rPr lang="en-US" sz="2000" dirty="0"/>
              <a:t>Binding for IAEA’s own activities</a:t>
            </a:r>
          </a:p>
          <a:p>
            <a:pPr eaLnBrk="1" hangingPunct="1">
              <a:defRPr/>
            </a:pPr>
            <a:endParaRPr lang="en-US" sz="2000" dirty="0"/>
          </a:p>
          <a:p>
            <a:pPr eaLnBrk="1" hangingPunct="1">
              <a:defRPr/>
            </a:pPr>
            <a:r>
              <a:rPr lang="en-US" sz="2000" dirty="0"/>
              <a:t>Binding on Member States in relation to operations assisted by the IAEA</a:t>
            </a:r>
          </a:p>
          <a:p>
            <a:pPr eaLnBrk="1" hangingPunct="1">
              <a:defRPr/>
            </a:pPr>
            <a:endParaRPr lang="en-US" sz="2000" dirty="0"/>
          </a:p>
          <a:p>
            <a:pPr eaLnBrk="1" hangingPunct="1">
              <a:defRPr/>
            </a:pPr>
            <a:r>
              <a:rPr lang="en-US" sz="2000" dirty="0"/>
              <a:t>Binding on Member States entering into project agreements with the IAEA</a:t>
            </a:r>
            <a:endParaRPr lang="en-GB" sz="2000" dirty="0"/>
          </a:p>
        </p:txBody>
      </p:sp>
      <p:sp>
        <p:nvSpPr>
          <p:cNvPr id="5" name="Rounded Rectangle 4"/>
          <p:cNvSpPr/>
          <p:nvPr/>
        </p:nvSpPr>
        <p:spPr>
          <a:xfrm>
            <a:off x="899592" y="1412776"/>
            <a:ext cx="6840760" cy="936104"/>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The IAEA SAFETY STANDARDS: THE GLOBAL REFERENCE </a:t>
            </a:r>
          </a:p>
          <a:p>
            <a:pPr algn="ctr" fontAlgn="auto">
              <a:spcBef>
                <a:spcPts val="0"/>
              </a:spcBef>
              <a:spcAft>
                <a:spcPts val="0"/>
              </a:spcAft>
              <a:defRPr/>
            </a:pPr>
            <a:r>
              <a:rPr lang="en-GB" sz="2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cs typeface="Calibri" pitchFamily="34" charset="0"/>
              </a:rPr>
              <a:t>FOR PROTECTING PEOPLE AND THE ENVIRONMENT</a:t>
            </a:r>
          </a:p>
        </p:txBody>
      </p:sp>
    </p:spTree>
    <p:extLst>
      <p:ext uri="{BB962C8B-B14F-4D97-AF65-F5344CB8AC3E}">
        <p14:creationId xmlns:p14="http://schemas.microsoft.com/office/powerpoint/2010/main" val="224403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6"/>
          <p:cNvSpPr txBox="1">
            <a:spLocks noGrp="1" noChangeArrowheads="1"/>
          </p:cNvSpPr>
          <p:nvPr/>
        </p:nvSpPr>
        <p:spPr bwMode="white">
          <a:xfrm>
            <a:off x="6294438" y="6369050"/>
            <a:ext cx="2624137"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endParaRPr lang="en-US" sz="1000">
              <a:solidFill>
                <a:srgbClr val="D5D7D8"/>
              </a:solidFill>
              <a:latin typeface="Arial" charset="0"/>
              <a:cs typeface="Arial" charset="0"/>
            </a:endParaRPr>
          </a:p>
        </p:txBody>
      </p:sp>
      <p:sp>
        <p:nvSpPr>
          <p:cNvPr id="6148" name="Rectangle 2"/>
          <p:cNvSpPr>
            <a:spLocks noGrp="1" noChangeArrowheads="1"/>
          </p:cNvSpPr>
          <p:nvPr>
            <p:ph type="title" idx="4294967295"/>
          </p:nvPr>
        </p:nvSpPr>
        <p:spPr>
          <a:xfrm>
            <a:off x="1187624" y="98425"/>
            <a:ext cx="7056784" cy="762000"/>
          </a:xfrm>
        </p:spPr>
        <p:txBody>
          <a:bodyPr>
            <a:normAutofit/>
          </a:bodyPr>
          <a:lstStyle/>
          <a:p>
            <a:pPr>
              <a:defRPr/>
            </a:pPr>
            <a:r>
              <a:rPr lang="en-US" sz="2800" dirty="0"/>
              <a:t>International Basic Safety Standards</a:t>
            </a:r>
            <a:endParaRPr lang="es-ES" sz="2800" dirty="0"/>
          </a:p>
        </p:txBody>
      </p:sp>
      <p:sp>
        <p:nvSpPr>
          <p:cNvPr id="153603" name="AutoShape 3"/>
          <p:cNvSpPr>
            <a:spLocks noChangeArrowheads="1"/>
          </p:cNvSpPr>
          <p:nvPr/>
        </p:nvSpPr>
        <p:spPr bwMode="auto">
          <a:xfrm>
            <a:off x="2671200" y="3271837"/>
            <a:ext cx="457200" cy="330200"/>
          </a:xfrm>
          <a:prstGeom prst="rightArrow">
            <a:avLst>
              <a:gd name="adj1" fmla="val 50000"/>
              <a:gd name="adj2" fmla="val 34615"/>
            </a:avLst>
          </a:prstGeom>
          <a:solidFill>
            <a:srgbClr val="CCECFF"/>
          </a:solidFill>
          <a:ln w="6350">
            <a:solidFill>
              <a:srgbClr val="000000"/>
            </a:solidFill>
            <a:miter lim="800000"/>
            <a:headEnd/>
            <a:tailEnd/>
          </a:ln>
        </p:spPr>
        <p:txBody>
          <a:bodyPr wrap="none" anchor="ctr"/>
          <a:lstStyle/>
          <a:p>
            <a:endParaRPr lang="en-AU">
              <a:cs typeface="Arial" charset="0"/>
            </a:endParaRPr>
          </a:p>
        </p:txBody>
      </p:sp>
      <p:sp>
        <p:nvSpPr>
          <p:cNvPr id="153604" name="AutoShape 4"/>
          <p:cNvSpPr>
            <a:spLocks noChangeArrowheads="1"/>
          </p:cNvSpPr>
          <p:nvPr/>
        </p:nvSpPr>
        <p:spPr bwMode="auto">
          <a:xfrm>
            <a:off x="5651500" y="2565400"/>
            <a:ext cx="457200" cy="330200"/>
          </a:xfrm>
          <a:prstGeom prst="rightArrow">
            <a:avLst>
              <a:gd name="adj1" fmla="val 50000"/>
              <a:gd name="adj2" fmla="val 34615"/>
            </a:avLst>
          </a:prstGeom>
          <a:solidFill>
            <a:srgbClr val="CCECFF"/>
          </a:solidFill>
          <a:ln w="6350">
            <a:solidFill>
              <a:srgbClr val="000000"/>
            </a:solidFill>
            <a:miter lim="800000"/>
            <a:headEnd/>
            <a:tailEnd/>
          </a:ln>
        </p:spPr>
        <p:txBody>
          <a:bodyPr wrap="none" anchor="ctr"/>
          <a:lstStyle/>
          <a:p>
            <a:endParaRPr lang="en-AU">
              <a:cs typeface="Arial" charset="0"/>
            </a:endParaRPr>
          </a:p>
        </p:txBody>
      </p:sp>
      <p:sp>
        <p:nvSpPr>
          <p:cNvPr id="153613" name="AutoShape 13"/>
          <p:cNvSpPr>
            <a:spLocks noChangeArrowheads="1"/>
          </p:cNvSpPr>
          <p:nvPr/>
        </p:nvSpPr>
        <p:spPr bwMode="auto">
          <a:xfrm>
            <a:off x="5651500" y="4076700"/>
            <a:ext cx="457200" cy="330200"/>
          </a:xfrm>
          <a:prstGeom prst="rightArrow">
            <a:avLst>
              <a:gd name="adj1" fmla="val 50000"/>
              <a:gd name="adj2" fmla="val 34615"/>
            </a:avLst>
          </a:prstGeom>
          <a:solidFill>
            <a:srgbClr val="CCECFF"/>
          </a:solidFill>
          <a:ln w="6350">
            <a:solidFill>
              <a:srgbClr val="000000"/>
            </a:solidFill>
            <a:miter lim="800000"/>
            <a:headEnd/>
            <a:tailEnd/>
          </a:ln>
        </p:spPr>
        <p:txBody>
          <a:bodyPr wrap="none" anchor="ctr"/>
          <a:lstStyle/>
          <a:p>
            <a:endParaRPr lang="en-AU">
              <a:cs typeface="Arial" charset="0"/>
            </a:endParaRPr>
          </a:p>
        </p:txBody>
      </p:sp>
      <p:sp>
        <p:nvSpPr>
          <p:cNvPr id="153614" name="AutoShape 14"/>
          <p:cNvSpPr>
            <a:spLocks noChangeArrowheads="1"/>
          </p:cNvSpPr>
          <p:nvPr/>
        </p:nvSpPr>
        <p:spPr bwMode="auto">
          <a:xfrm rot="5400000">
            <a:off x="7464425" y="3632200"/>
            <a:ext cx="304800" cy="330200"/>
          </a:xfrm>
          <a:prstGeom prst="rightArrow">
            <a:avLst>
              <a:gd name="adj1" fmla="val 50000"/>
              <a:gd name="adj2" fmla="val 25000"/>
            </a:avLst>
          </a:prstGeom>
          <a:solidFill>
            <a:srgbClr val="CCECFF"/>
          </a:solidFill>
          <a:ln w="6350">
            <a:solidFill>
              <a:srgbClr val="000000"/>
            </a:solidFill>
            <a:miter lim="800000"/>
            <a:headEnd/>
            <a:tailEnd/>
          </a:ln>
        </p:spPr>
        <p:txBody>
          <a:bodyPr rot="10800000" vert="eaVert" wrap="none" anchor="ctr"/>
          <a:lstStyle/>
          <a:p>
            <a:endParaRPr lang="en-AU">
              <a:cs typeface="Arial" charset="0"/>
            </a:endParaRPr>
          </a:p>
        </p:txBody>
      </p:sp>
      <p:pic>
        <p:nvPicPr>
          <p:cNvPr id="153615" name="Picture 15" descr="UNSC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195511"/>
            <a:ext cx="1872208" cy="2619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730" y="1006225"/>
            <a:ext cx="1738425" cy="24738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47730" y="4070201"/>
            <a:ext cx="1749425" cy="22535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18"/>
          <p:cNvPicPr>
            <a:picLocks noChangeAspect="1" noChangeArrowheads="1"/>
          </p:cNvPicPr>
          <p:nvPr/>
        </p:nvPicPr>
        <p:blipFill>
          <a:blip r:embed="rId6" cstate="print"/>
          <a:srcRect t="880" b="439"/>
          <a:stretch>
            <a:fillRect/>
          </a:stretch>
        </p:blipFill>
        <p:spPr bwMode="auto">
          <a:xfrm>
            <a:off x="3491881" y="2170383"/>
            <a:ext cx="1872208" cy="2619375"/>
          </a:xfrm>
          <a:prstGeom prst="rect">
            <a:avLst/>
          </a:prstGeom>
          <a:noFill/>
          <a:ln w="3175" algn="ctr">
            <a:solidFill>
              <a:schemeClr val="tx1">
                <a:lumMod val="75000"/>
              </a:schemeClr>
            </a:solidFill>
            <a:miter lim="800000"/>
            <a:headEnd/>
            <a:tailEnd/>
          </a:ln>
        </p:spPr>
      </p:pic>
    </p:spTree>
    <p:extLst>
      <p:ext uri="{BB962C8B-B14F-4D97-AF65-F5344CB8AC3E}">
        <p14:creationId xmlns:p14="http://schemas.microsoft.com/office/powerpoint/2010/main" val="27101902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algn="ctr"/>
            <a:r>
              <a:rPr lang="en-US" sz="2800" dirty="0"/>
              <a:t>Basis for the IAEA Basic Safety Standards</a:t>
            </a:r>
          </a:p>
        </p:txBody>
      </p:sp>
      <p:sp>
        <p:nvSpPr>
          <p:cNvPr id="14339" name="Rectangle 1027"/>
          <p:cNvSpPr>
            <a:spLocks noGrp="1" noChangeArrowheads="1"/>
          </p:cNvSpPr>
          <p:nvPr>
            <p:ph type="body" idx="1"/>
          </p:nvPr>
        </p:nvSpPr>
        <p:spPr>
          <a:xfrm>
            <a:off x="282575" y="1700808"/>
            <a:ext cx="8593138" cy="4395192"/>
          </a:xfrm>
        </p:spPr>
        <p:txBody>
          <a:bodyPr/>
          <a:lstStyle/>
          <a:p>
            <a:pPr marL="0" indent="0" algn="ctr">
              <a:buNone/>
            </a:pPr>
            <a:r>
              <a:rPr lang="en-US" sz="2400" dirty="0"/>
              <a:t>“The Agency's basic safety standards will be drawn up in accordance with the provisions of Article III. A. 6 of </a:t>
            </a:r>
          </a:p>
          <a:p>
            <a:pPr marL="0" indent="0" algn="ctr">
              <a:buNone/>
            </a:pPr>
            <a:r>
              <a:rPr lang="en-US" sz="2400" dirty="0"/>
              <a:t>the Statute and will be based, to the extent possible, </a:t>
            </a:r>
          </a:p>
          <a:p>
            <a:pPr marL="0" indent="0" algn="ctr">
              <a:buNone/>
            </a:pPr>
            <a:r>
              <a:rPr lang="en-US" sz="2400" dirty="0"/>
              <a:t>on the recommendations of the International Commission </a:t>
            </a:r>
          </a:p>
          <a:p>
            <a:pPr marL="0" indent="0" algn="ctr">
              <a:buNone/>
            </a:pPr>
            <a:r>
              <a:rPr lang="en-US" sz="2400" dirty="0"/>
              <a:t>on Radiological Protection (ICRP).”</a:t>
            </a:r>
          </a:p>
          <a:p>
            <a:pPr marL="0" indent="0">
              <a:buNone/>
            </a:pPr>
            <a:endParaRPr lang="en-US" sz="2400"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1400" dirty="0"/>
              <a:t>Source: IAEA Board of Governors, INFCIRC/18 (31 May 1960)</a:t>
            </a:r>
          </a:p>
        </p:txBody>
      </p:sp>
    </p:spTree>
    <p:extLst>
      <p:ext uri="{BB962C8B-B14F-4D97-AF65-F5344CB8AC3E}">
        <p14:creationId xmlns:p14="http://schemas.microsoft.com/office/powerpoint/2010/main" val="234137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2425576" y="158947"/>
            <a:ext cx="4505449" cy="762000"/>
          </a:xfrm>
        </p:spPr>
        <p:txBody>
          <a:bodyPr/>
          <a:lstStyle/>
          <a:p>
            <a:r>
              <a:rPr lang="en-GB" sz="2800" dirty="0"/>
              <a:t>IAEA Safety Standards</a:t>
            </a:r>
            <a:endParaRPr lang="en-US" sz="2800"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467089244"/>
              </p:ext>
            </p:extLst>
          </p:nvPr>
        </p:nvGraphicFramePr>
        <p:xfrm>
          <a:off x="539552" y="1896202"/>
          <a:ext cx="3600400" cy="3460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1239053" y="2133797"/>
            <a:ext cx="2376264" cy="830997"/>
          </a:xfrm>
          <a:prstGeom prst="rect">
            <a:avLst/>
          </a:prstGeom>
          <a:noFill/>
        </p:spPr>
        <p:txBody>
          <a:bodyPr wrap="square">
            <a:spAutoFit/>
          </a:bodyPr>
          <a:lstStyle/>
          <a:p>
            <a:pPr>
              <a:defRPr/>
            </a:pPr>
            <a:r>
              <a:rPr lang="en-GB" dirty="0">
                <a:solidFill>
                  <a:schemeClr val="accent4">
                    <a:lumMod val="20000"/>
                    <a:lumOff val="80000"/>
                  </a:schemeClr>
                </a:solidFill>
                <a:latin typeface="+mn-lt"/>
              </a:rPr>
              <a:t>      Safety Fundamentals</a:t>
            </a:r>
          </a:p>
        </p:txBody>
      </p:sp>
      <p:sp>
        <p:nvSpPr>
          <p:cNvPr id="3" name="TextBox 2"/>
          <p:cNvSpPr txBox="1"/>
          <p:nvPr/>
        </p:nvSpPr>
        <p:spPr>
          <a:xfrm>
            <a:off x="1255390" y="3246070"/>
            <a:ext cx="2776860" cy="830997"/>
          </a:xfrm>
          <a:prstGeom prst="rect">
            <a:avLst/>
          </a:prstGeom>
          <a:noFill/>
        </p:spPr>
        <p:txBody>
          <a:bodyPr wrap="square">
            <a:spAutoFit/>
          </a:bodyPr>
          <a:lstStyle/>
          <a:p>
            <a:pPr>
              <a:defRPr/>
            </a:pPr>
            <a:r>
              <a:rPr lang="en-GB" dirty="0">
                <a:solidFill>
                  <a:schemeClr val="tx1">
                    <a:lumMod val="75000"/>
                  </a:schemeClr>
                </a:solidFill>
                <a:latin typeface="+mn-lt"/>
              </a:rPr>
              <a:t>      </a:t>
            </a:r>
            <a:r>
              <a:rPr lang="en-GB" dirty="0">
                <a:solidFill>
                  <a:schemeClr val="accent4">
                    <a:lumMod val="20000"/>
                    <a:lumOff val="80000"/>
                  </a:schemeClr>
                </a:solidFill>
                <a:latin typeface="+mn-lt"/>
              </a:rPr>
              <a:t>Safety Requirements</a:t>
            </a:r>
          </a:p>
        </p:txBody>
      </p:sp>
      <p:sp>
        <p:nvSpPr>
          <p:cNvPr id="5" name="TextBox 4"/>
          <p:cNvSpPr txBox="1"/>
          <p:nvPr/>
        </p:nvSpPr>
        <p:spPr>
          <a:xfrm>
            <a:off x="1311061" y="4508499"/>
            <a:ext cx="2232248" cy="461665"/>
          </a:xfrm>
          <a:prstGeom prst="rect">
            <a:avLst/>
          </a:prstGeom>
          <a:noFill/>
        </p:spPr>
        <p:txBody>
          <a:bodyPr wrap="square">
            <a:spAutoFit/>
          </a:bodyPr>
          <a:lstStyle/>
          <a:p>
            <a:pPr>
              <a:defRPr/>
            </a:pPr>
            <a:r>
              <a:rPr lang="en-GB" dirty="0">
                <a:solidFill>
                  <a:schemeClr val="accent4">
                    <a:lumMod val="20000"/>
                    <a:lumOff val="80000"/>
                  </a:schemeClr>
                </a:solidFill>
                <a:latin typeface="+mn-lt"/>
              </a:rPr>
              <a:t>Safety Guides</a:t>
            </a:r>
          </a:p>
        </p:txBody>
      </p:sp>
      <p:sp>
        <p:nvSpPr>
          <p:cNvPr id="6" name="TextBox 5"/>
          <p:cNvSpPr txBox="1"/>
          <p:nvPr/>
        </p:nvSpPr>
        <p:spPr>
          <a:xfrm>
            <a:off x="4849490" y="2358469"/>
            <a:ext cx="3673475" cy="369332"/>
          </a:xfrm>
          <a:prstGeom prst="rect">
            <a:avLst/>
          </a:prstGeom>
          <a:noFill/>
        </p:spPr>
        <p:txBody>
          <a:bodyPr>
            <a:spAutoFit/>
          </a:bodyPr>
          <a:lstStyle/>
          <a:p>
            <a:pPr marL="0" lvl="1" eaLnBrk="0" hangingPunct="0">
              <a:spcBef>
                <a:spcPts val="0"/>
              </a:spcBef>
              <a:defRPr/>
            </a:pPr>
            <a:r>
              <a:rPr lang="en-US" sz="1800" dirty="0">
                <a:solidFill>
                  <a:srgbClr val="FFFFCC"/>
                </a:solidFill>
                <a:latin typeface="+mn-lt"/>
              </a:rPr>
              <a:t>high level underlying principles</a:t>
            </a:r>
          </a:p>
        </p:txBody>
      </p:sp>
      <p:sp>
        <p:nvSpPr>
          <p:cNvPr id="7" name="TextBox 6"/>
          <p:cNvSpPr txBox="1"/>
          <p:nvPr/>
        </p:nvSpPr>
        <p:spPr>
          <a:xfrm>
            <a:off x="4845050" y="3338513"/>
            <a:ext cx="4146550" cy="646331"/>
          </a:xfrm>
          <a:prstGeom prst="rect">
            <a:avLst/>
          </a:prstGeom>
          <a:noFill/>
        </p:spPr>
        <p:txBody>
          <a:bodyPr>
            <a:spAutoFit/>
          </a:bodyPr>
          <a:lstStyle/>
          <a:p>
            <a:pPr marL="0" lvl="1" eaLnBrk="0" hangingPunct="0">
              <a:spcBef>
                <a:spcPts val="0"/>
              </a:spcBef>
              <a:defRPr/>
            </a:pPr>
            <a:r>
              <a:rPr lang="en-US" sz="1800" dirty="0">
                <a:solidFill>
                  <a:srgbClr val="FFFFCC"/>
                </a:solidFill>
                <a:latin typeface="+mn-lt"/>
              </a:rPr>
              <a:t>specify obligations and responsibilities</a:t>
            </a:r>
          </a:p>
          <a:p>
            <a:pPr marL="0" lvl="1" eaLnBrk="0" hangingPunct="0">
              <a:spcBef>
                <a:spcPts val="0"/>
              </a:spcBef>
              <a:defRPr/>
            </a:pPr>
            <a:r>
              <a:rPr lang="en-US" sz="1800" dirty="0">
                <a:solidFill>
                  <a:srgbClr val="FFFFCC"/>
                </a:solidFill>
                <a:latin typeface="+mn-lt"/>
              </a:rPr>
              <a:t>(“</a:t>
            </a:r>
            <a:r>
              <a:rPr lang="en-US" sz="1800" dirty="0">
                <a:solidFill>
                  <a:srgbClr val="FFC000"/>
                </a:solidFill>
                <a:latin typeface="+mn-lt"/>
              </a:rPr>
              <a:t>shall</a:t>
            </a:r>
            <a:r>
              <a:rPr lang="en-US" sz="1800" dirty="0">
                <a:solidFill>
                  <a:srgbClr val="FFFFCC"/>
                </a:solidFill>
                <a:latin typeface="+mn-lt"/>
              </a:rPr>
              <a:t>” statements)</a:t>
            </a:r>
            <a:endParaRPr lang="en-GB" sz="1800" dirty="0">
              <a:solidFill>
                <a:srgbClr val="FFFFCC"/>
              </a:solidFill>
              <a:latin typeface="+mn-lt"/>
            </a:endParaRPr>
          </a:p>
        </p:txBody>
      </p:sp>
      <p:sp>
        <p:nvSpPr>
          <p:cNvPr id="8" name="TextBox 7"/>
          <p:cNvSpPr txBox="1"/>
          <p:nvPr/>
        </p:nvSpPr>
        <p:spPr>
          <a:xfrm>
            <a:off x="4870450" y="4324350"/>
            <a:ext cx="4121150" cy="923330"/>
          </a:xfrm>
          <a:prstGeom prst="rect">
            <a:avLst/>
          </a:prstGeom>
          <a:noFill/>
        </p:spPr>
        <p:txBody>
          <a:bodyPr>
            <a:spAutoFit/>
          </a:bodyPr>
          <a:lstStyle/>
          <a:p>
            <a:pPr marL="0" lvl="1" eaLnBrk="0" hangingPunct="0">
              <a:spcBef>
                <a:spcPts val="0"/>
              </a:spcBef>
              <a:defRPr/>
            </a:pPr>
            <a:r>
              <a:rPr lang="en-US" sz="1800" dirty="0">
                <a:solidFill>
                  <a:srgbClr val="FFFFCC"/>
                </a:solidFill>
                <a:latin typeface="+mn-lt"/>
              </a:rPr>
              <a:t>recommendations to support requirements (“</a:t>
            </a:r>
            <a:r>
              <a:rPr lang="en-US" sz="1800" dirty="0">
                <a:solidFill>
                  <a:srgbClr val="FFC000"/>
                </a:solidFill>
                <a:latin typeface="+mn-lt"/>
              </a:rPr>
              <a:t>should</a:t>
            </a:r>
            <a:r>
              <a:rPr lang="en-US" sz="1800" dirty="0">
                <a:solidFill>
                  <a:srgbClr val="FFFFCC"/>
                </a:solidFill>
                <a:latin typeface="+mn-lt"/>
              </a:rPr>
              <a:t>” statements) based on international best practices</a:t>
            </a:r>
          </a:p>
        </p:txBody>
      </p:sp>
      <p:sp>
        <p:nvSpPr>
          <p:cNvPr id="10" name="Right Arrow 9"/>
          <p:cNvSpPr/>
          <p:nvPr/>
        </p:nvSpPr>
        <p:spPr>
          <a:xfrm>
            <a:off x="3779912" y="2420888"/>
            <a:ext cx="812800" cy="238690"/>
          </a:xfrm>
          <a:prstGeom prst="rightArrow">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1" name="Right Arrow 10"/>
          <p:cNvSpPr/>
          <p:nvPr/>
        </p:nvSpPr>
        <p:spPr>
          <a:xfrm>
            <a:off x="3779912" y="3491984"/>
            <a:ext cx="812800" cy="232568"/>
          </a:xfrm>
          <a:prstGeom prst="rightArrow">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2" name="Right Arrow 11"/>
          <p:cNvSpPr/>
          <p:nvPr/>
        </p:nvSpPr>
        <p:spPr>
          <a:xfrm>
            <a:off x="4032250" y="4581128"/>
            <a:ext cx="812800" cy="205185"/>
          </a:xfrm>
          <a:prstGeom prst="rightArrow">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8379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GB" sz="2800" dirty="0"/>
              <a:t>Co-sponsorship of the Safety Standards</a:t>
            </a:r>
          </a:p>
        </p:txBody>
      </p:sp>
      <p:sp>
        <p:nvSpPr>
          <p:cNvPr id="53251" name="Rectangle 3"/>
          <p:cNvSpPr>
            <a:spLocks noGrp="1" noChangeArrowheads="1"/>
          </p:cNvSpPr>
          <p:nvPr>
            <p:ph idx="1"/>
          </p:nvPr>
        </p:nvSpPr>
        <p:spPr>
          <a:xfrm>
            <a:off x="282575" y="1052513"/>
            <a:ext cx="4577457" cy="5043487"/>
          </a:xfrm>
        </p:spPr>
        <p:txBody>
          <a:bodyPr/>
          <a:lstStyle/>
          <a:p>
            <a:pPr eaLnBrk="1" hangingPunct="1">
              <a:lnSpc>
                <a:spcPct val="80000"/>
              </a:lnSpc>
              <a:buFontTx/>
              <a:buNone/>
            </a:pPr>
            <a:endParaRPr lang="en-GB" sz="2400" b="1" u="sng" dirty="0"/>
          </a:p>
          <a:p>
            <a:pPr eaLnBrk="1" hangingPunct="1">
              <a:lnSpc>
                <a:spcPct val="80000"/>
              </a:lnSpc>
            </a:pPr>
            <a:endParaRPr lang="en-GB" sz="2400" dirty="0"/>
          </a:p>
          <a:p>
            <a:pPr algn="just" eaLnBrk="1" hangingPunct="1">
              <a:lnSpc>
                <a:spcPct val="80000"/>
              </a:lnSpc>
              <a:spcBef>
                <a:spcPct val="0"/>
              </a:spcBef>
            </a:pPr>
            <a:r>
              <a:rPr lang="en-GB" sz="2000" dirty="0"/>
              <a:t>Enhances the quality and consistency of advice given to national authorities</a:t>
            </a:r>
          </a:p>
          <a:p>
            <a:pPr marL="0" indent="0" algn="just" eaLnBrk="1" hangingPunct="1">
              <a:lnSpc>
                <a:spcPct val="80000"/>
              </a:lnSpc>
              <a:buNone/>
            </a:pPr>
            <a:endParaRPr lang="en-US" sz="2000" dirty="0"/>
          </a:p>
          <a:p>
            <a:pPr algn="just" eaLnBrk="1" hangingPunct="1">
              <a:lnSpc>
                <a:spcPct val="80000"/>
              </a:lnSpc>
              <a:spcBef>
                <a:spcPct val="0"/>
              </a:spcBef>
            </a:pPr>
            <a:r>
              <a:rPr lang="en-US" sz="2000" dirty="0"/>
              <a:t>Enhanced exchange of information on the work activities of the  cosponsoring organizations in relation to the need for the development, or review and revision of safety standards, and on their experience in the application of the safety standards</a:t>
            </a:r>
            <a:r>
              <a:rPr lang="en-GB" sz="2000" dirty="0"/>
              <a:t> </a:t>
            </a:r>
          </a:p>
          <a:p>
            <a:pPr algn="just" eaLnBrk="1" hangingPunct="1">
              <a:lnSpc>
                <a:spcPct val="80000"/>
              </a:lnSpc>
            </a:pPr>
            <a:endParaRPr lang="en-GB" sz="2000" dirty="0"/>
          </a:p>
          <a:p>
            <a:pPr algn="just" eaLnBrk="1" hangingPunct="1">
              <a:lnSpc>
                <a:spcPct val="80000"/>
              </a:lnSpc>
              <a:spcBef>
                <a:spcPct val="0"/>
              </a:spcBef>
            </a:pPr>
            <a:r>
              <a:rPr lang="en-GB" sz="2000" dirty="0"/>
              <a:t>Facilitates applicability outside IAEA Member States</a:t>
            </a:r>
          </a:p>
        </p:txBody>
      </p:sp>
      <p:pic>
        <p:nvPicPr>
          <p:cNvPr id="6" name="Picture 2">
            <a:extLst>
              <a:ext uri="{FF2B5EF4-FFF2-40B4-BE49-F238E27FC236}">
                <a16:creationId xmlns:a16="http://schemas.microsoft.com/office/drawing/2014/main" id="{0E8BF916-E84B-4722-9BA9-FC7DCF2330CE}"/>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76056" y="1340768"/>
            <a:ext cx="3878660"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393040"/>
      </p:ext>
    </p:extLst>
  </p:cSld>
  <p:clrMapOvr>
    <a:masterClrMapping/>
  </p:clrMapOvr>
</p:sld>
</file>

<file path=ppt/theme/theme1.xml><?xml version="1.0" encoding="utf-8"?>
<a:theme xmlns:a="http://schemas.openxmlformats.org/drawingml/2006/main" name="IAEA Dark Blue">
  <a:themeElements>
    <a:clrScheme name="">
      <a:dk1>
        <a:srgbClr val="808080"/>
      </a:dk1>
      <a:lt1>
        <a:srgbClr val="EAEAEA"/>
      </a:lt1>
      <a:dk2>
        <a:srgbClr val="000099"/>
      </a:dk2>
      <a:lt2>
        <a:srgbClr val="EAEAEA"/>
      </a:lt2>
      <a:accent1>
        <a:srgbClr val="99CCFF"/>
      </a:accent1>
      <a:accent2>
        <a:srgbClr val="8681B8"/>
      </a:accent2>
      <a:accent3>
        <a:srgbClr val="AAAACA"/>
      </a:accent3>
      <a:accent4>
        <a:srgbClr val="C8C8C8"/>
      </a:accent4>
      <a:accent5>
        <a:srgbClr val="CAE2FF"/>
      </a:accent5>
      <a:accent6>
        <a:srgbClr val="7974A6"/>
      </a:accent6>
      <a:hlink>
        <a:srgbClr val="FCD3C1"/>
      </a:hlink>
      <a:folHlink>
        <a:srgbClr val="FF99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808080"/>
    </a:dk1>
    <a:lt1>
      <a:srgbClr val="EAEAEA"/>
    </a:lt1>
    <a:dk2>
      <a:srgbClr val="000099"/>
    </a:dk2>
    <a:lt2>
      <a:srgbClr val="CCECFF"/>
    </a:lt2>
    <a:accent1>
      <a:srgbClr val="99CCFF"/>
    </a:accent1>
    <a:accent2>
      <a:srgbClr val="8681B8"/>
    </a:accent2>
    <a:accent3>
      <a:srgbClr val="AAAACA"/>
    </a:accent3>
    <a:accent4>
      <a:srgbClr val="C8C8C8"/>
    </a:accent4>
    <a:accent5>
      <a:srgbClr val="CAE2FF"/>
    </a:accent5>
    <a:accent6>
      <a:srgbClr val="7974A6"/>
    </a:accent6>
    <a:hlink>
      <a:srgbClr val="FFFFCC"/>
    </a:hlink>
    <a:folHlink>
      <a:srgbClr val="FF9900"/>
    </a:folHlink>
  </a:clrScheme>
</a:themeOverride>
</file>

<file path=docProps/app.xml><?xml version="1.0" encoding="utf-8"?>
<Properties xmlns="http://schemas.openxmlformats.org/officeDocument/2006/extended-properties" xmlns:vt="http://schemas.openxmlformats.org/officeDocument/2006/docPropsVTypes">
  <Template>IAEA Dark Blue</Template>
  <TotalTime>1</TotalTime>
  <Words>517</Words>
  <Application>Microsoft Office PowerPoint</Application>
  <PresentationFormat>On-screen Show (4:3)</PresentationFormat>
  <Paragraphs>99</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ＭＳ Ｐゴシック</vt:lpstr>
      <vt:lpstr>Arial</vt:lpstr>
      <vt:lpstr>Calibri</vt:lpstr>
      <vt:lpstr>Times New Roman</vt:lpstr>
      <vt:lpstr>IAEA Dark Blue</vt:lpstr>
      <vt:lpstr>The IAEA Safety Standards</vt:lpstr>
      <vt:lpstr>Mandate of IAEA</vt:lpstr>
      <vt:lpstr>Mandate of IAEA</vt:lpstr>
      <vt:lpstr>Mandate of IAEA</vt:lpstr>
      <vt:lpstr>IAEA Safety Standards</vt:lpstr>
      <vt:lpstr>International Basic Safety Standards</vt:lpstr>
      <vt:lpstr>Basis for the IAEA Basic Safety Standards</vt:lpstr>
      <vt:lpstr>IAEA Safety Standards</vt:lpstr>
      <vt:lpstr>Co-sponsorship of the Safety Standards</vt:lpstr>
      <vt:lpstr>International Basic Safety Standards</vt:lpstr>
      <vt:lpstr>Role of the IAEA in Radiation Safety</vt:lpstr>
      <vt:lpstr>Thank You!</vt:lpstr>
    </vt:vector>
  </TitlesOfParts>
  <Company>IAEA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COLGAN, Tony</dc:creator>
  <cp:lastModifiedBy>Steve Baker</cp:lastModifiedBy>
  <cp:revision>62</cp:revision>
  <cp:lastPrinted>2004-04-01T15:23:10Z</cp:lastPrinted>
  <dcterms:created xsi:type="dcterms:W3CDTF">2018-02-27T16:20:16Z</dcterms:created>
  <dcterms:modified xsi:type="dcterms:W3CDTF">2018-10-01T19:39:46Z</dcterms:modified>
</cp:coreProperties>
</file>