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454" r:id="rId2"/>
    <p:sldId id="403" r:id="rId3"/>
    <p:sldId id="483" r:id="rId4"/>
    <p:sldId id="458" r:id="rId5"/>
    <p:sldId id="484" r:id="rId6"/>
    <p:sldId id="486" r:id="rId7"/>
    <p:sldId id="487" r:id="rId8"/>
    <p:sldId id="485" r:id="rId9"/>
    <p:sldId id="477" r:id="rId10"/>
    <p:sldId id="456" r:id="rId11"/>
    <p:sldId id="455" r:id="rId12"/>
    <p:sldId id="457" r:id="rId13"/>
    <p:sldId id="460" r:id="rId14"/>
    <p:sldId id="479" r:id="rId15"/>
    <p:sldId id="462" r:id="rId16"/>
    <p:sldId id="466" r:id="rId17"/>
    <p:sldId id="414" r:id="rId18"/>
    <p:sldId id="415" r:id="rId19"/>
    <p:sldId id="482" r:id="rId20"/>
    <p:sldId id="419" r:id="rId21"/>
    <p:sldId id="476" r:id="rId22"/>
    <p:sldId id="421" r:id="rId23"/>
    <p:sldId id="422" r:id="rId24"/>
    <p:sldId id="446" r:id="rId25"/>
    <p:sldId id="428" r:id="rId26"/>
    <p:sldId id="473" r:id="rId27"/>
    <p:sldId id="432" r:id="rId28"/>
    <p:sldId id="437" r:id="rId29"/>
    <p:sldId id="441" r:id="rId30"/>
    <p:sldId id="480" r:id="rId31"/>
    <p:sldId id="465" r:id="rId32"/>
    <p:sldId id="459" r:id="rId33"/>
    <p:sldId id="452" r:id="rId34"/>
    <p:sldId id="478" r:id="rId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22">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38266E"/>
    <a:srgbClr val="1797CF"/>
    <a:srgbClr val="E2E2E2"/>
    <a:srgbClr val="57873C"/>
    <a:srgbClr val="8BC63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9591" autoAdjust="0"/>
  </p:normalViewPr>
  <p:slideViewPr>
    <p:cSldViewPr snapToGrid="0">
      <p:cViewPr varScale="1">
        <p:scale>
          <a:sx n="90" d="100"/>
          <a:sy n="90" d="100"/>
        </p:scale>
        <p:origin x="414" y="84"/>
      </p:cViewPr>
      <p:guideLst>
        <p:guide orient="horz" pos="1022"/>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0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ECB6B3-D754-4744-A7B0-E80B66C9BCC4}"/>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EFE3C4B2-CDB8-482B-8B2C-C8C01F6EBF3E}"/>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1" hangingPunct="1">
              <a:defRPr sz="1200">
                <a:latin typeface="Arial" charset="0"/>
              </a:defRPr>
            </a:lvl1pPr>
          </a:lstStyle>
          <a:p>
            <a:pPr>
              <a:defRPr/>
            </a:pPr>
            <a:fld id="{EF1743AA-6FA5-462F-8BD5-4797C535F00B}" type="datetimeFigureOut">
              <a:rPr lang="en-US"/>
              <a:pPr>
                <a:defRPr/>
              </a:pPr>
              <a:t>10/1/2018</a:t>
            </a:fld>
            <a:endParaRPr lang="en-US" dirty="0"/>
          </a:p>
        </p:txBody>
      </p:sp>
      <p:sp>
        <p:nvSpPr>
          <p:cNvPr id="4" name="Footer Placeholder 3">
            <a:extLst>
              <a:ext uri="{FF2B5EF4-FFF2-40B4-BE49-F238E27FC236}">
                <a16:creationId xmlns:a16="http://schemas.microsoft.com/office/drawing/2014/main" id="{38E86A6A-F630-426A-BF86-EA6116F508DE}"/>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B0D6114F-683E-47B1-A075-8498C47A9CE4}"/>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1B54D54-2A54-4143-8936-BD6BB4D45B9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AB161E0-7491-4E95-8690-387350130F92}"/>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a:extLst>
              <a:ext uri="{FF2B5EF4-FFF2-40B4-BE49-F238E27FC236}">
                <a16:creationId xmlns:a16="http://schemas.microsoft.com/office/drawing/2014/main" id="{4970397B-0F33-4666-9D8A-DE1F27CC6299}"/>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9156" name="Rectangle 4">
            <a:extLst>
              <a:ext uri="{FF2B5EF4-FFF2-40B4-BE49-F238E27FC236}">
                <a16:creationId xmlns:a16="http://schemas.microsoft.com/office/drawing/2014/main" id="{FA926FCE-2511-454D-96B9-A6C7F2E4CE05}"/>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D3BB4A7B-F480-45CA-959A-1F4A11D0BB29}"/>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B6A03749-741A-44F5-8181-973EF2004457}"/>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a:extLst>
              <a:ext uri="{FF2B5EF4-FFF2-40B4-BE49-F238E27FC236}">
                <a16:creationId xmlns:a16="http://schemas.microsoft.com/office/drawing/2014/main" id="{D8D3676C-2699-44DB-A1D7-48560A2D3261}"/>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6EAE713-05ED-4AD4-BADF-A305745EB08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F688791-CFBC-45D5-81D9-08DBC688A252}"/>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74702E8C-919E-410E-B728-B88AA65FCA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0180" name="Slide Number Placeholder 3">
            <a:extLst>
              <a:ext uri="{FF2B5EF4-FFF2-40B4-BE49-F238E27FC236}">
                <a16:creationId xmlns:a16="http://schemas.microsoft.com/office/drawing/2014/main" id="{A2C8A59D-CD74-4C88-B15F-02D5E184F0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58085C-FFA1-4974-99BE-0570073D1B89}" type="slidenum">
              <a:rPr lang="en-US" altLang="en-US">
                <a:solidFill>
                  <a:srgbClr val="000000"/>
                </a:solidFill>
              </a:rPr>
              <a:pPr>
                <a:spcBef>
                  <a:spcPct val="0"/>
                </a:spcBef>
              </a:pPr>
              <a:t>1</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821183A-6ED0-45B0-9E6A-540311B76BDE}"/>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BA67CD00-D559-45E4-B264-93603AE0B7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1204" name="Slide Number Placeholder 3">
            <a:extLst>
              <a:ext uri="{FF2B5EF4-FFF2-40B4-BE49-F238E27FC236}">
                <a16:creationId xmlns:a16="http://schemas.microsoft.com/office/drawing/2014/main" id="{87B9CE33-020F-41F6-8B8B-C90FB5BF34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0AE7BF-EA0B-45D7-8316-1305DDDCC100}" type="slidenum">
              <a:rPr lang="en-US" altLang="en-US"/>
              <a:pPr>
                <a:spcBef>
                  <a:spcPct val="0"/>
                </a:spcBef>
              </a:pPr>
              <a:t>19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E8D51A4-E328-44B3-941C-463377CD2B54}"/>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5" name="Rectangle 5">
            <a:extLst>
              <a:ext uri="{FF2B5EF4-FFF2-40B4-BE49-F238E27FC236}">
                <a16:creationId xmlns:a16="http://schemas.microsoft.com/office/drawing/2014/main" id="{ED9F8455-F3F2-45C7-8AD3-D85207016B35}"/>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6" name="Rectangle 6">
            <a:extLst>
              <a:ext uri="{FF2B5EF4-FFF2-40B4-BE49-F238E27FC236}">
                <a16:creationId xmlns:a16="http://schemas.microsoft.com/office/drawing/2014/main" id="{E09E77E8-3540-4132-AE98-125D3ACD3F14}"/>
              </a:ext>
            </a:extLst>
          </p:cNvPr>
          <p:cNvSpPr>
            <a:spLocks noGrp="1" noChangeArrowheads="1"/>
          </p:cNvSpPr>
          <p:nvPr>
            <p:ph type="sldNum" sz="quarter" idx="12"/>
          </p:nvPr>
        </p:nvSpPr>
        <p:spPr>
          <a:xfrm>
            <a:off x="7010400" y="6599238"/>
            <a:ext cx="2133600" cy="258762"/>
          </a:xfrm>
        </p:spPr>
        <p:txBody>
          <a:bodyPr/>
          <a:lstStyle>
            <a:lvl1pPr>
              <a:defRPr/>
            </a:lvl1pPr>
          </a:lstStyle>
          <a:p>
            <a:fld id="{DD669922-3F3F-4060-ADA2-F859BB9662FB}" type="slidenum">
              <a:rPr lang="en-US" altLang="en-US"/>
              <a:pPr/>
              <a:t>‹#›</a:t>
            </a:fld>
            <a:endParaRPr lang="en-US" altLang="en-US"/>
          </a:p>
        </p:txBody>
      </p:sp>
    </p:spTree>
    <p:extLst>
      <p:ext uri="{BB962C8B-B14F-4D97-AF65-F5344CB8AC3E}">
        <p14:creationId xmlns:p14="http://schemas.microsoft.com/office/powerpoint/2010/main" val="272027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5250" y="500063"/>
            <a:ext cx="8953500" cy="10350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95250" y="1600200"/>
            <a:ext cx="8953500" cy="49307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F908BD8-B338-4650-8504-B2DA68505A36}"/>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5" name="Rectangle 5">
            <a:extLst>
              <a:ext uri="{FF2B5EF4-FFF2-40B4-BE49-F238E27FC236}">
                <a16:creationId xmlns:a16="http://schemas.microsoft.com/office/drawing/2014/main" id="{87566438-64B2-42B8-B865-97C3EB27C239}"/>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6" name="Rectangle 6">
            <a:extLst>
              <a:ext uri="{FF2B5EF4-FFF2-40B4-BE49-F238E27FC236}">
                <a16:creationId xmlns:a16="http://schemas.microsoft.com/office/drawing/2014/main" id="{7ECAC636-DB52-46A5-A329-A077B0A12A57}"/>
              </a:ext>
            </a:extLst>
          </p:cNvPr>
          <p:cNvSpPr>
            <a:spLocks noGrp="1" noChangeArrowheads="1"/>
          </p:cNvSpPr>
          <p:nvPr>
            <p:ph type="sldNum" sz="quarter" idx="12"/>
          </p:nvPr>
        </p:nvSpPr>
        <p:spPr>
          <a:xfrm>
            <a:off x="7010400" y="6599238"/>
            <a:ext cx="2133600" cy="258762"/>
          </a:xfrm>
        </p:spPr>
        <p:txBody>
          <a:bodyPr/>
          <a:lstStyle>
            <a:lvl1pPr>
              <a:defRPr/>
            </a:lvl1pPr>
          </a:lstStyle>
          <a:p>
            <a:fld id="{6E9F4732-0529-40E5-8770-434DCB482966}" type="slidenum">
              <a:rPr lang="en-US" altLang="en-US"/>
              <a:pPr/>
              <a:t>‹#›</a:t>
            </a:fld>
            <a:endParaRPr lang="en-US" altLang="en-US"/>
          </a:p>
        </p:txBody>
      </p:sp>
    </p:spTree>
    <p:extLst>
      <p:ext uri="{BB962C8B-B14F-4D97-AF65-F5344CB8AC3E}">
        <p14:creationId xmlns:p14="http://schemas.microsoft.com/office/powerpoint/2010/main" val="273458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6BB23B-FE44-4961-8E70-8C64B73090E1}"/>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5" name="Rectangle 5">
            <a:extLst>
              <a:ext uri="{FF2B5EF4-FFF2-40B4-BE49-F238E27FC236}">
                <a16:creationId xmlns:a16="http://schemas.microsoft.com/office/drawing/2014/main" id="{601DE6FB-BE34-41CB-9BAD-4A1AE08AEFAF}"/>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6" name="Rectangle 6">
            <a:extLst>
              <a:ext uri="{FF2B5EF4-FFF2-40B4-BE49-F238E27FC236}">
                <a16:creationId xmlns:a16="http://schemas.microsoft.com/office/drawing/2014/main" id="{B6B6F2B6-890B-488D-9102-4B55EC99061A}"/>
              </a:ext>
            </a:extLst>
          </p:cNvPr>
          <p:cNvSpPr>
            <a:spLocks noGrp="1" noChangeArrowheads="1"/>
          </p:cNvSpPr>
          <p:nvPr>
            <p:ph type="sldNum" sz="quarter" idx="12"/>
          </p:nvPr>
        </p:nvSpPr>
        <p:spPr>
          <a:xfrm>
            <a:off x="7010400" y="6599238"/>
            <a:ext cx="2133600" cy="258762"/>
          </a:xfrm>
        </p:spPr>
        <p:txBody>
          <a:bodyPr/>
          <a:lstStyle>
            <a:lvl1pPr>
              <a:defRPr/>
            </a:lvl1pPr>
          </a:lstStyle>
          <a:p>
            <a:fld id="{4AB36D43-D901-4C26-A360-3DCC60C71A13}" type="slidenum">
              <a:rPr lang="en-US" altLang="en-US"/>
              <a:pPr/>
              <a:t>‹#›</a:t>
            </a:fld>
            <a:endParaRPr lang="en-US" altLang="en-US"/>
          </a:p>
        </p:txBody>
      </p:sp>
    </p:spTree>
    <p:extLst>
      <p:ext uri="{BB962C8B-B14F-4D97-AF65-F5344CB8AC3E}">
        <p14:creationId xmlns:p14="http://schemas.microsoft.com/office/powerpoint/2010/main" val="418538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04F081C-3E52-4B6B-B795-7C5ED8C779C9}"/>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8" name="Rectangle 5">
            <a:extLst>
              <a:ext uri="{FF2B5EF4-FFF2-40B4-BE49-F238E27FC236}">
                <a16:creationId xmlns:a16="http://schemas.microsoft.com/office/drawing/2014/main" id="{B2CA5DA2-EAD8-44E5-8CA2-9B2D68A6AD67}"/>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9" name="Rectangle 6">
            <a:extLst>
              <a:ext uri="{FF2B5EF4-FFF2-40B4-BE49-F238E27FC236}">
                <a16:creationId xmlns:a16="http://schemas.microsoft.com/office/drawing/2014/main" id="{DB58ABE1-F62D-4790-B129-CD4C7DECEDFD}"/>
              </a:ext>
            </a:extLst>
          </p:cNvPr>
          <p:cNvSpPr>
            <a:spLocks noGrp="1" noChangeArrowheads="1"/>
          </p:cNvSpPr>
          <p:nvPr>
            <p:ph type="sldNum" sz="quarter" idx="12"/>
          </p:nvPr>
        </p:nvSpPr>
        <p:spPr>
          <a:xfrm>
            <a:off x="7010400" y="6599238"/>
            <a:ext cx="2133600" cy="258762"/>
          </a:xfrm>
        </p:spPr>
        <p:txBody>
          <a:bodyPr/>
          <a:lstStyle>
            <a:lvl1pPr>
              <a:defRPr/>
            </a:lvl1pPr>
          </a:lstStyle>
          <a:p>
            <a:fld id="{54AAFA92-2F48-4494-A217-67B3BA363841}" type="slidenum">
              <a:rPr lang="en-US" altLang="en-US"/>
              <a:pPr/>
              <a:t>‹#›</a:t>
            </a:fld>
            <a:endParaRPr lang="en-US" altLang="en-US"/>
          </a:p>
        </p:txBody>
      </p:sp>
    </p:spTree>
    <p:extLst>
      <p:ext uri="{BB962C8B-B14F-4D97-AF65-F5344CB8AC3E}">
        <p14:creationId xmlns:p14="http://schemas.microsoft.com/office/powerpoint/2010/main" val="342898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250" y="500063"/>
            <a:ext cx="8953500" cy="10350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5250" y="1600200"/>
            <a:ext cx="8953500" cy="49307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DB1865F-4AFD-4D6D-80EF-90B27B56E3C4}"/>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5" name="Rectangle 5">
            <a:extLst>
              <a:ext uri="{FF2B5EF4-FFF2-40B4-BE49-F238E27FC236}">
                <a16:creationId xmlns:a16="http://schemas.microsoft.com/office/drawing/2014/main" id="{1B8DCB23-0C2A-4585-8C62-ABA14F6AC36B}"/>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6" name="Rectangle 6">
            <a:extLst>
              <a:ext uri="{FF2B5EF4-FFF2-40B4-BE49-F238E27FC236}">
                <a16:creationId xmlns:a16="http://schemas.microsoft.com/office/drawing/2014/main" id="{7CE3B192-8217-472A-8CDD-7D87C385A2A5}"/>
              </a:ext>
            </a:extLst>
          </p:cNvPr>
          <p:cNvSpPr>
            <a:spLocks noGrp="1" noChangeArrowheads="1"/>
          </p:cNvSpPr>
          <p:nvPr>
            <p:ph type="sldNum" sz="quarter" idx="12"/>
          </p:nvPr>
        </p:nvSpPr>
        <p:spPr>
          <a:xfrm>
            <a:off x="7010400" y="6624638"/>
            <a:ext cx="2133600" cy="233362"/>
          </a:xfrm>
        </p:spPr>
        <p:txBody>
          <a:bodyPr/>
          <a:lstStyle>
            <a:lvl1pPr>
              <a:defRPr/>
            </a:lvl1pPr>
          </a:lstStyle>
          <a:p>
            <a:fld id="{BCFD1300-7995-45CA-BEA4-F5AF174F2341}" type="slidenum">
              <a:rPr lang="en-US" altLang="en-US"/>
              <a:pPr/>
              <a:t>‹#›</a:t>
            </a:fld>
            <a:endParaRPr lang="en-US" altLang="en-US"/>
          </a:p>
        </p:txBody>
      </p:sp>
    </p:spTree>
    <p:extLst>
      <p:ext uri="{BB962C8B-B14F-4D97-AF65-F5344CB8AC3E}">
        <p14:creationId xmlns:p14="http://schemas.microsoft.com/office/powerpoint/2010/main" val="153106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D2ACEBA-DD6E-4BD4-84E4-D8D0BC91AC78}"/>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5" name="Rectangle 5">
            <a:extLst>
              <a:ext uri="{FF2B5EF4-FFF2-40B4-BE49-F238E27FC236}">
                <a16:creationId xmlns:a16="http://schemas.microsoft.com/office/drawing/2014/main" id="{81A193F2-83D0-4ABA-B08A-1D6D5768816A}"/>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6" name="Rectangle 6">
            <a:extLst>
              <a:ext uri="{FF2B5EF4-FFF2-40B4-BE49-F238E27FC236}">
                <a16:creationId xmlns:a16="http://schemas.microsoft.com/office/drawing/2014/main" id="{07B9B7A5-B989-4F7A-AF09-FC15393992CD}"/>
              </a:ext>
            </a:extLst>
          </p:cNvPr>
          <p:cNvSpPr>
            <a:spLocks noGrp="1" noChangeArrowheads="1"/>
          </p:cNvSpPr>
          <p:nvPr>
            <p:ph type="sldNum" sz="quarter" idx="12"/>
          </p:nvPr>
        </p:nvSpPr>
        <p:spPr>
          <a:xfrm>
            <a:off x="7010400" y="6599238"/>
            <a:ext cx="2133600" cy="258762"/>
          </a:xfrm>
        </p:spPr>
        <p:txBody>
          <a:bodyPr/>
          <a:lstStyle>
            <a:lvl1pPr>
              <a:defRPr/>
            </a:lvl1pPr>
          </a:lstStyle>
          <a:p>
            <a:fld id="{64C319A5-3586-4FD4-9F00-06DFEDA12C96}" type="slidenum">
              <a:rPr lang="en-US" altLang="en-US"/>
              <a:pPr/>
              <a:t>‹#›</a:t>
            </a:fld>
            <a:endParaRPr lang="en-US" altLang="en-US"/>
          </a:p>
        </p:txBody>
      </p:sp>
    </p:spTree>
    <p:extLst>
      <p:ext uri="{BB962C8B-B14F-4D97-AF65-F5344CB8AC3E}">
        <p14:creationId xmlns:p14="http://schemas.microsoft.com/office/powerpoint/2010/main" val="368704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5250" y="500063"/>
            <a:ext cx="8953500" cy="10350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4230D4-D521-4401-A624-45DABCD51499}"/>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6" name="Footer Placeholder 5">
            <a:extLst>
              <a:ext uri="{FF2B5EF4-FFF2-40B4-BE49-F238E27FC236}">
                <a16:creationId xmlns:a16="http://schemas.microsoft.com/office/drawing/2014/main" id="{3A2D3D41-085D-45F6-9612-19FE39129F46}"/>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AEF7FEF3-2184-4292-BDDA-3C9FFB083592}"/>
              </a:ext>
            </a:extLst>
          </p:cNvPr>
          <p:cNvSpPr>
            <a:spLocks noGrp="1" noChangeArrowheads="1"/>
          </p:cNvSpPr>
          <p:nvPr>
            <p:ph type="sldNum" sz="quarter" idx="12"/>
          </p:nvPr>
        </p:nvSpPr>
        <p:spPr>
          <a:xfrm>
            <a:off x="7010400" y="6599238"/>
            <a:ext cx="2133600" cy="258762"/>
          </a:xfrm>
        </p:spPr>
        <p:txBody>
          <a:bodyPr/>
          <a:lstStyle>
            <a:lvl1pPr>
              <a:defRPr/>
            </a:lvl1pPr>
          </a:lstStyle>
          <a:p>
            <a:fld id="{42F30A60-6D50-42A6-B1C4-79DA6649E279}" type="slidenum">
              <a:rPr lang="en-US" altLang="en-US"/>
              <a:pPr/>
              <a:t>‹#›</a:t>
            </a:fld>
            <a:endParaRPr lang="en-US" altLang="en-US"/>
          </a:p>
        </p:txBody>
      </p:sp>
    </p:spTree>
    <p:extLst>
      <p:ext uri="{BB962C8B-B14F-4D97-AF65-F5344CB8AC3E}">
        <p14:creationId xmlns:p14="http://schemas.microsoft.com/office/powerpoint/2010/main" val="37626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250" y="500063"/>
            <a:ext cx="8953500" cy="10350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F98ECBF-18C4-4501-A562-437ECD156196}"/>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8" name="Rectangle 5">
            <a:extLst>
              <a:ext uri="{FF2B5EF4-FFF2-40B4-BE49-F238E27FC236}">
                <a16:creationId xmlns:a16="http://schemas.microsoft.com/office/drawing/2014/main" id="{A332CEDC-E8D6-4FB3-B200-BF6C4CE21D3F}"/>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9" name="Rectangle 6">
            <a:extLst>
              <a:ext uri="{FF2B5EF4-FFF2-40B4-BE49-F238E27FC236}">
                <a16:creationId xmlns:a16="http://schemas.microsoft.com/office/drawing/2014/main" id="{23356C46-BF83-4012-9E4D-7F4EEC773EEF}"/>
              </a:ext>
            </a:extLst>
          </p:cNvPr>
          <p:cNvSpPr>
            <a:spLocks noGrp="1" noChangeArrowheads="1"/>
          </p:cNvSpPr>
          <p:nvPr>
            <p:ph type="sldNum" sz="quarter" idx="12"/>
          </p:nvPr>
        </p:nvSpPr>
        <p:spPr>
          <a:xfrm>
            <a:off x="7010400" y="6599238"/>
            <a:ext cx="2133600" cy="258762"/>
          </a:xfrm>
        </p:spPr>
        <p:txBody>
          <a:bodyPr/>
          <a:lstStyle>
            <a:lvl1pPr>
              <a:defRPr/>
            </a:lvl1pPr>
          </a:lstStyle>
          <a:p>
            <a:fld id="{5ADE0FF8-F3EB-4E07-B1DE-4063E2699D86}" type="slidenum">
              <a:rPr lang="en-US" altLang="en-US"/>
              <a:pPr/>
              <a:t>‹#›</a:t>
            </a:fld>
            <a:endParaRPr lang="en-US" altLang="en-US"/>
          </a:p>
        </p:txBody>
      </p:sp>
    </p:spTree>
    <p:extLst>
      <p:ext uri="{BB962C8B-B14F-4D97-AF65-F5344CB8AC3E}">
        <p14:creationId xmlns:p14="http://schemas.microsoft.com/office/powerpoint/2010/main" val="75905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5250" y="500063"/>
            <a:ext cx="8953500" cy="103505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1FA9DA5D-12C2-4021-8924-6FFFE2470F66}"/>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4" name="Rectangle 5">
            <a:extLst>
              <a:ext uri="{FF2B5EF4-FFF2-40B4-BE49-F238E27FC236}">
                <a16:creationId xmlns:a16="http://schemas.microsoft.com/office/drawing/2014/main" id="{33FE969B-9548-4768-9F3A-5C6D34C561D3}"/>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5" name="Rectangle 6">
            <a:extLst>
              <a:ext uri="{FF2B5EF4-FFF2-40B4-BE49-F238E27FC236}">
                <a16:creationId xmlns:a16="http://schemas.microsoft.com/office/drawing/2014/main" id="{363ED75F-B371-4CC8-A0AD-218B81AD10BF}"/>
              </a:ext>
            </a:extLst>
          </p:cNvPr>
          <p:cNvSpPr>
            <a:spLocks noGrp="1" noChangeArrowheads="1"/>
          </p:cNvSpPr>
          <p:nvPr>
            <p:ph type="sldNum" sz="quarter" idx="12"/>
          </p:nvPr>
        </p:nvSpPr>
        <p:spPr>
          <a:xfrm>
            <a:off x="7010400" y="6599238"/>
            <a:ext cx="2133600" cy="258762"/>
          </a:xfrm>
        </p:spPr>
        <p:txBody>
          <a:bodyPr/>
          <a:lstStyle>
            <a:lvl1pPr>
              <a:defRPr/>
            </a:lvl1pPr>
          </a:lstStyle>
          <a:p>
            <a:fld id="{C79F69B3-7FA7-4910-94E2-1BE8FD82D869}" type="slidenum">
              <a:rPr lang="en-US" altLang="en-US"/>
              <a:pPr/>
              <a:t>‹#›</a:t>
            </a:fld>
            <a:endParaRPr lang="en-US" altLang="en-US"/>
          </a:p>
        </p:txBody>
      </p:sp>
    </p:spTree>
    <p:extLst>
      <p:ext uri="{BB962C8B-B14F-4D97-AF65-F5344CB8AC3E}">
        <p14:creationId xmlns:p14="http://schemas.microsoft.com/office/powerpoint/2010/main" val="3484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4B5999E-0DC1-45B8-8ECC-BB9F4BEDA1AF}"/>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3" name="Rectangle 5">
            <a:extLst>
              <a:ext uri="{FF2B5EF4-FFF2-40B4-BE49-F238E27FC236}">
                <a16:creationId xmlns:a16="http://schemas.microsoft.com/office/drawing/2014/main" id="{2F248A6A-F09D-4332-BF1F-BFBDFE48791B}"/>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4" name="Rectangle 6">
            <a:extLst>
              <a:ext uri="{FF2B5EF4-FFF2-40B4-BE49-F238E27FC236}">
                <a16:creationId xmlns:a16="http://schemas.microsoft.com/office/drawing/2014/main" id="{2555A62A-938D-406D-91CE-E95FB26EC856}"/>
              </a:ext>
            </a:extLst>
          </p:cNvPr>
          <p:cNvSpPr>
            <a:spLocks noGrp="1" noChangeArrowheads="1"/>
          </p:cNvSpPr>
          <p:nvPr>
            <p:ph type="sldNum" sz="quarter" idx="12"/>
          </p:nvPr>
        </p:nvSpPr>
        <p:spPr>
          <a:xfrm>
            <a:off x="7010400" y="6599238"/>
            <a:ext cx="2133600" cy="258762"/>
          </a:xfrm>
        </p:spPr>
        <p:txBody>
          <a:bodyPr/>
          <a:lstStyle>
            <a:lvl1pPr>
              <a:defRPr/>
            </a:lvl1pPr>
          </a:lstStyle>
          <a:p>
            <a:fld id="{6B36B356-D3F2-4B00-9C54-2471FF5B9810}" type="slidenum">
              <a:rPr lang="en-US" altLang="en-US"/>
              <a:pPr/>
              <a:t>‹#›</a:t>
            </a:fld>
            <a:endParaRPr lang="en-US" altLang="en-US"/>
          </a:p>
        </p:txBody>
      </p:sp>
    </p:spTree>
    <p:extLst>
      <p:ext uri="{BB962C8B-B14F-4D97-AF65-F5344CB8AC3E}">
        <p14:creationId xmlns:p14="http://schemas.microsoft.com/office/powerpoint/2010/main" val="22260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67D5168-BE96-43E1-95D6-58E332B8B840}"/>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6" name="Footer Placeholder 5">
            <a:extLst>
              <a:ext uri="{FF2B5EF4-FFF2-40B4-BE49-F238E27FC236}">
                <a16:creationId xmlns:a16="http://schemas.microsoft.com/office/drawing/2014/main" id="{F958A9B5-ECEC-4101-9E22-D0EF375914D4}"/>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10BBA961-3392-4D81-8E8A-DB2E79B2AA98}"/>
              </a:ext>
            </a:extLst>
          </p:cNvPr>
          <p:cNvSpPr>
            <a:spLocks noGrp="1" noChangeArrowheads="1"/>
          </p:cNvSpPr>
          <p:nvPr>
            <p:ph type="sldNum" sz="quarter" idx="12"/>
          </p:nvPr>
        </p:nvSpPr>
        <p:spPr>
          <a:xfrm>
            <a:off x="7010400" y="6599238"/>
            <a:ext cx="2133600" cy="258762"/>
          </a:xfrm>
        </p:spPr>
        <p:txBody>
          <a:bodyPr/>
          <a:lstStyle>
            <a:lvl1pPr>
              <a:defRPr/>
            </a:lvl1pPr>
          </a:lstStyle>
          <a:p>
            <a:fld id="{F83EAD9C-E053-4368-AEEA-B976645F33EC}" type="slidenum">
              <a:rPr lang="en-US" altLang="en-US"/>
              <a:pPr/>
              <a:t>‹#›</a:t>
            </a:fld>
            <a:endParaRPr lang="en-US" altLang="en-US"/>
          </a:p>
        </p:txBody>
      </p:sp>
    </p:spTree>
    <p:extLst>
      <p:ext uri="{BB962C8B-B14F-4D97-AF65-F5344CB8AC3E}">
        <p14:creationId xmlns:p14="http://schemas.microsoft.com/office/powerpoint/2010/main" val="38496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ECC6139-9F91-4ECD-A282-450C3D170960}"/>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p>
        </p:txBody>
      </p:sp>
      <p:sp>
        <p:nvSpPr>
          <p:cNvPr id="6" name="Footer Placeholder 5">
            <a:extLst>
              <a:ext uri="{FF2B5EF4-FFF2-40B4-BE49-F238E27FC236}">
                <a16:creationId xmlns:a16="http://schemas.microsoft.com/office/drawing/2014/main" id="{0A9CD879-23FA-45CD-ADF3-3A88506C8036}"/>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96F2F33E-CE18-40CC-86DD-439885E30A62}"/>
              </a:ext>
            </a:extLst>
          </p:cNvPr>
          <p:cNvSpPr>
            <a:spLocks noGrp="1" noChangeArrowheads="1"/>
          </p:cNvSpPr>
          <p:nvPr>
            <p:ph type="sldNum" sz="quarter" idx="12"/>
          </p:nvPr>
        </p:nvSpPr>
        <p:spPr>
          <a:xfrm>
            <a:off x="7010400" y="6599238"/>
            <a:ext cx="2133600" cy="258762"/>
          </a:xfrm>
        </p:spPr>
        <p:txBody>
          <a:bodyPr/>
          <a:lstStyle>
            <a:lvl1pPr>
              <a:defRPr/>
            </a:lvl1pPr>
          </a:lstStyle>
          <a:p>
            <a:fld id="{E77043A4-1E7C-4072-8BC7-E265C280AC83}" type="slidenum">
              <a:rPr lang="en-US" altLang="en-US"/>
              <a:pPr/>
              <a:t>‹#›</a:t>
            </a:fld>
            <a:endParaRPr lang="en-US" altLang="en-US"/>
          </a:p>
        </p:txBody>
      </p:sp>
    </p:spTree>
    <p:extLst>
      <p:ext uri="{BB962C8B-B14F-4D97-AF65-F5344CB8AC3E}">
        <p14:creationId xmlns:p14="http://schemas.microsoft.com/office/powerpoint/2010/main" val="291420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789DA46F-189A-43FA-B8E5-5A307DFFF50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788" y="63500"/>
            <a:ext cx="8986837" cy="673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75AA7F1E-A203-4071-89FC-1F614C2869DB}"/>
              </a:ext>
            </a:extLst>
          </p:cNvPr>
          <p:cNvSpPr>
            <a:spLocks noGrp="1" noChangeArrowheads="1"/>
          </p:cNvSpPr>
          <p:nvPr>
            <p:ph type="title"/>
          </p:nvPr>
        </p:nvSpPr>
        <p:spPr bwMode="auto">
          <a:xfrm>
            <a:off x="1890713" y="333375"/>
            <a:ext cx="51847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9945E737-1227-413F-8250-431577CF7444}"/>
              </a:ext>
            </a:extLst>
          </p:cNvPr>
          <p:cNvSpPr>
            <a:spLocks noGrp="1" noChangeArrowheads="1"/>
          </p:cNvSpPr>
          <p:nvPr>
            <p:ph type="body" idx="1"/>
          </p:nvPr>
        </p:nvSpPr>
        <p:spPr bwMode="auto">
          <a:xfrm>
            <a:off x="287338" y="1660525"/>
            <a:ext cx="861377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 name="Rectangle 6">
            <a:extLst>
              <a:ext uri="{FF2B5EF4-FFF2-40B4-BE49-F238E27FC236}">
                <a16:creationId xmlns:a16="http://schemas.microsoft.com/office/drawing/2014/main" id="{5D15070C-957B-45DF-AC9E-DF41ABD5FBAE}"/>
              </a:ext>
            </a:extLst>
          </p:cNvPr>
          <p:cNvSpPr>
            <a:spLocks noGrp="1" noChangeArrowheads="1"/>
          </p:cNvSpPr>
          <p:nvPr>
            <p:ph type="sldNum" sz="quarter" idx="4"/>
          </p:nvPr>
        </p:nvSpPr>
        <p:spPr bwMode="auto">
          <a:xfrm>
            <a:off x="6767513" y="6438900"/>
            <a:ext cx="2133600" cy="258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00">
                <a:solidFill>
                  <a:schemeClr val="bg1"/>
                </a:solidFill>
                <a:latin typeface="Arial Black" panose="020B0A04020102020204" pitchFamily="34" charset="0"/>
              </a:defRPr>
            </a:lvl1pPr>
          </a:lstStyle>
          <a:p>
            <a:fld id="{F6B4AA14-9194-4AEE-BF8E-43B07F33FDA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487" r:id="rId1"/>
    <p:sldLayoutId id="2147485488" r:id="rId2"/>
    <p:sldLayoutId id="2147485489" r:id="rId3"/>
    <p:sldLayoutId id="2147485490" r:id="rId4"/>
    <p:sldLayoutId id="2147485491" r:id="rId5"/>
    <p:sldLayoutId id="2147485492" r:id="rId6"/>
    <p:sldLayoutId id="2147485493" r:id="rId7"/>
    <p:sldLayoutId id="2147485494" r:id="rId8"/>
    <p:sldLayoutId id="2147485495" r:id="rId9"/>
    <p:sldLayoutId id="2147485496" r:id="rId10"/>
    <p:sldLayoutId id="2147485497" r:id="rId11"/>
    <p:sldLayoutId id="2147485498" r:id="rId12"/>
  </p:sldLayoutIdLst>
  <p:hf hdr="0" ftr="0" dt="0"/>
  <p:txStyles>
    <p:titleStyle>
      <a:lvl1pPr algn="ctr" rtl="0" eaLnBrk="0" fontAlgn="base" hangingPunct="0">
        <a:spcBef>
          <a:spcPct val="0"/>
        </a:spcBef>
        <a:spcAft>
          <a:spcPct val="0"/>
        </a:spcAft>
        <a:defRPr sz="3400">
          <a:solidFill>
            <a:srgbClr val="385D8A"/>
          </a:solidFill>
          <a:latin typeface="Arial Black" pitchFamily="34" charset="0"/>
          <a:ea typeface="+mj-ea"/>
          <a:cs typeface="+mj-cs"/>
        </a:defRPr>
      </a:lvl1pPr>
      <a:lvl2pPr algn="ctr" rtl="0" eaLnBrk="0" fontAlgn="base" hangingPunct="0">
        <a:spcBef>
          <a:spcPct val="0"/>
        </a:spcBef>
        <a:spcAft>
          <a:spcPct val="0"/>
        </a:spcAft>
        <a:defRPr sz="3400">
          <a:solidFill>
            <a:srgbClr val="385D8A"/>
          </a:solidFill>
          <a:latin typeface="Arial Black" pitchFamily="34" charset="0"/>
        </a:defRPr>
      </a:lvl2pPr>
      <a:lvl3pPr algn="ctr" rtl="0" eaLnBrk="0" fontAlgn="base" hangingPunct="0">
        <a:spcBef>
          <a:spcPct val="0"/>
        </a:spcBef>
        <a:spcAft>
          <a:spcPct val="0"/>
        </a:spcAft>
        <a:defRPr sz="3400">
          <a:solidFill>
            <a:srgbClr val="385D8A"/>
          </a:solidFill>
          <a:latin typeface="Arial Black" pitchFamily="34" charset="0"/>
        </a:defRPr>
      </a:lvl3pPr>
      <a:lvl4pPr algn="ctr" rtl="0" eaLnBrk="0" fontAlgn="base" hangingPunct="0">
        <a:spcBef>
          <a:spcPct val="0"/>
        </a:spcBef>
        <a:spcAft>
          <a:spcPct val="0"/>
        </a:spcAft>
        <a:defRPr sz="3400">
          <a:solidFill>
            <a:srgbClr val="385D8A"/>
          </a:solidFill>
          <a:latin typeface="Arial Black" pitchFamily="34" charset="0"/>
        </a:defRPr>
      </a:lvl4pPr>
      <a:lvl5pPr algn="ctr" rtl="0" eaLnBrk="0" fontAlgn="base" hangingPunct="0">
        <a:spcBef>
          <a:spcPct val="0"/>
        </a:spcBef>
        <a:spcAft>
          <a:spcPct val="0"/>
        </a:spcAft>
        <a:defRPr sz="3400">
          <a:solidFill>
            <a:srgbClr val="385D8A"/>
          </a:solidFill>
          <a:latin typeface="Arial Black"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385D8A"/>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385D8A"/>
        </a:buClr>
        <a:buChar char="–"/>
        <a:defRPr sz="2400">
          <a:solidFill>
            <a:schemeClr val="tx1"/>
          </a:solidFill>
          <a:latin typeface="+mn-lt"/>
        </a:defRPr>
      </a:lvl2pPr>
      <a:lvl3pPr marL="1143000" indent="-228600" algn="l" rtl="0" eaLnBrk="0" fontAlgn="base" hangingPunct="0">
        <a:spcBef>
          <a:spcPct val="20000"/>
        </a:spcBef>
        <a:spcAft>
          <a:spcPct val="0"/>
        </a:spcAft>
        <a:buClr>
          <a:srgbClr val="385D8A"/>
        </a:buClr>
        <a:buChar char="•"/>
        <a:defRPr sz="2000">
          <a:solidFill>
            <a:schemeClr val="tx1"/>
          </a:solidFill>
          <a:latin typeface="+mn-lt"/>
        </a:defRPr>
      </a:lvl3pPr>
      <a:lvl4pPr marL="1600200" indent="-228600" algn="l" rtl="0" eaLnBrk="0" fontAlgn="base" hangingPunct="0">
        <a:spcBef>
          <a:spcPct val="20000"/>
        </a:spcBef>
        <a:spcAft>
          <a:spcPct val="0"/>
        </a:spcAft>
        <a:buClr>
          <a:srgbClr val="385D8A"/>
        </a:buClr>
        <a:buChar char="–"/>
        <a:defRPr>
          <a:solidFill>
            <a:schemeClr val="tx1"/>
          </a:solidFill>
          <a:latin typeface="+mn-lt"/>
        </a:defRPr>
      </a:lvl4pPr>
      <a:lvl5pPr marL="2057400" indent="-228600" algn="l" rtl="0" eaLnBrk="0" fontAlgn="base" hangingPunct="0">
        <a:spcBef>
          <a:spcPct val="20000"/>
        </a:spcBef>
        <a:spcAft>
          <a:spcPct val="0"/>
        </a:spcAft>
        <a:buClr>
          <a:srgbClr val="385D8A"/>
        </a:buClr>
        <a:buChar char="»"/>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9">
            <a:extLst>
              <a:ext uri="{FF2B5EF4-FFF2-40B4-BE49-F238E27FC236}">
                <a16:creationId xmlns:a16="http://schemas.microsoft.com/office/drawing/2014/main" id="{6056953D-4B27-46AA-9644-052408B4FDC5}"/>
              </a:ext>
            </a:extLst>
          </p:cNvPr>
          <p:cNvSpPr txBox="1">
            <a:spLocks noChangeArrowheads="1"/>
          </p:cNvSpPr>
          <p:nvPr/>
        </p:nvSpPr>
        <p:spPr bwMode="auto">
          <a:xfrm>
            <a:off x="0" y="3636963"/>
            <a:ext cx="9144000"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endParaRPr lang="en-US" altLang="en-US" sz="2000" b="1">
              <a:solidFill>
                <a:srgbClr val="000000"/>
              </a:solidFill>
            </a:endParaRPr>
          </a:p>
          <a:p>
            <a:pPr algn="ctr" eaLnBrk="1" hangingPunct="1">
              <a:spcBef>
                <a:spcPct val="0"/>
              </a:spcBef>
              <a:buClrTx/>
              <a:buFontTx/>
              <a:buNone/>
            </a:pPr>
            <a:r>
              <a:rPr lang="en-US" altLang="en-US" sz="2200">
                <a:solidFill>
                  <a:srgbClr val="385D8A"/>
                </a:solidFill>
                <a:latin typeface="Arial Black" panose="020B0A04020102020204" pitchFamily="34" charset="0"/>
              </a:rPr>
              <a:t>Barrett N. Fountos, M.S.</a:t>
            </a:r>
          </a:p>
          <a:p>
            <a:pPr algn="ctr" eaLnBrk="1" hangingPunct="1">
              <a:spcBef>
                <a:spcPct val="0"/>
              </a:spcBef>
              <a:buClrTx/>
              <a:buFontTx/>
              <a:buNone/>
            </a:pPr>
            <a:r>
              <a:rPr lang="en-US" altLang="en-US" sz="1800" b="1" i="1">
                <a:solidFill>
                  <a:srgbClr val="000000"/>
                </a:solidFill>
              </a:rPr>
              <a:t>Program Manager</a:t>
            </a:r>
          </a:p>
          <a:p>
            <a:pPr algn="ctr" eaLnBrk="1" hangingPunct="1">
              <a:spcBef>
                <a:spcPct val="0"/>
              </a:spcBef>
              <a:buClrTx/>
              <a:buFontTx/>
              <a:buNone/>
            </a:pPr>
            <a:endParaRPr lang="en-US" altLang="en-US" sz="2000" b="1">
              <a:solidFill>
                <a:srgbClr val="000000"/>
              </a:solidFill>
            </a:endParaRPr>
          </a:p>
          <a:p>
            <a:pPr algn="ctr" eaLnBrk="1" hangingPunct="1">
              <a:spcBef>
                <a:spcPct val="0"/>
              </a:spcBef>
              <a:buClrTx/>
              <a:buFontTx/>
              <a:buNone/>
            </a:pPr>
            <a:r>
              <a:rPr lang="en-US" altLang="en-US" sz="2000" b="1">
                <a:solidFill>
                  <a:srgbClr val="000000"/>
                </a:solidFill>
              </a:rPr>
              <a:t>U.S. Department of Energy</a:t>
            </a:r>
          </a:p>
          <a:p>
            <a:pPr algn="ctr" eaLnBrk="1" hangingPunct="1">
              <a:spcBef>
                <a:spcPct val="0"/>
              </a:spcBef>
              <a:buClrTx/>
              <a:buFontTx/>
              <a:buNone/>
            </a:pPr>
            <a:r>
              <a:rPr lang="en-US" altLang="en-US" sz="1600">
                <a:solidFill>
                  <a:srgbClr val="000000"/>
                </a:solidFill>
              </a:rPr>
              <a:t>Office of Environment, Health, Safety and Security (AU-1)</a:t>
            </a:r>
          </a:p>
          <a:p>
            <a:pPr algn="ctr" eaLnBrk="1" hangingPunct="1">
              <a:spcBef>
                <a:spcPct val="0"/>
              </a:spcBef>
              <a:buClrTx/>
              <a:buFontTx/>
              <a:buNone/>
            </a:pPr>
            <a:r>
              <a:rPr lang="en-US" altLang="en-US" sz="1600">
                <a:solidFill>
                  <a:srgbClr val="000000"/>
                </a:solidFill>
              </a:rPr>
              <a:t>Office of Health and Safety (AU-10)</a:t>
            </a:r>
          </a:p>
          <a:p>
            <a:pPr algn="ctr" eaLnBrk="1" hangingPunct="1">
              <a:spcBef>
                <a:spcPct val="0"/>
              </a:spcBef>
              <a:buClrTx/>
              <a:buFontTx/>
              <a:buNone/>
            </a:pPr>
            <a:r>
              <a:rPr lang="en-US" altLang="en-US" sz="1600">
                <a:solidFill>
                  <a:srgbClr val="000000"/>
                </a:solidFill>
              </a:rPr>
              <a:t>Office of Domestic and International Health Studies (AU-13)</a:t>
            </a:r>
          </a:p>
          <a:p>
            <a:pPr algn="ctr" eaLnBrk="1" hangingPunct="1">
              <a:spcBef>
                <a:spcPct val="0"/>
              </a:spcBef>
              <a:buClrTx/>
              <a:buFontTx/>
              <a:buNone/>
            </a:pPr>
            <a:endParaRPr lang="en-US" altLang="en-US" sz="2000" b="1">
              <a:solidFill>
                <a:srgbClr val="000000"/>
              </a:solidFill>
            </a:endParaRPr>
          </a:p>
          <a:p>
            <a:pPr algn="ctr" eaLnBrk="1" hangingPunct="1">
              <a:spcBef>
                <a:spcPct val="0"/>
              </a:spcBef>
              <a:buClrTx/>
              <a:buFontTx/>
              <a:buNone/>
            </a:pPr>
            <a:r>
              <a:rPr lang="en-US" altLang="en-US" sz="1800" b="1">
                <a:solidFill>
                  <a:srgbClr val="000000"/>
                </a:solidFill>
              </a:rPr>
              <a:t>October 1, 2018</a:t>
            </a:r>
          </a:p>
        </p:txBody>
      </p:sp>
      <p:sp>
        <p:nvSpPr>
          <p:cNvPr id="14339" name="TextBox 2">
            <a:extLst>
              <a:ext uri="{FF2B5EF4-FFF2-40B4-BE49-F238E27FC236}">
                <a16:creationId xmlns:a16="http://schemas.microsoft.com/office/drawing/2014/main" id="{B701CB0C-55BC-4158-8F71-4F1977B211C8}"/>
              </a:ext>
            </a:extLst>
          </p:cNvPr>
          <p:cNvSpPr txBox="1">
            <a:spLocks noChangeArrowheads="1"/>
          </p:cNvSpPr>
          <p:nvPr/>
        </p:nvSpPr>
        <p:spPr bwMode="auto">
          <a:xfrm>
            <a:off x="0" y="1666875"/>
            <a:ext cx="9144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3200">
                <a:solidFill>
                  <a:srgbClr val="385D8A"/>
                </a:solidFill>
                <a:latin typeface="Arial Black" panose="020B0A04020102020204" pitchFamily="34" charset="0"/>
              </a:rPr>
              <a:t>Overview of the</a:t>
            </a:r>
          </a:p>
          <a:p>
            <a:pPr algn="ctr" eaLnBrk="1" hangingPunct="1">
              <a:spcBef>
                <a:spcPct val="0"/>
              </a:spcBef>
              <a:buClrTx/>
              <a:buFontTx/>
              <a:buNone/>
            </a:pPr>
            <a:r>
              <a:rPr lang="en-US" altLang="en-US" sz="3200">
                <a:solidFill>
                  <a:srgbClr val="385D8A"/>
                </a:solidFill>
                <a:latin typeface="Arial Black" panose="020B0A04020102020204" pitchFamily="34" charset="0"/>
              </a:rPr>
              <a:t>Russian Health Studies Program and </a:t>
            </a:r>
          </a:p>
          <a:p>
            <a:pPr algn="ctr" eaLnBrk="1" hangingPunct="1">
              <a:spcBef>
                <a:spcPct val="0"/>
              </a:spcBef>
              <a:buClrTx/>
              <a:buFontTx/>
              <a:buNone/>
            </a:pPr>
            <a:r>
              <a:rPr lang="en-US" altLang="en-US" sz="3200">
                <a:solidFill>
                  <a:srgbClr val="385D8A"/>
                </a:solidFill>
                <a:latin typeface="Arial Black" panose="020B0A04020102020204" pitchFamily="34" charset="0"/>
              </a:rPr>
              <a:t>Summary of Key Research Findings</a:t>
            </a:r>
          </a:p>
        </p:txBody>
      </p:sp>
      <p:cxnSp>
        <p:nvCxnSpPr>
          <p:cNvPr id="8" name="Straight Connector 7">
            <a:extLst>
              <a:ext uri="{FF2B5EF4-FFF2-40B4-BE49-F238E27FC236}">
                <a16:creationId xmlns:a16="http://schemas.microsoft.com/office/drawing/2014/main" id="{73E3EC22-796A-4187-AE5F-9242E833404D}"/>
              </a:ext>
            </a:extLst>
          </p:cNvPr>
          <p:cNvCxnSpPr/>
          <p:nvPr/>
        </p:nvCxnSpPr>
        <p:spPr>
          <a:xfrm>
            <a:off x="115888" y="3419475"/>
            <a:ext cx="8921750"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35F6AC6-9FED-4433-B278-AE050767AB71}"/>
              </a:ext>
            </a:extLst>
          </p:cNvPr>
          <p:cNvSpPr>
            <a:spLocks noGrp="1"/>
          </p:cNvSpPr>
          <p:nvPr>
            <p:ph type="title"/>
          </p:nvPr>
        </p:nvSpPr>
        <p:spPr>
          <a:xfrm>
            <a:off x="95250" y="298450"/>
            <a:ext cx="8953500" cy="1035050"/>
          </a:xfrm>
        </p:spPr>
        <p:txBody>
          <a:bodyPr/>
          <a:lstStyle/>
          <a:p>
            <a:r>
              <a:rPr lang="en-US" altLang="en-US" sz="3200"/>
              <a:t>Russian Health</a:t>
            </a:r>
            <a:br>
              <a:rPr lang="en-US" altLang="en-US" sz="3200"/>
            </a:br>
            <a:r>
              <a:rPr lang="en-US" altLang="en-US" sz="3200"/>
              <a:t>Studies Program</a:t>
            </a:r>
          </a:p>
        </p:txBody>
      </p:sp>
      <p:sp>
        <p:nvSpPr>
          <p:cNvPr id="18435" name="Content Placeholder 2">
            <a:extLst>
              <a:ext uri="{FF2B5EF4-FFF2-40B4-BE49-F238E27FC236}">
                <a16:creationId xmlns:a16="http://schemas.microsoft.com/office/drawing/2014/main" id="{9390113D-5857-4F5D-9FA0-97067986248F}"/>
              </a:ext>
            </a:extLst>
          </p:cNvPr>
          <p:cNvSpPr>
            <a:spLocks noGrp="1"/>
          </p:cNvSpPr>
          <p:nvPr>
            <p:ph idx="1"/>
          </p:nvPr>
        </p:nvSpPr>
        <p:spPr>
          <a:xfrm>
            <a:off x="219075" y="1700213"/>
            <a:ext cx="8705850" cy="4570412"/>
          </a:xfrm>
        </p:spPr>
        <p:txBody>
          <a:bodyPr/>
          <a:lstStyle/>
          <a:p>
            <a:pPr marL="288925" indent="-288925" eaLnBrk="1" hangingPunct="1">
              <a:spcBef>
                <a:spcPct val="0"/>
              </a:spcBef>
              <a:spcAft>
                <a:spcPts val="1500"/>
              </a:spcAft>
              <a:defRPr/>
            </a:pPr>
            <a:r>
              <a:rPr lang="en-US" altLang="en-US" sz="2000" dirty="0"/>
              <a:t>The Joint Coordinating Committee for Radiation Effects Research (JCCRER) is a bilateral Government committee representing agencies from the United States and the Russian Federation</a:t>
            </a:r>
          </a:p>
          <a:p>
            <a:pPr marL="288925" indent="-288925" eaLnBrk="1" hangingPunct="1">
              <a:spcBef>
                <a:spcPct val="0"/>
              </a:spcBef>
              <a:spcAft>
                <a:spcPts val="1500"/>
              </a:spcAft>
              <a:defRPr/>
            </a:pPr>
            <a:r>
              <a:rPr lang="en-US" altLang="en-US" sz="2000" dirty="0"/>
              <a:t>The JCCRER’s major role is to coordinate scientific research on the health effects of exposure to ionizing radiation in the Russian Federation from the production of nuclear weapons</a:t>
            </a:r>
          </a:p>
          <a:p>
            <a:pPr marL="288925" indent="-288925" eaLnBrk="1" hangingPunct="1">
              <a:spcBef>
                <a:spcPct val="0"/>
              </a:spcBef>
              <a:spcAft>
                <a:spcPts val="1500"/>
              </a:spcAft>
              <a:defRPr/>
            </a:pPr>
            <a:r>
              <a:rPr lang="en-US" altLang="en-US" sz="2000" dirty="0"/>
              <a:t>The subset of </a:t>
            </a:r>
            <a:r>
              <a:rPr lang="en-US" altLang="en-US" sz="2000" b="1" dirty="0">
                <a:solidFill>
                  <a:srgbClr val="385D8A"/>
                </a:solidFill>
              </a:rPr>
              <a:t>JCCRER</a:t>
            </a:r>
            <a:r>
              <a:rPr lang="en-US" altLang="en-US" sz="2000" dirty="0"/>
              <a:t> projects funded by DOE comprise the </a:t>
            </a:r>
            <a:r>
              <a:rPr lang="en-US" altLang="en-US" sz="2000" b="1" dirty="0">
                <a:solidFill>
                  <a:srgbClr val="385D8A"/>
                </a:solidFill>
              </a:rPr>
              <a:t>Russian Health Studies Program</a:t>
            </a:r>
          </a:p>
          <a:p>
            <a:pPr marL="288925" indent="-288925" eaLnBrk="1" hangingPunct="1">
              <a:spcBef>
                <a:spcPct val="0"/>
              </a:spcBef>
              <a:spcAft>
                <a:spcPts val="1500"/>
              </a:spcAft>
              <a:defRPr/>
            </a:pPr>
            <a:r>
              <a:rPr lang="en-US" altLang="en-US" sz="2000" dirty="0"/>
              <a:t>The Program’s name helped avoid confusion with the Joint Coordinating Committee for Civilian Nuclear Reactor Safety (</a:t>
            </a:r>
            <a:r>
              <a:rPr lang="en-US" altLang="en-US" sz="2000" b="1" dirty="0">
                <a:solidFill>
                  <a:srgbClr val="385D8A"/>
                </a:solidFill>
              </a:rPr>
              <a:t>JCCCNRS</a:t>
            </a:r>
            <a:r>
              <a:rPr lang="en-US" altLang="en-US" sz="2000" dirty="0"/>
              <a:t>) Program, which focused on assessing the effects of radiation from the </a:t>
            </a:r>
            <a:r>
              <a:rPr lang="en-US" altLang="en-US" sz="2000" b="1" dirty="0">
                <a:solidFill>
                  <a:srgbClr val="385D8A"/>
                </a:solidFill>
              </a:rPr>
              <a:t>Chernobyl</a:t>
            </a:r>
            <a:r>
              <a:rPr lang="en-US" altLang="en-US" sz="2000" dirty="0">
                <a:solidFill>
                  <a:srgbClr val="385D8A"/>
                </a:solidFill>
              </a:rPr>
              <a:t> </a:t>
            </a:r>
            <a:r>
              <a:rPr lang="en-US" altLang="en-US" sz="2000" dirty="0"/>
              <a:t>nuclear power plant accident of 1986</a:t>
            </a:r>
          </a:p>
          <a:p>
            <a:pPr>
              <a:spcAft>
                <a:spcPts val="1500"/>
              </a:spcAft>
              <a:defRPr/>
            </a:pPr>
            <a:endParaRPr lang="en-US" altLang="en-US" sz="2000" dirty="0"/>
          </a:p>
        </p:txBody>
      </p:sp>
      <p:sp>
        <p:nvSpPr>
          <p:cNvPr id="23556" name="Rectangle 6">
            <a:extLst>
              <a:ext uri="{FF2B5EF4-FFF2-40B4-BE49-F238E27FC236}">
                <a16:creationId xmlns:a16="http://schemas.microsoft.com/office/drawing/2014/main" id="{741121D4-8DA9-4871-BD63-7302D545D90F}"/>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EFFEC978-6236-4238-A9BD-825F884296C1}" type="slidenum">
              <a:rPr lang="en-US" altLang="en-US" sz="1100">
                <a:solidFill>
                  <a:srgbClr val="385D8A"/>
                </a:solidFill>
                <a:latin typeface="Arial Black" panose="020B0A04020102020204" pitchFamily="34" charset="0"/>
              </a:rPr>
              <a:pPr>
                <a:spcBef>
                  <a:spcPct val="0"/>
                </a:spcBef>
                <a:buClrTx/>
                <a:buFontTx/>
                <a:buNone/>
              </a:pPr>
              <a:t>10</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53C9AB3-5998-48F0-B520-857D94E710AD}"/>
              </a:ext>
            </a:extLst>
          </p:cNvPr>
          <p:cNvSpPr/>
          <p:nvPr/>
        </p:nvSpPr>
        <p:spPr>
          <a:xfrm>
            <a:off x="285750" y="1935163"/>
            <a:ext cx="8556625" cy="4459287"/>
          </a:xfrm>
          <a:prstGeom prst="roundRect">
            <a:avLst>
              <a:gd name="adj" fmla="val 3262"/>
            </a:avLst>
          </a:prstGeom>
          <a:gradFill flip="none" rotWithShape="1">
            <a:gsLst>
              <a:gs pos="0">
                <a:srgbClr val="9CAFC5"/>
              </a:gs>
              <a:gs pos="100000">
                <a:srgbClr val="385D8A"/>
              </a:gs>
            </a:gsLst>
            <a:lin ang="16200000" scaled="1"/>
            <a:tileRect/>
          </a:gra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10" name="Rounded Rectangle 9">
            <a:extLst>
              <a:ext uri="{FF2B5EF4-FFF2-40B4-BE49-F238E27FC236}">
                <a16:creationId xmlns:a16="http://schemas.microsoft.com/office/drawing/2014/main" id="{673BF411-2DB4-4B9D-8CCE-22A22471E2BC}"/>
              </a:ext>
            </a:extLst>
          </p:cNvPr>
          <p:cNvSpPr/>
          <p:nvPr/>
        </p:nvSpPr>
        <p:spPr>
          <a:xfrm>
            <a:off x="366713" y="3395663"/>
            <a:ext cx="8388350" cy="2846387"/>
          </a:xfrm>
          <a:prstGeom prst="roundRect">
            <a:avLst>
              <a:gd name="adj" fmla="val 6481"/>
            </a:avLst>
          </a:prstGeom>
          <a:solidFill>
            <a:srgbClr val="385D8A"/>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4580" name="Title 1">
            <a:extLst>
              <a:ext uri="{FF2B5EF4-FFF2-40B4-BE49-F238E27FC236}">
                <a16:creationId xmlns:a16="http://schemas.microsoft.com/office/drawing/2014/main" id="{DC8F779F-7099-4F01-B4C1-28CE6B9B9E39}"/>
              </a:ext>
            </a:extLst>
          </p:cNvPr>
          <p:cNvSpPr>
            <a:spLocks noGrp="1"/>
          </p:cNvSpPr>
          <p:nvPr>
            <p:ph type="title"/>
          </p:nvPr>
        </p:nvSpPr>
        <p:spPr>
          <a:xfrm>
            <a:off x="95250" y="257175"/>
            <a:ext cx="8953500" cy="1035050"/>
          </a:xfrm>
        </p:spPr>
        <p:txBody>
          <a:bodyPr/>
          <a:lstStyle/>
          <a:p>
            <a:r>
              <a:rPr lang="en-US" altLang="en-US" sz="3200"/>
              <a:t>Program’s</a:t>
            </a:r>
            <a:br>
              <a:rPr lang="en-US" altLang="en-US" sz="3200"/>
            </a:br>
            <a:r>
              <a:rPr lang="en-US" altLang="en-US" sz="3200"/>
              <a:t>Purpose and Goals</a:t>
            </a:r>
          </a:p>
        </p:txBody>
      </p:sp>
      <p:sp>
        <p:nvSpPr>
          <p:cNvPr id="24581" name="Rectangle 6">
            <a:extLst>
              <a:ext uri="{FF2B5EF4-FFF2-40B4-BE49-F238E27FC236}">
                <a16:creationId xmlns:a16="http://schemas.microsoft.com/office/drawing/2014/main" id="{661DBF33-DD76-4F33-AF7F-ACCDC0A38920}"/>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73272E51-3B90-4542-913C-EA3769BEC04C}" type="slidenum">
              <a:rPr lang="en-US" altLang="en-US" sz="1100">
                <a:solidFill>
                  <a:srgbClr val="385D8A"/>
                </a:solidFill>
                <a:latin typeface="Arial Black" panose="020B0A04020102020204" pitchFamily="34" charset="0"/>
              </a:rPr>
              <a:pPr>
                <a:spcBef>
                  <a:spcPct val="0"/>
                </a:spcBef>
                <a:buClrTx/>
                <a:buFontTx/>
                <a:buNone/>
              </a:pPr>
              <a:t>11</a:t>
            </a:fld>
            <a:endParaRPr lang="en-US" altLang="en-US" sz="1100">
              <a:solidFill>
                <a:srgbClr val="385D8A"/>
              </a:solidFill>
              <a:latin typeface="Arial Black" panose="020B0A04020102020204" pitchFamily="34" charset="0"/>
            </a:endParaRPr>
          </a:p>
        </p:txBody>
      </p:sp>
      <p:sp>
        <p:nvSpPr>
          <p:cNvPr id="6" name="Rounded Rectangle 5">
            <a:extLst>
              <a:ext uri="{FF2B5EF4-FFF2-40B4-BE49-F238E27FC236}">
                <a16:creationId xmlns:a16="http://schemas.microsoft.com/office/drawing/2014/main" id="{D55CDB4C-0110-4D63-9BF6-EC0E6D360E82}"/>
              </a:ext>
            </a:extLst>
          </p:cNvPr>
          <p:cNvSpPr/>
          <p:nvPr/>
        </p:nvSpPr>
        <p:spPr>
          <a:xfrm>
            <a:off x="388938" y="1998663"/>
            <a:ext cx="8355012" cy="1271587"/>
          </a:xfrm>
          <a:prstGeom prst="roundRect">
            <a:avLst>
              <a:gd name="adj" fmla="val 8477"/>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4583" name="TextBox 6">
            <a:extLst>
              <a:ext uri="{FF2B5EF4-FFF2-40B4-BE49-F238E27FC236}">
                <a16:creationId xmlns:a16="http://schemas.microsoft.com/office/drawing/2014/main" id="{6CA957D4-924B-44F6-B0FF-BA2E862C443F}"/>
              </a:ext>
            </a:extLst>
          </p:cNvPr>
          <p:cNvSpPr txBox="1">
            <a:spLocks noChangeArrowheads="1"/>
          </p:cNvSpPr>
          <p:nvPr/>
        </p:nvSpPr>
        <p:spPr bwMode="auto">
          <a:xfrm>
            <a:off x="388938" y="1952625"/>
            <a:ext cx="8355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a:solidFill>
                  <a:srgbClr val="385D8A"/>
                </a:solidFill>
                <a:latin typeface="Arial Black" panose="020B0A04020102020204" pitchFamily="34" charset="0"/>
              </a:rPr>
              <a:t>Purpose</a:t>
            </a:r>
          </a:p>
        </p:txBody>
      </p:sp>
      <p:cxnSp>
        <p:nvCxnSpPr>
          <p:cNvPr id="8" name="Straight Connector 7">
            <a:extLst>
              <a:ext uri="{FF2B5EF4-FFF2-40B4-BE49-F238E27FC236}">
                <a16:creationId xmlns:a16="http://schemas.microsoft.com/office/drawing/2014/main" id="{D7473F34-463D-45E5-828E-145034BF4FAD}"/>
              </a:ext>
            </a:extLst>
          </p:cNvPr>
          <p:cNvCxnSpPr/>
          <p:nvPr/>
        </p:nvCxnSpPr>
        <p:spPr>
          <a:xfrm>
            <a:off x="388938" y="2473325"/>
            <a:ext cx="83550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585" name="TextBox 8">
            <a:extLst>
              <a:ext uri="{FF2B5EF4-FFF2-40B4-BE49-F238E27FC236}">
                <a16:creationId xmlns:a16="http://schemas.microsoft.com/office/drawing/2014/main" id="{DA8A479C-873F-4529-BFFD-400F5F822ACD}"/>
              </a:ext>
            </a:extLst>
          </p:cNvPr>
          <p:cNvSpPr txBox="1">
            <a:spLocks noChangeArrowheads="1"/>
          </p:cNvSpPr>
          <p:nvPr/>
        </p:nvSpPr>
        <p:spPr bwMode="auto">
          <a:xfrm>
            <a:off x="409575" y="2519363"/>
            <a:ext cx="8270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800">
                <a:solidFill>
                  <a:srgbClr val="000000"/>
                </a:solidFill>
                <a:cs typeface="Arial" panose="020B0604020202020204" pitchFamily="34" charset="0"/>
              </a:rPr>
              <a:t>To assess worker and public health risks from radiation exposure resulting from nuclear weapons production activities in the former Soviet Union</a:t>
            </a:r>
          </a:p>
        </p:txBody>
      </p:sp>
      <p:sp>
        <p:nvSpPr>
          <p:cNvPr id="24586" name="TextBox 6">
            <a:extLst>
              <a:ext uri="{FF2B5EF4-FFF2-40B4-BE49-F238E27FC236}">
                <a16:creationId xmlns:a16="http://schemas.microsoft.com/office/drawing/2014/main" id="{622E3EDF-132A-4AF3-83B7-714E77A8F9E0}"/>
              </a:ext>
            </a:extLst>
          </p:cNvPr>
          <p:cNvSpPr txBox="1">
            <a:spLocks noChangeArrowheads="1"/>
          </p:cNvSpPr>
          <p:nvPr/>
        </p:nvSpPr>
        <p:spPr bwMode="auto">
          <a:xfrm>
            <a:off x="400050" y="3379788"/>
            <a:ext cx="83550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3000">
                <a:solidFill>
                  <a:schemeClr val="bg1"/>
                </a:solidFill>
                <a:latin typeface="Arial Black" panose="020B0A04020102020204" pitchFamily="34" charset="0"/>
              </a:rPr>
              <a:t>Goals</a:t>
            </a:r>
          </a:p>
        </p:txBody>
      </p:sp>
      <p:sp>
        <p:nvSpPr>
          <p:cNvPr id="12" name="Rounded Rectangle 11">
            <a:extLst>
              <a:ext uri="{FF2B5EF4-FFF2-40B4-BE49-F238E27FC236}">
                <a16:creationId xmlns:a16="http://schemas.microsoft.com/office/drawing/2014/main" id="{92B0A0ED-7079-4E78-816E-0E294E5DE590}"/>
              </a:ext>
            </a:extLst>
          </p:cNvPr>
          <p:cNvSpPr/>
          <p:nvPr/>
        </p:nvSpPr>
        <p:spPr>
          <a:xfrm>
            <a:off x="409575" y="3921125"/>
            <a:ext cx="2720975" cy="2244725"/>
          </a:xfrm>
          <a:prstGeom prst="roundRect">
            <a:avLst>
              <a:gd name="adj" fmla="val 7404"/>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4588" name="TextBox 13">
            <a:extLst>
              <a:ext uri="{FF2B5EF4-FFF2-40B4-BE49-F238E27FC236}">
                <a16:creationId xmlns:a16="http://schemas.microsoft.com/office/drawing/2014/main" id="{434786D3-DD3E-41B1-8432-84AED2977AE2}"/>
              </a:ext>
            </a:extLst>
          </p:cNvPr>
          <p:cNvSpPr txBox="1">
            <a:spLocks noChangeArrowheads="1"/>
          </p:cNvSpPr>
          <p:nvPr/>
        </p:nvSpPr>
        <p:spPr bwMode="auto">
          <a:xfrm>
            <a:off x="409575" y="4157663"/>
            <a:ext cx="27368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800">
                <a:solidFill>
                  <a:srgbClr val="000000"/>
                </a:solidFill>
                <a:cs typeface="Arial" panose="020B0604020202020204" pitchFamily="34" charset="0"/>
              </a:rPr>
              <a:t>To better understand the relationship between health effects and chronic, low-to-moderate dose rate radiation exposures</a:t>
            </a:r>
          </a:p>
        </p:txBody>
      </p:sp>
      <p:sp>
        <p:nvSpPr>
          <p:cNvPr id="14" name="Rounded Rectangle 13">
            <a:extLst>
              <a:ext uri="{FF2B5EF4-FFF2-40B4-BE49-F238E27FC236}">
                <a16:creationId xmlns:a16="http://schemas.microsoft.com/office/drawing/2014/main" id="{822A312B-1C3C-442C-84EF-696FC3B11D87}"/>
              </a:ext>
            </a:extLst>
          </p:cNvPr>
          <p:cNvSpPr/>
          <p:nvPr/>
        </p:nvSpPr>
        <p:spPr>
          <a:xfrm>
            <a:off x="3201988" y="3921125"/>
            <a:ext cx="2720975" cy="2244725"/>
          </a:xfrm>
          <a:prstGeom prst="roundRect">
            <a:avLst>
              <a:gd name="adj" fmla="val 7404"/>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15" name="Rounded Rectangle 14">
            <a:extLst>
              <a:ext uri="{FF2B5EF4-FFF2-40B4-BE49-F238E27FC236}">
                <a16:creationId xmlns:a16="http://schemas.microsoft.com/office/drawing/2014/main" id="{09ED44DF-6F15-4CE3-964B-9FA032936B30}"/>
              </a:ext>
            </a:extLst>
          </p:cNvPr>
          <p:cNvSpPr/>
          <p:nvPr/>
        </p:nvSpPr>
        <p:spPr>
          <a:xfrm>
            <a:off x="5986463" y="3921125"/>
            <a:ext cx="2720975" cy="2244725"/>
          </a:xfrm>
          <a:prstGeom prst="roundRect">
            <a:avLst>
              <a:gd name="adj" fmla="val 7404"/>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4591" name="TextBox 17">
            <a:extLst>
              <a:ext uri="{FF2B5EF4-FFF2-40B4-BE49-F238E27FC236}">
                <a16:creationId xmlns:a16="http://schemas.microsoft.com/office/drawing/2014/main" id="{5EE1A140-F962-433A-8D73-0B812CA4E7AF}"/>
              </a:ext>
            </a:extLst>
          </p:cNvPr>
          <p:cNvSpPr txBox="1">
            <a:spLocks noChangeArrowheads="1"/>
          </p:cNvSpPr>
          <p:nvPr/>
        </p:nvSpPr>
        <p:spPr bwMode="auto">
          <a:xfrm>
            <a:off x="3209925" y="4440238"/>
            <a:ext cx="272097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marL="0" lvl="1" algn="ctr" eaLnBrk="1" hangingPunct="1">
              <a:spcBef>
                <a:spcPct val="0"/>
              </a:spcBef>
              <a:buClrTx/>
              <a:buFontTx/>
              <a:buNone/>
            </a:pPr>
            <a:r>
              <a:rPr lang="en-US" altLang="en-US" sz="1800">
                <a:solidFill>
                  <a:srgbClr val="000000"/>
                </a:solidFill>
                <a:cs typeface="Arial" panose="020B0604020202020204" pitchFamily="34" charset="0"/>
              </a:rPr>
              <a:t>To estimate cancer risks from exposure to gamma, neutron, and alpha radiation</a:t>
            </a:r>
          </a:p>
          <a:p>
            <a:pPr algn="ctr" eaLnBrk="1" hangingPunct="1">
              <a:spcBef>
                <a:spcPct val="0"/>
              </a:spcBef>
              <a:buClrTx/>
              <a:buFontTx/>
              <a:buNone/>
            </a:pPr>
            <a:endParaRPr lang="en-US" altLang="en-US" sz="1400">
              <a:solidFill>
                <a:srgbClr val="000000"/>
              </a:solidFill>
              <a:cs typeface="Arial" panose="020B0604020202020204" pitchFamily="34" charset="0"/>
            </a:endParaRPr>
          </a:p>
        </p:txBody>
      </p:sp>
      <p:sp>
        <p:nvSpPr>
          <p:cNvPr id="24592" name="TextBox 18">
            <a:extLst>
              <a:ext uri="{FF2B5EF4-FFF2-40B4-BE49-F238E27FC236}">
                <a16:creationId xmlns:a16="http://schemas.microsoft.com/office/drawing/2014/main" id="{52F27033-9398-4575-B634-32E1AE4462C4}"/>
              </a:ext>
            </a:extLst>
          </p:cNvPr>
          <p:cNvSpPr txBox="1">
            <a:spLocks noChangeArrowheads="1"/>
          </p:cNvSpPr>
          <p:nvPr/>
        </p:nvSpPr>
        <p:spPr bwMode="auto">
          <a:xfrm>
            <a:off x="5986463" y="4070350"/>
            <a:ext cx="27209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2880" rIns="0" bIns="182880">
            <a:spAutoFit/>
          </a:bodyPr>
          <a:lstStyle>
            <a:lvl1pPr marL="342900" indent="-34290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marL="0" lvl="1" algn="ctr" eaLnBrk="1" hangingPunct="1">
              <a:spcBef>
                <a:spcPct val="0"/>
              </a:spcBef>
              <a:buClrTx/>
              <a:buFontTx/>
              <a:buNone/>
            </a:pPr>
            <a:r>
              <a:rPr lang="en-US" altLang="en-US" sz="1800">
                <a:solidFill>
                  <a:srgbClr val="000000"/>
                </a:solidFill>
                <a:cs typeface="Arial" panose="020B0604020202020204" pitchFamily="34" charset="0"/>
              </a:rPr>
              <a:t>To provide information to the national and international organizations that determine radiation protection standards and practices</a:t>
            </a:r>
            <a:endParaRPr lang="en-US" altLang="en-US" sz="1400">
              <a:solidFill>
                <a:srgbClr val="000000"/>
              </a:solidFill>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5D9CE357-4536-453E-9F00-92960CE3D563}"/>
              </a:ext>
            </a:extLst>
          </p:cNvPr>
          <p:cNvSpPr/>
          <p:nvPr/>
        </p:nvSpPr>
        <p:spPr>
          <a:xfrm>
            <a:off x="4686300" y="1714500"/>
            <a:ext cx="3938588" cy="4881563"/>
          </a:xfrm>
          <a:prstGeom prst="roundRect">
            <a:avLst>
              <a:gd name="adj" fmla="val 3256"/>
            </a:avLst>
          </a:prstGeom>
          <a:solidFill>
            <a:srgbClr val="00B0F0">
              <a:alpha val="35000"/>
            </a:srgbClr>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7" name="Rounded Rectangle 6">
            <a:extLst>
              <a:ext uri="{FF2B5EF4-FFF2-40B4-BE49-F238E27FC236}">
                <a16:creationId xmlns:a16="http://schemas.microsoft.com/office/drawing/2014/main" id="{1537781F-62CA-4C07-B149-BC871ADDAAD2}"/>
              </a:ext>
            </a:extLst>
          </p:cNvPr>
          <p:cNvSpPr/>
          <p:nvPr/>
        </p:nvSpPr>
        <p:spPr>
          <a:xfrm>
            <a:off x="541338" y="1714500"/>
            <a:ext cx="3938587" cy="4881563"/>
          </a:xfrm>
          <a:prstGeom prst="roundRect">
            <a:avLst>
              <a:gd name="adj" fmla="val 3471"/>
            </a:avLst>
          </a:prstGeom>
          <a:solidFill>
            <a:srgbClr val="00B0F0">
              <a:alpha val="35000"/>
            </a:srgbClr>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5604" name="Title 1">
            <a:extLst>
              <a:ext uri="{FF2B5EF4-FFF2-40B4-BE49-F238E27FC236}">
                <a16:creationId xmlns:a16="http://schemas.microsoft.com/office/drawing/2014/main" id="{5EA03B19-B48B-434D-8B8D-E0299A44DC5E}"/>
              </a:ext>
            </a:extLst>
          </p:cNvPr>
          <p:cNvSpPr>
            <a:spLocks noGrp="1"/>
          </p:cNvSpPr>
          <p:nvPr>
            <p:ph type="title"/>
          </p:nvPr>
        </p:nvSpPr>
        <p:spPr>
          <a:xfrm>
            <a:off x="95250" y="298450"/>
            <a:ext cx="8953500" cy="1035050"/>
          </a:xfrm>
        </p:spPr>
        <p:txBody>
          <a:bodyPr/>
          <a:lstStyle/>
          <a:p>
            <a:r>
              <a:rPr lang="en-US" altLang="en-US" sz="3200"/>
              <a:t>JCCRER Member</a:t>
            </a:r>
            <a:br>
              <a:rPr lang="en-US" altLang="en-US" sz="3200"/>
            </a:br>
            <a:r>
              <a:rPr lang="en-US" altLang="en-US" sz="3200"/>
              <a:t>Organizations</a:t>
            </a:r>
          </a:p>
        </p:txBody>
      </p:sp>
      <p:sp>
        <p:nvSpPr>
          <p:cNvPr id="25605" name="Content Placeholder 2">
            <a:extLst>
              <a:ext uri="{FF2B5EF4-FFF2-40B4-BE49-F238E27FC236}">
                <a16:creationId xmlns:a16="http://schemas.microsoft.com/office/drawing/2014/main" id="{BF7EE6D4-3D0C-43B9-896A-982B01BEFC89}"/>
              </a:ext>
            </a:extLst>
          </p:cNvPr>
          <p:cNvSpPr>
            <a:spLocks noGrp="1"/>
          </p:cNvSpPr>
          <p:nvPr>
            <p:ph sz="half" idx="1"/>
          </p:nvPr>
        </p:nvSpPr>
        <p:spPr>
          <a:xfrm>
            <a:off x="541338" y="2827338"/>
            <a:ext cx="3938587" cy="3336925"/>
          </a:xfrm>
        </p:spPr>
        <p:txBody>
          <a:bodyPr/>
          <a:lstStyle/>
          <a:p>
            <a:pPr marL="173038" indent="-173038">
              <a:spcBef>
                <a:spcPct val="0"/>
              </a:spcBef>
              <a:spcAft>
                <a:spcPts val="1000"/>
              </a:spcAft>
            </a:pPr>
            <a:r>
              <a:rPr lang="en-US" altLang="en-US" sz="1500"/>
              <a:t>Department of Energy (DOE), </a:t>
            </a:r>
            <a:r>
              <a:rPr lang="en-US" altLang="en-US" sz="1500" b="1">
                <a:solidFill>
                  <a:srgbClr val="385D8A"/>
                </a:solidFill>
              </a:rPr>
              <a:t>U.S. Executive Agent</a:t>
            </a:r>
          </a:p>
          <a:p>
            <a:pPr marL="173038" indent="-173038">
              <a:spcBef>
                <a:spcPct val="0"/>
              </a:spcBef>
              <a:spcAft>
                <a:spcPts val="1000"/>
              </a:spcAft>
            </a:pPr>
            <a:r>
              <a:rPr lang="en-US" altLang="en-US" sz="1500"/>
              <a:t>Department of Defense (DoD), including the Armed Forces Radiobiology Research Institute (AFRRI)</a:t>
            </a:r>
          </a:p>
          <a:p>
            <a:pPr marL="173038" indent="-173038">
              <a:spcBef>
                <a:spcPct val="0"/>
              </a:spcBef>
              <a:spcAft>
                <a:spcPts val="1000"/>
              </a:spcAft>
            </a:pPr>
            <a:r>
              <a:rPr lang="en-US" altLang="en-US" sz="1500"/>
              <a:t>Department of Health and Human Services (DHHS), including the Centers for Disease Control and Prevention (CDC)</a:t>
            </a:r>
          </a:p>
          <a:p>
            <a:pPr marL="173038" indent="-173038">
              <a:spcBef>
                <a:spcPct val="0"/>
              </a:spcBef>
              <a:spcAft>
                <a:spcPts val="1000"/>
              </a:spcAft>
            </a:pPr>
            <a:r>
              <a:rPr lang="en-US" altLang="en-US" sz="1500"/>
              <a:t>Environmental Protection Agency (EPA)</a:t>
            </a:r>
          </a:p>
          <a:p>
            <a:pPr marL="173038" indent="-173038">
              <a:spcBef>
                <a:spcPct val="0"/>
              </a:spcBef>
              <a:spcAft>
                <a:spcPts val="1000"/>
              </a:spcAft>
            </a:pPr>
            <a:r>
              <a:rPr lang="en-US" altLang="en-US" sz="1500"/>
              <a:t>National Aeronautics and Space Administration (NASA)</a:t>
            </a:r>
          </a:p>
          <a:p>
            <a:pPr marL="173038" indent="-173038">
              <a:spcBef>
                <a:spcPct val="0"/>
              </a:spcBef>
              <a:spcAft>
                <a:spcPts val="1000"/>
              </a:spcAft>
            </a:pPr>
            <a:r>
              <a:rPr lang="en-US" altLang="en-US" sz="1500"/>
              <a:t>Nuclear Regulatory Commission (NRC)</a:t>
            </a:r>
          </a:p>
          <a:p>
            <a:pPr marL="173038" indent="-173038">
              <a:spcBef>
                <a:spcPct val="0"/>
              </a:spcBef>
              <a:spcAft>
                <a:spcPts val="1000"/>
              </a:spcAft>
              <a:buClr>
                <a:schemeClr val="tx1"/>
              </a:buClr>
            </a:pPr>
            <a:endParaRPr lang="en-US" altLang="en-US"/>
          </a:p>
        </p:txBody>
      </p:sp>
      <p:sp>
        <p:nvSpPr>
          <p:cNvPr id="25606" name="Content Placeholder 3">
            <a:extLst>
              <a:ext uri="{FF2B5EF4-FFF2-40B4-BE49-F238E27FC236}">
                <a16:creationId xmlns:a16="http://schemas.microsoft.com/office/drawing/2014/main" id="{18289F07-CC7C-40F4-845B-63FC592992AB}"/>
              </a:ext>
            </a:extLst>
          </p:cNvPr>
          <p:cNvSpPr>
            <a:spLocks noGrp="1"/>
          </p:cNvSpPr>
          <p:nvPr>
            <p:ph sz="half" idx="2"/>
          </p:nvPr>
        </p:nvSpPr>
        <p:spPr>
          <a:xfrm>
            <a:off x="4695825" y="2827338"/>
            <a:ext cx="3929063" cy="3313112"/>
          </a:xfrm>
        </p:spPr>
        <p:txBody>
          <a:bodyPr/>
          <a:lstStyle/>
          <a:p>
            <a:pPr marL="173038" indent="-173038">
              <a:spcBef>
                <a:spcPct val="0"/>
              </a:spcBef>
              <a:spcAft>
                <a:spcPts val="1000"/>
              </a:spcAft>
            </a:pPr>
            <a:r>
              <a:rPr lang="en-US" altLang="en-US" sz="1500"/>
              <a:t>Federal Medical-Biological Agency (FMBA), </a:t>
            </a:r>
            <a:r>
              <a:rPr lang="en-US" altLang="en-US" sz="1500" b="1">
                <a:solidFill>
                  <a:srgbClr val="385D8A"/>
                </a:solidFill>
              </a:rPr>
              <a:t>Russian Executive Agent</a:t>
            </a:r>
          </a:p>
          <a:p>
            <a:pPr marL="173038" indent="-173038">
              <a:spcBef>
                <a:spcPct val="0"/>
              </a:spcBef>
              <a:spcAft>
                <a:spcPts val="1000"/>
              </a:spcAft>
            </a:pPr>
            <a:r>
              <a:rPr lang="en-US" altLang="en-US" sz="1500"/>
              <a:t>State Research Center-Burnasyan Federal Medical Biophysical Center (BFMBC)</a:t>
            </a:r>
          </a:p>
          <a:p>
            <a:pPr marL="173038" indent="-173038">
              <a:spcBef>
                <a:spcPct val="0"/>
              </a:spcBef>
              <a:spcAft>
                <a:spcPts val="1000"/>
              </a:spcAft>
            </a:pPr>
            <a:r>
              <a:rPr lang="en-US" altLang="en-US" sz="1500"/>
              <a:t>State Atomic Energy Corporation (Rosatom)</a:t>
            </a:r>
          </a:p>
          <a:p>
            <a:pPr marL="173038" indent="-173038">
              <a:spcBef>
                <a:spcPct val="0"/>
              </a:spcBef>
              <a:spcAft>
                <a:spcPts val="1000"/>
              </a:spcAft>
            </a:pPr>
            <a:r>
              <a:rPr lang="en-US" altLang="en-US" sz="1500"/>
              <a:t>State Scientific Center – Institute of Medical and Biological Problems of the Russian Academy of Sciences (IBRAE)</a:t>
            </a:r>
          </a:p>
          <a:p>
            <a:pPr marL="173038" indent="-173038">
              <a:spcBef>
                <a:spcPct val="0"/>
              </a:spcBef>
              <a:spcAft>
                <a:spcPts val="1000"/>
              </a:spcAft>
            </a:pPr>
            <a:r>
              <a:rPr lang="en-US" altLang="en-US" sz="1500"/>
              <a:t>Mayak Production Association (Mayak)</a:t>
            </a:r>
          </a:p>
        </p:txBody>
      </p:sp>
      <p:sp>
        <p:nvSpPr>
          <p:cNvPr id="25607" name="Rectangle 6">
            <a:extLst>
              <a:ext uri="{FF2B5EF4-FFF2-40B4-BE49-F238E27FC236}">
                <a16:creationId xmlns:a16="http://schemas.microsoft.com/office/drawing/2014/main" id="{F05F56A5-98ED-4C76-BD45-CF6C72F91F84}"/>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398EDDC0-7654-409B-A901-8695A28D5C29}" type="slidenum">
              <a:rPr lang="en-US" altLang="en-US" sz="1100">
                <a:solidFill>
                  <a:srgbClr val="385D8A"/>
                </a:solidFill>
                <a:latin typeface="Arial Black" panose="020B0A04020102020204" pitchFamily="34" charset="0"/>
              </a:rPr>
              <a:pPr>
                <a:spcBef>
                  <a:spcPct val="0"/>
                </a:spcBef>
                <a:buClrTx/>
                <a:buFontTx/>
                <a:buNone/>
              </a:pPr>
              <a:t>12</a:t>
            </a:fld>
            <a:endParaRPr lang="en-US" altLang="en-US" sz="1100">
              <a:solidFill>
                <a:srgbClr val="385D8A"/>
              </a:solidFill>
              <a:latin typeface="Arial Black" panose="020B0A04020102020204" pitchFamily="34" charset="0"/>
            </a:endParaRPr>
          </a:p>
        </p:txBody>
      </p:sp>
      <p:sp>
        <p:nvSpPr>
          <p:cNvPr id="25608" name="TextBox 1">
            <a:extLst>
              <a:ext uri="{FF2B5EF4-FFF2-40B4-BE49-F238E27FC236}">
                <a16:creationId xmlns:a16="http://schemas.microsoft.com/office/drawing/2014/main" id="{A08F14FA-F47A-40AE-8ADE-3AAB81179E68}"/>
              </a:ext>
            </a:extLst>
          </p:cNvPr>
          <p:cNvSpPr txBox="1">
            <a:spLocks noChangeArrowheads="1"/>
          </p:cNvSpPr>
          <p:nvPr/>
        </p:nvSpPr>
        <p:spPr bwMode="auto">
          <a:xfrm>
            <a:off x="541338" y="2390775"/>
            <a:ext cx="3938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800">
                <a:solidFill>
                  <a:srgbClr val="385D8A"/>
                </a:solidFill>
                <a:latin typeface="Arial Black" panose="020B0A04020102020204" pitchFamily="34" charset="0"/>
              </a:rPr>
              <a:t>U.S. Members:</a:t>
            </a:r>
          </a:p>
        </p:txBody>
      </p:sp>
      <p:sp>
        <p:nvSpPr>
          <p:cNvPr id="25609" name="TextBox 2">
            <a:extLst>
              <a:ext uri="{FF2B5EF4-FFF2-40B4-BE49-F238E27FC236}">
                <a16:creationId xmlns:a16="http://schemas.microsoft.com/office/drawing/2014/main" id="{1B3062C2-3091-4D42-93B6-FB20F2018579}"/>
              </a:ext>
            </a:extLst>
          </p:cNvPr>
          <p:cNvSpPr txBox="1">
            <a:spLocks noChangeArrowheads="1"/>
          </p:cNvSpPr>
          <p:nvPr/>
        </p:nvSpPr>
        <p:spPr bwMode="auto">
          <a:xfrm>
            <a:off x="4686300" y="2390775"/>
            <a:ext cx="3938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800">
                <a:solidFill>
                  <a:srgbClr val="385D8A"/>
                </a:solidFill>
                <a:latin typeface="Arial Black" panose="020B0A04020102020204" pitchFamily="34" charset="0"/>
              </a:rPr>
              <a:t>Russian Members:</a:t>
            </a:r>
          </a:p>
        </p:txBody>
      </p:sp>
      <p:cxnSp>
        <p:nvCxnSpPr>
          <p:cNvPr id="11" name="Straight Connector 10">
            <a:extLst>
              <a:ext uri="{FF2B5EF4-FFF2-40B4-BE49-F238E27FC236}">
                <a16:creationId xmlns:a16="http://schemas.microsoft.com/office/drawing/2014/main" id="{EF5AFA03-BBB9-4C4F-9E99-EE609A5C6C2A}"/>
              </a:ext>
            </a:extLst>
          </p:cNvPr>
          <p:cNvCxnSpPr/>
          <p:nvPr/>
        </p:nvCxnSpPr>
        <p:spPr>
          <a:xfrm>
            <a:off x="541338" y="2724150"/>
            <a:ext cx="3938587"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6E244A-CE36-4DE6-B5A4-E9BD4419F73D}"/>
              </a:ext>
            </a:extLst>
          </p:cNvPr>
          <p:cNvCxnSpPr/>
          <p:nvPr/>
        </p:nvCxnSpPr>
        <p:spPr>
          <a:xfrm>
            <a:off x="4686300" y="2724150"/>
            <a:ext cx="3938588"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pic>
        <p:nvPicPr>
          <p:cNvPr id="25612" name="Picture 4">
            <a:extLst>
              <a:ext uri="{FF2B5EF4-FFF2-40B4-BE49-F238E27FC236}">
                <a16:creationId xmlns:a16="http://schemas.microsoft.com/office/drawing/2014/main" id="{90BEEC93-6764-4CAA-8770-DFFD2ACE67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0288" y="1785938"/>
            <a:ext cx="1092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8">
            <a:extLst>
              <a:ext uri="{FF2B5EF4-FFF2-40B4-BE49-F238E27FC236}">
                <a16:creationId xmlns:a16="http://schemas.microsoft.com/office/drawing/2014/main" id="{A5BF16D4-6521-4F67-A03F-82AD2737A13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966913" y="1768475"/>
            <a:ext cx="10874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B889867-874E-4B69-969B-8E91A68D6DE0}"/>
              </a:ext>
            </a:extLst>
          </p:cNvPr>
          <p:cNvSpPr>
            <a:spLocks noGrp="1"/>
          </p:cNvSpPr>
          <p:nvPr>
            <p:ph type="title"/>
          </p:nvPr>
        </p:nvSpPr>
        <p:spPr>
          <a:xfrm>
            <a:off x="1658938" y="287338"/>
            <a:ext cx="5822950" cy="1035050"/>
          </a:xfrm>
        </p:spPr>
        <p:txBody>
          <a:bodyPr/>
          <a:lstStyle/>
          <a:p>
            <a:r>
              <a:rPr lang="en-US" altLang="en-US" sz="3200"/>
              <a:t>Suitability of Russian Studies for Radiation Health Effects Research</a:t>
            </a:r>
          </a:p>
        </p:txBody>
      </p:sp>
      <p:sp>
        <p:nvSpPr>
          <p:cNvPr id="26627" name="Rectangle 6">
            <a:extLst>
              <a:ext uri="{FF2B5EF4-FFF2-40B4-BE49-F238E27FC236}">
                <a16:creationId xmlns:a16="http://schemas.microsoft.com/office/drawing/2014/main" id="{25D2ABED-8E1D-4005-9D95-8506DC962B45}"/>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0FD000FC-7290-4195-BCD5-49495C814C41}" type="slidenum">
              <a:rPr lang="en-US" altLang="en-US" sz="1100">
                <a:solidFill>
                  <a:srgbClr val="385D8A"/>
                </a:solidFill>
                <a:latin typeface="Arial Black" panose="020B0A04020102020204" pitchFamily="34" charset="0"/>
              </a:rPr>
              <a:pPr>
                <a:spcBef>
                  <a:spcPct val="0"/>
                </a:spcBef>
                <a:buClrTx/>
                <a:buFontTx/>
                <a:buNone/>
              </a:pPr>
              <a:t>13</a:t>
            </a:fld>
            <a:endParaRPr lang="en-US" altLang="en-US" sz="1100">
              <a:solidFill>
                <a:srgbClr val="385D8A"/>
              </a:solidFill>
              <a:latin typeface="Arial Black" panose="020B0A04020102020204" pitchFamily="34" charset="0"/>
            </a:endParaRPr>
          </a:p>
        </p:txBody>
      </p:sp>
      <p:sp>
        <p:nvSpPr>
          <p:cNvPr id="5" name="Rounded Rectangle 4">
            <a:extLst>
              <a:ext uri="{FF2B5EF4-FFF2-40B4-BE49-F238E27FC236}">
                <a16:creationId xmlns:a16="http://schemas.microsoft.com/office/drawing/2014/main" id="{066E603D-938D-4A12-A719-3607FBB6F5F8}"/>
              </a:ext>
            </a:extLst>
          </p:cNvPr>
          <p:cNvSpPr/>
          <p:nvPr/>
        </p:nvSpPr>
        <p:spPr>
          <a:xfrm>
            <a:off x="315913" y="1846263"/>
            <a:ext cx="8512175" cy="4551362"/>
          </a:xfrm>
          <a:prstGeom prst="roundRect">
            <a:avLst>
              <a:gd name="adj" fmla="val 3262"/>
            </a:avLst>
          </a:prstGeom>
          <a:gradFill flip="none" rotWithShape="1">
            <a:gsLst>
              <a:gs pos="0">
                <a:srgbClr val="385D8A">
                  <a:alpha val="17000"/>
                </a:srgbClr>
              </a:gs>
              <a:gs pos="100000">
                <a:schemeClr val="bg1">
                  <a:lumMod val="95000"/>
                </a:schemeClr>
              </a:gs>
            </a:gsLst>
            <a:lin ang="10800000" scaled="1"/>
            <a:tileRect/>
          </a:gradFill>
          <a:ln w="158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6" name="Rounded Rectangle 5">
            <a:extLst>
              <a:ext uri="{FF2B5EF4-FFF2-40B4-BE49-F238E27FC236}">
                <a16:creationId xmlns:a16="http://schemas.microsoft.com/office/drawing/2014/main" id="{452CB705-0A27-4A86-ACDA-0C3559B9C281}"/>
              </a:ext>
            </a:extLst>
          </p:cNvPr>
          <p:cNvSpPr/>
          <p:nvPr/>
        </p:nvSpPr>
        <p:spPr>
          <a:xfrm>
            <a:off x="6677025" y="2868613"/>
            <a:ext cx="2081213" cy="3059112"/>
          </a:xfrm>
          <a:prstGeom prst="roundRect">
            <a:avLst>
              <a:gd name="adj" fmla="val 8477"/>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7" name="Rounded Rectangle 6">
            <a:extLst>
              <a:ext uri="{FF2B5EF4-FFF2-40B4-BE49-F238E27FC236}">
                <a16:creationId xmlns:a16="http://schemas.microsoft.com/office/drawing/2014/main" id="{80B1E670-60E5-4426-BC7E-389DD6A0DDE6}"/>
              </a:ext>
            </a:extLst>
          </p:cNvPr>
          <p:cNvSpPr/>
          <p:nvPr/>
        </p:nvSpPr>
        <p:spPr>
          <a:xfrm>
            <a:off x="3529013" y="4684713"/>
            <a:ext cx="2081212" cy="1243012"/>
          </a:xfrm>
          <a:prstGeom prst="roundRect">
            <a:avLst>
              <a:gd name="adj" fmla="val 11857"/>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8" name="Rounded Rectangle 7">
            <a:extLst>
              <a:ext uri="{FF2B5EF4-FFF2-40B4-BE49-F238E27FC236}">
                <a16:creationId xmlns:a16="http://schemas.microsoft.com/office/drawing/2014/main" id="{788FC311-23CC-4A49-8E08-0175F6F65192}"/>
              </a:ext>
            </a:extLst>
          </p:cNvPr>
          <p:cNvSpPr/>
          <p:nvPr/>
        </p:nvSpPr>
        <p:spPr>
          <a:xfrm>
            <a:off x="392113" y="5673725"/>
            <a:ext cx="2081212" cy="635000"/>
          </a:xfrm>
          <a:prstGeom prst="roundRect">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9" name="Rounded Rectangle 8">
            <a:extLst>
              <a:ext uri="{FF2B5EF4-FFF2-40B4-BE49-F238E27FC236}">
                <a16:creationId xmlns:a16="http://schemas.microsoft.com/office/drawing/2014/main" id="{00B8B1ED-A71E-4279-929F-478E10E2BF4C}"/>
              </a:ext>
            </a:extLst>
          </p:cNvPr>
          <p:cNvSpPr/>
          <p:nvPr/>
        </p:nvSpPr>
        <p:spPr>
          <a:xfrm>
            <a:off x="392113" y="4600575"/>
            <a:ext cx="2081212" cy="635000"/>
          </a:xfrm>
          <a:prstGeom prst="roundRect">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10" name="Rounded Rectangle 9">
            <a:extLst>
              <a:ext uri="{FF2B5EF4-FFF2-40B4-BE49-F238E27FC236}">
                <a16:creationId xmlns:a16="http://schemas.microsoft.com/office/drawing/2014/main" id="{0ACD6F18-8209-43E1-AAC3-022ACA9E674B}"/>
              </a:ext>
            </a:extLst>
          </p:cNvPr>
          <p:cNvSpPr/>
          <p:nvPr/>
        </p:nvSpPr>
        <p:spPr>
          <a:xfrm>
            <a:off x="392113" y="3533775"/>
            <a:ext cx="2081212" cy="635000"/>
          </a:xfrm>
          <a:prstGeom prst="roundRect">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11" name="Rounded Rectangle 10">
            <a:extLst>
              <a:ext uri="{FF2B5EF4-FFF2-40B4-BE49-F238E27FC236}">
                <a16:creationId xmlns:a16="http://schemas.microsoft.com/office/drawing/2014/main" id="{079DF4FE-40CE-4C91-917A-C0148269E7BC}"/>
              </a:ext>
            </a:extLst>
          </p:cNvPr>
          <p:cNvSpPr/>
          <p:nvPr/>
        </p:nvSpPr>
        <p:spPr>
          <a:xfrm>
            <a:off x="3532188" y="2868613"/>
            <a:ext cx="2079625" cy="1243012"/>
          </a:xfrm>
          <a:prstGeom prst="roundRect">
            <a:avLst>
              <a:gd name="adj" fmla="val 11857"/>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6635" name="TextBox 4">
            <a:extLst>
              <a:ext uri="{FF2B5EF4-FFF2-40B4-BE49-F238E27FC236}">
                <a16:creationId xmlns:a16="http://schemas.microsoft.com/office/drawing/2014/main" id="{F02647BE-797C-4A90-81F5-323337AB5FDD}"/>
              </a:ext>
            </a:extLst>
          </p:cNvPr>
          <p:cNvSpPr txBox="1">
            <a:spLocks noChangeArrowheads="1"/>
          </p:cNvSpPr>
          <p:nvPr/>
        </p:nvSpPr>
        <p:spPr bwMode="auto">
          <a:xfrm>
            <a:off x="231775" y="2020888"/>
            <a:ext cx="24320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400">
                <a:solidFill>
                  <a:srgbClr val="385D8A"/>
                </a:solidFill>
                <a:latin typeface="Arial Black" panose="020B0A04020102020204" pitchFamily="34" charset="0"/>
              </a:rPr>
              <a:t>Data Characteristics</a:t>
            </a:r>
          </a:p>
        </p:txBody>
      </p:sp>
      <p:sp>
        <p:nvSpPr>
          <p:cNvPr id="13" name="Rounded Rectangle 12">
            <a:extLst>
              <a:ext uri="{FF2B5EF4-FFF2-40B4-BE49-F238E27FC236}">
                <a16:creationId xmlns:a16="http://schemas.microsoft.com/office/drawing/2014/main" id="{A32D9F56-6DD6-4251-8EBA-4864E53E5720}"/>
              </a:ext>
            </a:extLst>
          </p:cNvPr>
          <p:cNvSpPr/>
          <p:nvPr/>
        </p:nvSpPr>
        <p:spPr>
          <a:xfrm>
            <a:off x="392113" y="2476500"/>
            <a:ext cx="2081212" cy="635000"/>
          </a:xfrm>
          <a:prstGeom prst="roundRect">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6637" name="TextBox 6">
            <a:extLst>
              <a:ext uri="{FF2B5EF4-FFF2-40B4-BE49-F238E27FC236}">
                <a16:creationId xmlns:a16="http://schemas.microsoft.com/office/drawing/2014/main" id="{51C4542D-1D6D-41E5-9829-73CE84AC53D5}"/>
              </a:ext>
            </a:extLst>
          </p:cNvPr>
          <p:cNvSpPr txBox="1">
            <a:spLocks noChangeArrowheads="1"/>
          </p:cNvSpPr>
          <p:nvPr/>
        </p:nvSpPr>
        <p:spPr bwMode="auto">
          <a:xfrm>
            <a:off x="3214688" y="2012950"/>
            <a:ext cx="2805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400">
                <a:solidFill>
                  <a:srgbClr val="385D8A"/>
                </a:solidFill>
                <a:latin typeface="Arial Black" panose="020B0A04020102020204" pitchFamily="34" charset="0"/>
              </a:rPr>
              <a:t>Research Focus</a:t>
            </a:r>
          </a:p>
        </p:txBody>
      </p:sp>
      <p:sp>
        <p:nvSpPr>
          <p:cNvPr id="26638" name="TextBox 7">
            <a:extLst>
              <a:ext uri="{FF2B5EF4-FFF2-40B4-BE49-F238E27FC236}">
                <a16:creationId xmlns:a16="http://schemas.microsoft.com/office/drawing/2014/main" id="{32C3D8CA-8F90-4F4D-B821-C72EC3221D57}"/>
              </a:ext>
            </a:extLst>
          </p:cNvPr>
          <p:cNvSpPr txBox="1">
            <a:spLocks noChangeArrowheads="1"/>
          </p:cNvSpPr>
          <p:nvPr/>
        </p:nvSpPr>
        <p:spPr bwMode="auto">
          <a:xfrm>
            <a:off x="6677025" y="1898650"/>
            <a:ext cx="2084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400">
                <a:solidFill>
                  <a:srgbClr val="385D8A"/>
                </a:solidFill>
                <a:latin typeface="Arial Black" panose="020B0A04020102020204" pitchFamily="34" charset="0"/>
              </a:rPr>
              <a:t>Application/</a:t>
            </a:r>
          </a:p>
          <a:p>
            <a:pPr algn="ctr" eaLnBrk="1" hangingPunct="1">
              <a:spcBef>
                <a:spcPct val="0"/>
              </a:spcBef>
              <a:buClrTx/>
              <a:buFontTx/>
              <a:buNone/>
            </a:pPr>
            <a:r>
              <a:rPr lang="en-US" altLang="en-US" sz="1400">
                <a:solidFill>
                  <a:srgbClr val="385D8A"/>
                </a:solidFill>
                <a:latin typeface="Arial Black" panose="020B0A04020102020204" pitchFamily="34" charset="0"/>
              </a:rPr>
              <a:t>Relevance</a:t>
            </a:r>
          </a:p>
        </p:txBody>
      </p:sp>
      <p:sp>
        <p:nvSpPr>
          <p:cNvPr id="26639" name="TextBox 8">
            <a:extLst>
              <a:ext uri="{FF2B5EF4-FFF2-40B4-BE49-F238E27FC236}">
                <a16:creationId xmlns:a16="http://schemas.microsoft.com/office/drawing/2014/main" id="{72EEE395-B511-4A20-B705-87E5FD37E689}"/>
              </a:ext>
            </a:extLst>
          </p:cNvPr>
          <p:cNvSpPr txBox="1">
            <a:spLocks noChangeArrowheads="1"/>
          </p:cNvSpPr>
          <p:nvPr/>
        </p:nvSpPr>
        <p:spPr bwMode="auto">
          <a:xfrm>
            <a:off x="407988" y="2559050"/>
            <a:ext cx="2079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400">
                <a:solidFill>
                  <a:srgbClr val="000000"/>
                </a:solidFill>
              </a:rPr>
              <a:t>Detailed Health and Exposure Records</a:t>
            </a:r>
          </a:p>
        </p:txBody>
      </p:sp>
      <p:sp>
        <p:nvSpPr>
          <p:cNvPr id="26640" name="TextBox 9">
            <a:extLst>
              <a:ext uri="{FF2B5EF4-FFF2-40B4-BE49-F238E27FC236}">
                <a16:creationId xmlns:a16="http://schemas.microsoft.com/office/drawing/2014/main" id="{C6428BC8-62E8-4978-9839-4478C071FAE9}"/>
              </a:ext>
            </a:extLst>
          </p:cNvPr>
          <p:cNvSpPr txBox="1">
            <a:spLocks noChangeArrowheads="1"/>
          </p:cNvSpPr>
          <p:nvPr/>
        </p:nvSpPr>
        <p:spPr bwMode="auto">
          <a:xfrm>
            <a:off x="392113" y="3592513"/>
            <a:ext cx="2066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400">
                <a:solidFill>
                  <a:srgbClr val="000000"/>
                </a:solidFill>
              </a:rPr>
              <a:t>Stationary Worker and Exposed Populations</a:t>
            </a:r>
          </a:p>
        </p:txBody>
      </p:sp>
      <p:sp>
        <p:nvSpPr>
          <p:cNvPr id="26641" name="TextBox 11">
            <a:extLst>
              <a:ext uri="{FF2B5EF4-FFF2-40B4-BE49-F238E27FC236}">
                <a16:creationId xmlns:a16="http://schemas.microsoft.com/office/drawing/2014/main" id="{02A47462-4C3A-4F01-B9C5-86701132FDE3}"/>
              </a:ext>
            </a:extLst>
          </p:cNvPr>
          <p:cNvSpPr txBox="1">
            <a:spLocks noChangeArrowheads="1"/>
          </p:cNvSpPr>
          <p:nvPr/>
        </p:nvSpPr>
        <p:spPr bwMode="auto">
          <a:xfrm>
            <a:off x="392113" y="4656138"/>
            <a:ext cx="2081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400">
                <a:solidFill>
                  <a:srgbClr val="000000"/>
                </a:solidFill>
              </a:rPr>
              <a:t>External and</a:t>
            </a:r>
          </a:p>
          <a:p>
            <a:pPr algn="ctr" eaLnBrk="1" hangingPunct="1">
              <a:spcBef>
                <a:spcPct val="0"/>
              </a:spcBef>
              <a:buClr>
                <a:srgbClr val="000000"/>
              </a:buClr>
              <a:buFontTx/>
              <a:buNone/>
            </a:pPr>
            <a:r>
              <a:rPr lang="en-US" altLang="en-US" sz="1400">
                <a:solidFill>
                  <a:srgbClr val="000000"/>
                </a:solidFill>
              </a:rPr>
              <a:t>Internal Exposures</a:t>
            </a:r>
          </a:p>
        </p:txBody>
      </p:sp>
      <p:sp>
        <p:nvSpPr>
          <p:cNvPr id="26642" name="TextBox 12">
            <a:extLst>
              <a:ext uri="{FF2B5EF4-FFF2-40B4-BE49-F238E27FC236}">
                <a16:creationId xmlns:a16="http://schemas.microsoft.com/office/drawing/2014/main" id="{3A66DD8D-2CAE-4431-9A6C-B2BF498DE9A3}"/>
              </a:ext>
            </a:extLst>
          </p:cNvPr>
          <p:cNvSpPr txBox="1">
            <a:spLocks noChangeArrowheads="1"/>
          </p:cNvSpPr>
          <p:nvPr/>
        </p:nvSpPr>
        <p:spPr bwMode="auto">
          <a:xfrm>
            <a:off x="377825" y="5730875"/>
            <a:ext cx="20812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400">
                <a:solidFill>
                  <a:srgbClr val="000000"/>
                </a:solidFill>
              </a:rPr>
              <a:t>Subjects of</a:t>
            </a:r>
          </a:p>
          <a:p>
            <a:pPr algn="ctr" eaLnBrk="1" hangingPunct="1">
              <a:spcBef>
                <a:spcPct val="0"/>
              </a:spcBef>
              <a:buClr>
                <a:srgbClr val="000000"/>
              </a:buClr>
              <a:buFontTx/>
              <a:buNone/>
            </a:pPr>
            <a:r>
              <a:rPr lang="en-US" altLang="en-US" sz="1400">
                <a:solidFill>
                  <a:srgbClr val="000000"/>
                </a:solidFill>
              </a:rPr>
              <a:t>both Sexes</a:t>
            </a:r>
          </a:p>
        </p:txBody>
      </p:sp>
      <p:sp>
        <p:nvSpPr>
          <p:cNvPr id="26643" name="TextBox 13">
            <a:extLst>
              <a:ext uri="{FF2B5EF4-FFF2-40B4-BE49-F238E27FC236}">
                <a16:creationId xmlns:a16="http://schemas.microsoft.com/office/drawing/2014/main" id="{71BC1DCE-D89C-419B-BA04-2DA3276533A5}"/>
              </a:ext>
            </a:extLst>
          </p:cNvPr>
          <p:cNvSpPr txBox="1">
            <a:spLocks noChangeArrowheads="1"/>
          </p:cNvSpPr>
          <p:nvPr/>
        </p:nvSpPr>
        <p:spPr bwMode="auto">
          <a:xfrm>
            <a:off x="3532188" y="2905125"/>
            <a:ext cx="20828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400">
                <a:solidFill>
                  <a:srgbClr val="000000"/>
                </a:solidFill>
              </a:rPr>
              <a:t>Close examination of health and doses of Mayak worker and Techa River residents for over 50 years</a:t>
            </a:r>
          </a:p>
        </p:txBody>
      </p:sp>
      <p:sp>
        <p:nvSpPr>
          <p:cNvPr id="26644" name="TextBox 14">
            <a:extLst>
              <a:ext uri="{FF2B5EF4-FFF2-40B4-BE49-F238E27FC236}">
                <a16:creationId xmlns:a16="http://schemas.microsoft.com/office/drawing/2014/main" id="{A2B22F6C-4D70-4BF0-9073-6536FEA692DF}"/>
              </a:ext>
            </a:extLst>
          </p:cNvPr>
          <p:cNvSpPr txBox="1">
            <a:spLocks noChangeArrowheads="1"/>
          </p:cNvSpPr>
          <p:nvPr/>
        </p:nvSpPr>
        <p:spPr bwMode="auto">
          <a:xfrm>
            <a:off x="3529013" y="4960938"/>
            <a:ext cx="2082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400">
                <a:solidFill>
                  <a:srgbClr val="000000"/>
                </a:solidFill>
              </a:rPr>
              <a:t>Chronic duration of exposures over a wide range of doses</a:t>
            </a:r>
          </a:p>
        </p:txBody>
      </p:sp>
      <p:sp>
        <p:nvSpPr>
          <p:cNvPr id="26645" name="TextBox 15">
            <a:extLst>
              <a:ext uri="{FF2B5EF4-FFF2-40B4-BE49-F238E27FC236}">
                <a16:creationId xmlns:a16="http://schemas.microsoft.com/office/drawing/2014/main" id="{9E8C90E5-EE99-4017-9A93-DB36EAD9B156}"/>
              </a:ext>
            </a:extLst>
          </p:cNvPr>
          <p:cNvSpPr txBox="1">
            <a:spLocks noChangeArrowheads="1"/>
          </p:cNvSpPr>
          <p:nvPr/>
        </p:nvSpPr>
        <p:spPr bwMode="auto">
          <a:xfrm>
            <a:off x="6677025" y="3257550"/>
            <a:ext cx="208438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
                <a:srgbClr val="000000"/>
              </a:buClr>
              <a:buFontTx/>
              <a:buNone/>
            </a:pPr>
            <a:r>
              <a:rPr lang="en-US" altLang="en-US" sz="1400">
                <a:solidFill>
                  <a:srgbClr val="000000"/>
                </a:solidFill>
              </a:rPr>
              <a:t>Research results relevant to understanding radiation risks experienced by nuclear weapons production workers, commercial nuclear workers, and residents of surrounding communities</a:t>
            </a:r>
          </a:p>
        </p:txBody>
      </p:sp>
      <p:sp>
        <p:nvSpPr>
          <p:cNvPr id="23" name="Up-Down Arrow 22">
            <a:extLst>
              <a:ext uri="{FF2B5EF4-FFF2-40B4-BE49-F238E27FC236}">
                <a16:creationId xmlns:a16="http://schemas.microsoft.com/office/drawing/2014/main" id="{36A1A1F0-34AA-457A-A543-F913883D5937}"/>
              </a:ext>
            </a:extLst>
          </p:cNvPr>
          <p:cNvSpPr/>
          <p:nvPr/>
        </p:nvSpPr>
        <p:spPr>
          <a:xfrm>
            <a:off x="1274763" y="3111500"/>
            <a:ext cx="315912" cy="422275"/>
          </a:xfrm>
          <a:prstGeom prst="upDownArrow">
            <a:avLst/>
          </a:prstGeom>
          <a:solidFill>
            <a:schemeClr val="bg1"/>
          </a:solidFill>
          <a:ln w="15875">
            <a:solidFill>
              <a:srgbClr val="57873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4" name="Up-Down Arrow 23">
            <a:extLst>
              <a:ext uri="{FF2B5EF4-FFF2-40B4-BE49-F238E27FC236}">
                <a16:creationId xmlns:a16="http://schemas.microsoft.com/office/drawing/2014/main" id="{30DD26EC-547E-415B-9164-051B1E23FC44}"/>
              </a:ext>
            </a:extLst>
          </p:cNvPr>
          <p:cNvSpPr/>
          <p:nvPr/>
        </p:nvSpPr>
        <p:spPr>
          <a:xfrm>
            <a:off x="1274763" y="4168775"/>
            <a:ext cx="315912" cy="422275"/>
          </a:xfrm>
          <a:prstGeom prst="upDownArrow">
            <a:avLst/>
          </a:prstGeom>
          <a:solidFill>
            <a:schemeClr val="bg1"/>
          </a:solidFill>
          <a:ln w="15875">
            <a:solidFill>
              <a:srgbClr val="57873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5" name="Up-Down Arrow 24">
            <a:extLst>
              <a:ext uri="{FF2B5EF4-FFF2-40B4-BE49-F238E27FC236}">
                <a16:creationId xmlns:a16="http://schemas.microsoft.com/office/drawing/2014/main" id="{DEAE6FBF-3DAE-4062-8643-2438256AED17}"/>
              </a:ext>
            </a:extLst>
          </p:cNvPr>
          <p:cNvSpPr/>
          <p:nvPr/>
        </p:nvSpPr>
        <p:spPr>
          <a:xfrm>
            <a:off x="1274763" y="5243513"/>
            <a:ext cx="315912" cy="422275"/>
          </a:xfrm>
          <a:prstGeom prst="upDownArrow">
            <a:avLst/>
          </a:prstGeom>
          <a:solidFill>
            <a:schemeClr val="bg1"/>
          </a:solidFill>
          <a:ln w="15875">
            <a:solidFill>
              <a:srgbClr val="57873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6" name="Right Arrow 25">
            <a:extLst>
              <a:ext uri="{FF2B5EF4-FFF2-40B4-BE49-F238E27FC236}">
                <a16:creationId xmlns:a16="http://schemas.microsoft.com/office/drawing/2014/main" id="{C3476DA3-D98E-4441-91F9-F2A808B6F28C}"/>
              </a:ext>
            </a:extLst>
          </p:cNvPr>
          <p:cNvSpPr/>
          <p:nvPr/>
        </p:nvSpPr>
        <p:spPr>
          <a:xfrm>
            <a:off x="2574925" y="3641725"/>
            <a:ext cx="881063" cy="1495425"/>
          </a:xfrm>
          <a:prstGeom prst="rightArrow">
            <a:avLst>
              <a:gd name="adj1" fmla="val 50000"/>
              <a:gd name="adj2" fmla="val 60982"/>
            </a:avLst>
          </a:prstGeom>
          <a:solidFill>
            <a:schemeClr val="bg1"/>
          </a:solidFill>
          <a:ln w="15875">
            <a:solidFill>
              <a:srgbClr val="57873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7" name="Right Arrow 26">
            <a:extLst>
              <a:ext uri="{FF2B5EF4-FFF2-40B4-BE49-F238E27FC236}">
                <a16:creationId xmlns:a16="http://schemas.microsoft.com/office/drawing/2014/main" id="{B9704FEE-C96A-4E4D-B0DD-302BDCE39953}"/>
              </a:ext>
            </a:extLst>
          </p:cNvPr>
          <p:cNvSpPr/>
          <p:nvPr/>
        </p:nvSpPr>
        <p:spPr>
          <a:xfrm>
            <a:off x="5724525" y="3641725"/>
            <a:ext cx="879475" cy="1495425"/>
          </a:xfrm>
          <a:prstGeom prst="rightArrow">
            <a:avLst>
              <a:gd name="adj1" fmla="val 50000"/>
              <a:gd name="adj2" fmla="val 60982"/>
            </a:avLst>
          </a:prstGeom>
          <a:solidFill>
            <a:schemeClr val="bg1"/>
          </a:solidFill>
          <a:ln w="15875">
            <a:solidFill>
              <a:srgbClr val="57873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cxnSp>
        <p:nvCxnSpPr>
          <p:cNvPr id="28" name="Straight Connector 27">
            <a:extLst>
              <a:ext uri="{FF2B5EF4-FFF2-40B4-BE49-F238E27FC236}">
                <a16:creationId xmlns:a16="http://schemas.microsoft.com/office/drawing/2014/main" id="{3E8B1432-00DC-448A-9BDA-C6BB1467369C}"/>
              </a:ext>
            </a:extLst>
          </p:cNvPr>
          <p:cNvCxnSpPr/>
          <p:nvPr/>
        </p:nvCxnSpPr>
        <p:spPr>
          <a:xfrm>
            <a:off x="315913" y="2408238"/>
            <a:ext cx="8512175" cy="0"/>
          </a:xfrm>
          <a:prstGeom prst="line">
            <a:avLst/>
          </a:prstGeom>
          <a:ln w="15875">
            <a:solidFill>
              <a:srgbClr val="385D8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765F935-0A76-40BF-B43E-223A456C3DF8}"/>
              </a:ext>
            </a:extLst>
          </p:cNvPr>
          <p:cNvSpPr>
            <a:spLocks noGrp="1"/>
          </p:cNvSpPr>
          <p:nvPr>
            <p:ph type="title"/>
          </p:nvPr>
        </p:nvSpPr>
        <p:spPr>
          <a:xfrm>
            <a:off x="2182813" y="288925"/>
            <a:ext cx="4778375" cy="1035050"/>
          </a:xfrm>
        </p:spPr>
        <p:txBody>
          <a:bodyPr/>
          <a:lstStyle/>
          <a:p>
            <a:r>
              <a:rPr lang="en-US" altLang="en-US"/>
              <a:t>History</a:t>
            </a:r>
            <a:br>
              <a:rPr lang="en-US" altLang="en-US"/>
            </a:br>
            <a:r>
              <a:rPr lang="en-US" altLang="en-US" sz="2200"/>
              <a:t>Phased Implementation</a:t>
            </a:r>
          </a:p>
        </p:txBody>
      </p:sp>
      <p:sp>
        <p:nvSpPr>
          <p:cNvPr id="27651" name="Rectangle 6">
            <a:extLst>
              <a:ext uri="{FF2B5EF4-FFF2-40B4-BE49-F238E27FC236}">
                <a16:creationId xmlns:a16="http://schemas.microsoft.com/office/drawing/2014/main" id="{6E3181ED-1715-4185-BB2F-38A870DEE727}"/>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79157527-8D5A-4627-A5FB-03FE916DB0BF}" type="slidenum">
              <a:rPr lang="en-US" altLang="en-US" sz="1100">
                <a:solidFill>
                  <a:srgbClr val="385D8A"/>
                </a:solidFill>
                <a:latin typeface="Arial Black" panose="020B0A04020102020204" pitchFamily="34" charset="0"/>
              </a:rPr>
              <a:pPr>
                <a:spcBef>
                  <a:spcPct val="0"/>
                </a:spcBef>
                <a:buClrTx/>
                <a:buFontTx/>
                <a:buNone/>
              </a:pPr>
              <a:t>14</a:t>
            </a:fld>
            <a:endParaRPr lang="en-US" altLang="en-US" sz="1100">
              <a:solidFill>
                <a:srgbClr val="385D8A"/>
              </a:solidFill>
              <a:latin typeface="Arial Black" panose="020B0A04020102020204" pitchFamily="34" charset="0"/>
            </a:endParaRPr>
          </a:p>
        </p:txBody>
      </p:sp>
      <p:sp>
        <p:nvSpPr>
          <p:cNvPr id="5" name="Rounded Rectangle 4">
            <a:extLst>
              <a:ext uri="{FF2B5EF4-FFF2-40B4-BE49-F238E27FC236}">
                <a16:creationId xmlns:a16="http://schemas.microsoft.com/office/drawing/2014/main" id="{78E3E924-1D69-4C97-BBA7-DE35F705B103}"/>
              </a:ext>
            </a:extLst>
          </p:cNvPr>
          <p:cNvSpPr/>
          <p:nvPr/>
        </p:nvSpPr>
        <p:spPr>
          <a:xfrm>
            <a:off x="303213" y="1939925"/>
            <a:ext cx="8564562" cy="4389438"/>
          </a:xfrm>
          <a:prstGeom prst="roundRect">
            <a:avLst>
              <a:gd name="adj" fmla="val 3262"/>
            </a:avLst>
          </a:prstGeom>
          <a:gradFill flip="none" rotWithShape="1">
            <a:gsLst>
              <a:gs pos="0">
                <a:srgbClr val="385D8A"/>
              </a:gs>
              <a:gs pos="52000">
                <a:schemeClr val="bg1"/>
              </a:gs>
            </a:gsLst>
            <a:lin ang="16200000" scaled="1"/>
            <a:tileRect/>
          </a:gra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6" name="Rounded Rectangle 5">
            <a:extLst>
              <a:ext uri="{FF2B5EF4-FFF2-40B4-BE49-F238E27FC236}">
                <a16:creationId xmlns:a16="http://schemas.microsoft.com/office/drawing/2014/main" id="{19D1496E-9E74-45AB-90C3-DD9C8A0E9DEF}"/>
              </a:ext>
            </a:extLst>
          </p:cNvPr>
          <p:cNvSpPr/>
          <p:nvPr/>
        </p:nvSpPr>
        <p:spPr>
          <a:xfrm>
            <a:off x="398463" y="2062163"/>
            <a:ext cx="8382000" cy="1714500"/>
          </a:xfrm>
          <a:prstGeom prst="roundRect">
            <a:avLst>
              <a:gd name="adj" fmla="val 7692"/>
            </a:avLst>
          </a:prstGeom>
          <a:gradFill flip="none" rotWithShape="1">
            <a:gsLst>
              <a:gs pos="0">
                <a:schemeClr val="bg1">
                  <a:lumMod val="85000"/>
                </a:schemeClr>
              </a:gs>
              <a:gs pos="100000">
                <a:schemeClr val="bg1"/>
              </a:gs>
            </a:gsLst>
            <a:lin ang="5400000" scaled="1"/>
            <a:tileRect/>
          </a:gra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7654" name="TextBox 7">
            <a:extLst>
              <a:ext uri="{FF2B5EF4-FFF2-40B4-BE49-F238E27FC236}">
                <a16:creationId xmlns:a16="http://schemas.microsoft.com/office/drawing/2014/main" id="{931C715E-73F2-491E-9130-931FA872C1CB}"/>
              </a:ext>
            </a:extLst>
          </p:cNvPr>
          <p:cNvSpPr txBox="1">
            <a:spLocks noChangeArrowheads="1"/>
          </p:cNvSpPr>
          <p:nvPr/>
        </p:nvSpPr>
        <p:spPr bwMode="auto">
          <a:xfrm>
            <a:off x="2684463" y="2122488"/>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800">
                <a:solidFill>
                  <a:srgbClr val="385D8A"/>
                </a:solidFill>
                <a:latin typeface="Arial Black" panose="020B0A04020102020204" pitchFamily="34" charset="0"/>
                <a:cs typeface="Arial" panose="020B0604020202020204" pitchFamily="34" charset="0"/>
              </a:rPr>
              <a:t>Completed Phases</a:t>
            </a:r>
          </a:p>
        </p:txBody>
      </p:sp>
      <p:cxnSp>
        <p:nvCxnSpPr>
          <p:cNvPr id="9" name="Straight Connector 8">
            <a:extLst>
              <a:ext uri="{FF2B5EF4-FFF2-40B4-BE49-F238E27FC236}">
                <a16:creationId xmlns:a16="http://schemas.microsoft.com/office/drawing/2014/main" id="{72667130-820B-475B-8B51-A3C6BA9F5340}"/>
              </a:ext>
            </a:extLst>
          </p:cNvPr>
          <p:cNvCxnSpPr/>
          <p:nvPr/>
        </p:nvCxnSpPr>
        <p:spPr>
          <a:xfrm>
            <a:off x="3192463" y="2824163"/>
            <a:ext cx="0" cy="952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AFD3353-2A59-4B74-959D-5FB0D65F00CE}"/>
              </a:ext>
            </a:extLst>
          </p:cNvPr>
          <p:cNvSpPr/>
          <p:nvPr/>
        </p:nvSpPr>
        <p:spPr>
          <a:xfrm>
            <a:off x="474663" y="2519363"/>
            <a:ext cx="8229600" cy="3048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7657" name="TextBox 8">
            <a:extLst>
              <a:ext uri="{FF2B5EF4-FFF2-40B4-BE49-F238E27FC236}">
                <a16:creationId xmlns:a16="http://schemas.microsoft.com/office/drawing/2014/main" id="{C9181FFB-385C-444A-8F38-9CF99230576A}"/>
              </a:ext>
            </a:extLst>
          </p:cNvPr>
          <p:cNvSpPr txBox="1">
            <a:spLocks noChangeArrowheads="1"/>
          </p:cNvSpPr>
          <p:nvPr/>
        </p:nvSpPr>
        <p:spPr bwMode="auto">
          <a:xfrm>
            <a:off x="550863" y="2519363"/>
            <a:ext cx="2511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600">
                <a:solidFill>
                  <a:srgbClr val="FFFFFF"/>
                </a:solidFill>
                <a:latin typeface="Arial Black" panose="020B0A04020102020204" pitchFamily="34" charset="0"/>
                <a:cs typeface="Arial" panose="020B0604020202020204" pitchFamily="34" charset="0"/>
              </a:rPr>
              <a:t>Phase I</a:t>
            </a:r>
          </a:p>
        </p:txBody>
      </p:sp>
      <p:sp>
        <p:nvSpPr>
          <p:cNvPr id="27658" name="TextBox 14">
            <a:extLst>
              <a:ext uri="{FF2B5EF4-FFF2-40B4-BE49-F238E27FC236}">
                <a16:creationId xmlns:a16="http://schemas.microsoft.com/office/drawing/2014/main" id="{466100EC-7884-4A56-A80F-458F05E5EB4F}"/>
              </a:ext>
            </a:extLst>
          </p:cNvPr>
          <p:cNvSpPr txBox="1">
            <a:spLocks noChangeArrowheads="1"/>
          </p:cNvSpPr>
          <p:nvPr/>
        </p:nvSpPr>
        <p:spPr bwMode="auto">
          <a:xfrm>
            <a:off x="3344863" y="2519363"/>
            <a:ext cx="2492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600">
                <a:solidFill>
                  <a:srgbClr val="FFFFFF"/>
                </a:solidFill>
                <a:latin typeface="Arial Black" panose="020B0A04020102020204" pitchFamily="34" charset="0"/>
                <a:cs typeface="Arial" panose="020B0604020202020204" pitchFamily="34" charset="0"/>
              </a:rPr>
              <a:t>Phase II</a:t>
            </a:r>
          </a:p>
        </p:txBody>
      </p:sp>
      <p:sp>
        <p:nvSpPr>
          <p:cNvPr id="27659" name="TextBox 15">
            <a:extLst>
              <a:ext uri="{FF2B5EF4-FFF2-40B4-BE49-F238E27FC236}">
                <a16:creationId xmlns:a16="http://schemas.microsoft.com/office/drawing/2014/main" id="{C6A47229-0A8F-4A62-9286-F248ED9D635F}"/>
              </a:ext>
            </a:extLst>
          </p:cNvPr>
          <p:cNvSpPr txBox="1">
            <a:spLocks noChangeArrowheads="1"/>
          </p:cNvSpPr>
          <p:nvPr/>
        </p:nvSpPr>
        <p:spPr bwMode="auto">
          <a:xfrm>
            <a:off x="5986463" y="2519363"/>
            <a:ext cx="279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600">
                <a:solidFill>
                  <a:srgbClr val="FFFFFF"/>
                </a:solidFill>
                <a:latin typeface="Arial Black" panose="020B0A04020102020204" pitchFamily="34" charset="0"/>
                <a:cs typeface="Arial" panose="020B0604020202020204" pitchFamily="34" charset="0"/>
              </a:rPr>
              <a:t>Phase III</a:t>
            </a:r>
            <a:endParaRPr lang="en-US" altLang="en-US" sz="1600">
              <a:solidFill>
                <a:srgbClr val="FFFF00"/>
              </a:solidFill>
              <a:latin typeface="Arial Black" panose="020B0A040201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23464F1D-61DE-4AD6-BC32-F4BC58DF65AF}"/>
              </a:ext>
            </a:extLst>
          </p:cNvPr>
          <p:cNvCxnSpPr/>
          <p:nvPr/>
        </p:nvCxnSpPr>
        <p:spPr>
          <a:xfrm>
            <a:off x="5986463" y="2519363"/>
            <a:ext cx="0" cy="12573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7661" name="TextBox 19">
            <a:extLst>
              <a:ext uri="{FF2B5EF4-FFF2-40B4-BE49-F238E27FC236}">
                <a16:creationId xmlns:a16="http://schemas.microsoft.com/office/drawing/2014/main" id="{0782019E-C53E-477F-AAE2-F736278D7199}"/>
              </a:ext>
            </a:extLst>
          </p:cNvPr>
          <p:cNvSpPr txBox="1">
            <a:spLocks noChangeArrowheads="1"/>
          </p:cNvSpPr>
          <p:nvPr/>
        </p:nvSpPr>
        <p:spPr bwMode="auto">
          <a:xfrm>
            <a:off x="474663" y="2822575"/>
            <a:ext cx="2717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marL="0" lvl="1" algn="ctr" eaLnBrk="1" hangingPunct="1">
              <a:spcBef>
                <a:spcPct val="0"/>
              </a:spcBef>
              <a:buClrTx/>
              <a:buFontTx/>
              <a:buNone/>
            </a:pPr>
            <a:r>
              <a:rPr lang="en-US" altLang="en-US" sz="1300">
                <a:solidFill>
                  <a:srgbClr val="000000"/>
                </a:solidFill>
                <a:cs typeface="Arial" panose="020B0604020202020204" pitchFamily="34" charset="0"/>
              </a:rPr>
              <a:t>Coordinating, planning, building infrastructure, providing equipment and supplies, and linking U.S. and Russian researchers</a:t>
            </a:r>
          </a:p>
        </p:txBody>
      </p:sp>
      <p:sp>
        <p:nvSpPr>
          <p:cNvPr id="27662" name="TextBox 20">
            <a:extLst>
              <a:ext uri="{FF2B5EF4-FFF2-40B4-BE49-F238E27FC236}">
                <a16:creationId xmlns:a16="http://schemas.microsoft.com/office/drawing/2014/main" id="{78C56C36-0044-4222-93AA-E8E7B0F86E42}"/>
              </a:ext>
            </a:extLst>
          </p:cNvPr>
          <p:cNvSpPr txBox="1">
            <a:spLocks noChangeArrowheads="1"/>
          </p:cNvSpPr>
          <p:nvPr/>
        </p:nvSpPr>
        <p:spPr bwMode="auto">
          <a:xfrm>
            <a:off x="3192463" y="2924175"/>
            <a:ext cx="279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marL="0" lvl="1" algn="ctr" eaLnBrk="1" hangingPunct="1">
              <a:spcBef>
                <a:spcPct val="0"/>
              </a:spcBef>
              <a:buClrTx/>
              <a:buFontTx/>
              <a:buNone/>
            </a:pPr>
            <a:r>
              <a:rPr lang="en-US" altLang="en-US" sz="1300">
                <a:solidFill>
                  <a:srgbClr val="000000"/>
                </a:solidFill>
                <a:cs typeface="Arial" panose="020B0604020202020204" pitchFamily="34" charset="0"/>
              </a:rPr>
              <a:t>Feasibility studies and</a:t>
            </a:r>
          </a:p>
          <a:p>
            <a:pPr marL="0" lvl="1" algn="ctr" eaLnBrk="1" hangingPunct="1">
              <a:spcBef>
                <a:spcPct val="0"/>
              </a:spcBef>
              <a:buClrTx/>
              <a:buFontTx/>
              <a:buNone/>
            </a:pPr>
            <a:r>
              <a:rPr lang="en-US" altLang="en-US" sz="1300">
                <a:solidFill>
                  <a:srgbClr val="000000"/>
                </a:solidFill>
                <a:cs typeface="Arial" panose="020B0604020202020204" pitchFamily="34" charset="0"/>
              </a:rPr>
              <a:t>data preservation of</a:t>
            </a:r>
          </a:p>
          <a:p>
            <a:pPr marL="0" lvl="1" algn="ctr" eaLnBrk="1" hangingPunct="1">
              <a:spcBef>
                <a:spcPct val="0"/>
              </a:spcBef>
              <a:buClrTx/>
              <a:buFontTx/>
              <a:buNone/>
            </a:pPr>
            <a:r>
              <a:rPr lang="en-US" altLang="en-US" sz="1300">
                <a:solidFill>
                  <a:srgbClr val="000000"/>
                </a:solidFill>
                <a:cs typeface="Arial" panose="020B0604020202020204" pitchFamily="34" charset="0"/>
              </a:rPr>
              <a:t>paper records</a:t>
            </a:r>
          </a:p>
        </p:txBody>
      </p:sp>
      <p:sp>
        <p:nvSpPr>
          <p:cNvPr id="27663" name="TextBox 21">
            <a:extLst>
              <a:ext uri="{FF2B5EF4-FFF2-40B4-BE49-F238E27FC236}">
                <a16:creationId xmlns:a16="http://schemas.microsoft.com/office/drawing/2014/main" id="{B24E10F0-8091-49EE-98FF-7D6AB2FF1100}"/>
              </a:ext>
            </a:extLst>
          </p:cNvPr>
          <p:cNvSpPr txBox="1">
            <a:spLocks noChangeArrowheads="1"/>
          </p:cNvSpPr>
          <p:nvPr/>
        </p:nvSpPr>
        <p:spPr bwMode="auto">
          <a:xfrm>
            <a:off x="5986463" y="2976563"/>
            <a:ext cx="2717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300">
                <a:solidFill>
                  <a:srgbClr val="000000"/>
                </a:solidFill>
                <a:cs typeface="Arial" panose="020B0604020202020204" pitchFamily="34" charset="0"/>
              </a:rPr>
              <a:t>Successful feasibility studies resulted in multi-year projects</a:t>
            </a:r>
          </a:p>
        </p:txBody>
      </p:sp>
      <p:sp>
        <p:nvSpPr>
          <p:cNvPr id="19" name="Rounded Rectangle 18">
            <a:extLst>
              <a:ext uri="{FF2B5EF4-FFF2-40B4-BE49-F238E27FC236}">
                <a16:creationId xmlns:a16="http://schemas.microsoft.com/office/drawing/2014/main" id="{F9B605F3-5F7D-4DE1-8925-3AA03544C60E}"/>
              </a:ext>
            </a:extLst>
          </p:cNvPr>
          <p:cNvSpPr/>
          <p:nvPr/>
        </p:nvSpPr>
        <p:spPr>
          <a:xfrm>
            <a:off x="398463" y="3967163"/>
            <a:ext cx="8382000" cy="1185862"/>
          </a:xfrm>
          <a:prstGeom prst="roundRect">
            <a:avLst>
              <a:gd name="adj" fmla="val 7692"/>
            </a:avLst>
          </a:prstGeom>
          <a:gradFill flip="none" rotWithShape="1">
            <a:gsLst>
              <a:gs pos="0">
                <a:schemeClr val="bg1">
                  <a:lumMod val="85000"/>
                </a:schemeClr>
              </a:gs>
              <a:gs pos="100000">
                <a:schemeClr val="bg1"/>
              </a:gs>
            </a:gsLst>
            <a:lin ang="5400000" scaled="1"/>
            <a:tileRect/>
          </a:gra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7665" name="TextBox 7">
            <a:extLst>
              <a:ext uri="{FF2B5EF4-FFF2-40B4-BE49-F238E27FC236}">
                <a16:creationId xmlns:a16="http://schemas.microsoft.com/office/drawing/2014/main" id="{486EA53F-25D4-4528-BC06-64592D1C797E}"/>
              </a:ext>
            </a:extLst>
          </p:cNvPr>
          <p:cNvSpPr txBox="1">
            <a:spLocks noChangeArrowheads="1"/>
          </p:cNvSpPr>
          <p:nvPr/>
        </p:nvSpPr>
        <p:spPr bwMode="auto">
          <a:xfrm>
            <a:off x="2684463" y="4027488"/>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800">
                <a:solidFill>
                  <a:srgbClr val="385D8A"/>
                </a:solidFill>
                <a:latin typeface="Arial Black" panose="020B0A04020102020204" pitchFamily="34" charset="0"/>
                <a:cs typeface="Arial" panose="020B0604020202020204" pitchFamily="34" charset="0"/>
              </a:rPr>
              <a:t>Current Phases</a:t>
            </a:r>
          </a:p>
        </p:txBody>
      </p:sp>
      <p:sp>
        <p:nvSpPr>
          <p:cNvPr id="23" name="Rectangle 22">
            <a:extLst>
              <a:ext uri="{FF2B5EF4-FFF2-40B4-BE49-F238E27FC236}">
                <a16:creationId xmlns:a16="http://schemas.microsoft.com/office/drawing/2014/main" id="{33ACF0A4-3679-4309-95F6-F945F9AC569B}"/>
              </a:ext>
            </a:extLst>
          </p:cNvPr>
          <p:cNvSpPr/>
          <p:nvPr/>
        </p:nvSpPr>
        <p:spPr>
          <a:xfrm>
            <a:off x="474663" y="4424363"/>
            <a:ext cx="8229600" cy="3048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7667" name="TextBox 14">
            <a:extLst>
              <a:ext uri="{FF2B5EF4-FFF2-40B4-BE49-F238E27FC236}">
                <a16:creationId xmlns:a16="http://schemas.microsoft.com/office/drawing/2014/main" id="{70AC096F-3934-44A8-AFE3-D6364D6E83CD}"/>
              </a:ext>
            </a:extLst>
          </p:cNvPr>
          <p:cNvSpPr txBox="1">
            <a:spLocks noChangeArrowheads="1"/>
          </p:cNvSpPr>
          <p:nvPr/>
        </p:nvSpPr>
        <p:spPr bwMode="auto">
          <a:xfrm>
            <a:off x="3011488" y="4424363"/>
            <a:ext cx="3157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600">
                <a:solidFill>
                  <a:srgbClr val="FFFFFF"/>
                </a:solidFill>
                <a:latin typeface="Arial Black" panose="020B0A04020102020204" pitchFamily="34" charset="0"/>
                <a:cs typeface="Arial" panose="020B0604020202020204" pitchFamily="34" charset="0"/>
              </a:rPr>
              <a:t>Phase IV</a:t>
            </a:r>
          </a:p>
        </p:txBody>
      </p:sp>
      <p:sp>
        <p:nvSpPr>
          <p:cNvPr id="27668" name="TextBox 19">
            <a:extLst>
              <a:ext uri="{FF2B5EF4-FFF2-40B4-BE49-F238E27FC236}">
                <a16:creationId xmlns:a16="http://schemas.microsoft.com/office/drawing/2014/main" id="{E7B514C5-63D9-45CF-953F-FD90E092C169}"/>
              </a:ext>
            </a:extLst>
          </p:cNvPr>
          <p:cNvSpPr txBox="1">
            <a:spLocks noChangeArrowheads="1"/>
          </p:cNvSpPr>
          <p:nvPr/>
        </p:nvSpPr>
        <p:spPr bwMode="auto">
          <a:xfrm>
            <a:off x="779463" y="4772025"/>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400">
                <a:solidFill>
                  <a:srgbClr val="000000"/>
                </a:solidFill>
                <a:cs typeface="Arial" panose="020B0604020202020204" pitchFamily="34" charset="0"/>
              </a:rPr>
              <a:t>Refining dosimetry, uncertainty, and cancer risk estimates</a:t>
            </a:r>
          </a:p>
        </p:txBody>
      </p:sp>
      <p:sp>
        <p:nvSpPr>
          <p:cNvPr id="26" name="Rounded Rectangle 25">
            <a:extLst>
              <a:ext uri="{FF2B5EF4-FFF2-40B4-BE49-F238E27FC236}">
                <a16:creationId xmlns:a16="http://schemas.microsoft.com/office/drawing/2014/main" id="{A181D979-A827-4DAF-90BA-6E9885E3A138}"/>
              </a:ext>
            </a:extLst>
          </p:cNvPr>
          <p:cNvSpPr/>
          <p:nvPr/>
        </p:nvSpPr>
        <p:spPr>
          <a:xfrm>
            <a:off x="400050" y="5381625"/>
            <a:ext cx="8382000" cy="795338"/>
          </a:xfrm>
          <a:prstGeom prst="roundRect">
            <a:avLst>
              <a:gd name="adj" fmla="val 7692"/>
            </a:avLst>
          </a:prstGeom>
          <a:gradFill flip="none" rotWithShape="1">
            <a:gsLst>
              <a:gs pos="0">
                <a:schemeClr val="bg1">
                  <a:lumMod val="85000"/>
                </a:schemeClr>
              </a:gs>
              <a:gs pos="100000">
                <a:schemeClr val="bg1"/>
              </a:gs>
            </a:gsLst>
            <a:lin ang="5400000" scaled="1"/>
            <a:tileRect/>
          </a:gra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27670" name="TextBox 7">
            <a:extLst>
              <a:ext uri="{FF2B5EF4-FFF2-40B4-BE49-F238E27FC236}">
                <a16:creationId xmlns:a16="http://schemas.microsoft.com/office/drawing/2014/main" id="{2DE08301-6B0F-4C0C-AAD8-C5465BB93977}"/>
              </a:ext>
            </a:extLst>
          </p:cNvPr>
          <p:cNvSpPr txBox="1">
            <a:spLocks noChangeArrowheads="1"/>
          </p:cNvSpPr>
          <p:nvPr/>
        </p:nvSpPr>
        <p:spPr bwMode="auto">
          <a:xfrm>
            <a:off x="2684463" y="5414963"/>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800">
                <a:solidFill>
                  <a:srgbClr val="385D8A"/>
                </a:solidFill>
                <a:latin typeface="Arial Black" panose="020B0A04020102020204" pitchFamily="34" charset="0"/>
                <a:cs typeface="Arial" panose="020B0604020202020204" pitchFamily="34" charset="0"/>
              </a:rPr>
              <a:t>Results Published</a:t>
            </a:r>
          </a:p>
        </p:txBody>
      </p:sp>
      <p:sp>
        <p:nvSpPr>
          <p:cNvPr id="27671" name="TextBox 14">
            <a:extLst>
              <a:ext uri="{FF2B5EF4-FFF2-40B4-BE49-F238E27FC236}">
                <a16:creationId xmlns:a16="http://schemas.microsoft.com/office/drawing/2014/main" id="{6FB7011C-E3E9-4B77-A933-BFF4A5093E81}"/>
              </a:ext>
            </a:extLst>
          </p:cNvPr>
          <p:cNvSpPr txBox="1">
            <a:spLocks noChangeArrowheads="1"/>
          </p:cNvSpPr>
          <p:nvPr/>
        </p:nvSpPr>
        <p:spPr bwMode="auto">
          <a:xfrm>
            <a:off x="474663" y="5765800"/>
            <a:ext cx="8229600" cy="338138"/>
          </a:xfrm>
          <a:prstGeom prst="rect">
            <a:avLst/>
          </a:prstGeom>
          <a:solidFill>
            <a:srgbClr val="385D8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600">
                <a:solidFill>
                  <a:srgbClr val="F2F2F2"/>
                </a:solidFill>
                <a:latin typeface="Arial Black" panose="020B0A04020102020204" pitchFamily="34" charset="0"/>
                <a:cs typeface="Arial" panose="020B0604020202020204" pitchFamily="34" charset="0"/>
              </a:rPr>
              <a:t>342 peer-reviewed publications (as of 12/31/2017)</a:t>
            </a:r>
          </a:p>
        </p:txBody>
      </p:sp>
      <p:cxnSp>
        <p:nvCxnSpPr>
          <p:cNvPr id="33" name="Straight Connector 32">
            <a:extLst>
              <a:ext uri="{FF2B5EF4-FFF2-40B4-BE49-F238E27FC236}">
                <a16:creationId xmlns:a16="http://schemas.microsoft.com/office/drawing/2014/main" id="{1D678E37-8749-4ECE-80CF-1ADF8A815893}"/>
              </a:ext>
            </a:extLst>
          </p:cNvPr>
          <p:cNvCxnSpPr/>
          <p:nvPr/>
        </p:nvCxnSpPr>
        <p:spPr>
          <a:xfrm>
            <a:off x="3190875" y="2519363"/>
            <a:ext cx="0" cy="285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9F1580-7031-4C55-96B7-F9D939621DDB}"/>
              </a:ext>
            </a:extLst>
          </p:cNvPr>
          <p:cNvCxnSpPr/>
          <p:nvPr/>
        </p:nvCxnSpPr>
        <p:spPr>
          <a:xfrm>
            <a:off x="5986463" y="2513013"/>
            <a:ext cx="0" cy="285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83F64BA-B334-4104-9A9A-387D4AD02F06}"/>
              </a:ext>
            </a:extLst>
          </p:cNvPr>
          <p:cNvSpPr>
            <a:spLocks noGrp="1"/>
          </p:cNvSpPr>
          <p:nvPr>
            <p:ph type="title"/>
          </p:nvPr>
        </p:nvSpPr>
        <p:spPr>
          <a:xfrm>
            <a:off x="1522413" y="304800"/>
            <a:ext cx="6100762" cy="1035050"/>
          </a:xfrm>
        </p:spPr>
        <p:txBody>
          <a:bodyPr/>
          <a:lstStyle/>
          <a:p>
            <a:r>
              <a:rPr lang="en-US" altLang="en-US" sz="3200"/>
              <a:t>Scientific and Programmatic </a:t>
            </a:r>
            <a:br>
              <a:rPr lang="en-US" altLang="en-US" sz="3200"/>
            </a:br>
            <a:r>
              <a:rPr lang="en-US" altLang="en-US" sz="3200"/>
              <a:t>Oversight</a:t>
            </a:r>
          </a:p>
        </p:txBody>
      </p:sp>
      <p:sp>
        <p:nvSpPr>
          <p:cNvPr id="28675" name="Content Placeholder 2">
            <a:extLst>
              <a:ext uri="{FF2B5EF4-FFF2-40B4-BE49-F238E27FC236}">
                <a16:creationId xmlns:a16="http://schemas.microsoft.com/office/drawing/2014/main" id="{E265B43F-33F7-41FD-BF42-E22CEAF113A4}"/>
              </a:ext>
            </a:extLst>
          </p:cNvPr>
          <p:cNvSpPr>
            <a:spLocks noGrp="1"/>
          </p:cNvSpPr>
          <p:nvPr>
            <p:ph idx="1"/>
          </p:nvPr>
        </p:nvSpPr>
        <p:spPr>
          <a:xfrm>
            <a:off x="200025" y="1785938"/>
            <a:ext cx="8858250" cy="4362450"/>
          </a:xfrm>
        </p:spPr>
        <p:txBody>
          <a:bodyPr/>
          <a:lstStyle/>
          <a:p>
            <a:r>
              <a:rPr lang="en-US" altLang="en-US" sz="2200"/>
              <a:t>Critical and vital element of the program</a:t>
            </a:r>
          </a:p>
          <a:p>
            <a:r>
              <a:rPr lang="en-US" altLang="en-US" sz="2200"/>
              <a:t>External Scientific Review Group (SRG) – U.S. and Russian SRGs</a:t>
            </a:r>
          </a:p>
          <a:p>
            <a:r>
              <a:rPr lang="en-US" altLang="en-US" sz="2200"/>
              <a:t>Eminent U.S. and Russian radiation effects research scientists with expertise in:</a:t>
            </a:r>
          </a:p>
          <a:p>
            <a:pPr lvl="1"/>
            <a:r>
              <a:rPr lang="en-US" altLang="en-US" sz="1900"/>
              <a:t>Radiation epidemiology and dosimetry</a:t>
            </a:r>
          </a:p>
          <a:p>
            <a:pPr lvl="1"/>
            <a:r>
              <a:rPr lang="en-US" altLang="en-US" sz="1900"/>
              <a:t>Historical occupational and environmental dose reconstruction</a:t>
            </a:r>
          </a:p>
          <a:p>
            <a:pPr lvl="1"/>
            <a:r>
              <a:rPr lang="en-US" altLang="en-US" sz="1900"/>
              <a:t>Radiation measurements and shielding</a:t>
            </a:r>
          </a:p>
          <a:p>
            <a:pPr lvl="1"/>
            <a:r>
              <a:rPr lang="en-US" altLang="en-US" sz="1900"/>
              <a:t>Health physics</a:t>
            </a:r>
          </a:p>
          <a:p>
            <a:pPr lvl="1"/>
            <a:r>
              <a:rPr lang="en-US" altLang="en-US" sz="1900"/>
              <a:t>Medicine, public health, and biostatistics</a:t>
            </a:r>
          </a:p>
          <a:p>
            <a:r>
              <a:rPr lang="en-US" altLang="en-US" sz="2200"/>
              <a:t>Meet every 6 months to review semi-annual technical progress reports and proposals</a:t>
            </a:r>
          </a:p>
          <a:p>
            <a:r>
              <a:rPr lang="en-US" altLang="en-US" sz="2200"/>
              <a:t>Developed three 5-year plans containing a detailed research agenda</a:t>
            </a:r>
          </a:p>
          <a:p>
            <a:endParaRPr lang="en-US" altLang="en-US" sz="2000"/>
          </a:p>
        </p:txBody>
      </p:sp>
      <p:sp>
        <p:nvSpPr>
          <p:cNvPr id="28676" name="Rectangle 6">
            <a:extLst>
              <a:ext uri="{FF2B5EF4-FFF2-40B4-BE49-F238E27FC236}">
                <a16:creationId xmlns:a16="http://schemas.microsoft.com/office/drawing/2014/main" id="{BECB3436-7554-4B31-AF3E-C4C3684F63CE}"/>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C3DE54C9-842F-4A3B-BAC2-1C423FEB7462}" type="slidenum">
              <a:rPr lang="en-US" altLang="en-US" sz="1100">
                <a:solidFill>
                  <a:srgbClr val="385D8A"/>
                </a:solidFill>
                <a:latin typeface="Arial Black" panose="020B0A04020102020204" pitchFamily="34" charset="0"/>
              </a:rPr>
              <a:pPr>
                <a:spcBef>
                  <a:spcPct val="0"/>
                </a:spcBef>
                <a:buClrTx/>
                <a:buFontTx/>
                <a:buNone/>
              </a:pPr>
              <a:t>15</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C9BCDCA-D2D6-46D8-BF41-FD92DDB72FC4}"/>
              </a:ext>
            </a:extLst>
          </p:cNvPr>
          <p:cNvSpPr>
            <a:spLocks noGrp="1"/>
          </p:cNvSpPr>
          <p:nvPr>
            <p:ph type="title"/>
          </p:nvPr>
        </p:nvSpPr>
        <p:spPr>
          <a:xfrm>
            <a:off x="95250" y="273050"/>
            <a:ext cx="8953500" cy="1035050"/>
          </a:xfrm>
        </p:spPr>
        <p:txBody>
          <a:bodyPr/>
          <a:lstStyle/>
          <a:p>
            <a:r>
              <a:rPr lang="en-US" altLang="en-US" sz="3200"/>
              <a:t>Ongoing Research and</a:t>
            </a:r>
            <a:br>
              <a:rPr lang="en-US" altLang="en-US" sz="3200"/>
            </a:br>
            <a:r>
              <a:rPr lang="en-US" altLang="en-US" sz="3200"/>
              <a:t>Scientific Outreach</a:t>
            </a:r>
          </a:p>
        </p:txBody>
      </p:sp>
      <p:sp>
        <p:nvSpPr>
          <p:cNvPr id="29699" name="Rectangle 6">
            <a:extLst>
              <a:ext uri="{FF2B5EF4-FFF2-40B4-BE49-F238E27FC236}">
                <a16:creationId xmlns:a16="http://schemas.microsoft.com/office/drawing/2014/main" id="{195B73F5-E4F7-48A6-ABD7-0378C0E36B33}"/>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43863EC5-0082-477D-B8F5-95C9497680BA}" type="slidenum">
              <a:rPr lang="en-US" altLang="en-US" sz="1100">
                <a:solidFill>
                  <a:srgbClr val="385D8A"/>
                </a:solidFill>
                <a:latin typeface="Arial Black" panose="020B0A04020102020204" pitchFamily="34" charset="0"/>
              </a:rPr>
              <a:pPr>
                <a:spcBef>
                  <a:spcPct val="0"/>
                </a:spcBef>
                <a:buClrTx/>
                <a:buFontTx/>
                <a:buNone/>
              </a:pPr>
              <a:t>16</a:t>
            </a:fld>
            <a:endParaRPr lang="en-US" altLang="en-US" sz="1100">
              <a:solidFill>
                <a:srgbClr val="385D8A"/>
              </a:solidFill>
              <a:latin typeface="Arial Black" panose="020B0A04020102020204" pitchFamily="34" charset="0"/>
            </a:endParaRPr>
          </a:p>
        </p:txBody>
      </p:sp>
      <p:sp>
        <p:nvSpPr>
          <p:cNvPr id="7" name="Rounded Rectangle 6">
            <a:extLst>
              <a:ext uri="{FF2B5EF4-FFF2-40B4-BE49-F238E27FC236}">
                <a16:creationId xmlns:a16="http://schemas.microsoft.com/office/drawing/2014/main" id="{8D5D222E-81F1-409E-8C1C-5D261D4F3C82}"/>
              </a:ext>
            </a:extLst>
          </p:cNvPr>
          <p:cNvSpPr/>
          <p:nvPr/>
        </p:nvSpPr>
        <p:spPr>
          <a:xfrm>
            <a:off x="858838" y="2728913"/>
            <a:ext cx="7461250" cy="3313112"/>
          </a:xfrm>
          <a:prstGeom prst="roundRect">
            <a:avLst>
              <a:gd name="adj" fmla="val 3262"/>
            </a:avLst>
          </a:prstGeom>
          <a:gradFill flip="none" rotWithShape="1">
            <a:gsLst>
              <a:gs pos="9000">
                <a:srgbClr val="8BC63F"/>
              </a:gs>
              <a:gs pos="100000">
                <a:schemeClr val="bg1"/>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8" name="Rounded Rectangle 7">
            <a:extLst>
              <a:ext uri="{FF2B5EF4-FFF2-40B4-BE49-F238E27FC236}">
                <a16:creationId xmlns:a16="http://schemas.microsoft.com/office/drawing/2014/main" id="{FDAF109D-896D-44CC-BF9A-F512C59BC3F5}"/>
              </a:ext>
            </a:extLst>
          </p:cNvPr>
          <p:cNvSpPr/>
          <p:nvPr/>
        </p:nvSpPr>
        <p:spPr>
          <a:xfrm>
            <a:off x="992188" y="2886075"/>
            <a:ext cx="3505200" cy="3003550"/>
          </a:xfrm>
          <a:prstGeom prst="roundRect">
            <a:avLst>
              <a:gd name="adj" fmla="val 3262"/>
            </a:avLst>
          </a:prstGeom>
          <a:gradFill flip="none" rotWithShape="1">
            <a:gsLst>
              <a:gs pos="0">
                <a:schemeClr val="bg1">
                  <a:lumMod val="85000"/>
                </a:schemeClr>
              </a:gs>
              <a:gs pos="100000">
                <a:schemeClr val="bg1"/>
              </a:gs>
            </a:gsLst>
            <a:lin ang="5400000" scaled="1"/>
            <a:tileRect/>
          </a:gradFill>
          <a:ln w="158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9702" name="Content Placeholder 2">
            <a:extLst>
              <a:ext uri="{FF2B5EF4-FFF2-40B4-BE49-F238E27FC236}">
                <a16:creationId xmlns:a16="http://schemas.microsoft.com/office/drawing/2014/main" id="{D290CE4A-B635-4647-989C-54520D9A55A6}"/>
              </a:ext>
            </a:extLst>
          </p:cNvPr>
          <p:cNvSpPr txBox="1">
            <a:spLocks/>
          </p:cNvSpPr>
          <p:nvPr/>
        </p:nvSpPr>
        <p:spPr bwMode="auto">
          <a:xfrm>
            <a:off x="1069975" y="3844925"/>
            <a:ext cx="33480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eaLnBrk="1" hangingPunct="1">
              <a:buClr>
                <a:schemeClr val="tx1"/>
              </a:buClr>
              <a:buFontTx/>
              <a:buNone/>
            </a:pPr>
            <a:r>
              <a:rPr lang="en-US" altLang="en-US" sz="1400"/>
              <a:t>1.1, </a:t>
            </a:r>
            <a:r>
              <a:rPr lang="en-US" altLang="en-US" sz="1400" i="1"/>
              <a:t>Techa River Population Dosimetry</a:t>
            </a:r>
          </a:p>
          <a:p>
            <a:pPr eaLnBrk="1" hangingPunct="1">
              <a:buClr>
                <a:schemeClr val="tx1"/>
              </a:buClr>
              <a:buFontTx/>
              <a:buNone/>
            </a:pPr>
            <a:endParaRPr lang="en-US" altLang="en-US" sz="1400"/>
          </a:p>
          <a:p>
            <a:pPr eaLnBrk="1" hangingPunct="1">
              <a:buClr>
                <a:schemeClr val="tx1"/>
              </a:buClr>
              <a:buFontTx/>
              <a:buNone/>
            </a:pPr>
            <a:r>
              <a:rPr lang="en-US" altLang="en-US" sz="1400"/>
              <a:t>1.2b, </a:t>
            </a:r>
            <a:r>
              <a:rPr lang="en-US" altLang="en-US" sz="1400" i="1"/>
              <a:t>Techa River Population Cancer Morbidity and Mortality</a:t>
            </a:r>
          </a:p>
        </p:txBody>
      </p:sp>
      <p:sp>
        <p:nvSpPr>
          <p:cNvPr id="29703" name="TextBox 7">
            <a:extLst>
              <a:ext uri="{FF2B5EF4-FFF2-40B4-BE49-F238E27FC236}">
                <a16:creationId xmlns:a16="http://schemas.microsoft.com/office/drawing/2014/main" id="{F3C44ECB-1EFC-41A3-859F-CE2B7FE154E8}"/>
              </a:ext>
            </a:extLst>
          </p:cNvPr>
          <p:cNvSpPr txBox="1">
            <a:spLocks noChangeArrowheads="1"/>
          </p:cNvSpPr>
          <p:nvPr/>
        </p:nvSpPr>
        <p:spPr bwMode="auto">
          <a:xfrm>
            <a:off x="992188" y="2968625"/>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2000">
                <a:solidFill>
                  <a:srgbClr val="385D8A"/>
                </a:solidFill>
                <a:latin typeface="Arial Black" panose="020B0A04020102020204" pitchFamily="34" charset="0"/>
              </a:rPr>
              <a:t>Community Studies</a:t>
            </a:r>
          </a:p>
        </p:txBody>
      </p:sp>
      <p:cxnSp>
        <p:nvCxnSpPr>
          <p:cNvPr id="11" name="Straight Connector 10">
            <a:extLst>
              <a:ext uri="{FF2B5EF4-FFF2-40B4-BE49-F238E27FC236}">
                <a16:creationId xmlns:a16="http://schemas.microsoft.com/office/drawing/2014/main" id="{9BD420E3-6222-4083-8787-1ED3DAEBCE34}"/>
              </a:ext>
            </a:extLst>
          </p:cNvPr>
          <p:cNvCxnSpPr/>
          <p:nvPr/>
        </p:nvCxnSpPr>
        <p:spPr>
          <a:xfrm>
            <a:off x="992188" y="3451225"/>
            <a:ext cx="3505200" cy="0"/>
          </a:xfrm>
          <a:prstGeom prst="line">
            <a:avLst/>
          </a:prstGeom>
          <a:ln w="15875">
            <a:solidFill>
              <a:srgbClr val="385D8A"/>
            </a:solidFill>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13B455D6-67FF-41C0-9DE5-21F5FF0D77A6}"/>
              </a:ext>
            </a:extLst>
          </p:cNvPr>
          <p:cNvSpPr/>
          <p:nvPr/>
        </p:nvSpPr>
        <p:spPr>
          <a:xfrm>
            <a:off x="4649788" y="2882900"/>
            <a:ext cx="3503612" cy="3003550"/>
          </a:xfrm>
          <a:prstGeom prst="roundRect">
            <a:avLst>
              <a:gd name="adj" fmla="val 3262"/>
            </a:avLst>
          </a:prstGeom>
          <a:gradFill flip="none" rotWithShape="1">
            <a:gsLst>
              <a:gs pos="0">
                <a:schemeClr val="bg1">
                  <a:lumMod val="85000"/>
                </a:schemeClr>
              </a:gs>
              <a:gs pos="100000">
                <a:schemeClr val="bg1"/>
              </a:gs>
            </a:gsLst>
            <a:lin ang="5400000" scaled="1"/>
            <a:tileRect/>
          </a:gradFill>
          <a:ln w="158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9706" name="Content Placeholder 2">
            <a:extLst>
              <a:ext uri="{FF2B5EF4-FFF2-40B4-BE49-F238E27FC236}">
                <a16:creationId xmlns:a16="http://schemas.microsoft.com/office/drawing/2014/main" id="{775514A3-B163-49B1-AFFC-BAE78B2F1D70}"/>
              </a:ext>
            </a:extLst>
          </p:cNvPr>
          <p:cNvSpPr txBox="1">
            <a:spLocks/>
          </p:cNvSpPr>
          <p:nvPr/>
        </p:nvSpPr>
        <p:spPr bwMode="auto">
          <a:xfrm>
            <a:off x="4743450" y="3763963"/>
            <a:ext cx="3348038"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eaLnBrk="1" hangingPunct="1">
              <a:buClr>
                <a:schemeClr val="tx1"/>
              </a:buClr>
              <a:buFontTx/>
              <a:buNone/>
            </a:pPr>
            <a:r>
              <a:rPr lang="en-US" altLang="en-US" sz="1400"/>
              <a:t>2.2, </a:t>
            </a:r>
            <a:r>
              <a:rPr lang="en-US" altLang="en-US" sz="1400" i="1"/>
              <a:t>Mayak Worker Cancer Mortality</a:t>
            </a:r>
          </a:p>
          <a:p>
            <a:pPr eaLnBrk="1" hangingPunct="1">
              <a:buClr>
                <a:schemeClr val="tx1"/>
              </a:buClr>
              <a:buFontTx/>
              <a:buNone/>
            </a:pPr>
            <a:endParaRPr lang="en-US" altLang="en-US" sz="1400"/>
          </a:p>
          <a:p>
            <a:pPr eaLnBrk="1" hangingPunct="1">
              <a:buClr>
                <a:schemeClr val="tx1"/>
              </a:buClr>
              <a:buFontTx/>
              <a:buNone/>
            </a:pPr>
            <a:r>
              <a:rPr lang="en-US" altLang="en-US" sz="1400"/>
              <a:t>2.4, </a:t>
            </a:r>
            <a:r>
              <a:rPr lang="en-US" altLang="en-US" sz="1400" i="1"/>
              <a:t>Mayak Worker Dosimetry</a:t>
            </a:r>
          </a:p>
          <a:p>
            <a:pPr eaLnBrk="1" hangingPunct="1">
              <a:buClr>
                <a:schemeClr val="tx1"/>
              </a:buClr>
              <a:buFontTx/>
              <a:buNone/>
            </a:pPr>
            <a:endParaRPr lang="en-US" altLang="en-US" sz="1400"/>
          </a:p>
          <a:p>
            <a:pPr eaLnBrk="1" hangingPunct="1">
              <a:buClr>
                <a:schemeClr val="tx1"/>
              </a:buClr>
              <a:buFontTx/>
              <a:buNone/>
            </a:pPr>
            <a:r>
              <a:rPr lang="en-US" altLang="en-US" sz="1400"/>
              <a:t>2.8, </a:t>
            </a:r>
            <a:r>
              <a:rPr lang="en-US" altLang="en-US" sz="1400" i="1"/>
              <a:t>Human Radiobiology Tissue Repository</a:t>
            </a:r>
            <a:endParaRPr lang="en-US" altLang="en-US" sz="1800" i="1"/>
          </a:p>
        </p:txBody>
      </p:sp>
      <p:sp>
        <p:nvSpPr>
          <p:cNvPr id="29707" name="TextBox 14">
            <a:extLst>
              <a:ext uri="{FF2B5EF4-FFF2-40B4-BE49-F238E27FC236}">
                <a16:creationId xmlns:a16="http://schemas.microsoft.com/office/drawing/2014/main" id="{445F2150-2FD5-43CD-8683-CB7958E5A23A}"/>
              </a:ext>
            </a:extLst>
          </p:cNvPr>
          <p:cNvSpPr txBox="1">
            <a:spLocks noChangeArrowheads="1"/>
          </p:cNvSpPr>
          <p:nvPr/>
        </p:nvSpPr>
        <p:spPr bwMode="auto">
          <a:xfrm>
            <a:off x="4649788" y="2967038"/>
            <a:ext cx="350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2000">
                <a:solidFill>
                  <a:srgbClr val="385D8A"/>
                </a:solidFill>
                <a:latin typeface="Arial Black" panose="020B0A04020102020204" pitchFamily="34" charset="0"/>
              </a:rPr>
              <a:t>Worker Studies</a:t>
            </a:r>
          </a:p>
        </p:txBody>
      </p:sp>
      <p:cxnSp>
        <p:nvCxnSpPr>
          <p:cNvPr id="15" name="Straight Connector 14">
            <a:extLst>
              <a:ext uri="{FF2B5EF4-FFF2-40B4-BE49-F238E27FC236}">
                <a16:creationId xmlns:a16="http://schemas.microsoft.com/office/drawing/2014/main" id="{25193AF1-AD3E-4E5C-8448-B97FC87F8671}"/>
              </a:ext>
            </a:extLst>
          </p:cNvPr>
          <p:cNvCxnSpPr/>
          <p:nvPr/>
        </p:nvCxnSpPr>
        <p:spPr>
          <a:xfrm>
            <a:off x="4649788" y="3448050"/>
            <a:ext cx="3503612" cy="0"/>
          </a:xfrm>
          <a:prstGeom prst="line">
            <a:avLst/>
          </a:prstGeom>
          <a:ln w="15875">
            <a:solidFill>
              <a:srgbClr val="385D8A"/>
            </a:solidFill>
          </a:ln>
        </p:spPr>
        <p:style>
          <a:lnRef idx="1">
            <a:schemeClr val="accent1"/>
          </a:lnRef>
          <a:fillRef idx="0">
            <a:schemeClr val="accent1"/>
          </a:fillRef>
          <a:effectRef idx="0">
            <a:schemeClr val="accent1"/>
          </a:effectRef>
          <a:fontRef idx="minor">
            <a:schemeClr val="tx1"/>
          </a:fontRef>
        </p:style>
      </p:cxnSp>
      <p:sp>
        <p:nvSpPr>
          <p:cNvPr id="29709" name="TextBox 4">
            <a:extLst>
              <a:ext uri="{FF2B5EF4-FFF2-40B4-BE49-F238E27FC236}">
                <a16:creationId xmlns:a16="http://schemas.microsoft.com/office/drawing/2014/main" id="{223762CB-FAAE-4866-A29E-B7374B8861A2}"/>
              </a:ext>
            </a:extLst>
          </p:cNvPr>
          <p:cNvSpPr txBox="1">
            <a:spLocks noChangeArrowheads="1"/>
          </p:cNvSpPr>
          <p:nvPr/>
        </p:nvSpPr>
        <p:spPr bwMode="auto">
          <a:xfrm>
            <a:off x="2124075" y="2201863"/>
            <a:ext cx="497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2400">
                <a:solidFill>
                  <a:srgbClr val="57873C"/>
                </a:solidFill>
                <a:latin typeface="Arial Black" panose="020B0A04020102020204" pitchFamily="34" charset="0"/>
              </a:rPr>
              <a:t>5 Current Projects</a:t>
            </a:r>
          </a:p>
        </p:txBody>
      </p:sp>
      <p:cxnSp>
        <p:nvCxnSpPr>
          <p:cNvPr id="23" name="Straight Connector 22">
            <a:extLst>
              <a:ext uri="{FF2B5EF4-FFF2-40B4-BE49-F238E27FC236}">
                <a16:creationId xmlns:a16="http://schemas.microsoft.com/office/drawing/2014/main" id="{FA749BB0-F0C9-4377-9004-08D7BDDD5107}"/>
              </a:ext>
            </a:extLst>
          </p:cNvPr>
          <p:cNvCxnSpPr/>
          <p:nvPr/>
        </p:nvCxnSpPr>
        <p:spPr>
          <a:xfrm>
            <a:off x="152400" y="2201863"/>
            <a:ext cx="8810625" cy="0"/>
          </a:xfrm>
          <a:prstGeom prst="line">
            <a:avLst/>
          </a:prstGeom>
          <a:ln>
            <a:solidFill>
              <a:srgbClr val="57873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B25CC8-0F4F-40AC-86C7-A25244B4518F}"/>
              </a:ext>
            </a:extLst>
          </p:cNvPr>
          <p:cNvCxnSpPr/>
          <p:nvPr/>
        </p:nvCxnSpPr>
        <p:spPr>
          <a:xfrm>
            <a:off x="152400" y="2663825"/>
            <a:ext cx="8810625" cy="0"/>
          </a:xfrm>
          <a:prstGeom prst="line">
            <a:avLst/>
          </a:prstGeom>
          <a:ln>
            <a:solidFill>
              <a:srgbClr val="57873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E7E3374-BDD8-4B66-AE4A-BBDC45D12C42}"/>
              </a:ext>
            </a:extLst>
          </p:cNvPr>
          <p:cNvSpPr>
            <a:spLocks noGrp="1"/>
          </p:cNvSpPr>
          <p:nvPr>
            <p:ph type="title"/>
          </p:nvPr>
        </p:nvSpPr>
        <p:spPr>
          <a:xfrm>
            <a:off x="95250" y="398463"/>
            <a:ext cx="8953500" cy="1035050"/>
          </a:xfrm>
        </p:spPr>
        <p:txBody>
          <a:bodyPr/>
          <a:lstStyle/>
          <a:p>
            <a:r>
              <a:rPr lang="en-US" altLang="en-US" sz="3200"/>
              <a:t>Ongoing Research and</a:t>
            </a:r>
            <a:br>
              <a:rPr lang="en-US" altLang="en-US" sz="3200"/>
            </a:br>
            <a:r>
              <a:rPr lang="en-US" altLang="en-US" sz="3200"/>
              <a:t>Scientific Outreach</a:t>
            </a:r>
            <a:br>
              <a:rPr lang="en-US" altLang="en-US" sz="3100"/>
            </a:br>
            <a:r>
              <a:rPr lang="en-US" altLang="en-US" sz="1600"/>
              <a:t>Principal Investigators (PIs) and Supporting Organizations</a:t>
            </a:r>
          </a:p>
        </p:txBody>
      </p:sp>
      <p:graphicFrame>
        <p:nvGraphicFramePr>
          <p:cNvPr id="5" name="Table 4">
            <a:extLst>
              <a:ext uri="{FF2B5EF4-FFF2-40B4-BE49-F238E27FC236}">
                <a16:creationId xmlns:a16="http://schemas.microsoft.com/office/drawing/2014/main" id="{181C3BCD-C7EE-463E-8861-4A14C77945CE}"/>
              </a:ext>
            </a:extLst>
          </p:cNvPr>
          <p:cNvGraphicFramePr>
            <a:graphicFrameLocks noGrp="1"/>
          </p:cNvGraphicFramePr>
          <p:nvPr/>
        </p:nvGraphicFramePr>
        <p:xfrm>
          <a:off x="200025" y="2119313"/>
          <a:ext cx="8745538" cy="3959225"/>
        </p:xfrm>
        <a:graphic>
          <a:graphicData uri="http://schemas.openxmlformats.org/drawingml/2006/table">
            <a:tbl>
              <a:tblPr firstRow="1" bandRow="1">
                <a:tableStyleId>{5C22544A-7EE6-4342-B048-85BDC9FD1C3A}</a:tableStyleId>
              </a:tblPr>
              <a:tblGrid>
                <a:gridCol w="908752">
                  <a:extLst>
                    <a:ext uri="{9D8B030D-6E8A-4147-A177-3AD203B41FA5}">
                      <a16:colId xmlns:a16="http://schemas.microsoft.com/office/drawing/2014/main" val="20000"/>
                    </a:ext>
                  </a:extLst>
                </a:gridCol>
                <a:gridCol w="1643076">
                  <a:extLst>
                    <a:ext uri="{9D8B030D-6E8A-4147-A177-3AD203B41FA5}">
                      <a16:colId xmlns:a16="http://schemas.microsoft.com/office/drawing/2014/main" val="20001"/>
                    </a:ext>
                  </a:extLst>
                </a:gridCol>
                <a:gridCol w="1453379">
                  <a:extLst>
                    <a:ext uri="{9D8B030D-6E8A-4147-A177-3AD203B41FA5}">
                      <a16:colId xmlns:a16="http://schemas.microsoft.com/office/drawing/2014/main" val="20002"/>
                    </a:ext>
                  </a:extLst>
                </a:gridCol>
                <a:gridCol w="1478041">
                  <a:extLst>
                    <a:ext uri="{9D8B030D-6E8A-4147-A177-3AD203B41FA5}">
                      <a16:colId xmlns:a16="http://schemas.microsoft.com/office/drawing/2014/main" val="20003"/>
                    </a:ext>
                  </a:extLst>
                </a:gridCol>
                <a:gridCol w="1536305">
                  <a:extLst>
                    <a:ext uri="{9D8B030D-6E8A-4147-A177-3AD203B41FA5}">
                      <a16:colId xmlns:a16="http://schemas.microsoft.com/office/drawing/2014/main" val="20004"/>
                    </a:ext>
                  </a:extLst>
                </a:gridCol>
                <a:gridCol w="1725984">
                  <a:extLst>
                    <a:ext uri="{9D8B030D-6E8A-4147-A177-3AD203B41FA5}">
                      <a16:colId xmlns:a16="http://schemas.microsoft.com/office/drawing/2014/main" val="20005"/>
                    </a:ext>
                  </a:extLst>
                </a:gridCol>
              </a:tblGrid>
              <a:tr h="533342">
                <a:tc>
                  <a:txBody>
                    <a:bodyPr/>
                    <a:lstStyle/>
                    <a:p>
                      <a:pPr algn="ctr"/>
                      <a:r>
                        <a:rPr lang="en-US" sz="1200" b="0" dirty="0">
                          <a:solidFill>
                            <a:schemeClr val="bg1"/>
                          </a:solidFill>
                          <a:latin typeface="Arial Black" pitchFamily="34" charset="0"/>
                          <a:cs typeface="Arial" pitchFamily="34" charset="0"/>
                        </a:rPr>
                        <a:t>Project</a:t>
                      </a:r>
                    </a:p>
                    <a:p>
                      <a:pPr algn="ctr"/>
                      <a:r>
                        <a:rPr lang="en-US" sz="1200" b="0" dirty="0">
                          <a:solidFill>
                            <a:schemeClr val="bg1"/>
                          </a:solidFill>
                          <a:latin typeface="Arial Black" pitchFamily="34" charset="0"/>
                          <a:cs typeface="Arial" pitchFamily="34" charset="0"/>
                        </a:rPr>
                        <a:t>Number</a:t>
                      </a:r>
                    </a:p>
                  </a:txBody>
                  <a:tcPr marL="91432" marR="91432" marT="45695" marB="45695" anchor="ctr">
                    <a:solidFill>
                      <a:srgbClr val="385D8A"/>
                    </a:solidFill>
                  </a:tcPr>
                </a:tc>
                <a:tc>
                  <a:txBody>
                    <a:bodyPr/>
                    <a:lstStyle/>
                    <a:p>
                      <a:pPr algn="ctr"/>
                      <a:r>
                        <a:rPr lang="en-US" sz="1200" b="0" dirty="0">
                          <a:solidFill>
                            <a:schemeClr val="bg1"/>
                          </a:solidFill>
                          <a:latin typeface="Arial Black" pitchFamily="34" charset="0"/>
                          <a:cs typeface="Arial" pitchFamily="34" charset="0"/>
                        </a:rPr>
                        <a:t>Title</a:t>
                      </a:r>
                    </a:p>
                  </a:txBody>
                  <a:tcPr marL="91432" marR="91432" marT="45695" marB="45695" anchor="ctr">
                    <a:solidFill>
                      <a:srgbClr val="385D8A"/>
                    </a:solidFill>
                  </a:tcPr>
                </a:tc>
                <a:tc>
                  <a:txBody>
                    <a:bodyPr/>
                    <a:lstStyle/>
                    <a:p>
                      <a:pPr algn="ctr"/>
                      <a:r>
                        <a:rPr lang="en-US" sz="1200" b="0" dirty="0">
                          <a:solidFill>
                            <a:schemeClr val="bg1"/>
                          </a:solidFill>
                          <a:latin typeface="Arial Black" pitchFamily="34" charset="0"/>
                          <a:cs typeface="Arial" pitchFamily="34" charset="0"/>
                        </a:rPr>
                        <a:t>Russian</a:t>
                      </a:r>
                      <a:r>
                        <a:rPr lang="en-US" sz="1200" b="0" baseline="0" dirty="0">
                          <a:solidFill>
                            <a:schemeClr val="bg1"/>
                          </a:solidFill>
                          <a:latin typeface="Arial Black" pitchFamily="34" charset="0"/>
                          <a:cs typeface="Arial" pitchFamily="34" charset="0"/>
                        </a:rPr>
                        <a:t> PI</a:t>
                      </a:r>
                      <a:endParaRPr lang="en-US" sz="1200" b="0" dirty="0">
                        <a:solidFill>
                          <a:schemeClr val="bg1"/>
                        </a:solidFill>
                        <a:latin typeface="Arial Black" pitchFamily="34" charset="0"/>
                        <a:cs typeface="Arial" pitchFamily="34" charset="0"/>
                      </a:endParaRPr>
                    </a:p>
                  </a:txBody>
                  <a:tcPr marL="91432" marR="91432" marT="45695" marB="45695" anchor="ctr">
                    <a:solidFill>
                      <a:srgbClr val="385D8A"/>
                    </a:solidFill>
                  </a:tcPr>
                </a:tc>
                <a:tc>
                  <a:txBody>
                    <a:bodyPr/>
                    <a:lstStyle/>
                    <a:p>
                      <a:pPr algn="ctr"/>
                      <a:r>
                        <a:rPr lang="en-US" sz="1200" b="0" dirty="0">
                          <a:solidFill>
                            <a:schemeClr val="bg1"/>
                          </a:solidFill>
                          <a:latin typeface="Arial Black" pitchFamily="34" charset="0"/>
                          <a:cs typeface="Arial" pitchFamily="34" charset="0"/>
                        </a:rPr>
                        <a:t>Organization</a:t>
                      </a:r>
                    </a:p>
                  </a:txBody>
                  <a:tcPr marL="91432" marR="91432" marT="45695" marB="45695" anchor="ctr">
                    <a:solidFill>
                      <a:srgbClr val="385D8A"/>
                    </a:solidFill>
                  </a:tcPr>
                </a:tc>
                <a:tc>
                  <a:txBody>
                    <a:bodyPr/>
                    <a:lstStyle/>
                    <a:p>
                      <a:pPr algn="ctr"/>
                      <a:r>
                        <a:rPr lang="en-US" sz="1200" b="0" dirty="0">
                          <a:solidFill>
                            <a:schemeClr val="bg1"/>
                          </a:solidFill>
                          <a:latin typeface="Arial Black" pitchFamily="34" charset="0"/>
                          <a:cs typeface="Arial" pitchFamily="34" charset="0"/>
                        </a:rPr>
                        <a:t>U.S. PI</a:t>
                      </a:r>
                    </a:p>
                  </a:txBody>
                  <a:tcPr marL="91432" marR="91432" marT="45695" marB="45695" anchor="ctr">
                    <a:solidFill>
                      <a:srgbClr val="385D8A"/>
                    </a:solidFill>
                  </a:tcPr>
                </a:tc>
                <a:tc>
                  <a:txBody>
                    <a:bodyPr/>
                    <a:lstStyle/>
                    <a:p>
                      <a:pPr algn="ctr"/>
                      <a:r>
                        <a:rPr lang="en-US" sz="1200" b="0" dirty="0">
                          <a:solidFill>
                            <a:schemeClr val="bg1"/>
                          </a:solidFill>
                          <a:latin typeface="Arial Black" pitchFamily="34" charset="0"/>
                          <a:cs typeface="Arial" pitchFamily="34" charset="0"/>
                        </a:rPr>
                        <a:t>Organization</a:t>
                      </a:r>
                    </a:p>
                  </a:txBody>
                  <a:tcPr marL="91432" marR="91432" marT="45695" marB="45695" anchor="ctr">
                    <a:solidFill>
                      <a:srgbClr val="385D8A"/>
                    </a:solidFill>
                  </a:tcPr>
                </a:tc>
                <a:extLst>
                  <a:ext uri="{0D108BD9-81ED-4DB2-BD59-A6C34878D82A}">
                    <a16:rowId xmlns:a16="http://schemas.microsoft.com/office/drawing/2014/main" val="10000"/>
                  </a:ext>
                </a:extLst>
              </a:tr>
              <a:tr h="708132">
                <a:tc>
                  <a:txBody>
                    <a:bodyPr/>
                    <a:lstStyle/>
                    <a:p>
                      <a:pPr algn="ctr"/>
                      <a:r>
                        <a:rPr lang="en-US" sz="1200" b="0" dirty="0">
                          <a:solidFill>
                            <a:schemeClr val="tx1"/>
                          </a:solidFill>
                          <a:latin typeface="Arial Black" pitchFamily="34" charset="0"/>
                          <a:cs typeface="Arial" pitchFamily="34" charset="0"/>
                        </a:rPr>
                        <a:t>1.1</a:t>
                      </a:r>
                    </a:p>
                  </a:txBody>
                  <a:tcPr marL="91432" marR="91432" marT="45695" marB="45695" anchor="ctr">
                    <a:solidFill>
                      <a:schemeClr val="bg1">
                        <a:lumMod val="95000"/>
                      </a:schemeClr>
                    </a:solidFill>
                  </a:tcPr>
                </a:tc>
                <a:tc>
                  <a:txBody>
                    <a:bodyPr/>
                    <a:lstStyle/>
                    <a:p>
                      <a:r>
                        <a:rPr lang="en-US" sz="1100" i="1" dirty="0">
                          <a:latin typeface="Arial" pitchFamily="34" charset="0"/>
                          <a:cs typeface="Arial" pitchFamily="34" charset="0"/>
                        </a:rPr>
                        <a:t>Techa River Population Dosimetry</a:t>
                      </a:r>
                    </a:p>
                  </a:txBody>
                  <a:tcPr marL="91432" marR="91432" marT="45695" marB="45695">
                    <a:solidFill>
                      <a:schemeClr val="bg1">
                        <a:lumMod val="95000"/>
                      </a:schemeClr>
                    </a:solidFill>
                  </a:tcPr>
                </a:tc>
                <a:tc>
                  <a:txBody>
                    <a:bodyPr/>
                    <a:lstStyle/>
                    <a:p>
                      <a:r>
                        <a:rPr lang="en-US" sz="1100" dirty="0">
                          <a:latin typeface="Arial" pitchFamily="34" charset="0"/>
                          <a:cs typeface="Arial" pitchFamily="34" charset="0"/>
                        </a:rPr>
                        <a:t>Marina Degteva</a:t>
                      </a:r>
                    </a:p>
                  </a:txBody>
                  <a:tcPr marL="91432" marR="91432" marT="45695" marB="45695">
                    <a:solidFill>
                      <a:schemeClr val="bg1">
                        <a:lumMod val="95000"/>
                      </a:schemeClr>
                    </a:solidFill>
                  </a:tcPr>
                </a:tc>
                <a:tc>
                  <a:txBody>
                    <a:bodyPr/>
                    <a:lstStyle/>
                    <a:p>
                      <a:r>
                        <a:rPr lang="en-US" sz="1100" dirty="0">
                          <a:latin typeface="Arial" pitchFamily="34" charset="0"/>
                          <a:cs typeface="Arial" pitchFamily="34" charset="0"/>
                        </a:rPr>
                        <a:t>Urals Research Center for Radiation Medicine</a:t>
                      </a:r>
                      <a:r>
                        <a:rPr lang="en-US" sz="1100" baseline="0" dirty="0">
                          <a:latin typeface="Arial" pitchFamily="34" charset="0"/>
                          <a:cs typeface="Arial" pitchFamily="34" charset="0"/>
                        </a:rPr>
                        <a:t> (U</a:t>
                      </a:r>
                      <a:r>
                        <a:rPr lang="en-US" sz="1100" dirty="0">
                          <a:latin typeface="Arial" pitchFamily="34" charset="0"/>
                          <a:cs typeface="Arial" pitchFamily="34" charset="0"/>
                        </a:rPr>
                        <a:t>RCRM)</a:t>
                      </a:r>
                    </a:p>
                  </a:txBody>
                  <a:tcPr marL="91432" marR="91432" marT="45695" marB="45695">
                    <a:solidFill>
                      <a:schemeClr val="bg1">
                        <a:lumMod val="95000"/>
                      </a:schemeClr>
                    </a:solidFill>
                  </a:tcPr>
                </a:tc>
                <a:tc>
                  <a:txBody>
                    <a:bodyPr/>
                    <a:lstStyle/>
                    <a:p>
                      <a:r>
                        <a:rPr lang="en-US" sz="1100" dirty="0">
                          <a:latin typeface="Arial" pitchFamily="34" charset="0"/>
                          <a:cs typeface="Arial" pitchFamily="34" charset="0"/>
                        </a:rPr>
                        <a:t>Bruce</a:t>
                      </a:r>
                      <a:r>
                        <a:rPr lang="en-US" sz="1100" baseline="0" dirty="0">
                          <a:latin typeface="Arial" pitchFamily="34" charset="0"/>
                          <a:cs typeface="Arial" pitchFamily="34" charset="0"/>
                        </a:rPr>
                        <a:t> Napier</a:t>
                      </a:r>
                      <a:endParaRPr lang="en-US" sz="1100" dirty="0">
                        <a:latin typeface="Arial" pitchFamily="34" charset="0"/>
                        <a:cs typeface="Arial" pitchFamily="34" charset="0"/>
                      </a:endParaRPr>
                    </a:p>
                  </a:txBody>
                  <a:tcPr marL="91432" marR="91432" marT="45695" marB="45695">
                    <a:solidFill>
                      <a:schemeClr val="bg1">
                        <a:lumMod val="95000"/>
                      </a:schemeClr>
                    </a:solidFill>
                  </a:tcPr>
                </a:tc>
                <a:tc>
                  <a:txBody>
                    <a:bodyPr/>
                    <a:lstStyle/>
                    <a:p>
                      <a:r>
                        <a:rPr lang="en-US" sz="1100" dirty="0">
                          <a:latin typeface="Arial" pitchFamily="34" charset="0"/>
                          <a:cs typeface="Arial" pitchFamily="34" charset="0"/>
                        </a:rPr>
                        <a:t>Pacific</a:t>
                      </a:r>
                      <a:r>
                        <a:rPr lang="en-US" sz="1100" baseline="0" dirty="0">
                          <a:latin typeface="Arial" pitchFamily="34" charset="0"/>
                          <a:cs typeface="Arial" pitchFamily="34" charset="0"/>
                        </a:rPr>
                        <a:t> Northwest </a:t>
                      </a:r>
                      <a:r>
                        <a:rPr lang="en-US" sz="1100" dirty="0">
                          <a:latin typeface="Arial" pitchFamily="34" charset="0"/>
                          <a:cs typeface="Arial" pitchFamily="34" charset="0"/>
                        </a:rPr>
                        <a:t>National Laboratory (PNNL-Battelle)</a:t>
                      </a:r>
                    </a:p>
                  </a:txBody>
                  <a:tcPr marL="91432" marR="91432" marT="45695" marB="45695">
                    <a:solidFill>
                      <a:schemeClr val="bg1">
                        <a:lumMod val="95000"/>
                      </a:schemeClr>
                    </a:solidFill>
                  </a:tcPr>
                </a:tc>
                <a:extLst>
                  <a:ext uri="{0D108BD9-81ED-4DB2-BD59-A6C34878D82A}">
                    <a16:rowId xmlns:a16="http://schemas.microsoft.com/office/drawing/2014/main" val="10001"/>
                  </a:ext>
                </a:extLst>
              </a:tr>
              <a:tr h="658797">
                <a:tc>
                  <a:txBody>
                    <a:bodyPr/>
                    <a:lstStyle/>
                    <a:p>
                      <a:pPr algn="ctr"/>
                      <a:r>
                        <a:rPr lang="en-US" sz="1200" b="0" dirty="0">
                          <a:solidFill>
                            <a:schemeClr val="tx1"/>
                          </a:solidFill>
                          <a:latin typeface="Arial Black" pitchFamily="34" charset="0"/>
                          <a:cs typeface="Arial" pitchFamily="34" charset="0"/>
                        </a:rPr>
                        <a:t>1.2b</a:t>
                      </a:r>
                    </a:p>
                  </a:txBody>
                  <a:tcPr marL="91432" marR="91432" marT="45695" marB="45695" anchor="ctr">
                    <a:lnB w="3175"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a:txBody>
                    <a:bodyPr/>
                    <a:lstStyle/>
                    <a:p>
                      <a:r>
                        <a:rPr lang="en-US" sz="1100" i="1" dirty="0">
                          <a:latin typeface="Arial" pitchFamily="34" charset="0"/>
                          <a:cs typeface="Arial" pitchFamily="34" charset="0"/>
                        </a:rPr>
                        <a:t>Techa River Population Cancer Morbidity and Mortality</a:t>
                      </a:r>
                    </a:p>
                  </a:txBody>
                  <a:tcPr marL="91432" marR="91432" marT="45695" marB="45695">
                    <a:lnB w="3175"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a:txBody>
                    <a:bodyPr/>
                    <a:lstStyle/>
                    <a:p>
                      <a:r>
                        <a:rPr lang="en-US" sz="1100" dirty="0">
                          <a:latin typeface="Arial" pitchFamily="34" charset="0"/>
                          <a:cs typeface="Arial" pitchFamily="34" charset="0"/>
                        </a:rPr>
                        <a:t>Alexander</a:t>
                      </a:r>
                      <a:r>
                        <a:rPr lang="en-US" sz="1100" baseline="0" dirty="0">
                          <a:latin typeface="Arial" pitchFamily="34" charset="0"/>
                          <a:cs typeface="Arial" pitchFamily="34" charset="0"/>
                        </a:rPr>
                        <a:t> Akleyev</a:t>
                      </a:r>
                    </a:p>
                    <a:p>
                      <a:r>
                        <a:rPr lang="en-US" sz="1100" dirty="0">
                          <a:latin typeface="Arial" pitchFamily="34" charset="0"/>
                          <a:cs typeface="Arial" pitchFamily="34" charset="0"/>
                        </a:rPr>
                        <a:t>Ludmila Krestinina</a:t>
                      </a:r>
                    </a:p>
                  </a:txBody>
                  <a:tcPr marL="91432" marR="91432" marT="45695" marB="45695">
                    <a:lnB w="3175"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a:latin typeface="Arial" pitchFamily="34" charset="0"/>
                          <a:cs typeface="Arial" pitchFamily="34" charset="0"/>
                        </a:rPr>
                        <a:t>U</a:t>
                      </a:r>
                      <a:r>
                        <a:rPr lang="en-US" sz="1100" dirty="0">
                          <a:latin typeface="Arial" pitchFamily="34" charset="0"/>
                          <a:cs typeface="Arial" pitchFamily="34" charset="0"/>
                        </a:rPr>
                        <a:t>RCRM</a:t>
                      </a:r>
                    </a:p>
                  </a:txBody>
                  <a:tcPr marL="91432" marR="91432" marT="45695" marB="45695">
                    <a:lnB w="3175"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a:txBody>
                    <a:bodyPr/>
                    <a:lstStyle/>
                    <a:p>
                      <a:r>
                        <a:rPr lang="en-US" sz="1100" dirty="0">
                          <a:latin typeface="Arial" pitchFamily="34" charset="0"/>
                          <a:cs typeface="Arial" pitchFamily="34" charset="0"/>
                        </a:rPr>
                        <a:t>Daniel Stram</a:t>
                      </a:r>
                    </a:p>
                  </a:txBody>
                  <a:tcPr marL="91432" marR="91432" marT="45695" marB="45695">
                    <a:lnB w="3175"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a:txBody>
                    <a:bodyPr/>
                    <a:lstStyle/>
                    <a:p>
                      <a:r>
                        <a:rPr lang="en-US" sz="1100" dirty="0">
                          <a:latin typeface="Arial" pitchFamily="34" charset="0"/>
                          <a:cs typeface="Arial" pitchFamily="34" charset="0"/>
                        </a:rPr>
                        <a:t>University of Southern California</a:t>
                      </a:r>
                    </a:p>
                  </a:txBody>
                  <a:tcPr marL="91432" marR="91432" marT="45695" marB="45695">
                    <a:lnB w="3175" cap="flat" cmpd="sng" algn="ctr">
                      <a:solidFill>
                        <a:schemeClr val="bg1">
                          <a:lumMod val="50000"/>
                        </a:schemeClr>
                      </a:solidFill>
                      <a:prstDash val="solid"/>
                      <a:round/>
                      <a:headEnd type="none" w="med" len="med"/>
                      <a:tailEnd type="none" w="med" len="med"/>
                    </a:lnB>
                    <a:solidFill>
                      <a:schemeClr val="bg1">
                        <a:lumMod val="85000"/>
                        <a:alpha val="75000"/>
                      </a:schemeClr>
                    </a:solidFill>
                  </a:tcPr>
                </a:tc>
                <a:extLst>
                  <a:ext uri="{0D108BD9-81ED-4DB2-BD59-A6C34878D82A}">
                    <a16:rowId xmlns:a16="http://schemas.microsoft.com/office/drawing/2014/main" val="10002"/>
                  </a:ext>
                </a:extLst>
              </a:tr>
              <a:tr h="658797">
                <a:tc>
                  <a:txBody>
                    <a:bodyPr/>
                    <a:lstStyle/>
                    <a:p>
                      <a:pPr algn="ctr"/>
                      <a:r>
                        <a:rPr lang="en-US" sz="1200" b="0" dirty="0">
                          <a:solidFill>
                            <a:schemeClr val="tx1"/>
                          </a:solidFill>
                          <a:latin typeface="Arial Black" pitchFamily="34" charset="0"/>
                          <a:cs typeface="Arial" pitchFamily="34" charset="0"/>
                        </a:rPr>
                        <a:t>2.2</a:t>
                      </a:r>
                    </a:p>
                  </a:txBody>
                  <a:tcPr marL="91432" marR="91432" marT="45695" marB="45695" anchor="ctr">
                    <a:lnT w="3175" cap="flat" cmpd="sng" algn="ctr">
                      <a:solidFill>
                        <a:schemeClr val="bg1">
                          <a:lumMod val="50000"/>
                        </a:schemeClr>
                      </a:solidFill>
                      <a:prstDash val="solid"/>
                      <a:round/>
                      <a:headEnd type="none" w="med" len="med"/>
                      <a:tailEnd type="none" w="med" len="med"/>
                    </a:lnT>
                    <a:solidFill>
                      <a:schemeClr val="bg1">
                        <a:lumMod val="95000"/>
                        <a:alpha val="75000"/>
                      </a:schemeClr>
                    </a:solidFill>
                  </a:tcPr>
                </a:tc>
                <a:tc>
                  <a:txBody>
                    <a:bodyPr/>
                    <a:lstStyle/>
                    <a:p>
                      <a:r>
                        <a:rPr lang="en-US" sz="1100" i="1" dirty="0">
                          <a:latin typeface="Arial" pitchFamily="34" charset="0"/>
                          <a:cs typeface="Arial" pitchFamily="34" charset="0"/>
                        </a:rPr>
                        <a:t>Mayak Worker Cancer Mortality</a:t>
                      </a:r>
                    </a:p>
                  </a:txBody>
                  <a:tcPr marL="91432" marR="91432" marT="45695" marB="45695">
                    <a:lnT w="3175" cap="flat" cmpd="sng" algn="ctr">
                      <a:solidFill>
                        <a:schemeClr val="bg1">
                          <a:lumMod val="50000"/>
                        </a:schemeClr>
                      </a:solidFill>
                      <a:prstDash val="solid"/>
                      <a:round/>
                      <a:headEnd type="none" w="med" len="med"/>
                      <a:tailEnd type="none" w="med" len="med"/>
                    </a:lnT>
                    <a:solidFill>
                      <a:schemeClr val="bg1">
                        <a:lumMod val="95000"/>
                        <a:alpha val="75000"/>
                      </a:schemeClr>
                    </a:solidFill>
                  </a:tcPr>
                </a:tc>
                <a:tc>
                  <a:txBody>
                    <a:bodyPr/>
                    <a:lstStyle/>
                    <a:p>
                      <a:r>
                        <a:rPr lang="en-US" sz="1100" dirty="0">
                          <a:latin typeface="Arial" pitchFamily="34" charset="0"/>
                          <a:cs typeface="Arial" pitchFamily="34" charset="0"/>
                        </a:rPr>
                        <a:t>Mikhail Sokolnikov</a:t>
                      </a:r>
                    </a:p>
                  </a:txBody>
                  <a:tcPr marL="91432" marR="91432" marT="45695" marB="45695">
                    <a:lnT w="3175" cap="flat" cmpd="sng" algn="ctr">
                      <a:solidFill>
                        <a:schemeClr val="bg1">
                          <a:lumMod val="50000"/>
                        </a:schemeClr>
                      </a:solidFill>
                      <a:prstDash val="solid"/>
                      <a:round/>
                      <a:headEnd type="none" w="med" len="med"/>
                      <a:tailEnd type="none" w="med" len="med"/>
                    </a:lnT>
                    <a:solidFill>
                      <a:schemeClr val="bg1">
                        <a:lumMod val="95000"/>
                        <a:alpha val="75000"/>
                      </a:schemeClr>
                    </a:solidFill>
                  </a:tcPr>
                </a:tc>
                <a:tc>
                  <a:txBody>
                    <a:bodyPr/>
                    <a:lstStyle/>
                    <a:p>
                      <a:r>
                        <a:rPr lang="en-US" sz="1100" dirty="0">
                          <a:latin typeface="Arial" pitchFamily="34" charset="0"/>
                          <a:cs typeface="Arial" pitchFamily="34" charset="0"/>
                        </a:rPr>
                        <a:t>Southern Urals Biophysics Institute (SUBI)</a:t>
                      </a:r>
                    </a:p>
                  </a:txBody>
                  <a:tcPr marL="91432" marR="91432" marT="45695" marB="45695">
                    <a:lnT w="3175" cap="flat" cmpd="sng" algn="ctr">
                      <a:solidFill>
                        <a:schemeClr val="bg1">
                          <a:lumMod val="50000"/>
                        </a:schemeClr>
                      </a:solidFill>
                      <a:prstDash val="solid"/>
                      <a:round/>
                      <a:headEnd type="none" w="med" len="med"/>
                      <a:tailEnd type="none" w="med" len="med"/>
                    </a:lnT>
                    <a:solidFill>
                      <a:schemeClr val="bg1">
                        <a:lumMod val="95000"/>
                        <a:alpha val="75000"/>
                      </a:schemeClr>
                    </a:solidFill>
                  </a:tcPr>
                </a:tc>
                <a:tc>
                  <a:txBody>
                    <a:bodyPr/>
                    <a:lstStyle/>
                    <a:p>
                      <a:r>
                        <a:rPr lang="en-US" sz="1100" dirty="0">
                          <a:latin typeface="Arial" pitchFamily="34" charset="0"/>
                          <a:cs typeface="Arial" pitchFamily="34" charset="0"/>
                        </a:rPr>
                        <a:t>Daniel Stram</a:t>
                      </a:r>
                    </a:p>
                  </a:txBody>
                  <a:tcPr marL="91432" marR="91432" marT="45695" marB="45695">
                    <a:lnT w="3175" cap="flat" cmpd="sng" algn="ctr">
                      <a:solidFill>
                        <a:schemeClr val="bg1">
                          <a:lumMod val="50000"/>
                        </a:schemeClr>
                      </a:solidFill>
                      <a:prstDash val="solid"/>
                      <a:round/>
                      <a:headEnd type="none" w="med" len="med"/>
                      <a:tailEnd type="none" w="med" len="med"/>
                    </a:lnT>
                    <a:solidFill>
                      <a:schemeClr val="bg1">
                        <a:lumMod val="95000"/>
                        <a:alpha val="75000"/>
                      </a:schemeClr>
                    </a:solidFill>
                  </a:tcPr>
                </a:tc>
                <a:tc>
                  <a:txBody>
                    <a:bodyPr/>
                    <a:lstStyle/>
                    <a:p>
                      <a:r>
                        <a:rPr lang="en-US" sz="1100" dirty="0">
                          <a:latin typeface="Arial" pitchFamily="34" charset="0"/>
                          <a:cs typeface="Arial" pitchFamily="34" charset="0"/>
                        </a:rPr>
                        <a:t>University of Southern California</a:t>
                      </a:r>
                    </a:p>
                  </a:txBody>
                  <a:tcPr marL="91432" marR="91432" marT="45695" marB="45695">
                    <a:lnT w="3175" cap="flat" cmpd="sng" algn="ctr">
                      <a:solidFill>
                        <a:schemeClr val="bg1">
                          <a:lumMod val="50000"/>
                        </a:schemeClr>
                      </a:solidFill>
                      <a:prstDash val="solid"/>
                      <a:round/>
                      <a:headEnd type="none" w="med" len="med"/>
                      <a:tailEnd type="none" w="med" len="med"/>
                    </a:lnT>
                    <a:solidFill>
                      <a:schemeClr val="bg1">
                        <a:lumMod val="95000"/>
                        <a:alpha val="75000"/>
                      </a:schemeClr>
                    </a:solidFill>
                  </a:tcPr>
                </a:tc>
                <a:extLst>
                  <a:ext uri="{0D108BD9-81ED-4DB2-BD59-A6C34878D82A}">
                    <a16:rowId xmlns:a16="http://schemas.microsoft.com/office/drawing/2014/main" val="10003"/>
                  </a:ext>
                </a:extLst>
              </a:tr>
              <a:tr h="929590">
                <a:tc>
                  <a:txBody>
                    <a:bodyPr/>
                    <a:lstStyle/>
                    <a:p>
                      <a:pPr algn="ctr"/>
                      <a:r>
                        <a:rPr lang="en-US" sz="1200" b="0" dirty="0">
                          <a:solidFill>
                            <a:schemeClr val="tx1"/>
                          </a:solidFill>
                          <a:latin typeface="Arial Black" pitchFamily="34" charset="0"/>
                          <a:cs typeface="Arial" pitchFamily="34" charset="0"/>
                        </a:rPr>
                        <a:t>2.4</a:t>
                      </a:r>
                    </a:p>
                  </a:txBody>
                  <a:tcPr marL="91432" marR="91432" marT="45695" marB="45695" anchor="ctr">
                    <a:solidFill>
                      <a:schemeClr val="bg1">
                        <a:lumMod val="85000"/>
                      </a:schemeClr>
                    </a:solidFill>
                  </a:tcPr>
                </a:tc>
                <a:tc>
                  <a:txBody>
                    <a:bodyPr/>
                    <a:lstStyle/>
                    <a:p>
                      <a:r>
                        <a:rPr lang="en-US" sz="1100" i="1" dirty="0">
                          <a:latin typeface="Arial" pitchFamily="34" charset="0"/>
                          <a:cs typeface="Arial" pitchFamily="34" charset="0"/>
                        </a:rPr>
                        <a:t>Mayak Worker Dosimetry</a:t>
                      </a:r>
                    </a:p>
                  </a:txBody>
                  <a:tcPr marL="91432" marR="91432" marT="45695" marB="45695">
                    <a:solidFill>
                      <a:schemeClr val="bg1">
                        <a:lumMod val="85000"/>
                      </a:schemeClr>
                    </a:solidFill>
                  </a:tcPr>
                </a:tc>
                <a:tc>
                  <a:txBody>
                    <a:bodyPr/>
                    <a:lstStyle/>
                    <a:p>
                      <a:r>
                        <a:rPr lang="en-US" sz="1100" dirty="0">
                          <a:latin typeface="Arial" pitchFamily="34" charset="0"/>
                          <a:cs typeface="Arial" pitchFamily="34" charset="0"/>
                        </a:rPr>
                        <a:t>Alexander Efimov</a:t>
                      </a:r>
                    </a:p>
                  </a:txBody>
                  <a:tcPr marL="91432" marR="91432" marT="45695" marB="45695">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SUBI</a:t>
                      </a:r>
                    </a:p>
                  </a:txBody>
                  <a:tcPr marL="91432" marR="91432" marT="45695" marB="45695">
                    <a:solidFill>
                      <a:schemeClr val="bg1">
                        <a:lumMod val="85000"/>
                      </a:schemeClr>
                    </a:solidFill>
                  </a:tcPr>
                </a:tc>
                <a:tc>
                  <a:txBody>
                    <a:bodyPr/>
                    <a:lstStyle/>
                    <a:p>
                      <a:r>
                        <a:rPr lang="en-US" sz="1100" dirty="0">
                          <a:latin typeface="Arial" pitchFamily="34" charset="0"/>
                          <a:cs typeface="Arial" pitchFamily="34" charset="0"/>
                        </a:rPr>
                        <a:t>Bruce Napier</a:t>
                      </a:r>
                    </a:p>
                  </a:txBody>
                  <a:tcPr marL="91432" marR="91432" marT="45695" marB="45695">
                    <a:solidFill>
                      <a:schemeClr val="bg1">
                        <a:lumMod val="85000"/>
                      </a:schemeClr>
                    </a:solidFill>
                  </a:tcPr>
                </a:tc>
                <a:tc>
                  <a:txBody>
                    <a:bodyPr/>
                    <a:lstStyle/>
                    <a:p>
                      <a:r>
                        <a:rPr lang="en-US" sz="1100" dirty="0">
                          <a:latin typeface="Arial" pitchFamily="34" charset="0"/>
                          <a:cs typeface="Arial" pitchFamily="34" charset="0"/>
                        </a:rPr>
                        <a:t>PNNL-Battelle</a:t>
                      </a:r>
                    </a:p>
                  </a:txBody>
                  <a:tcPr marL="91432" marR="91432" marT="45695" marB="45695">
                    <a:solidFill>
                      <a:schemeClr val="bg1">
                        <a:lumMod val="85000"/>
                      </a:schemeClr>
                    </a:solidFill>
                  </a:tcPr>
                </a:tc>
                <a:extLst>
                  <a:ext uri="{0D108BD9-81ED-4DB2-BD59-A6C34878D82A}">
                    <a16:rowId xmlns:a16="http://schemas.microsoft.com/office/drawing/2014/main" val="10004"/>
                  </a:ext>
                </a:extLst>
              </a:tr>
              <a:tr h="470568">
                <a:tc>
                  <a:txBody>
                    <a:bodyPr/>
                    <a:lstStyle/>
                    <a:p>
                      <a:pPr algn="ctr"/>
                      <a:r>
                        <a:rPr lang="en-US" sz="1200" b="0" dirty="0">
                          <a:solidFill>
                            <a:schemeClr val="tx1"/>
                          </a:solidFill>
                          <a:latin typeface="Arial Black" pitchFamily="34" charset="0"/>
                          <a:cs typeface="Arial" pitchFamily="34" charset="0"/>
                        </a:rPr>
                        <a:t>2.8</a:t>
                      </a:r>
                    </a:p>
                  </a:txBody>
                  <a:tcPr marL="91432" marR="91432" marT="45695" marB="45695" anchor="ctr">
                    <a:solidFill>
                      <a:schemeClr val="bg1">
                        <a:lumMod val="95000"/>
                        <a:alpha val="75000"/>
                      </a:schemeClr>
                    </a:solidFill>
                  </a:tcPr>
                </a:tc>
                <a:tc>
                  <a:txBody>
                    <a:bodyPr/>
                    <a:lstStyle/>
                    <a:p>
                      <a:r>
                        <a:rPr lang="en-US" sz="1100" i="1" dirty="0">
                          <a:latin typeface="Arial" pitchFamily="34" charset="0"/>
                          <a:cs typeface="Arial" pitchFamily="34" charset="0"/>
                        </a:rPr>
                        <a:t>Human Radiobiology Tissue Repository</a:t>
                      </a:r>
                    </a:p>
                  </a:txBody>
                  <a:tcPr marL="91432" marR="91432" marT="45695" marB="45695">
                    <a:solidFill>
                      <a:schemeClr val="bg1">
                        <a:lumMod val="95000"/>
                        <a:alpha val="75000"/>
                      </a:schemeClr>
                    </a:solidFill>
                  </a:tcPr>
                </a:tc>
                <a:tc>
                  <a:txBody>
                    <a:bodyPr/>
                    <a:lstStyle/>
                    <a:p>
                      <a:r>
                        <a:rPr lang="en-US" sz="1100" dirty="0">
                          <a:latin typeface="Arial" pitchFamily="34" charset="0"/>
                          <a:cs typeface="Arial" pitchFamily="34" charset="0"/>
                        </a:rPr>
                        <a:t>Evgeniya Kirillova</a:t>
                      </a:r>
                    </a:p>
                  </a:txBody>
                  <a:tcPr marL="91432" marR="91432" marT="45695" marB="45695">
                    <a:solidFill>
                      <a:schemeClr val="bg1">
                        <a:lumMod val="95000"/>
                        <a:alpha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SUBI</a:t>
                      </a:r>
                    </a:p>
                  </a:txBody>
                  <a:tcPr marL="91432" marR="91432" marT="45695" marB="45695">
                    <a:solidFill>
                      <a:schemeClr val="bg1">
                        <a:lumMod val="95000"/>
                        <a:alpha val="75000"/>
                      </a:schemeClr>
                    </a:solidFill>
                  </a:tcPr>
                </a:tc>
                <a:tc>
                  <a:txBody>
                    <a:bodyPr/>
                    <a:lstStyle/>
                    <a:p>
                      <a:r>
                        <a:rPr lang="en-US" sz="1100" dirty="0">
                          <a:latin typeface="Arial" pitchFamily="34" charset="0"/>
                          <a:cs typeface="Arial" pitchFamily="34" charset="0"/>
                        </a:rPr>
                        <a:t>Christopher Loffredo</a:t>
                      </a:r>
                    </a:p>
                  </a:txBody>
                  <a:tcPr marL="91432" marR="91432" marT="45695" marB="45695">
                    <a:solidFill>
                      <a:schemeClr val="bg1">
                        <a:lumMod val="95000"/>
                        <a:alpha val="75000"/>
                      </a:schemeClr>
                    </a:solidFill>
                  </a:tcPr>
                </a:tc>
                <a:tc>
                  <a:txBody>
                    <a:bodyPr/>
                    <a:lstStyle/>
                    <a:p>
                      <a:r>
                        <a:rPr lang="en-US" sz="1100" dirty="0">
                          <a:latin typeface="Arial" pitchFamily="34" charset="0"/>
                          <a:cs typeface="Arial" pitchFamily="34" charset="0"/>
                        </a:rPr>
                        <a:t>Georgetown University</a:t>
                      </a:r>
                    </a:p>
                  </a:txBody>
                  <a:tcPr marL="91432" marR="91432" marT="45695" marB="45695">
                    <a:solidFill>
                      <a:schemeClr val="bg1">
                        <a:lumMod val="95000"/>
                        <a:alpha val="75000"/>
                      </a:schemeClr>
                    </a:solidFill>
                  </a:tcPr>
                </a:tc>
                <a:extLst>
                  <a:ext uri="{0D108BD9-81ED-4DB2-BD59-A6C34878D82A}">
                    <a16:rowId xmlns:a16="http://schemas.microsoft.com/office/drawing/2014/main" val="10005"/>
                  </a:ext>
                </a:extLst>
              </a:tr>
            </a:tbl>
          </a:graphicData>
        </a:graphic>
      </p:graphicFrame>
      <p:sp>
        <p:nvSpPr>
          <p:cNvPr id="30774" name="Rectangle 6">
            <a:extLst>
              <a:ext uri="{FF2B5EF4-FFF2-40B4-BE49-F238E27FC236}">
                <a16:creationId xmlns:a16="http://schemas.microsoft.com/office/drawing/2014/main" id="{C339BCC3-3970-4E05-B7AC-8D2A6576389D}"/>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6232CD4A-A026-431C-9150-E8E68FBD6D5B}" type="slidenum">
              <a:rPr lang="en-US" altLang="en-US" sz="1100">
                <a:solidFill>
                  <a:srgbClr val="385D8A"/>
                </a:solidFill>
                <a:latin typeface="Arial Black" panose="020B0A04020102020204" pitchFamily="34" charset="0"/>
              </a:rPr>
              <a:pPr>
                <a:spcBef>
                  <a:spcPct val="0"/>
                </a:spcBef>
                <a:buClrTx/>
                <a:buFontTx/>
                <a:buNone/>
              </a:pPr>
              <a:t>17</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0CE3E44-3739-4EF5-864C-6EA14CA8BFB7}"/>
              </a:ext>
            </a:extLst>
          </p:cNvPr>
          <p:cNvSpPr>
            <a:spLocks noGrp="1"/>
          </p:cNvSpPr>
          <p:nvPr>
            <p:ph type="title"/>
          </p:nvPr>
        </p:nvSpPr>
        <p:spPr>
          <a:xfrm>
            <a:off x="2063750" y="273050"/>
            <a:ext cx="5016500" cy="1035050"/>
          </a:xfrm>
        </p:spPr>
        <p:txBody>
          <a:bodyPr/>
          <a:lstStyle/>
          <a:p>
            <a:r>
              <a:rPr lang="en-US" altLang="en-US" sz="3200"/>
              <a:t>Project 1.1</a:t>
            </a:r>
            <a:br>
              <a:rPr lang="en-US" altLang="en-US" sz="3200"/>
            </a:br>
            <a:r>
              <a:rPr lang="en-US" altLang="en-US" sz="2200"/>
              <a:t>Scope of Research</a:t>
            </a:r>
          </a:p>
        </p:txBody>
      </p:sp>
      <p:sp>
        <p:nvSpPr>
          <p:cNvPr id="31747" name="Content Placeholder 2">
            <a:extLst>
              <a:ext uri="{FF2B5EF4-FFF2-40B4-BE49-F238E27FC236}">
                <a16:creationId xmlns:a16="http://schemas.microsoft.com/office/drawing/2014/main" id="{E2C8E8A7-CFA8-471C-B7C4-22D74D36205E}"/>
              </a:ext>
            </a:extLst>
          </p:cNvPr>
          <p:cNvSpPr>
            <a:spLocks noGrp="1"/>
          </p:cNvSpPr>
          <p:nvPr>
            <p:ph idx="1"/>
          </p:nvPr>
        </p:nvSpPr>
        <p:spPr>
          <a:xfrm>
            <a:off x="144463" y="1690688"/>
            <a:ext cx="8747125" cy="5100637"/>
          </a:xfrm>
        </p:spPr>
        <p:txBody>
          <a:bodyPr/>
          <a:lstStyle/>
          <a:p>
            <a:pPr>
              <a:spcBef>
                <a:spcPct val="0"/>
              </a:spcBef>
              <a:spcAft>
                <a:spcPts val="600"/>
              </a:spcAft>
            </a:pPr>
            <a:r>
              <a:rPr lang="en-US" altLang="en-US" sz="2000"/>
              <a:t>The Techa River Dosimetry System (</a:t>
            </a:r>
            <a:r>
              <a:rPr lang="en-US" altLang="en-US" sz="2000" b="1">
                <a:solidFill>
                  <a:srgbClr val="385D8A"/>
                </a:solidFill>
              </a:rPr>
              <a:t>TRDS</a:t>
            </a:r>
            <a:r>
              <a:rPr lang="en-US" altLang="en-US" sz="2000"/>
              <a:t>) developed in Project 1.1, </a:t>
            </a:r>
            <a:r>
              <a:rPr lang="en-US" altLang="en-US" sz="2000" i="1"/>
              <a:t>Techa River Population Dosimetry</a:t>
            </a:r>
            <a:r>
              <a:rPr lang="en-US" altLang="en-US" sz="2000"/>
              <a:t>, provides point estimates (TRDS-D) and Monte Carlo distributions (TRDS-MC) of organ doses for:</a:t>
            </a:r>
          </a:p>
          <a:p>
            <a:pPr lvl="1">
              <a:spcBef>
                <a:spcPct val="0"/>
              </a:spcBef>
              <a:spcAft>
                <a:spcPts val="600"/>
              </a:spcAft>
            </a:pPr>
            <a:r>
              <a:rPr lang="en-US" altLang="en-US" sz="1800"/>
              <a:t>Project 1.2b, </a:t>
            </a:r>
            <a:r>
              <a:rPr lang="en-US" altLang="en-US" sz="1800" i="1"/>
              <a:t>Techa River Population Cancer Morbidity and Mortality</a:t>
            </a:r>
          </a:p>
          <a:p>
            <a:pPr lvl="1">
              <a:spcBef>
                <a:spcPct val="0"/>
              </a:spcBef>
              <a:spcAft>
                <a:spcPts val="600"/>
              </a:spcAft>
            </a:pPr>
            <a:r>
              <a:rPr lang="en-US" altLang="en-US" sz="1800"/>
              <a:t>NCI and EC-funded studies (SOUL and SOLO Programs)</a:t>
            </a:r>
          </a:p>
          <a:p>
            <a:pPr>
              <a:spcBef>
                <a:spcPct val="0"/>
              </a:spcBef>
              <a:spcAft>
                <a:spcPts val="600"/>
              </a:spcAft>
            </a:pPr>
            <a:r>
              <a:rPr lang="en-US" altLang="en-US" sz="2000"/>
              <a:t>The TRDS provides individual dose estimates for internal, external, and medical exposures for:</a:t>
            </a:r>
          </a:p>
          <a:p>
            <a:pPr lvl="1">
              <a:spcBef>
                <a:spcPct val="0"/>
              </a:spcBef>
              <a:spcAft>
                <a:spcPts val="600"/>
              </a:spcAft>
            </a:pPr>
            <a:r>
              <a:rPr lang="en-US" altLang="en-US" sz="1400"/>
              <a:t>Techa River Cohort (</a:t>
            </a:r>
            <a:r>
              <a:rPr lang="en-US" altLang="en-US" sz="1400" b="1">
                <a:solidFill>
                  <a:srgbClr val="385D8A"/>
                </a:solidFill>
              </a:rPr>
              <a:t>TRC</a:t>
            </a:r>
            <a:r>
              <a:rPr lang="en-US" altLang="en-US" sz="1400"/>
              <a:t>), which consists of 29,710 persons born </a:t>
            </a:r>
            <a:r>
              <a:rPr lang="en-US" altLang="en-US" sz="1400" b="1" i="1"/>
              <a:t>before</a:t>
            </a:r>
            <a:r>
              <a:rPr lang="en-US" altLang="en-US" sz="1400"/>
              <a:t> the start of contamination</a:t>
            </a:r>
          </a:p>
          <a:p>
            <a:pPr lvl="1">
              <a:spcBef>
                <a:spcPct val="0"/>
              </a:spcBef>
              <a:spcAft>
                <a:spcPts val="600"/>
              </a:spcAft>
            </a:pPr>
            <a:r>
              <a:rPr lang="en-US" altLang="en-US" sz="1400"/>
              <a:t>Techa River Incidence Cohort (</a:t>
            </a:r>
            <a:r>
              <a:rPr lang="en-US" altLang="en-US" sz="1400" b="1">
                <a:solidFill>
                  <a:srgbClr val="385D8A"/>
                </a:solidFill>
              </a:rPr>
              <a:t>TRIC</a:t>
            </a:r>
            <a:r>
              <a:rPr lang="en-US" altLang="en-US" sz="1400"/>
              <a:t>), which consists of 17,432 persons born </a:t>
            </a:r>
            <a:r>
              <a:rPr lang="en-US" altLang="en-US" sz="1400" b="1" i="1"/>
              <a:t>before</a:t>
            </a:r>
            <a:r>
              <a:rPr lang="en-US" altLang="en-US" sz="1400"/>
              <a:t> the start of contamination</a:t>
            </a:r>
          </a:p>
          <a:p>
            <a:pPr lvl="1">
              <a:spcBef>
                <a:spcPct val="0"/>
              </a:spcBef>
              <a:spcAft>
                <a:spcPts val="600"/>
              </a:spcAft>
            </a:pPr>
            <a:r>
              <a:rPr lang="en-US" altLang="en-US" sz="1400"/>
              <a:t>East Urals Radioactive Trace Cohort (</a:t>
            </a:r>
            <a:r>
              <a:rPr lang="en-US" altLang="en-US" sz="1400" b="1">
                <a:solidFill>
                  <a:srgbClr val="385D8A"/>
                </a:solidFill>
              </a:rPr>
              <a:t>EURTC</a:t>
            </a:r>
            <a:r>
              <a:rPr lang="en-US" altLang="en-US" sz="1400"/>
              <a:t>), which consists of 19,839 persons born </a:t>
            </a:r>
            <a:r>
              <a:rPr lang="en-US" altLang="en-US" sz="1400" b="1" i="1"/>
              <a:t>before</a:t>
            </a:r>
            <a:r>
              <a:rPr lang="en-US" altLang="en-US" sz="1400"/>
              <a:t> the “Kyshtym explosion” in 1957 and who lived in contaminated villages from the date of the accident through December 31, 1960</a:t>
            </a:r>
          </a:p>
          <a:p>
            <a:pPr lvl="1">
              <a:spcBef>
                <a:spcPct val="0"/>
              </a:spcBef>
              <a:spcAft>
                <a:spcPts val="600"/>
              </a:spcAft>
            </a:pPr>
            <a:r>
              <a:rPr lang="en-US" altLang="en-US" sz="1400"/>
              <a:t>Post-natal doses to the Techa River Offspring Cohort (</a:t>
            </a:r>
            <a:r>
              <a:rPr lang="en-US" altLang="en-US" sz="1400" b="1">
                <a:solidFill>
                  <a:srgbClr val="385D8A"/>
                </a:solidFill>
              </a:rPr>
              <a:t>TROC</a:t>
            </a:r>
            <a:r>
              <a:rPr lang="en-US" altLang="en-US" sz="1400"/>
              <a:t>), which consists of 24,243 persons born </a:t>
            </a:r>
            <a:r>
              <a:rPr lang="en-US" altLang="en-US" sz="1400" b="1" i="1"/>
              <a:t>after</a:t>
            </a:r>
            <a:r>
              <a:rPr lang="en-US" altLang="en-US" sz="1400"/>
              <a:t> the start of contamination (conducted under SOLO Program)</a:t>
            </a:r>
          </a:p>
          <a:p>
            <a:pPr>
              <a:spcBef>
                <a:spcPct val="0"/>
              </a:spcBef>
              <a:spcAft>
                <a:spcPts val="600"/>
              </a:spcAft>
            </a:pPr>
            <a:r>
              <a:rPr lang="en-US" altLang="en-US" sz="2000"/>
              <a:t>The TRDS-2017MC TRC doses were provided in October 2017 and the EURTC doses were provided in January 2018</a:t>
            </a:r>
          </a:p>
          <a:p>
            <a:pPr lvl="1">
              <a:spcBef>
                <a:spcPct val="0"/>
              </a:spcBef>
              <a:spcAft>
                <a:spcPts val="600"/>
              </a:spcAft>
            </a:pPr>
            <a:endParaRPr lang="en-US" altLang="en-US" sz="1800"/>
          </a:p>
          <a:p>
            <a:pPr>
              <a:spcBef>
                <a:spcPct val="0"/>
              </a:spcBef>
              <a:spcAft>
                <a:spcPts val="600"/>
              </a:spcAft>
            </a:pPr>
            <a:endParaRPr lang="en-US" altLang="en-US" sz="2000"/>
          </a:p>
        </p:txBody>
      </p:sp>
      <p:sp>
        <p:nvSpPr>
          <p:cNvPr id="31748" name="Rectangle 6">
            <a:extLst>
              <a:ext uri="{FF2B5EF4-FFF2-40B4-BE49-F238E27FC236}">
                <a16:creationId xmlns:a16="http://schemas.microsoft.com/office/drawing/2014/main" id="{32A7195E-E3EF-4574-B070-425234402B75}"/>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E214EA8B-1323-4F8E-867E-595077DE5B6B}" type="slidenum">
              <a:rPr lang="en-US" altLang="en-US" sz="1100">
                <a:solidFill>
                  <a:srgbClr val="385D8A"/>
                </a:solidFill>
                <a:latin typeface="Arial Black" panose="020B0A04020102020204" pitchFamily="34" charset="0"/>
              </a:rPr>
              <a:pPr>
                <a:spcBef>
                  <a:spcPct val="0"/>
                </a:spcBef>
                <a:buClrTx/>
                <a:buFontTx/>
                <a:buNone/>
              </a:pPr>
              <a:t>18</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80FE340F-761D-46C3-8912-78D87C2584D1}"/>
              </a:ext>
            </a:extLst>
          </p:cNvPr>
          <p:cNvSpPr>
            <a:spLocks noGrp="1"/>
          </p:cNvSpPr>
          <p:nvPr>
            <p:ph type="title"/>
          </p:nvPr>
        </p:nvSpPr>
        <p:spPr>
          <a:xfrm>
            <a:off x="2324100" y="390525"/>
            <a:ext cx="4495800" cy="1035050"/>
          </a:xfrm>
        </p:spPr>
        <p:txBody>
          <a:bodyPr/>
          <a:lstStyle/>
          <a:p>
            <a:r>
              <a:rPr lang="en-US" altLang="en-US" sz="3200"/>
              <a:t>Project 1.1</a:t>
            </a:r>
            <a:br>
              <a:rPr lang="en-US" altLang="en-US"/>
            </a:br>
            <a:r>
              <a:rPr lang="en-US" altLang="en-US" sz="2200"/>
              <a:t>Scope of Research, </a:t>
            </a:r>
            <a:r>
              <a:rPr lang="en-US" altLang="en-US" sz="2400" i="1"/>
              <a:t>Cont’d</a:t>
            </a:r>
            <a:endParaRPr lang="en-US" altLang="en-US" sz="3200"/>
          </a:p>
        </p:txBody>
      </p:sp>
      <p:sp>
        <p:nvSpPr>
          <p:cNvPr id="32771" name="Content Placeholder 2">
            <a:extLst>
              <a:ext uri="{FF2B5EF4-FFF2-40B4-BE49-F238E27FC236}">
                <a16:creationId xmlns:a16="http://schemas.microsoft.com/office/drawing/2014/main" id="{65942559-7A4F-450B-ADDC-ECD85EFD2033}"/>
              </a:ext>
            </a:extLst>
          </p:cNvPr>
          <p:cNvSpPr>
            <a:spLocks noGrp="1"/>
          </p:cNvSpPr>
          <p:nvPr>
            <p:ph idx="1"/>
          </p:nvPr>
        </p:nvSpPr>
        <p:spPr/>
        <p:txBody>
          <a:bodyPr/>
          <a:lstStyle/>
          <a:p>
            <a:pPr marL="0" indent="0">
              <a:buFont typeface="Wingdings" panose="05000000000000000000" pitchFamily="2" charset="2"/>
              <a:buNone/>
            </a:pPr>
            <a:endParaRPr lang="en-US" altLang="en-US" b="1">
              <a:solidFill>
                <a:schemeClr val="tx2"/>
              </a:solidFill>
              <a:cs typeface="Arial" panose="020B0604020202020204" pitchFamily="34" charset="0"/>
            </a:endParaRPr>
          </a:p>
          <a:p>
            <a:pPr marL="0" indent="0">
              <a:buFont typeface="Wingdings" panose="05000000000000000000" pitchFamily="2" charset="2"/>
              <a:buNone/>
            </a:pPr>
            <a:r>
              <a:rPr lang="en-US" altLang="en-US" b="1">
                <a:solidFill>
                  <a:schemeClr val="tx2"/>
                </a:solidFill>
                <a:cs typeface="Arial" panose="020B0604020202020204" pitchFamily="34" charset="0"/>
              </a:rPr>
              <a:t>              </a:t>
            </a:r>
            <a:r>
              <a:rPr lang="en-US" altLang="en-US" sz="2400">
                <a:solidFill>
                  <a:srgbClr val="385D8A"/>
                </a:solidFill>
                <a:latin typeface="Arial Black" panose="020B0A04020102020204" pitchFamily="34" charset="0"/>
                <a:cs typeface="Arial" panose="020B0604020202020204" pitchFamily="34" charset="0"/>
              </a:rPr>
              <a:t>30,000 TRC Members</a:t>
            </a:r>
            <a:endParaRPr lang="en-US" altLang="en-US">
              <a:solidFill>
                <a:srgbClr val="385D8A"/>
              </a:solidFill>
              <a:latin typeface="Arial Black" panose="020B0A04020102020204" pitchFamily="34" charset="0"/>
              <a:cs typeface="Arial" panose="020B0604020202020204" pitchFamily="34" charset="0"/>
            </a:endParaRPr>
          </a:p>
          <a:p>
            <a:pPr marL="0" indent="0">
              <a:buFont typeface="Wingdings" panose="05000000000000000000" pitchFamily="2" charset="2"/>
              <a:buNone/>
            </a:pPr>
            <a:endParaRPr lang="en-US" altLang="en-US"/>
          </a:p>
        </p:txBody>
      </p:sp>
      <p:graphicFrame>
        <p:nvGraphicFramePr>
          <p:cNvPr id="32772" name="Chart 6">
            <a:extLst>
              <a:ext uri="{FF2B5EF4-FFF2-40B4-BE49-F238E27FC236}">
                <a16:creationId xmlns:a16="http://schemas.microsoft.com/office/drawing/2014/main" id="{BB904A22-2E6E-4196-8773-57E29177C6ED}"/>
              </a:ext>
            </a:extLst>
          </p:cNvPr>
          <p:cNvGraphicFramePr>
            <a:graphicFrameLocks/>
          </p:cNvGraphicFramePr>
          <p:nvPr/>
        </p:nvGraphicFramePr>
        <p:xfrm>
          <a:off x="465138" y="2546350"/>
          <a:ext cx="8143875" cy="3759200"/>
        </p:xfrm>
        <a:graphic>
          <a:graphicData uri="http://schemas.openxmlformats.org/presentationml/2006/ole">
            <mc:AlternateContent xmlns:mc="http://schemas.openxmlformats.org/markup-compatibility/2006">
              <mc:Choice xmlns:v="urn:schemas-microsoft-com:vml" Requires="v">
                <p:oleObj spid="_x0000_s32774" name="Chart" r:id="rId4" imgW="8151058" imgH="3767655" progId="Excel.Chart.8">
                  <p:embed/>
                </p:oleObj>
              </mc:Choice>
              <mc:Fallback>
                <p:oleObj name="Chart" r:id="rId4" imgW="8151058" imgH="3767655" progId="Excel.Chart.8">
                  <p:embed/>
                  <p:pic>
                    <p:nvPicPr>
                      <p:cNvPr id="0" name="Char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38" y="2546350"/>
                        <a:ext cx="8143875"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Rectangle 6">
            <a:extLst>
              <a:ext uri="{FF2B5EF4-FFF2-40B4-BE49-F238E27FC236}">
                <a16:creationId xmlns:a16="http://schemas.microsoft.com/office/drawing/2014/main" id="{08AB87D4-7DF5-45A8-8D7C-DC42F7BD1CE7}"/>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202C3806-891B-41A8-941C-A8012D696451}" type="slidenum">
              <a:rPr lang="en-US" altLang="en-US" sz="1100">
                <a:solidFill>
                  <a:srgbClr val="385D8A"/>
                </a:solidFill>
                <a:latin typeface="Arial Black" panose="020B0A04020102020204" pitchFamily="34" charset="0"/>
              </a:rPr>
              <a:pPr>
                <a:spcBef>
                  <a:spcPct val="0"/>
                </a:spcBef>
                <a:buClrTx/>
                <a:buFontTx/>
                <a:buNone/>
              </a:pPr>
              <a:t>19</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0E9E79D-9902-4561-BF22-61D78A930991}"/>
              </a:ext>
            </a:extLst>
          </p:cNvPr>
          <p:cNvSpPr>
            <a:spLocks noGrp="1"/>
          </p:cNvSpPr>
          <p:nvPr>
            <p:ph type="title"/>
          </p:nvPr>
        </p:nvSpPr>
        <p:spPr>
          <a:xfrm>
            <a:off x="2335213" y="303213"/>
            <a:ext cx="4473575" cy="1035050"/>
          </a:xfrm>
        </p:spPr>
        <p:txBody>
          <a:bodyPr/>
          <a:lstStyle/>
          <a:p>
            <a:r>
              <a:rPr lang="en-US" altLang="en-US" sz="3200"/>
              <a:t>Outline</a:t>
            </a:r>
          </a:p>
        </p:txBody>
      </p:sp>
      <p:sp>
        <p:nvSpPr>
          <p:cNvPr id="3" name="Content Placeholder 2">
            <a:extLst>
              <a:ext uri="{FF2B5EF4-FFF2-40B4-BE49-F238E27FC236}">
                <a16:creationId xmlns:a16="http://schemas.microsoft.com/office/drawing/2014/main" id="{421FB1F1-CDC9-45A7-9D22-D2CC4346349F}"/>
              </a:ext>
            </a:extLst>
          </p:cNvPr>
          <p:cNvSpPr>
            <a:spLocks noGrp="1"/>
          </p:cNvSpPr>
          <p:nvPr>
            <p:ph idx="1"/>
          </p:nvPr>
        </p:nvSpPr>
        <p:spPr>
          <a:xfrm>
            <a:off x="311150" y="1677988"/>
            <a:ext cx="8734425" cy="4673600"/>
          </a:xfrm>
        </p:spPr>
        <p:txBody>
          <a:bodyPr/>
          <a:lstStyle/>
          <a:p>
            <a:pPr marL="287338" indent="-284163">
              <a:spcBef>
                <a:spcPts val="0"/>
              </a:spcBef>
              <a:defRPr/>
            </a:pPr>
            <a:r>
              <a:rPr lang="en-US" sz="2400" dirty="0">
                <a:solidFill>
                  <a:srgbClr val="385D8A"/>
                </a:solidFill>
                <a:latin typeface="Arial Black" pitchFamily="34" charset="0"/>
              </a:rPr>
              <a:t>Purpose and Objectives</a:t>
            </a:r>
          </a:p>
          <a:p>
            <a:pPr lvl="1">
              <a:spcBef>
                <a:spcPts val="0"/>
              </a:spcBef>
              <a:defRPr/>
            </a:pPr>
            <a:r>
              <a:rPr lang="en-US" sz="2000" dirty="0"/>
              <a:t>Background</a:t>
            </a:r>
          </a:p>
          <a:p>
            <a:pPr lvl="1">
              <a:spcBef>
                <a:spcPts val="0"/>
              </a:spcBef>
              <a:defRPr/>
            </a:pPr>
            <a:r>
              <a:rPr lang="en-US" sz="2000" dirty="0"/>
              <a:t>History of the Program</a:t>
            </a:r>
          </a:p>
          <a:p>
            <a:pPr lvl="1">
              <a:spcBef>
                <a:spcPts val="0"/>
              </a:spcBef>
              <a:defRPr/>
            </a:pPr>
            <a:r>
              <a:rPr lang="en-US" sz="2000" dirty="0"/>
              <a:t>Scientific Oversight</a:t>
            </a:r>
          </a:p>
          <a:p>
            <a:pPr marL="457200" lvl="1" indent="0">
              <a:spcBef>
                <a:spcPts val="0"/>
              </a:spcBef>
              <a:buFontTx/>
              <a:buNone/>
              <a:defRPr/>
            </a:pPr>
            <a:endParaRPr lang="en-US" sz="1800" dirty="0"/>
          </a:p>
          <a:p>
            <a:pPr marL="287338" indent="-287338">
              <a:spcBef>
                <a:spcPts val="0"/>
              </a:spcBef>
              <a:defRPr/>
            </a:pPr>
            <a:r>
              <a:rPr lang="en-US" sz="2400" dirty="0">
                <a:solidFill>
                  <a:srgbClr val="385D8A"/>
                </a:solidFill>
                <a:latin typeface="Arial Black" pitchFamily="34" charset="0"/>
              </a:rPr>
              <a:t>Ongoing Research</a:t>
            </a:r>
            <a:endParaRPr lang="en-US" sz="2400" u="sng" dirty="0">
              <a:solidFill>
                <a:srgbClr val="385D8A"/>
              </a:solidFill>
              <a:latin typeface="Arial Black" pitchFamily="34" charset="0"/>
            </a:endParaRPr>
          </a:p>
          <a:p>
            <a:pPr lvl="1">
              <a:spcBef>
                <a:spcPts val="0"/>
              </a:spcBef>
              <a:defRPr/>
            </a:pPr>
            <a:r>
              <a:rPr lang="en-US" sz="2000" dirty="0"/>
              <a:t>Status and Current Results</a:t>
            </a:r>
          </a:p>
          <a:p>
            <a:pPr>
              <a:spcBef>
                <a:spcPts val="0"/>
              </a:spcBef>
              <a:defRPr/>
            </a:pPr>
            <a:endParaRPr lang="en-US" sz="2000" dirty="0"/>
          </a:p>
          <a:p>
            <a:pPr marL="287338" indent="-284163">
              <a:spcBef>
                <a:spcPts val="0"/>
              </a:spcBef>
              <a:defRPr/>
            </a:pPr>
            <a:r>
              <a:rPr lang="en-US" sz="2400" dirty="0">
                <a:solidFill>
                  <a:srgbClr val="385D8A"/>
                </a:solidFill>
                <a:latin typeface="Arial Black" pitchFamily="34" charset="0"/>
              </a:rPr>
              <a:t>Key Observations</a:t>
            </a:r>
          </a:p>
          <a:p>
            <a:pPr marL="287338" indent="-284163">
              <a:spcBef>
                <a:spcPts val="0"/>
              </a:spcBef>
              <a:defRPr/>
            </a:pPr>
            <a:endParaRPr lang="en-US" sz="2400" dirty="0">
              <a:solidFill>
                <a:srgbClr val="385D8A"/>
              </a:solidFill>
              <a:latin typeface="Arial Black" pitchFamily="34" charset="0"/>
            </a:endParaRPr>
          </a:p>
          <a:p>
            <a:pPr marL="287338" indent="-284163">
              <a:spcBef>
                <a:spcPts val="0"/>
              </a:spcBef>
              <a:defRPr/>
            </a:pPr>
            <a:r>
              <a:rPr lang="en-US" sz="2400" dirty="0">
                <a:solidFill>
                  <a:srgbClr val="385D8A"/>
                </a:solidFill>
                <a:latin typeface="Arial Black" pitchFamily="34" charset="0"/>
              </a:rPr>
              <a:t>Path Forward</a:t>
            </a:r>
          </a:p>
          <a:p>
            <a:pPr marL="287338" indent="-284163">
              <a:spcBef>
                <a:spcPts val="0"/>
              </a:spcBef>
              <a:defRPr/>
            </a:pPr>
            <a:endParaRPr lang="en-US" sz="2400" dirty="0">
              <a:solidFill>
                <a:srgbClr val="385D8A"/>
              </a:solidFill>
              <a:latin typeface="Arial Black" pitchFamily="34" charset="0"/>
            </a:endParaRPr>
          </a:p>
          <a:p>
            <a:pPr marL="287338" indent="-284163">
              <a:spcBef>
                <a:spcPts val="0"/>
              </a:spcBef>
              <a:defRPr/>
            </a:pPr>
            <a:r>
              <a:rPr lang="en-US" sz="2400" dirty="0">
                <a:solidFill>
                  <a:srgbClr val="385D8A"/>
                </a:solidFill>
                <a:latin typeface="Arial Black" pitchFamily="34" charset="0"/>
              </a:rPr>
              <a:t>Further Information</a:t>
            </a:r>
          </a:p>
        </p:txBody>
      </p:sp>
      <p:sp>
        <p:nvSpPr>
          <p:cNvPr id="15364" name="Rectangle 6">
            <a:extLst>
              <a:ext uri="{FF2B5EF4-FFF2-40B4-BE49-F238E27FC236}">
                <a16:creationId xmlns:a16="http://schemas.microsoft.com/office/drawing/2014/main" id="{E9457676-183E-4415-98A0-B7014B73AFF2}"/>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659F3110-96E4-4FA3-BE5B-45AA574C4334}" type="slidenum">
              <a:rPr lang="en-US" altLang="en-US" sz="1100">
                <a:solidFill>
                  <a:srgbClr val="385D8A"/>
                </a:solidFill>
                <a:latin typeface="Arial Black" panose="020B0A04020102020204" pitchFamily="34" charset="0"/>
              </a:rPr>
              <a:pPr>
                <a:spcBef>
                  <a:spcPct val="0"/>
                </a:spcBef>
                <a:buClrTx/>
                <a:buFontTx/>
                <a:buNone/>
              </a:pPr>
              <a:t>2</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D44A1CD-3AB7-42A1-8AE9-C659F20045C1}"/>
              </a:ext>
            </a:extLst>
          </p:cNvPr>
          <p:cNvSpPr>
            <a:spLocks noGrp="1"/>
          </p:cNvSpPr>
          <p:nvPr>
            <p:ph type="title"/>
          </p:nvPr>
        </p:nvSpPr>
        <p:spPr>
          <a:xfrm>
            <a:off x="2478088" y="298450"/>
            <a:ext cx="4187825" cy="1035050"/>
          </a:xfrm>
        </p:spPr>
        <p:txBody>
          <a:bodyPr/>
          <a:lstStyle/>
          <a:p>
            <a:r>
              <a:rPr lang="en-US" altLang="en-US" sz="3200"/>
              <a:t>Project 1.2b</a:t>
            </a:r>
            <a:br>
              <a:rPr lang="en-US" altLang="en-US"/>
            </a:br>
            <a:r>
              <a:rPr lang="en-US" altLang="en-US" sz="2200"/>
              <a:t>Scope of Research</a:t>
            </a:r>
          </a:p>
        </p:txBody>
      </p:sp>
      <p:sp>
        <p:nvSpPr>
          <p:cNvPr id="33795" name="Content Placeholder 2">
            <a:extLst>
              <a:ext uri="{FF2B5EF4-FFF2-40B4-BE49-F238E27FC236}">
                <a16:creationId xmlns:a16="http://schemas.microsoft.com/office/drawing/2014/main" id="{54D6E334-9186-4A14-8B96-F7DEEC083803}"/>
              </a:ext>
            </a:extLst>
          </p:cNvPr>
          <p:cNvSpPr>
            <a:spLocks noGrp="1"/>
          </p:cNvSpPr>
          <p:nvPr>
            <p:ph idx="1"/>
          </p:nvPr>
        </p:nvSpPr>
        <p:spPr>
          <a:xfrm>
            <a:off x="209550" y="2166938"/>
            <a:ext cx="8724900" cy="4364037"/>
          </a:xfrm>
        </p:spPr>
        <p:txBody>
          <a:bodyPr/>
          <a:lstStyle/>
          <a:p>
            <a:pPr marL="287338" indent="-284163">
              <a:spcBef>
                <a:spcPct val="0"/>
              </a:spcBef>
              <a:spcAft>
                <a:spcPts val="1000"/>
              </a:spcAft>
            </a:pPr>
            <a:r>
              <a:rPr lang="en-US" altLang="en-US" sz="2200"/>
              <a:t>Project 1.2b, </a:t>
            </a:r>
            <a:r>
              <a:rPr lang="en-US" altLang="en-US" sz="2200" i="1"/>
              <a:t>Techa River Population Cancer Morbidity and Mortality</a:t>
            </a:r>
            <a:r>
              <a:rPr lang="en-US" altLang="en-US" sz="2200"/>
              <a:t>, and companion Project 1.1, </a:t>
            </a:r>
            <a:r>
              <a:rPr lang="en-US" altLang="en-US" sz="2200" i="1"/>
              <a:t>Techa River Population Dosimetry</a:t>
            </a:r>
            <a:r>
              <a:rPr lang="en-US" altLang="en-US" sz="2200"/>
              <a:t>, address cancer incidence and mortality in residents downstream from Mayak</a:t>
            </a:r>
          </a:p>
          <a:p>
            <a:pPr lvl="1">
              <a:spcBef>
                <a:spcPct val="0"/>
              </a:spcBef>
              <a:spcAft>
                <a:spcPts val="1000"/>
              </a:spcAft>
            </a:pPr>
            <a:r>
              <a:rPr lang="en-US" altLang="en-US" sz="1900"/>
              <a:t>Residents were exposed to both internal and external radiation (less than 1 rem or 10 mSv per year) over a long period (20 to 30 years)</a:t>
            </a:r>
          </a:p>
          <a:p>
            <a:pPr lvl="1">
              <a:spcBef>
                <a:spcPct val="0"/>
              </a:spcBef>
              <a:spcAft>
                <a:spcPts val="1000"/>
              </a:spcAft>
            </a:pPr>
            <a:r>
              <a:rPr lang="en-US" altLang="en-US" sz="1900"/>
              <a:t>Published results use these follow-up periods:</a:t>
            </a:r>
          </a:p>
          <a:p>
            <a:pPr lvl="2">
              <a:lnSpc>
                <a:spcPct val="150000"/>
              </a:lnSpc>
              <a:spcBef>
                <a:spcPct val="0"/>
              </a:spcBef>
              <a:spcAft>
                <a:spcPts val="1000"/>
              </a:spcAft>
            </a:pPr>
            <a:r>
              <a:rPr lang="en-US" altLang="en-US" sz="1600"/>
              <a:t>1956-2007 (52 years) with TRDS-2009 for solid cancer incidence</a:t>
            </a:r>
          </a:p>
          <a:p>
            <a:pPr lvl="2">
              <a:lnSpc>
                <a:spcPct val="150000"/>
              </a:lnSpc>
              <a:spcBef>
                <a:spcPct val="0"/>
              </a:spcBef>
              <a:spcAft>
                <a:spcPts val="1000"/>
              </a:spcAft>
            </a:pPr>
            <a:r>
              <a:rPr lang="en-US" altLang="en-US" sz="1600"/>
              <a:t>1953-2007 (55 years) with TRDS-2009 for leukemia incidence</a:t>
            </a:r>
          </a:p>
          <a:p>
            <a:pPr lvl="2">
              <a:lnSpc>
                <a:spcPct val="150000"/>
              </a:lnSpc>
              <a:spcBef>
                <a:spcPct val="0"/>
              </a:spcBef>
              <a:spcAft>
                <a:spcPts val="1000"/>
              </a:spcAft>
            </a:pPr>
            <a:r>
              <a:rPr lang="en-US" altLang="en-US" sz="1600"/>
              <a:t>1950-2007 (58 years) with TRDS-2009 for solid cancer mortality</a:t>
            </a:r>
          </a:p>
        </p:txBody>
      </p:sp>
      <p:sp>
        <p:nvSpPr>
          <p:cNvPr id="33796" name="Rectangle 6">
            <a:extLst>
              <a:ext uri="{FF2B5EF4-FFF2-40B4-BE49-F238E27FC236}">
                <a16:creationId xmlns:a16="http://schemas.microsoft.com/office/drawing/2014/main" id="{F6CCFF4E-215A-4591-AC8A-4BA44D2BB938}"/>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FBA35897-AEC8-4876-AA53-EA04FE3BC458}" type="slidenum">
              <a:rPr lang="en-US" altLang="en-US" sz="1100">
                <a:solidFill>
                  <a:srgbClr val="385D8A"/>
                </a:solidFill>
                <a:latin typeface="Arial Black" panose="020B0A04020102020204" pitchFamily="34" charset="0"/>
              </a:rPr>
              <a:pPr>
                <a:spcBef>
                  <a:spcPct val="0"/>
                </a:spcBef>
                <a:buClrTx/>
                <a:buFontTx/>
                <a:buNone/>
              </a:pPr>
              <a:t>20</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EFB7C14-9AEF-4646-B60D-6816A65E823F}"/>
              </a:ext>
            </a:extLst>
          </p:cNvPr>
          <p:cNvSpPr txBox="1">
            <a:spLocks/>
          </p:cNvSpPr>
          <p:nvPr/>
        </p:nvSpPr>
        <p:spPr bwMode="auto">
          <a:xfrm>
            <a:off x="2478088" y="298450"/>
            <a:ext cx="41878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1.2b</a:t>
            </a:r>
            <a:br>
              <a:rPr lang="en-US" altLang="en-US" sz="34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Description of Cohorts</a:t>
            </a:r>
          </a:p>
        </p:txBody>
      </p:sp>
      <p:sp>
        <p:nvSpPr>
          <p:cNvPr id="34819" name="Rectangle 6">
            <a:extLst>
              <a:ext uri="{FF2B5EF4-FFF2-40B4-BE49-F238E27FC236}">
                <a16:creationId xmlns:a16="http://schemas.microsoft.com/office/drawing/2014/main" id="{482A8424-8DDC-4B83-85C4-BD010902D8CE}"/>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55239593-A5BD-442C-8319-397D5B9FA30D}" type="slidenum">
              <a:rPr lang="en-US" altLang="en-US" sz="1100">
                <a:solidFill>
                  <a:srgbClr val="385D8A"/>
                </a:solidFill>
                <a:latin typeface="Arial Black" panose="020B0A04020102020204" pitchFamily="34" charset="0"/>
              </a:rPr>
              <a:pPr>
                <a:spcBef>
                  <a:spcPct val="0"/>
                </a:spcBef>
                <a:buClrTx/>
                <a:buFontTx/>
                <a:buNone/>
              </a:pPr>
              <a:t>21</a:t>
            </a:fld>
            <a:endParaRPr lang="en-US" altLang="en-US" sz="1100">
              <a:solidFill>
                <a:srgbClr val="385D8A"/>
              </a:solidFill>
              <a:latin typeface="Arial Black" panose="020B0A04020102020204" pitchFamily="34" charset="0"/>
            </a:endParaRPr>
          </a:p>
        </p:txBody>
      </p:sp>
      <p:grpSp>
        <p:nvGrpSpPr>
          <p:cNvPr id="34820" name="Group 2">
            <a:extLst>
              <a:ext uri="{FF2B5EF4-FFF2-40B4-BE49-F238E27FC236}">
                <a16:creationId xmlns:a16="http://schemas.microsoft.com/office/drawing/2014/main" id="{6F2334DD-EF21-4BEB-8D7F-BB32FF019D0D}"/>
              </a:ext>
            </a:extLst>
          </p:cNvPr>
          <p:cNvGrpSpPr>
            <a:grpSpLocks/>
          </p:cNvGrpSpPr>
          <p:nvPr/>
        </p:nvGrpSpPr>
        <p:grpSpPr bwMode="auto">
          <a:xfrm>
            <a:off x="241300" y="1657350"/>
            <a:ext cx="8661400" cy="2387600"/>
            <a:chOff x="203200" y="1710267"/>
            <a:chExt cx="8661400" cy="2387600"/>
          </a:xfrm>
        </p:grpSpPr>
        <p:sp>
          <p:nvSpPr>
            <p:cNvPr id="2" name="Rounded Rectangle 1">
              <a:extLst>
                <a:ext uri="{FF2B5EF4-FFF2-40B4-BE49-F238E27FC236}">
                  <a16:creationId xmlns:a16="http://schemas.microsoft.com/office/drawing/2014/main" id="{81E235F9-A011-4E2B-9906-D24E5C5E0507}"/>
                </a:ext>
              </a:extLst>
            </p:cNvPr>
            <p:cNvSpPr/>
            <p:nvPr/>
          </p:nvSpPr>
          <p:spPr>
            <a:xfrm>
              <a:off x="203200" y="1710267"/>
              <a:ext cx="4292600" cy="2387600"/>
            </a:xfrm>
            <a:prstGeom prst="roundRect">
              <a:avLst>
                <a:gd name="adj" fmla="val 4365"/>
              </a:avLst>
            </a:prstGeom>
            <a:gradFill>
              <a:gsLst>
                <a:gs pos="0">
                  <a:schemeClr val="bg1">
                    <a:lumMod val="75000"/>
                  </a:schemeClr>
                </a:gs>
                <a:gs pos="100000">
                  <a:schemeClr val="bg1"/>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6" name="Rounded Rectangle 5">
              <a:extLst>
                <a:ext uri="{FF2B5EF4-FFF2-40B4-BE49-F238E27FC236}">
                  <a16:creationId xmlns:a16="http://schemas.microsoft.com/office/drawing/2014/main" id="{DA9C57A8-FFFB-4EC0-8E50-E3EA34DC092B}"/>
                </a:ext>
              </a:extLst>
            </p:cNvPr>
            <p:cNvSpPr/>
            <p:nvPr/>
          </p:nvSpPr>
          <p:spPr>
            <a:xfrm>
              <a:off x="4572000" y="1710267"/>
              <a:ext cx="4292600" cy="2387600"/>
            </a:xfrm>
            <a:prstGeom prst="roundRect">
              <a:avLst>
                <a:gd name="adj" fmla="val 4365"/>
              </a:avLst>
            </a:prstGeom>
            <a:gradFill>
              <a:gsLst>
                <a:gs pos="0">
                  <a:schemeClr val="bg1">
                    <a:lumMod val="75000"/>
                  </a:schemeClr>
                </a:gs>
                <a:gs pos="100000">
                  <a:schemeClr val="bg1"/>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grpSp>
      <p:grpSp>
        <p:nvGrpSpPr>
          <p:cNvPr id="34821" name="Group 7">
            <a:extLst>
              <a:ext uri="{FF2B5EF4-FFF2-40B4-BE49-F238E27FC236}">
                <a16:creationId xmlns:a16="http://schemas.microsoft.com/office/drawing/2014/main" id="{D58E24D6-81F0-4A6A-9114-F059B0491FCD}"/>
              </a:ext>
            </a:extLst>
          </p:cNvPr>
          <p:cNvGrpSpPr>
            <a:grpSpLocks/>
          </p:cNvGrpSpPr>
          <p:nvPr/>
        </p:nvGrpSpPr>
        <p:grpSpPr bwMode="auto">
          <a:xfrm>
            <a:off x="241300" y="4121150"/>
            <a:ext cx="8661400" cy="2387600"/>
            <a:chOff x="203200" y="1710267"/>
            <a:chExt cx="8661400" cy="2387600"/>
          </a:xfrm>
        </p:grpSpPr>
        <p:sp>
          <p:nvSpPr>
            <p:cNvPr id="9" name="Rounded Rectangle 8">
              <a:extLst>
                <a:ext uri="{FF2B5EF4-FFF2-40B4-BE49-F238E27FC236}">
                  <a16:creationId xmlns:a16="http://schemas.microsoft.com/office/drawing/2014/main" id="{69F59A87-392F-4B0B-8077-62D146B4EEFF}"/>
                </a:ext>
              </a:extLst>
            </p:cNvPr>
            <p:cNvSpPr/>
            <p:nvPr/>
          </p:nvSpPr>
          <p:spPr>
            <a:xfrm>
              <a:off x="203200" y="1710267"/>
              <a:ext cx="4292600" cy="2387600"/>
            </a:xfrm>
            <a:prstGeom prst="roundRect">
              <a:avLst>
                <a:gd name="adj" fmla="val 4365"/>
              </a:avLst>
            </a:prstGeom>
            <a:gradFill>
              <a:gsLst>
                <a:gs pos="0">
                  <a:schemeClr val="bg1">
                    <a:lumMod val="75000"/>
                  </a:schemeClr>
                </a:gs>
                <a:gs pos="100000">
                  <a:schemeClr val="bg1"/>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0" name="Rounded Rectangle 9">
              <a:extLst>
                <a:ext uri="{FF2B5EF4-FFF2-40B4-BE49-F238E27FC236}">
                  <a16:creationId xmlns:a16="http://schemas.microsoft.com/office/drawing/2014/main" id="{CAF584A0-2702-42AD-85B0-E6216245A11F}"/>
                </a:ext>
              </a:extLst>
            </p:cNvPr>
            <p:cNvSpPr/>
            <p:nvPr/>
          </p:nvSpPr>
          <p:spPr>
            <a:xfrm>
              <a:off x="4572000" y="1710267"/>
              <a:ext cx="4292600" cy="2387600"/>
            </a:xfrm>
            <a:prstGeom prst="roundRect">
              <a:avLst>
                <a:gd name="adj" fmla="val 4365"/>
              </a:avLst>
            </a:prstGeom>
            <a:gradFill>
              <a:gsLst>
                <a:gs pos="0">
                  <a:schemeClr val="bg1">
                    <a:lumMod val="75000"/>
                  </a:schemeClr>
                </a:gs>
                <a:gs pos="100000">
                  <a:schemeClr val="bg1"/>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grpSp>
      <p:sp>
        <p:nvSpPr>
          <p:cNvPr id="4" name="Rounded Rectangle 3">
            <a:extLst>
              <a:ext uri="{FF2B5EF4-FFF2-40B4-BE49-F238E27FC236}">
                <a16:creationId xmlns:a16="http://schemas.microsoft.com/office/drawing/2014/main" id="{426F15CA-3359-4191-A94F-C1183C04367A}"/>
              </a:ext>
            </a:extLst>
          </p:cNvPr>
          <p:cNvSpPr/>
          <p:nvPr/>
        </p:nvSpPr>
        <p:spPr>
          <a:xfrm>
            <a:off x="312738" y="1735138"/>
            <a:ext cx="4154487" cy="468312"/>
          </a:xfrm>
          <a:prstGeom prst="round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34823" name="TextBox 4">
            <a:extLst>
              <a:ext uri="{FF2B5EF4-FFF2-40B4-BE49-F238E27FC236}">
                <a16:creationId xmlns:a16="http://schemas.microsoft.com/office/drawing/2014/main" id="{811BBDE4-B54D-4DA2-8ED2-E90399AC3DB6}"/>
              </a:ext>
            </a:extLst>
          </p:cNvPr>
          <p:cNvSpPr txBox="1">
            <a:spLocks noChangeArrowheads="1"/>
          </p:cNvSpPr>
          <p:nvPr/>
        </p:nvSpPr>
        <p:spPr bwMode="auto">
          <a:xfrm>
            <a:off x="376238" y="1808163"/>
            <a:ext cx="40227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1500">
                <a:solidFill>
                  <a:srgbClr val="385D8A"/>
                </a:solidFill>
                <a:latin typeface="Arial Black" panose="020B0A04020102020204" pitchFamily="34" charset="0"/>
              </a:rPr>
              <a:t>Techa River Cohort (TRC)</a:t>
            </a:r>
          </a:p>
        </p:txBody>
      </p:sp>
      <p:sp>
        <p:nvSpPr>
          <p:cNvPr id="14" name="Rounded Rectangle 13">
            <a:extLst>
              <a:ext uri="{FF2B5EF4-FFF2-40B4-BE49-F238E27FC236}">
                <a16:creationId xmlns:a16="http://schemas.microsoft.com/office/drawing/2014/main" id="{66ACCDBF-D659-496D-8D97-540961B4A341}"/>
              </a:ext>
            </a:extLst>
          </p:cNvPr>
          <p:cNvSpPr/>
          <p:nvPr/>
        </p:nvSpPr>
        <p:spPr>
          <a:xfrm>
            <a:off x="4679950" y="1735138"/>
            <a:ext cx="4152900" cy="468312"/>
          </a:xfrm>
          <a:prstGeom prst="round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5" name="Rounded Rectangle 14">
            <a:extLst>
              <a:ext uri="{FF2B5EF4-FFF2-40B4-BE49-F238E27FC236}">
                <a16:creationId xmlns:a16="http://schemas.microsoft.com/office/drawing/2014/main" id="{86075820-4727-443D-87FC-0D4BE0B3B7CB}"/>
              </a:ext>
            </a:extLst>
          </p:cNvPr>
          <p:cNvSpPr/>
          <p:nvPr/>
        </p:nvSpPr>
        <p:spPr>
          <a:xfrm>
            <a:off x="312738" y="4208463"/>
            <a:ext cx="4154487" cy="468312"/>
          </a:xfrm>
          <a:prstGeom prst="round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6" name="Rounded Rectangle 15">
            <a:extLst>
              <a:ext uri="{FF2B5EF4-FFF2-40B4-BE49-F238E27FC236}">
                <a16:creationId xmlns:a16="http://schemas.microsoft.com/office/drawing/2014/main" id="{074BA0B7-1A1C-4584-BB5F-97F92979CEEB}"/>
              </a:ext>
            </a:extLst>
          </p:cNvPr>
          <p:cNvSpPr/>
          <p:nvPr/>
        </p:nvSpPr>
        <p:spPr>
          <a:xfrm>
            <a:off x="4679950" y="4208463"/>
            <a:ext cx="4152900" cy="468312"/>
          </a:xfrm>
          <a:prstGeom prst="round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34827" name="TextBox 12">
            <a:extLst>
              <a:ext uri="{FF2B5EF4-FFF2-40B4-BE49-F238E27FC236}">
                <a16:creationId xmlns:a16="http://schemas.microsoft.com/office/drawing/2014/main" id="{B9195CA1-67B1-4C5E-9B01-8DEA4BADF910}"/>
              </a:ext>
            </a:extLst>
          </p:cNvPr>
          <p:cNvSpPr txBox="1">
            <a:spLocks noChangeArrowheads="1"/>
          </p:cNvSpPr>
          <p:nvPr/>
        </p:nvSpPr>
        <p:spPr bwMode="auto">
          <a:xfrm>
            <a:off x="206375" y="4194175"/>
            <a:ext cx="4402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 typeface="Wingdings" panose="05000000000000000000" pitchFamily="2" charset="2"/>
              <a:buNone/>
            </a:pPr>
            <a:r>
              <a:rPr lang="en-US" altLang="en-US" sz="1400">
                <a:solidFill>
                  <a:srgbClr val="385D8A"/>
                </a:solidFill>
                <a:latin typeface="Arial Black" panose="020B0A04020102020204" pitchFamily="34" charset="0"/>
              </a:rPr>
              <a:t>The East Urals Radioactive Trace Cohort</a:t>
            </a:r>
          </a:p>
          <a:p>
            <a:pPr algn="ctr">
              <a:spcBef>
                <a:spcPct val="0"/>
              </a:spcBef>
              <a:buClrTx/>
              <a:buFontTx/>
              <a:buNone/>
            </a:pPr>
            <a:r>
              <a:rPr lang="en-US" altLang="en-US" sz="1400">
                <a:solidFill>
                  <a:srgbClr val="385D8A"/>
                </a:solidFill>
                <a:latin typeface="Arial Black" panose="020B0A04020102020204" pitchFamily="34" charset="0"/>
              </a:rPr>
              <a:t>(EURTC)</a:t>
            </a:r>
          </a:p>
        </p:txBody>
      </p:sp>
      <p:sp>
        <p:nvSpPr>
          <p:cNvPr id="34828" name="TextBox 6">
            <a:extLst>
              <a:ext uri="{FF2B5EF4-FFF2-40B4-BE49-F238E27FC236}">
                <a16:creationId xmlns:a16="http://schemas.microsoft.com/office/drawing/2014/main" id="{EE7628DA-EB79-4BF7-AB12-C65DFA93AD41}"/>
              </a:ext>
            </a:extLst>
          </p:cNvPr>
          <p:cNvSpPr txBox="1">
            <a:spLocks noChangeArrowheads="1"/>
          </p:cNvSpPr>
          <p:nvPr/>
        </p:nvSpPr>
        <p:spPr bwMode="auto">
          <a:xfrm>
            <a:off x="269875" y="2324100"/>
            <a:ext cx="4225925"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174625" indent="-168275">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lvl="1">
              <a:spcBef>
                <a:spcPct val="0"/>
              </a:spcBef>
              <a:spcAft>
                <a:spcPts val="500"/>
              </a:spcAft>
              <a:buFont typeface="Wingdings" panose="05000000000000000000" pitchFamily="2" charset="2"/>
              <a:buChar char="§"/>
            </a:pPr>
            <a:r>
              <a:rPr lang="en-US" altLang="en-US" sz="1500">
                <a:solidFill>
                  <a:srgbClr val="000000"/>
                </a:solidFill>
              </a:rPr>
              <a:t>29,710 exposed permanent residents of villages on the Techa River born </a:t>
            </a:r>
            <a:r>
              <a:rPr lang="en-US" altLang="en-US" sz="1500" b="1" i="1">
                <a:solidFill>
                  <a:srgbClr val="385D8A"/>
                </a:solidFill>
              </a:rPr>
              <a:t>before</a:t>
            </a:r>
            <a:r>
              <a:rPr lang="en-US" altLang="en-US" sz="1500">
                <a:solidFill>
                  <a:srgbClr val="000000"/>
                </a:solidFill>
              </a:rPr>
              <a:t> the start of contamination in 1950 (1-1-1950)</a:t>
            </a:r>
          </a:p>
          <a:p>
            <a:pPr lvl="1">
              <a:spcBef>
                <a:spcPct val="0"/>
              </a:spcBef>
              <a:spcAft>
                <a:spcPts val="500"/>
              </a:spcAft>
              <a:buFont typeface="Wingdings" panose="05000000000000000000" pitchFamily="2" charset="2"/>
              <a:buChar char="§"/>
            </a:pPr>
            <a:r>
              <a:rPr lang="en-US" altLang="en-US" sz="1500">
                <a:solidFill>
                  <a:srgbClr val="000000"/>
                </a:solidFill>
              </a:rPr>
              <a:t>Lived in riverside villages up to 120 miles downstream at any time between 1-1-1950 and 12-31-1960</a:t>
            </a:r>
          </a:p>
        </p:txBody>
      </p:sp>
      <p:sp>
        <p:nvSpPr>
          <p:cNvPr id="34829" name="TextBox 10">
            <a:extLst>
              <a:ext uri="{FF2B5EF4-FFF2-40B4-BE49-F238E27FC236}">
                <a16:creationId xmlns:a16="http://schemas.microsoft.com/office/drawing/2014/main" id="{59047591-F6C4-4DE4-BFF7-E9D3D80D6BCC}"/>
              </a:ext>
            </a:extLst>
          </p:cNvPr>
          <p:cNvSpPr txBox="1">
            <a:spLocks noChangeArrowheads="1"/>
          </p:cNvSpPr>
          <p:nvPr/>
        </p:nvSpPr>
        <p:spPr bwMode="auto">
          <a:xfrm>
            <a:off x="153988" y="4757738"/>
            <a:ext cx="437515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287338" indent="-174625">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lvl="1">
              <a:spcBef>
                <a:spcPct val="0"/>
              </a:spcBef>
              <a:spcAft>
                <a:spcPts val="500"/>
              </a:spcAft>
              <a:buFont typeface="Wingdings" panose="05000000000000000000" pitchFamily="2" charset="2"/>
              <a:buChar char="§"/>
            </a:pPr>
            <a:r>
              <a:rPr lang="en-US" altLang="en-US" sz="1500"/>
              <a:t>19,839 persons born </a:t>
            </a:r>
            <a:r>
              <a:rPr lang="en-US" altLang="en-US" sz="1500" b="1" i="1">
                <a:solidFill>
                  <a:srgbClr val="385D8A"/>
                </a:solidFill>
              </a:rPr>
              <a:t>before</a:t>
            </a:r>
            <a:r>
              <a:rPr lang="en-US" altLang="en-US" sz="1500"/>
              <a:t> 9-28-1957, the day </a:t>
            </a:r>
            <a:r>
              <a:rPr lang="en-US" altLang="en-US" sz="1500" b="1" i="1">
                <a:solidFill>
                  <a:srgbClr val="385D8A"/>
                </a:solidFill>
              </a:rPr>
              <a:t>before</a:t>
            </a:r>
            <a:r>
              <a:rPr lang="en-US" altLang="en-US" sz="1500"/>
              <a:t> the Kyshtym explosion, including 9,500 evacuees resettled due to the accident</a:t>
            </a:r>
          </a:p>
          <a:p>
            <a:pPr lvl="1">
              <a:spcBef>
                <a:spcPct val="0"/>
              </a:spcBef>
              <a:spcAft>
                <a:spcPts val="500"/>
              </a:spcAft>
              <a:buFont typeface="Wingdings" panose="05000000000000000000" pitchFamily="2" charset="2"/>
              <a:buChar char="§"/>
            </a:pPr>
            <a:r>
              <a:rPr lang="en-US" altLang="en-US" sz="1500"/>
              <a:t>Lived in contaminated villages between        9-29-1957, the date of the Kyshtym explosion, and 12-31-1960</a:t>
            </a:r>
          </a:p>
        </p:txBody>
      </p:sp>
      <p:sp>
        <p:nvSpPr>
          <p:cNvPr id="34830" name="TextBox 11">
            <a:extLst>
              <a:ext uri="{FF2B5EF4-FFF2-40B4-BE49-F238E27FC236}">
                <a16:creationId xmlns:a16="http://schemas.microsoft.com/office/drawing/2014/main" id="{2EE5EFCC-1799-45DB-9B5F-742DE07DDD78}"/>
              </a:ext>
            </a:extLst>
          </p:cNvPr>
          <p:cNvSpPr txBox="1">
            <a:spLocks noChangeArrowheads="1"/>
          </p:cNvSpPr>
          <p:nvPr/>
        </p:nvSpPr>
        <p:spPr bwMode="auto">
          <a:xfrm>
            <a:off x="4679950" y="1809750"/>
            <a:ext cx="41529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1500">
                <a:solidFill>
                  <a:srgbClr val="385D8A"/>
                </a:solidFill>
                <a:latin typeface="Arial Black" panose="020B0A04020102020204" pitchFamily="34" charset="0"/>
              </a:rPr>
              <a:t>Techa River Incidence Cohort (TRIC)</a:t>
            </a:r>
          </a:p>
        </p:txBody>
      </p:sp>
      <p:sp>
        <p:nvSpPr>
          <p:cNvPr id="34831" name="TextBox 16">
            <a:extLst>
              <a:ext uri="{FF2B5EF4-FFF2-40B4-BE49-F238E27FC236}">
                <a16:creationId xmlns:a16="http://schemas.microsoft.com/office/drawing/2014/main" id="{78BADF75-AFC5-4A60-B340-5B9AD6DC6003}"/>
              </a:ext>
            </a:extLst>
          </p:cNvPr>
          <p:cNvSpPr txBox="1">
            <a:spLocks noChangeArrowheads="1"/>
          </p:cNvSpPr>
          <p:nvPr/>
        </p:nvSpPr>
        <p:spPr bwMode="auto">
          <a:xfrm>
            <a:off x="4605338" y="2438400"/>
            <a:ext cx="4227512"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174625" indent="-16510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lvl="1">
              <a:spcBef>
                <a:spcPct val="0"/>
              </a:spcBef>
              <a:spcAft>
                <a:spcPts val="500"/>
              </a:spcAft>
              <a:buFont typeface="Wingdings" panose="05000000000000000000" pitchFamily="2" charset="2"/>
              <a:buChar char="§"/>
            </a:pPr>
            <a:r>
              <a:rPr lang="en-US" altLang="en-US" sz="1500">
                <a:solidFill>
                  <a:srgbClr val="000000"/>
                </a:solidFill>
              </a:rPr>
              <a:t>17,432 exposed permanent residents of villages on the Techa River born </a:t>
            </a:r>
            <a:r>
              <a:rPr lang="en-US" altLang="en-US" sz="1500" b="1" i="1">
                <a:solidFill>
                  <a:srgbClr val="385D8A"/>
                </a:solidFill>
              </a:rPr>
              <a:t>before</a:t>
            </a:r>
            <a:r>
              <a:rPr lang="en-US" altLang="en-US" sz="1500">
                <a:solidFill>
                  <a:srgbClr val="000000"/>
                </a:solidFill>
              </a:rPr>
              <a:t> the start of contamination in 1950 (1-1-1950)</a:t>
            </a:r>
          </a:p>
          <a:p>
            <a:pPr lvl="1">
              <a:spcBef>
                <a:spcPct val="0"/>
              </a:spcBef>
              <a:spcAft>
                <a:spcPts val="500"/>
              </a:spcAft>
              <a:buFont typeface="Wingdings" panose="05000000000000000000" pitchFamily="2" charset="2"/>
              <a:buChar char="§"/>
            </a:pPr>
            <a:r>
              <a:rPr lang="en-US" altLang="en-US" sz="1500">
                <a:solidFill>
                  <a:srgbClr val="000000"/>
                </a:solidFill>
              </a:rPr>
              <a:t>Lived in the riverside villages at any time between 1-1-1956 and 12-31-1960</a:t>
            </a:r>
          </a:p>
        </p:txBody>
      </p:sp>
      <p:sp>
        <p:nvSpPr>
          <p:cNvPr id="34832" name="TextBox 17">
            <a:extLst>
              <a:ext uri="{FF2B5EF4-FFF2-40B4-BE49-F238E27FC236}">
                <a16:creationId xmlns:a16="http://schemas.microsoft.com/office/drawing/2014/main" id="{41D29BE9-DD96-4304-B01E-0FCDFFB55520}"/>
              </a:ext>
            </a:extLst>
          </p:cNvPr>
          <p:cNvSpPr txBox="1">
            <a:spLocks noChangeArrowheads="1"/>
          </p:cNvSpPr>
          <p:nvPr/>
        </p:nvSpPr>
        <p:spPr bwMode="auto">
          <a:xfrm>
            <a:off x="4686300" y="4283075"/>
            <a:ext cx="41465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1500">
                <a:solidFill>
                  <a:srgbClr val="385D8A"/>
                </a:solidFill>
                <a:latin typeface="Arial Black" panose="020B0A04020102020204" pitchFamily="34" charset="0"/>
              </a:rPr>
              <a:t>Techa River Offspring Cohort (TROC)</a:t>
            </a:r>
          </a:p>
        </p:txBody>
      </p:sp>
      <p:sp>
        <p:nvSpPr>
          <p:cNvPr id="34833" name="TextBox 18">
            <a:extLst>
              <a:ext uri="{FF2B5EF4-FFF2-40B4-BE49-F238E27FC236}">
                <a16:creationId xmlns:a16="http://schemas.microsoft.com/office/drawing/2014/main" id="{6741B210-24F7-438F-9007-E53D540BD56E}"/>
              </a:ext>
            </a:extLst>
          </p:cNvPr>
          <p:cNvSpPr txBox="1">
            <a:spLocks noChangeArrowheads="1"/>
          </p:cNvSpPr>
          <p:nvPr/>
        </p:nvSpPr>
        <p:spPr bwMode="auto">
          <a:xfrm>
            <a:off x="4616450" y="4903788"/>
            <a:ext cx="42672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174625" indent="-174625">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lvl="1">
              <a:spcBef>
                <a:spcPct val="0"/>
              </a:spcBef>
              <a:spcAft>
                <a:spcPts val="500"/>
              </a:spcAft>
              <a:buFont typeface="Wingdings" panose="05000000000000000000" pitchFamily="2" charset="2"/>
              <a:buChar char="§"/>
            </a:pPr>
            <a:r>
              <a:rPr lang="en-US" altLang="en-US" sz="1500">
                <a:solidFill>
                  <a:srgbClr val="000000"/>
                </a:solidFill>
              </a:rPr>
              <a:t>24,243 persons born to parents in the contaminated villages along the Techa River </a:t>
            </a:r>
            <a:r>
              <a:rPr lang="en-US" altLang="en-US" sz="1500" b="1" i="1">
                <a:solidFill>
                  <a:srgbClr val="385D8A"/>
                </a:solidFill>
              </a:rPr>
              <a:t>after</a:t>
            </a:r>
            <a:r>
              <a:rPr lang="en-US" altLang="en-US" sz="1500">
                <a:solidFill>
                  <a:srgbClr val="000000"/>
                </a:solidFill>
              </a:rPr>
              <a:t> the start of contamination in 1950</a:t>
            </a:r>
          </a:p>
          <a:p>
            <a:pPr lvl="1">
              <a:spcBef>
                <a:spcPct val="0"/>
              </a:spcBef>
              <a:spcAft>
                <a:spcPts val="500"/>
              </a:spcAft>
              <a:buFont typeface="Wingdings" panose="05000000000000000000" pitchFamily="2" charset="2"/>
              <a:buChar char="§"/>
            </a:pPr>
            <a:r>
              <a:rPr lang="en-US" altLang="en-US" sz="1500">
                <a:solidFill>
                  <a:srgbClr val="000000"/>
                </a:solidFill>
              </a:rPr>
              <a:t>Conducted under the SOLO Program, not under JCCRER Project 1.2b</a:t>
            </a:r>
          </a:p>
          <a:p>
            <a:pPr>
              <a:spcBef>
                <a:spcPct val="0"/>
              </a:spcBef>
              <a:buClrTx/>
              <a:buFontTx/>
              <a:buNone/>
            </a:pPr>
            <a:endParaRPr lang="en-US" altLang="en-US" sz="15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42E8087-1385-47AD-83C4-C0B13A15BD36}"/>
              </a:ext>
            </a:extLst>
          </p:cNvPr>
          <p:cNvSpPr>
            <a:spLocks noGrp="1"/>
          </p:cNvSpPr>
          <p:nvPr>
            <p:ph idx="1"/>
          </p:nvPr>
        </p:nvSpPr>
        <p:spPr>
          <a:xfrm>
            <a:off x="201613" y="2667000"/>
            <a:ext cx="8942387" cy="3636963"/>
          </a:xfrm>
        </p:spPr>
        <p:txBody>
          <a:bodyPr/>
          <a:lstStyle/>
          <a:p>
            <a:pPr marL="287338" indent="-287338">
              <a:spcBef>
                <a:spcPct val="0"/>
              </a:spcBef>
              <a:spcAft>
                <a:spcPts val="1000"/>
              </a:spcAft>
              <a:defRPr/>
            </a:pPr>
            <a:r>
              <a:rPr lang="en-US" altLang="en-US" sz="2200" dirty="0"/>
              <a:t>TRC follow-up through 12-31-2014:</a:t>
            </a:r>
          </a:p>
          <a:p>
            <a:pPr lvl="1">
              <a:spcBef>
                <a:spcPct val="0"/>
              </a:spcBef>
              <a:spcAft>
                <a:spcPts val="1000"/>
              </a:spcAft>
              <a:defRPr/>
            </a:pPr>
            <a:r>
              <a:rPr lang="en-US" altLang="en-US" sz="1900" dirty="0"/>
              <a:t>9% lost to follow-up (due to migration from the catchment area)</a:t>
            </a:r>
          </a:p>
          <a:p>
            <a:pPr lvl="1">
              <a:spcBef>
                <a:spcPct val="0"/>
              </a:spcBef>
              <a:spcAft>
                <a:spcPts val="1000"/>
              </a:spcAft>
              <a:defRPr/>
            </a:pPr>
            <a:r>
              <a:rPr lang="en-US" altLang="en-US" sz="1900" dirty="0"/>
              <a:t>Vital status is known for 93% of the cohort:</a:t>
            </a:r>
          </a:p>
          <a:p>
            <a:pPr lvl="2">
              <a:spcBef>
                <a:spcPct val="0"/>
              </a:spcBef>
              <a:spcAft>
                <a:spcPts val="1000"/>
              </a:spcAft>
              <a:defRPr/>
            </a:pPr>
            <a:r>
              <a:rPr lang="en-US" altLang="en-US" sz="1600" dirty="0"/>
              <a:t>16% were alive</a:t>
            </a:r>
          </a:p>
          <a:p>
            <a:pPr lvl="2">
              <a:spcBef>
                <a:spcPct val="0"/>
              </a:spcBef>
              <a:spcAft>
                <a:spcPts val="1000"/>
              </a:spcAft>
              <a:defRPr/>
            </a:pPr>
            <a:r>
              <a:rPr lang="en-US" altLang="en-US" sz="1600" dirty="0"/>
              <a:t>84% were known to have died</a:t>
            </a:r>
          </a:p>
          <a:p>
            <a:pPr lvl="2">
              <a:spcBef>
                <a:spcPct val="0"/>
              </a:spcBef>
              <a:spcAft>
                <a:spcPts val="1000"/>
              </a:spcAft>
              <a:defRPr/>
            </a:pPr>
            <a:r>
              <a:rPr lang="en-US" altLang="en-US" sz="1600" dirty="0"/>
              <a:t>Cause of death is known for 91% of the decedents</a:t>
            </a:r>
          </a:p>
          <a:p>
            <a:pPr>
              <a:spcBef>
                <a:spcPct val="0"/>
              </a:spcBef>
              <a:spcAft>
                <a:spcPts val="1000"/>
              </a:spcAft>
              <a:defRPr/>
            </a:pPr>
            <a:endParaRPr lang="en-US" altLang="en-US" sz="3200" dirty="0"/>
          </a:p>
        </p:txBody>
      </p:sp>
      <p:sp>
        <p:nvSpPr>
          <p:cNvPr id="35843" name="Rectangle 6">
            <a:extLst>
              <a:ext uri="{FF2B5EF4-FFF2-40B4-BE49-F238E27FC236}">
                <a16:creationId xmlns:a16="http://schemas.microsoft.com/office/drawing/2014/main" id="{81F28792-3B70-4BEE-BE6F-93803A5C34CA}"/>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C60DBF66-27CF-48A7-ADE8-666129687B03}" type="slidenum">
              <a:rPr lang="en-US" altLang="en-US" sz="1100">
                <a:solidFill>
                  <a:srgbClr val="385D8A"/>
                </a:solidFill>
                <a:latin typeface="Arial Black" panose="020B0A04020102020204" pitchFamily="34" charset="0"/>
              </a:rPr>
              <a:pPr>
                <a:spcBef>
                  <a:spcPct val="0"/>
                </a:spcBef>
                <a:buClrTx/>
                <a:buFontTx/>
                <a:buNone/>
              </a:pPr>
              <a:t>22</a:t>
            </a:fld>
            <a:endParaRPr lang="en-US" altLang="en-US" sz="1100">
              <a:solidFill>
                <a:srgbClr val="385D8A"/>
              </a:solidFill>
              <a:latin typeface="Arial Black" panose="020B0A04020102020204" pitchFamily="34" charset="0"/>
            </a:endParaRPr>
          </a:p>
        </p:txBody>
      </p:sp>
      <p:sp>
        <p:nvSpPr>
          <p:cNvPr id="35844" name="Title 1">
            <a:extLst>
              <a:ext uri="{FF2B5EF4-FFF2-40B4-BE49-F238E27FC236}">
                <a16:creationId xmlns:a16="http://schemas.microsoft.com/office/drawing/2014/main" id="{8E66E275-2838-42AE-94A3-55EC3C137077}"/>
              </a:ext>
            </a:extLst>
          </p:cNvPr>
          <p:cNvSpPr txBox="1">
            <a:spLocks/>
          </p:cNvSpPr>
          <p:nvPr/>
        </p:nvSpPr>
        <p:spPr bwMode="auto">
          <a:xfrm>
            <a:off x="2478088" y="298450"/>
            <a:ext cx="41878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1.2b</a:t>
            </a:r>
            <a:br>
              <a:rPr lang="en-US" altLang="en-US" sz="34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Follow-up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AE492100-5A5F-4DFA-AF96-0E4B4CE01979}"/>
              </a:ext>
            </a:extLst>
          </p:cNvPr>
          <p:cNvSpPr>
            <a:spLocks noGrp="1"/>
          </p:cNvSpPr>
          <p:nvPr>
            <p:ph idx="1"/>
          </p:nvPr>
        </p:nvSpPr>
        <p:spPr>
          <a:xfrm>
            <a:off x="201613" y="1795463"/>
            <a:ext cx="8758237" cy="4376737"/>
          </a:xfrm>
        </p:spPr>
        <p:txBody>
          <a:bodyPr/>
          <a:lstStyle/>
          <a:p>
            <a:pPr marL="287338" indent="-287338">
              <a:spcBef>
                <a:spcPct val="0"/>
              </a:spcBef>
              <a:spcAft>
                <a:spcPts val="1000"/>
              </a:spcAft>
              <a:defRPr/>
            </a:pPr>
            <a:r>
              <a:rPr lang="en-US" altLang="en-US" sz="2000" dirty="0"/>
              <a:t>Statistically significant dose-responses for:</a:t>
            </a:r>
          </a:p>
          <a:p>
            <a:pPr lvl="1">
              <a:spcBef>
                <a:spcPct val="0"/>
              </a:spcBef>
              <a:spcAft>
                <a:spcPts val="1000"/>
              </a:spcAft>
              <a:defRPr/>
            </a:pPr>
            <a:r>
              <a:rPr lang="en-US" altLang="en-US" sz="1800" dirty="0"/>
              <a:t>Solid cancer mortality (Schonfeld et al., 2013):</a:t>
            </a:r>
          </a:p>
          <a:p>
            <a:pPr lvl="2">
              <a:spcBef>
                <a:spcPct val="0"/>
              </a:spcBef>
              <a:spcAft>
                <a:spcPts val="1000"/>
              </a:spcAft>
              <a:defRPr/>
            </a:pPr>
            <a:r>
              <a:rPr lang="en-US" altLang="en-US" sz="1600" dirty="0"/>
              <a:t>ERR solid cancer mortality = 0.061 per 100 mGy 95% CI (0.004-0.13)</a:t>
            </a:r>
          </a:p>
          <a:p>
            <a:pPr lvl="1">
              <a:spcBef>
                <a:spcPct val="0"/>
              </a:spcBef>
              <a:spcAft>
                <a:spcPts val="1000"/>
              </a:spcAft>
              <a:defRPr/>
            </a:pPr>
            <a:r>
              <a:rPr lang="en-US" altLang="en-US" sz="1800" dirty="0"/>
              <a:t>Solid cancer incidence adjusted for smoking (Davis et al., 2015):</a:t>
            </a:r>
          </a:p>
          <a:p>
            <a:pPr lvl="2">
              <a:spcBef>
                <a:spcPct val="0"/>
              </a:spcBef>
              <a:spcAft>
                <a:spcPts val="1000"/>
              </a:spcAft>
              <a:defRPr/>
            </a:pPr>
            <a:r>
              <a:rPr lang="en-US" altLang="en-US" sz="1600" dirty="0"/>
              <a:t>ERR solid cancer incidence = 0.10 per 100 mGy 95%CI (</a:t>
            </a:r>
            <a:r>
              <a:rPr lang="ru-RU" altLang="en-US" sz="1600" dirty="0"/>
              <a:t>0</a:t>
            </a:r>
            <a:r>
              <a:rPr lang="en-US" altLang="en-US" sz="1600" dirty="0"/>
              <a:t>.0013-0.15)</a:t>
            </a:r>
          </a:p>
          <a:p>
            <a:pPr lvl="1">
              <a:spcBef>
                <a:spcPct val="0"/>
              </a:spcBef>
              <a:spcAft>
                <a:spcPts val="1000"/>
              </a:spcAft>
              <a:defRPr/>
            </a:pPr>
            <a:r>
              <a:rPr lang="en-US" altLang="en-US" sz="1800" dirty="0"/>
              <a:t>Non-chronic lymphocytic leukemia (non-CLL) incidence (Krestinina et al., 2013):</a:t>
            </a:r>
          </a:p>
          <a:p>
            <a:pPr lvl="2">
              <a:spcBef>
                <a:spcPct val="0"/>
              </a:spcBef>
              <a:spcAft>
                <a:spcPts val="1000"/>
              </a:spcAft>
              <a:defRPr/>
            </a:pPr>
            <a:r>
              <a:rPr lang="en-US" altLang="en-US" sz="1600" dirty="0"/>
              <a:t>ERR non-CLL incidence  = 0.</a:t>
            </a:r>
            <a:r>
              <a:rPr lang="ru-RU" altLang="en-US" sz="1600" dirty="0"/>
              <a:t>22</a:t>
            </a:r>
            <a:r>
              <a:rPr lang="en-US" altLang="en-US" sz="1600" dirty="0"/>
              <a:t> per 100 mGy 95%CI (</a:t>
            </a:r>
            <a:r>
              <a:rPr lang="ru-RU" altLang="en-US" sz="1600" dirty="0"/>
              <a:t>0</a:t>
            </a:r>
            <a:r>
              <a:rPr lang="en-US" altLang="en-US" sz="1600" dirty="0"/>
              <a:t>.0</a:t>
            </a:r>
            <a:r>
              <a:rPr lang="ru-RU" altLang="en-US" sz="1600" dirty="0"/>
              <a:t>8</a:t>
            </a:r>
            <a:r>
              <a:rPr lang="en-US" altLang="en-US" sz="1600" dirty="0"/>
              <a:t>-0.</a:t>
            </a:r>
            <a:r>
              <a:rPr lang="ru-RU" altLang="en-US" sz="1600" dirty="0"/>
              <a:t>54</a:t>
            </a:r>
            <a:r>
              <a:rPr lang="en-US" altLang="en-US" sz="1600" dirty="0"/>
              <a:t>)</a:t>
            </a:r>
          </a:p>
          <a:p>
            <a:pPr marL="287338" indent="-284163">
              <a:spcBef>
                <a:spcPct val="0"/>
              </a:spcBef>
              <a:spcAft>
                <a:spcPts val="1000"/>
              </a:spcAft>
              <a:defRPr/>
            </a:pPr>
            <a:r>
              <a:rPr lang="en-US" altLang="en-US" sz="2000" dirty="0"/>
              <a:t>No evidence of radiation effect for CLL</a:t>
            </a:r>
          </a:p>
          <a:p>
            <a:pPr marL="287338" indent="-284163">
              <a:spcBef>
                <a:spcPct val="0"/>
              </a:spcBef>
              <a:spcAft>
                <a:spcPts val="1000"/>
              </a:spcAft>
              <a:defRPr/>
            </a:pPr>
            <a:r>
              <a:rPr lang="en-US" altLang="en-US" sz="2000" dirty="0"/>
              <a:t>No statistically significant differences between solid cancer and leukemia ERR estimates in the Techa River cohort (chronic low dose rate exposures) and those for the A-bomb survivors (acute high dose rate exposures)</a:t>
            </a:r>
          </a:p>
          <a:p>
            <a:pPr>
              <a:spcBef>
                <a:spcPct val="0"/>
              </a:spcBef>
              <a:spcAft>
                <a:spcPts val="1000"/>
              </a:spcAft>
              <a:defRPr/>
            </a:pPr>
            <a:endParaRPr lang="en-US" altLang="en-US" dirty="0"/>
          </a:p>
          <a:p>
            <a:pPr>
              <a:spcBef>
                <a:spcPct val="0"/>
              </a:spcBef>
              <a:spcAft>
                <a:spcPts val="1000"/>
              </a:spcAft>
              <a:defRPr/>
            </a:pPr>
            <a:endParaRPr lang="en-US" altLang="en-US" dirty="0"/>
          </a:p>
        </p:txBody>
      </p:sp>
      <p:sp>
        <p:nvSpPr>
          <p:cNvPr id="36867" name="Rectangle 6">
            <a:extLst>
              <a:ext uri="{FF2B5EF4-FFF2-40B4-BE49-F238E27FC236}">
                <a16:creationId xmlns:a16="http://schemas.microsoft.com/office/drawing/2014/main" id="{03B66E71-EC4E-4A07-9322-CD8BFF4AF177}"/>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8E52A697-0011-4140-9B50-70DA2EDB03E5}" type="slidenum">
              <a:rPr lang="en-US" altLang="en-US" sz="1100">
                <a:solidFill>
                  <a:srgbClr val="385D8A"/>
                </a:solidFill>
                <a:latin typeface="Arial Black" panose="020B0A04020102020204" pitchFamily="34" charset="0"/>
              </a:rPr>
              <a:pPr>
                <a:spcBef>
                  <a:spcPct val="0"/>
                </a:spcBef>
                <a:buClrTx/>
                <a:buFontTx/>
                <a:buNone/>
              </a:pPr>
              <a:t>23</a:t>
            </a:fld>
            <a:endParaRPr lang="en-US" altLang="en-US" sz="1100">
              <a:solidFill>
                <a:srgbClr val="385D8A"/>
              </a:solidFill>
              <a:latin typeface="Arial Black" panose="020B0A04020102020204" pitchFamily="34" charset="0"/>
            </a:endParaRPr>
          </a:p>
        </p:txBody>
      </p:sp>
      <p:sp>
        <p:nvSpPr>
          <p:cNvPr id="36868" name="Title 1">
            <a:extLst>
              <a:ext uri="{FF2B5EF4-FFF2-40B4-BE49-F238E27FC236}">
                <a16:creationId xmlns:a16="http://schemas.microsoft.com/office/drawing/2014/main" id="{BF140E4F-71E8-4857-AA5E-E561CD6C69AD}"/>
              </a:ext>
            </a:extLst>
          </p:cNvPr>
          <p:cNvSpPr txBox="1">
            <a:spLocks/>
          </p:cNvSpPr>
          <p:nvPr/>
        </p:nvSpPr>
        <p:spPr bwMode="auto">
          <a:xfrm>
            <a:off x="147638" y="298450"/>
            <a:ext cx="88487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1.2b</a:t>
            </a:r>
            <a:br>
              <a:rPr lang="en-US" altLang="en-US" sz="32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Current Risk Estimates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F922CD44-451C-4A9C-B374-FB1CB902624F}"/>
              </a:ext>
            </a:extLst>
          </p:cNvPr>
          <p:cNvSpPr>
            <a:spLocks noGrp="1"/>
          </p:cNvSpPr>
          <p:nvPr>
            <p:ph idx="1"/>
          </p:nvPr>
        </p:nvSpPr>
        <p:spPr>
          <a:xfrm>
            <a:off x="209550" y="1668463"/>
            <a:ext cx="8680450" cy="4711700"/>
          </a:xfrm>
        </p:spPr>
        <p:txBody>
          <a:bodyPr/>
          <a:lstStyle/>
          <a:p>
            <a:pPr marL="284163" indent="-284163">
              <a:spcBef>
                <a:spcPct val="0"/>
              </a:spcBef>
              <a:spcAft>
                <a:spcPts val="1000"/>
              </a:spcAft>
              <a:defRPr/>
            </a:pPr>
            <a:r>
              <a:rPr lang="en-US" altLang="en-US" sz="2000" dirty="0"/>
              <a:t>Project 2.2, </a:t>
            </a:r>
            <a:r>
              <a:rPr lang="en-US" altLang="en-US" sz="2000" i="1" dirty="0"/>
              <a:t>Mayak Worker Cancer Mortality</a:t>
            </a:r>
            <a:r>
              <a:rPr lang="en-US" altLang="en-US" sz="2000" dirty="0"/>
              <a:t>, and companion Project 2.4, </a:t>
            </a:r>
            <a:r>
              <a:rPr lang="en-US" altLang="en-US" sz="2000" i="1" dirty="0"/>
              <a:t>Mayak Worker Dosimetry</a:t>
            </a:r>
            <a:r>
              <a:rPr lang="en-US" altLang="en-US" sz="2000" dirty="0"/>
              <a:t>, address cancer mortality in Mayak workers</a:t>
            </a:r>
          </a:p>
          <a:p>
            <a:pPr lvl="1">
              <a:spcBef>
                <a:spcPct val="0"/>
              </a:spcBef>
              <a:spcAft>
                <a:spcPts val="1000"/>
              </a:spcAft>
              <a:defRPr/>
            </a:pPr>
            <a:r>
              <a:rPr lang="en-US" altLang="en-US" sz="1800" dirty="0"/>
              <a:t>25,757 workers hired from 1948-1982, 25% female</a:t>
            </a:r>
          </a:p>
          <a:p>
            <a:pPr lvl="1">
              <a:spcBef>
                <a:spcPct val="0"/>
              </a:spcBef>
              <a:spcAft>
                <a:spcPts val="1000"/>
              </a:spcAft>
              <a:defRPr/>
            </a:pPr>
            <a:r>
              <a:rPr lang="en-US" altLang="en-US" sz="1800" dirty="0"/>
              <a:t>Workers exposed to both internal and external radiation in reactor complex, radiochemical plant, plutonium production plant, or auxiliary departments</a:t>
            </a:r>
          </a:p>
          <a:p>
            <a:pPr lvl="1">
              <a:spcBef>
                <a:spcPct val="0"/>
              </a:spcBef>
              <a:spcAft>
                <a:spcPts val="1000"/>
              </a:spcAft>
              <a:defRPr/>
            </a:pPr>
            <a:r>
              <a:rPr lang="en-US" altLang="en-US" sz="1800" dirty="0"/>
              <a:t>Protracted low dose-rate exposure similar to that of interest for radiation protection</a:t>
            </a:r>
          </a:p>
          <a:p>
            <a:pPr lvl="1">
              <a:spcBef>
                <a:spcPct val="0"/>
              </a:spcBef>
              <a:spcAft>
                <a:spcPts val="1000"/>
              </a:spcAft>
              <a:defRPr/>
            </a:pPr>
            <a:r>
              <a:rPr lang="en-US" altLang="en-US" sz="1800" dirty="0"/>
              <a:t>Extensive Pu exposure (many Sv per year) for many radiochemical and plutonium plant workers</a:t>
            </a:r>
          </a:p>
          <a:p>
            <a:pPr marL="287338" indent="-284163">
              <a:spcBef>
                <a:spcPct val="0"/>
              </a:spcBef>
              <a:spcAft>
                <a:spcPts val="1000"/>
              </a:spcAft>
              <a:defRPr/>
            </a:pPr>
            <a:r>
              <a:rPr lang="en-US" altLang="en-US" sz="2000" dirty="0"/>
              <a:t>Project 2.2 was the first study to demonstrate in humans significantly increased incidence of lung, liver, and bone cancer related to internal deposition of plutonium</a:t>
            </a:r>
          </a:p>
          <a:p>
            <a:pPr lvl="1">
              <a:spcBef>
                <a:spcPct val="0"/>
              </a:spcBef>
              <a:spcAft>
                <a:spcPts val="1000"/>
              </a:spcAft>
              <a:defRPr/>
            </a:pPr>
            <a:r>
              <a:rPr lang="en-US" altLang="en-US" sz="1800" dirty="0"/>
              <a:t>Additional follow-up and new dosimetry system MWDS-2016 (Project 2.4) will improve risk estimation </a:t>
            </a:r>
          </a:p>
          <a:p>
            <a:pPr>
              <a:spcBef>
                <a:spcPct val="0"/>
              </a:spcBef>
              <a:spcAft>
                <a:spcPts val="1000"/>
              </a:spcAft>
              <a:defRPr/>
            </a:pPr>
            <a:endParaRPr lang="en-US" altLang="en-US" sz="2000" dirty="0"/>
          </a:p>
        </p:txBody>
      </p:sp>
      <p:sp>
        <p:nvSpPr>
          <p:cNvPr id="37891" name="Rectangle 6">
            <a:extLst>
              <a:ext uri="{FF2B5EF4-FFF2-40B4-BE49-F238E27FC236}">
                <a16:creationId xmlns:a16="http://schemas.microsoft.com/office/drawing/2014/main" id="{68C8588B-2C93-4B43-AE0B-8173C343AEA8}"/>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822FA3C8-6B33-4D90-BCCB-67AE562433F0}" type="slidenum">
              <a:rPr lang="en-US" altLang="en-US" sz="1100">
                <a:solidFill>
                  <a:srgbClr val="385D8A"/>
                </a:solidFill>
                <a:latin typeface="Arial Black" panose="020B0A04020102020204" pitchFamily="34" charset="0"/>
              </a:rPr>
              <a:pPr>
                <a:spcBef>
                  <a:spcPct val="0"/>
                </a:spcBef>
                <a:buClrTx/>
                <a:buFontTx/>
                <a:buNone/>
              </a:pPr>
              <a:t>24</a:t>
            </a:fld>
            <a:endParaRPr lang="en-US" altLang="en-US" sz="1100">
              <a:solidFill>
                <a:srgbClr val="385D8A"/>
              </a:solidFill>
              <a:latin typeface="Arial Black" panose="020B0A04020102020204" pitchFamily="34" charset="0"/>
            </a:endParaRPr>
          </a:p>
        </p:txBody>
      </p:sp>
      <p:sp>
        <p:nvSpPr>
          <p:cNvPr id="37892" name="Title 1">
            <a:extLst>
              <a:ext uri="{FF2B5EF4-FFF2-40B4-BE49-F238E27FC236}">
                <a16:creationId xmlns:a16="http://schemas.microsoft.com/office/drawing/2014/main" id="{99FAB508-F35D-4C93-88CA-1435E00A86F0}"/>
              </a:ext>
            </a:extLst>
          </p:cNvPr>
          <p:cNvSpPr txBox="1">
            <a:spLocks/>
          </p:cNvSpPr>
          <p:nvPr/>
        </p:nvSpPr>
        <p:spPr bwMode="auto">
          <a:xfrm>
            <a:off x="2147888" y="290513"/>
            <a:ext cx="48482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2.2</a:t>
            </a:r>
            <a:br>
              <a:rPr lang="en-US" altLang="en-US" sz="34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Scope of Research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083B0A29-0BB3-40B0-A403-FE52500B0715}"/>
              </a:ext>
            </a:extLst>
          </p:cNvPr>
          <p:cNvSpPr>
            <a:spLocks noGrp="1"/>
          </p:cNvSpPr>
          <p:nvPr>
            <p:ph idx="1"/>
          </p:nvPr>
        </p:nvSpPr>
        <p:spPr>
          <a:xfrm>
            <a:off x="220663" y="2489200"/>
            <a:ext cx="8680450" cy="4141788"/>
          </a:xfrm>
        </p:spPr>
        <p:txBody>
          <a:bodyPr/>
          <a:lstStyle/>
          <a:p>
            <a:pPr marL="287338" indent="-287338">
              <a:spcBef>
                <a:spcPct val="0"/>
              </a:spcBef>
              <a:spcAft>
                <a:spcPts val="1000"/>
              </a:spcAft>
              <a:defRPr/>
            </a:pPr>
            <a:r>
              <a:rPr lang="en-US" altLang="en-US" sz="2200" dirty="0"/>
              <a:t>Follow-up through 12-31-2014 (up to 67 years):</a:t>
            </a:r>
          </a:p>
          <a:p>
            <a:pPr lvl="1">
              <a:spcBef>
                <a:spcPct val="0"/>
              </a:spcBef>
              <a:spcAft>
                <a:spcPts val="1000"/>
              </a:spcAft>
              <a:defRPr/>
            </a:pPr>
            <a:r>
              <a:rPr lang="en-US" altLang="en-US" sz="1900" dirty="0"/>
              <a:t>22% lost to follow-up</a:t>
            </a:r>
          </a:p>
          <a:p>
            <a:pPr lvl="1">
              <a:spcBef>
                <a:spcPct val="0"/>
              </a:spcBef>
              <a:spcAft>
                <a:spcPts val="1000"/>
              </a:spcAft>
              <a:defRPr/>
            </a:pPr>
            <a:r>
              <a:rPr lang="en-US" altLang="en-US" sz="1900" dirty="0"/>
              <a:t>Vital status is known for all Ozersk residents and most pre-2004 migrants</a:t>
            </a:r>
          </a:p>
          <a:p>
            <a:pPr lvl="1">
              <a:spcBef>
                <a:spcPct val="0"/>
              </a:spcBef>
              <a:spcAft>
                <a:spcPts val="1000"/>
              </a:spcAft>
              <a:defRPr/>
            </a:pPr>
            <a:r>
              <a:rPr lang="en-US" altLang="en-US" sz="1900" dirty="0"/>
              <a:t>Among the residents with known vital status:</a:t>
            </a:r>
          </a:p>
          <a:p>
            <a:pPr lvl="2">
              <a:spcBef>
                <a:spcPct val="0"/>
              </a:spcBef>
              <a:spcAft>
                <a:spcPts val="1000"/>
              </a:spcAft>
              <a:defRPr/>
            </a:pPr>
            <a:r>
              <a:rPr lang="en-US" altLang="en-US" sz="1600" dirty="0"/>
              <a:t>18% were alive</a:t>
            </a:r>
          </a:p>
          <a:p>
            <a:pPr lvl="2">
              <a:spcBef>
                <a:spcPct val="0"/>
              </a:spcBef>
              <a:spcAft>
                <a:spcPts val="1000"/>
              </a:spcAft>
              <a:defRPr/>
            </a:pPr>
            <a:r>
              <a:rPr lang="en-US" altLang="en-US" sz="1600" dirty="0"/>
              <a:t>72% were known to have died</a:t>
            </a:r>
          </a:p>
          <a:p>
            <a:pPr lvl="2">
              <a:spcBef>
                <a:spcPct val="0"/>
              </a:spcBef>
              <a:spcAft>
                <a:spcPts val="1000"/>
              </a:spcAft>
              <a:defRPr/>
            </a:pPr>
            <a:r>
              <a:rPr lang="en-US" altLang="en-US" sz="1600" dirty="0"/>
              <a:t>Cause of death is known for 96% of the decedents</a:t>
            </a:r>
          </a:p>
          <a:p>
            <a:pPr>
              <a:spcBef>
                <a:spcPct val="0"/>
              </a:spcBef>
              <a:spcAft>
                <a:spcPts val="1000"/>
              </a:spcAft>
              <a:defRPr/>
            </a:pPr>
            <a:endParaRPr lang="en-US" altLang="en-US" sz="2400" dirty="0"/>
          </a:p>
        </p:txBody>
      </p:sp>
      <p:sp>
        <p:nvSpPr>
          <p:cNvPr id="38915" name="Rectangle 6">
            <a:extLst>
              <a:ext uri="{FF2B5EF4-FFF2-40B4-BE49-F238E27FC236}">
                <a16:creationId xmlns:a16="http://schemas.microsoft.com/office/drawing/2014/main" id="{88A9D1CC-8028-4C4B-85A5-CAEB5E2A11CD}"/>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B3DEC1F2-1B8A-458E-8890-3B21F40BD2B6}" type="slidenum">
              <a:rPr lang="en-US" altLang="en-US" sz="1100">
                <a:solidFill>
                  <a:srgbClr val="385D8A"/>
                </a:solidFill>
                <a:latin typeface="Arial Black" panose="020B0A04020102020204" pitchFamily="34" charset="0"/>
              </a:rPr>
              <a:pPr>
                <a:spcBef>
                  <a:spcPct val="0"/>
                </a:spcBef>
                <a:buClrTx/>
                <a:buFontTx/>
                <a:buNone/>
              </a:pPr>
              <a:t>25</a:t>
            </a:fld>
            <a:endParaRPr lang="en-US" altLang="en-US" sz="1100">
              <a:solidFill>
                <a:srgbClr val="385D8A"/>
              </a:solidFill>
              <a:latin typeface="Arial Black" panose="020B0A04020102020204" pitchFamily="34" charset="0"/>
            </a:endParaRPr>
          </a:p>
        </p:txBody>
      </p:sp>
      <p:sp>
        <p:nvSpPr>
          <p:cNvPr id="38916" name="Title 1">
            <a:extLst>
              <a:ext uri="{FF2B5EF4-FFF2-40B4-BE49-F238E27FC236}">
                <a16:creationId xmlns:a16="http://schemas.microsoft.com/office/drawing/2014/main" id="{2B4A3222-7E14-4593-85E6-43ED4A279230}"/>
              </a:ext>
            </a:extLst>
          </p:cNvPr>
          <p:cNvSpPr txBox="1">
            <a:spLocks/>
          </p:cNvSpPr>
          <p:nvPr/>
        </p:nvSpPr>
        <p:spPr bwMode="auto">
          <a:xfrm>
            <a:off x="2147888" y="306388"/>
            <a:ext cx="48482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2.2</a:t>
            </a:r>
            <a:br>
              <a:rPr lang="en-US" altLang="en-US" sz="32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Follow-up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2281AF7-5DA1-498D-8D56-4EF7C9A4A29D}"/>
              </a:ext>
            </a:extLst>
          </p:cNvPr>
          <p:cNvSpPr>
            <a:spLocks noGrp="1"/>
          </p:cNvSpPr>
          <p:nvPr>
            <p:ph type="title"/>
          </p:nvPr>
        </p:nvSpPr>
        <p:spPr>
          <a:xfrm>
            <a:off x="95250" y="304800"/>
            <a:ext cx="8953500" cy="1035050"/>
          </a:xfrm>
        </p:spPr>
        <p:txBody>
          <a:bodyPr/>
          <a:lstStyle/>
          <a:p>
            <a:r>
              <a:rPr lang="en-US" altLang="en-US" sz="3200"/>
              <a:t>Project 2.2</a:t>
            </a:r>
            <a:br>
              <a:rPr lang="en-US" altLang="en-US" sz="3200"/>
            </a:br>
            <a:r>
              <a:rPr lang="en-US" altLang="en-US" sz="2200"/>
              <a:t>Current Risk Estimates</a:t>
            </a:r>
            <a:br>
              <a:rPr lang="en-US" altLang="en-US" sz="2200"/>
            </a:br>
            <a:r>
              <a:rPr lang="en-US" altLang="en-US" sz="2200"/>
              <a:t>(ERR per 100 mGy)</a:t>
            </a:r>
          </a:p>
        </p:txBody>
      </p:sp>
      <p:graphicFrame>
        <p:nvGraphicFramePr>
          <p:cNvPr id="5" name="Content Placeholder 4">
            <a:extLst>
              <a:ext uri="{FF2B5EF4-FFF2-40B4-BE49-F238E27FC236}">
                <a16:creationId xmlns:a16="http://schemas.microsoft.com/office/drawing/2014/main" id="{FE555D3D-CB21-46F1-9A36-907FE7388694}"/>
              </a:ext>
            </a:extLst>
          </p:cNvPr>
          <p:cNvGraphicFramePr>
            <a:graphicFrameLocks noGrp="1"/>
          </p:cNvGraphicFramePr>
          <p:nvPr>
            <p:ph idx="1"/>
          </p:nvPr>
        </p:nvGraphicFramePr>
        <p:xfrm>
          <a:off x="304800" y="1727200"/>
          <a:ext cx="8585200" cy="4830763"/>
        </p:xfrm>
        <a:graphic>
          <a:graphicData uri="http://schemas.openxmlformats.org/drawingml/2006/table">
            <a:tbl>
              <a:tblPr firstRow="1" bandRow="1">
                <a:tableStyleId>{5C22544A-7EE6-4342-B048-85BDC9FD1C3A}</a:tableStyleId>
              </a:tblPr>
              <a:tblGrid>
                <a:gridCol w="2353733">
                  <a:extLst>
                    <a:ext uri="{9D8B030D-6E8A-4147-A177-3AD203B41FA5}">
                      <a16:colId xmlns:a16="http://schemas.microsoft.com/office/drawing/2014/main" val="20000"/>
                    </a:ext>
                  </a:extLst>
                </a:gridCol>
                <a:gridCol w="1659466">
                  <a:extLst>
                    <a:ext uri="{9D8B030D-6E8A-4147-A177-3AD203B41FA5}">
                      <a16:colId xmlns:a16="http://schemas.microsoft.com/office/drawing/2014/main" val="20001"/>
                    </a:ext>
                  </a:extLst>
                </a:gridCol>
                <a:gridCol w="1452033">
                  <a:extLst>
                    <a:ext uri="{9D8B030D-6E8A-4147-A177-3AD203B41FA5}">
                      <a16:colId xmlns:a16="http://schemas.microsoft.com/office/drawing/2014/main" val="20002"/>
                    </a:ext>
                  </a:extLst>
                </a:gridCol>
                <a:gridCol w="1452033">
                  <a:extLst>
                    <a:ext uri="{9D8B030D-6E8A-4147-A177-3AD203B41FA5}">
                      <a16:colId xmlns:a16="http://schemas.microsoft.com/office/drawing/2014/main" val="20003"/>
                    </a:ext>
                  </a:extLst>
                </a:gridCol>
                <a:gridCol w="1667935">
                  <a:extLst>
                    <a:ext uri="{9D8B030D-6E8A-4147-A177-3AD203B41FA5}">
                      <a16:colId xmlns:a16="http://schemas.microsoft.com/office/drawing/2014/main" val="20004"/>
                    </a:ext>
                  </a:extLst>
                </a:gridCol>
              </a:tblGrid>
              <a:tr h="395169">
                <a:tc rowSpan="2">
                  <a:txBody>
                    <a:bodyPr/>
                    <a:lstStyle/>
                    <a:p>
                      <a:pPr algn="ctr"/>
                      <a:r>
                        <a:rPr lang="en-US" sz="1600" b="0" dirty="0">
                          <a:latin typeface="Arial Black" panose="020B0A04020102020204" pitchFamily="34" charset="0"/>
                        </a:rPr>
                        <a:t>Site</a:t>
                      </a:r>
                    </a:p>
                  </a:txBody>
                  <a:tcPr marT="45708" marB="45708" anchor="ctr">
                    <a:solidFill>
                      <a:srgbClr val="385D8A"/>
                    </a:solidFill>
                  </a:tcPr>
                </a:tc>
                <a:tc rowSpan="2">
                  <a:txBody>
                    <a:bodyPr/>
                    <a:lstStyle/>
                    <a:p>
                      <a:pPr algn="ctr"/>
                      <a:r>
                        <a:rPr lang="en-US" sz="1600" b="0" dirty="0">
                          <a:latin typeface="Arial Black" panose="020B0A04020102020204" pitchFamily="34" charset="0"/>
                        </a:rPr>
                        <a:t>Years</a:t>
                      </a:r>
                      <a:r>
                        <a:rPr lang="en-US" sz="1600" b="0" baseline="0" dirty="0">
                          <a:latin typeface="Arial Black" panose="020B0A04020102020204" pitchFamily="34" charset="0"/>
                        </a:rPr>
                        <a:t> Since Exposure</a:t>
                      </a:r>
                      <a:endParaRPr lang="en-US" sz="1600" b="0" dirty="0">
                        <a:latin typeface="Arial Black" panose="020B0A04020102020204" pitchFamily="34" charset="0"/>
                      </a:endParaRPr>
                    </a:p>
                  </a:txBody>
                  <a:tcPr marT="45708" marB="45708" anchor="ctr">
                    <a:solidFill>
                      <a:srgbClr val="385D8A"/>
                    </a:solidFill>
                  </a:tcPr>
                </a:tc>
                <a:tc gridSpan="2">
                  <a:txBody>
                    <a:bodyPr/>
                    <a:lstStyle/>
                    <a:p>
                      <a:pPr algn="ctr"/>
                      <a:r>
                        <a:rPr lang="en-US" sz="1600" b="0" kern="1200" dirty="0">
                          <a:solidFill>
                            <a:schemeClr val="lt1"/>
                          </a:solidFill>
                          <a:latin typeface="Arial Black" panose="020B0A04020102020204" pitchFamily="34" charset="0"/>
                          <a:ea typeface="+mn-ea"/>
                          <a:cs typeface="+mn-cs"/>
                        </a:rPr>
                        <a:t>Plutonium</a:t>
                      </a:r>
                    </a:p>
                  </a:txBody>
                  <a:tcPr marT="45708" marB="45708" anchor="ctr">
                    <a:solidFill>
                      <a:srgbClr val="385D8A"/>
                    </a:solidFill>
                  </a:tcPr>
                </a:tc>
                <a:tc hMerge="1">
                  <a:txBody>
                    <a:bodyPr/>
                    <a:lstStyle/>
                    <a:p>
                      <a:endParaRPr lang="en-US" dirty="0"/>
                    </a:p>
                  </a:txBody>
                  <a:tcPr/>
                </a:tc>
                <a:tc rowSpan="2">
                  <a:txBody>
                    <a:bodyPr/>
                    <a:lstStyle/>
                    <a:p>
                      <a:pPr marL="0" algn="ctr" defTabSz="914400" rtl="0" eaLnBrk="1" latinLnBrk="0" hangingPunct="1"/>
                      <a:r>
                        <a:rPr lang="en-US" sz="1600" b="0" kern="1200" dirty="0">
                          <a:solidFill>
                            <a:schemeClr val="lt1"/>
                          </a:solidFill>
                          <a:latin typeface="Arial Black" panose="020B0A04020102020204" pitchFamily="34" charset="0"/>
                          <a:ea typeface="+mn-ea"/>
                          <a:cs typeface="+mn-cs"/>
                        </a:rPr>
                        <a:t>Gamma Both Sexes</a:t>
                      </a:r>
                    </a:p>
                  </a:txBody>
                  <a:tcPr marT="45708" marB="45708" anchor="ctr">
                    <a:solidFill>
                      <a:srgbClr val="385D8A"/>
                    </a:solidFill>
                  </a:tcPr>
                </a:tc>
                <a:extLst>
                  <a:ext uri="{0D108BD9-81ED-4DB2-BD59-A6C34878D82A}">
                    <a16:rowId xmlns:a16="http://schemas.microsoft.com/office/drawing/2014/main" val="10000"/>
                  </a:ext>
                </a:extLst>
              </a:tr>
              <a:tr h="395169">
                <a:tc vMerge="1">
                  <a:txBody>
                    <a:bodyPr/>
                    <a:lstStyle/>
                    <a:p>
                      <a:endParaRPr lang="en-US" dirty="0"/>
                    </a:p>
                  </a:txBody>
                  <a:tcPr/>
                </a:tc>
                <a:tc vMerge="1">
                  <a:txBody>
                    <a:bodyPr/>
                    <a:lstStyle/>
                    <a:p>
                      <a:endParaRPr lang="en-US" dirty="0"/>
                    </a:p>
                  </a:txBody>
                  <a:tcPr/>
                </a:tc>
                <a:tc>
                  <a:txBody>
                    <a:bodyPr/>
                    <a:lstStyle/>
                    <a:p>
                      <a:pPr marL="0" algn="ctr" defTabSz="914400" rtl="0" eaLnBrk="1" latinLnBrk="0" hangingPunct="1"/>
                      <a:r>
                        <a:rPr lang="en-US" sz="1600" b="0" kern="1200" dirty="0">
                          <a:solidFill>
                            <a:schemeClr val="lt1"/>
                          </a:solidFill>
                          <a:latin typeface="Arial Black" panose="020B0A04020102020204" pitchFamily="34" charset="0"/>
                          <a:ea typeface="+mn-ea"/>
                          <a:cs typeface="+mn-cs"/>
                        </a:rPr>
                        <a:t>Men</a:t>
                      </a:r>
                    </a:p>
                  </a:txBody>
                  <a:tcPr marT="45708" marB="45708" anchor="ctr">
                    <a:solidFill>
                      <a:srgbClr val="1797CF"/>
                    </a:solidFill>
                  </a:tcPr>
                </a:tc>
                <a:tc>
                  <a:txBody>
                    <a:bodyPr/>
                    <a:lstStyle/>
                    <a:p>
                      <a:pPr marL="0" algn="ctr" defTabSz="914400" rtl="0" eaLnBrk="1" latinLnBrk="0" hangingPunct="1"/>
                      <a:r>
                        <a:rPr lang="en-US" sz="1600" b="0" kern="1200" dirty="0">
                          <a:solidFill>
                            <a:schemeClr val="lt1"/>
                          </a:solidFill>
                          <a:latin typeface="Arial Black" panose="020B0A04020102020204" pitchFamily="34" charset="0"/>
                          <a:ea typeface="+mn-ea"/>
                          <a:cs typeface="+mn-cs"/>
                        </a:rPr>
                        <a:t>Women</a:t>
                      </a:r>
                    </a:p>
                  </a:txBody>
                  <a:tcPr marT="45708" marB="45708" anchor="ctr">
                    <a:solidFill>
                      <a:srgbClr val="1797CF"/>
                    </a:solidFill>
                  </a:tcPr>
                </a:tc>
                <a:tc vMerge="1">
                  <a:txBody>
                    <a:bodyPr/>
                    <a:lstStyle/>
                    <a:p>
                      <a:endParaRPr lang="en-US" dirty="0"/>
                    </a:p>
                  </a:txBody>
                  <a:tcPr/>
                </a:tc>
                <a:extLst>
                  <a:ext uri="{0D108BD9-81ED-4DB2-BD59-A6C34878D82A}">
                    <a16:rowId xmlns:a16="http://schemas.microsoft.com/office/drawing/2014/main" val="10001"/>
                  </a:ext>
                </a:extLst>
              </a:tr>
              <a:tr h="617114">
                <a:tc>
                  <a:txBody>
                    <a:bodyPr/>
                    <a:lstStyle/>
                    <a:p>
                      <a:pPr algn="r"/>
                      <a:r>
                        <a:rPr lang="en-US" sz="1800" dirty="0"/>
                        <a:t>Lung</a:t>
                      </a:r>
                    </a:p>
                    <a:p>
                      <a:pPr algn="r"/>
                      <a:r>
                        <a:rPr lang="en-US" sz="1400" dirty="0"/>
                        <a:t>(Gilbert</a:t>
                      </a:r>
                      <a:r>
                        <a:rPr lang="en-US" sz="1400" baseline="0" dirty="0"/>
                        <a:t> et al., 2013)</a:t>
                      </a:r>
                      <a:endParaRPr lang="en-US" sz="1400" dirty="0"/>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5+</a:t>
                      </a:r>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0.74*</a:t>
                      </a:r>
                    </a:p>
                    <a:p>
                      <a:pPr algn="ctr"/>
                      <a:r>
                        <a:rPr lang="en-US" sz="1400" dirty="0">
                          <a:latin typeface="Arial Black" panose="020B0A04020102020204" pitchFamily="34" charset="0"/>
                        </a:rPr>
                        <a:t>(0.5 – 1.1)</a:t>
                      </a:r>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2.4*</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(1.1 – 5.6)</a:t>
                      </a:r>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0.024*</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(0.008 – 0.044)</a:t>
                      </a:r>
                    </a:p>
                  </a:txBody>
                  <a:tcPr marT="45708" marB="45708" anchor="ctr">
                    <a:solidFill>
                      <a:schemeClr val="bg1">
                        <a:lumMod val="85000"/>
                      </a:schemeClr>
                    </a:solidFill>
                  </a:tcPr>
                </a:tc>
                <a:extLst>
                  <a:ext uri="{0D108BD9-81ED-4DB2-BD59-A6C34878D82A}">
                    <a16:rowId xmlns:a16="http://schemas.microsoft.com/office/drawing/2014/main" val="10002"/>
                  </a:ext>
                </a:extLst>
              </a:tr>
              <a:tr h="617114">
                <a:tc>
                  <a:txBody>
                    <a:bodyPr/>
                    <a:lstStyle/>
                    <a:p>
                      <a:pPr algn="r"/>
                      <a:r>
                        <a:rPr lang="en-US" sz="1800" dirty="0"/>
                        <a:t>Liver</a:t>
                      </a:r>
                    </a:p>
                    <a:p>
                      <a:pPr algn="r"/>
                      <a:r>
                        <a:rPr lang="en-US" sz="1400" dirty="0"/>
                        <a:t>(Sokolnikov</a:t>
                      </a:r>
                      <a:r>
                        <a:rPr lang="en-US" sz="1400" baseline="0" dirty="0"/>
                        <a:t> et al., 2008)</a:t>
                      </a:r>
                      <a:endParaRPr lang="en-US" sz="1400" dirty="0"/>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5+</a:t>
                      </a:r>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0.26*</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(0.07 – 0.60)</a:t>
                      </a:r>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2.9*</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(1.0 – 9.5)</a:t>
                      </a:r>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0.021</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(&lt;0 – 0.10)</a:t>
                      </a:r>
                    </a:p>
                  </a:txBody>
                  <a:tcPr marT="45708" marB="45708" anchor="ctr">
                    <a:solidFill>
                      <a:schemeClr val="bg1">
                        <a:lumMod val="95000"/>
                      </a:schemeClr>
                    </a:solidFill>
                  </a:tcPr>
                </a:tc>
                <a:extLst>
                  <a:ext uri="{0D108BD9-81ED-4DB2-BD59-A6C34878D82A}">
                    <a16:rowId xmlns:a16="http://schemas.microsoft.com/office/drawing/2014/main" val="10003"/>
                  </a:ext>
                </a:extLst>
              </a:tr>
              <a:tr h="649593">
                <a:tc>
                  <a:txBody>
                    <a:bodyPr/>
                    <a:lstStyle/>
                    <a:p>
                      <a:pPr algn="r"/>
                      <a:r>
                        <a:rPr lang="en-US" sz="1800" dirty="0"/>
                        <a:t>Bone</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t>(Sokolnikov</a:t>
                      </a:r>
                      <a:r>
                        <a:rPr lang="en-US" sz="1400" baseline="0" dirty="0"/>
                        <a:t> et al., 2008)</a:t>
                      </a:r>
                      <a:endParaRPr lang="en-US" sz="1400" dirty="0"/>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5+</a:t>
                      </a:r>
                    </a:p>
                  </a:txBody>
                  <a:tcPr marT="45708" marB="45708" anchor="ctr">
                    <a:solidFill>
                      <a:schemeClr val="bg1">
                        <a:lumMod val="85000"/>
                      </a:schemeClr>
                    </a:solidFill>
                  </a:tcPr>
                </a:tc>
                <a:tc>
                  <a:txBody>
                    <a:bodyPr/>
                    <a:lstStyle/>
                    <a:p>
                      <a:pPr algn="ctr"/>
                      <a:r>
                        <a:rPr lang="en-US" sz="1800" b="1" dirty="0">
                          <a:latin typeface="Arial Black" panose="020B0A04020102020204" pitchFamily="34" charset="0"/>
                        </a:rPr>
                        <a:t>0.079</a:t>
                      </a:r>
                    </a:p>
                    <a:p>
                      <a:pPr marL="0" algn="ctr" defTabSz="914400" rtl="0" eaLnBrk="1" latinLnBrk="0" hangingPunct="1"/>
                      <a:r>
                        <a:rPr lang="en-US" sz="1400" b="1" kern="1200" dirty="0">
                          <a:solidFill>
                            <a:schemeClr val="dk1"/>
                          </a:solidFill>
                          <a:latin typeface="Arial Black" panose="020B0A04020102020204" pitchFamily="34" charset="0"/>
                          <a:ea typeface="+mn-ea"/>
                          <a:cs typeface="+mn-cs"/>
                        </a:rPr>
                        <a:t>(&lt;0 – 0.52)</a:t>
                      </a:r>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0.34*</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(0.04 – 2.0)</a:t>
                      </a:r>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0.035</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(&lt;0 – 0.44)</a:t>
                      </a:r>
                    </a:p>
                  </a:txBody>
                  <a:tcPr marT="45708" marB="45708" anchor="ctr">
                    <a:solidFill>
                      <a:schemeClr val="bg1">
                        <a:lumMod val="85000"/>
                      </a:schemeClr>
                    </a:solidFill>
                  </a:tcPr>
                </a:tc>
                <a:extLst>
                  <a:ext uri="{0D108BD9-81ED-4DB2-BD59-A6C34878D82A}">
                    <a16:rowId xmlns:a16="http://schemas.microsoft.com/office/drawing/2014/main" val="10004"/>
                  </a:ext>
                </a:extLst>
              </a:tr>
              <a:tr h="682074">
                <a:tc>
                  <a:txBody>
                    <a:bodyPr/>
                    <a:lstStyle/>
                    <a:p>
                      <a:pPr algn="r"/>
                      <a:r>
                        <a:rPr lang="en-US" sz="1800" dirty="0"/>
                        <a:t>Other Solid Cancers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t>(Sokolnikov</a:t>
                      </a:r>
                      <a:r>
                        <a:rPr lang="en-US" sz="1400" baseline="0" dirty="0"/>
                        <a:t> et al., 2015)</a:t>
                      </a:r>
                      <a:endParaRPr lang="en-US" sz="1400" dirty="0"/>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5+</a:t>
                      </a:r>
                    </a:p>
                  </a:txBody>
                  <a:tcPr marT="45708" marB="45708" anchor="ctr">
                    <a:solidFill>
                      <a:schemeClr val="bg1">
                        <a:lumMod val="95000"/>
                      </a:schemeClr>
                    </a:solidFill>
                  </a:tcPr>
                </a:tc>
                <a:tc>
                  <a:txBody>
                    <a:bodyPr/>
                    <a:lstStyle/>
                    <a:p>
                      <a:pPr algn="ctr"/>
                      <a:r>
                        <a:rPr lang="en-US" sz="1800" dirty="0"/>
                        <a:t>--</a:t>
                      </a:r>
                    </a:p>
                  </a:txBody>
                  <a:tcPr marT="45708" marB="45708" anchor="ctr">
                    <a:solidFill>
                      <a:schemeClr val="bg1">
                        <a:lumMod val="95000"/>
                      </a:schemeClr>
                    </a:solidFill>
                  </a:tcPr>
                </a:tc>
                <a:tc>
                  <a:txBody>
                    <a:bodyPr/>
                    <a:lstStyle/>
                    <a:p>
                      <a:pPr algn="ctr"/>
                      <a:r>
                        <a:rPr lang="en-US" sz="1800" dirty="0"/>
                        <a:t>--</a:t>
                      </a:r>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0.016*</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(0.007 – 0.026)</a:t>
                      </a:r>
                    </a:p>
                  </a:txBody>
                  <a:tcPr marT="45708" marB="45708" anchor="ctr">
                    <a:solidFill>
                      <a:schemeClr val="bg1">
                        <a:lumMod val="95000"/>
                      </a:schemeClr>
                    </a:solidFill>
                  </a:tcPr>
                </a:tc>
                <a:extLst>
                  <a:ext uri="{0D108BD9-81ED-4DB2-BD59-A6C34878D82A}">
                    <a16:rowId xmlns:a16="http://schemas.microsoft.com/office/drawing/2014/main" val="10005"/>
                  </a:ext>
                </a:extLst>
              </a:tr>
              <a:tr h="682074">
                <a:tc>
                  <a:txBody>
                    <a:bodyPr/>
                    <a:lstStyle/>
                    <a:p>
                      <a:pPr algn="r"/>
                      <a:r>
                        <a:rPr lang="en-US" sz="1800" dirty="0"/>
                        <a:t>Non-CLL Leukemia</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dirty="0"/>
                        <a:t>(Sokolnikov</a:t>
                      </a:r>
                      <a:r>
                        <a:rPr lang="en-US" sz="1200" baseline="0" dirty="0"/>
                        <a:t> et al, in progress)</a:t>
                      </a:r>
                      <a:endParaRPr lang="en-US" sz="1200" dirty="0"/>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2 - 4</a:t>
                      </a:r>
                    </a:p>
                  </a:txBody>
                  <a:tcPr marT="45708" marB="45708" anchor="ctr">
                    <a:solidFill>
                      <a:schemeClr val="bg1">
                        <a:lumMod val="85000"/>
                      </a:schemeClr>
                    </a:solidFill>
                  </a:tcPr>
                </a:tc>
                <a:tc>
                  <a:txBody>
                    <a:bodyPr/>
                    <a:lstStyle/>
                    <a:p>
                      <a:pPr algn="ctr"/>
                      <a:r>
                        <a:rPr lang="en-US" sz="1800" dirty="0"/>
                        <a:t>--</a:t>
                      </a:r>
                    </a:p>
                  </a:txBody>
                  <a:tcPr marT="45708" marB="45708" anchor="ctr">
                    <a:solidFill>
                      <a:schemeClr val="bg1">
                        <a:lumMod val="85000"/>
                      </a:schemeClr>
                    </a:solidFill>
                  </a:tcPr>
                </a:tc>
                <a:tc>
                  <a:txBody>
                    <a:bodyPr/>
                    <a:lstStyle/>
                    <a:p>
                      <a:pPr algn="ctr"/>
                      <a:r>
                        <a:rPr lang="en-US" sz="1800" dirty="0"/>
                        <a:t>--</a:t>
                      </a:r>
                    </a:p>
                  </a:txBody>
                  <a:tcPr marT="45708" marB="45708" anchor="ctr">
                    <a:solidFill>
                      <a:schemeClr val="bg1">
                        <a:lumMod val="85000"/>
                      </a:schemeClr>
                    </a:solidFill>
                  </a:tcPr>
                </a:tc>
                <a:tc>
                  <a:txBody>
                    <a:bodyPr/>
                    <a:lstStyle/>
                    <a:p>
                      <a:pPr algn="ctr"/>
                      <a:r>
                        <a:rPr lang="en-US" sz="1800" dirty="0">
                          <a:latin typeface="Arial Black" panose="020B0A04020102020204" pitchFamily="34" charset="0"/>
                        </a:rPr>
                        <a:t>0.69*</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(0.29 – 1.5)</a:t>
                      </a:r>
                    </a:p>
                  </a:txBody>
                  <a:tcPr marT="45708" marB="45708" anchor="ctr">
                    <a:solidFill>
                      <a:schemeClr val="bg1">
                        <a:lumMod val="85000"/>
                      </a:schemeClr>
                    </a:solidFill>
                  </a:tcPr>
                </a:tc>
                <a:extLst>
                  <a:ext uri="{0D108BD9-81ED-4DB2-BD59-A6C34878D82A}">
                    <a16:rowId xmlns:a16="http://schemas.microsoft.com/office/drawing/2014/main" val="10006"/>
                  </a:ext>
                </a:extLst>
              </a:tr>
              <a:tr h="792454">
                <a:tc>
                  <a:txBody>
                    <a:bodyPr/>
                    <a:lstStyle/>
                    <a:p>
                      <a:pPr algn="r"/>
                      <a:r>
                        <a:rPr lang="en-US" sz="1800" dirty="0"/>
                        <a:t>Non-CLL Leukemia</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dirty="0"/>
                        <a:t>(Sokolnikov</a:t>
                      </a:r>
                      <a:r>
                        <a:rPr lang="en-US" sz="1200" baseline="0" dirty="0"/>
                        <a:t> et al, in progress)</a:t>
                      </a:r>
                      <a:endParaRPr lang="en-US" sz="1200" dirty="0"/>
                    </a:p>
                    <a:p>
                      <a:pPr algn="r"/>
                      <a:r>
                        <a:rPr lang="en-US" sz="1600" b="1" dirty="0"/>
                        <a:t>*p&lt;0.05</a:t>
                      </a:r>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5+</a:t>
                      </a:r>
                    </a:p>
                  </a:txBody>
                  <a:tcPr marT="45708" marB="45708" anchor="ctr">
                    <a:solidFill>
                      <a:schemeClr val="bg1">
                        <a:lumMod val="95000"/>
                      </a:schemeClr>
                    </a:solidFill>
                  </a:tcPr>
                </a:tc>
                <a:tc>
                  <a:txBody>
                    <a:bodyPr/>
                    <a:lstStyle/>
                    <a:p>
                      <a:pPr algn="ctr"/>
                      <a:r>
                        <a:rPr lang="en-US" sz="1800" dirty="0"/>
                        <a:t>--</a:t>
                      </a:r>
                    </a:p>
                  </a:txBody>
                  <a:tcPr marT="45708" marB="45708" anchor="ctr">
                    <a:solidFill>
                      <a:schemeClr val="bg1">
                        <a:lumMod val="95000"/>
                      </a:schemeClr>
                    </a:solidFill>
                  </a:tcPr>
                </a:tc>
                <a:tc>
                  <a:txBody>
                    <a:bodyPr/>
                    <a:lstStyle/>
                    <a:p>
                      <a:pPr algn="ctr"/>
                      <a:r>
                        <a:rPr lang="en-US" sz="1800" dirty="0"/>
                        <a:t>--</a:t>
                      </a:r>
                    </a:p>
                  </a:txBody>
                  <a:tcPr marT="45708" marB="45708" anchor="ctr">
                    <a:solidFill>
                      <a:schemeClr val="bg1">
                        <a:lumMod val="95000"/>
                      </a:schemeClr>
                    </a:solidFill>
                  </a:tcPr>
                </a:tc>
                <a:tc>
                  <a:txBody>
                    <a:bodyPr/>
                    <a:lstStyle/>
                    <a:p>
                      <a:pPr algn="ctr"/>
                      <a:r>
                        <a:rPr lang="en-US" sz="1800" dirty="0">
                          <a:latin typeface="Arial Black" panose="020B0A04020102020204" pitchFamily="34" charset="0"/>
                        </a:rPr>
                        <a:t>0.045*</a:t>
                      </a:r>
                    </a:p>
                    <a:p>
                      <a:pPr marL="0" algn="ctr" defTabSz="914400" rtl="0" eaLnBrk="1" latinLnBrk="0" hangingPunct="1"/>
                      <a:r>
                        <a:rPr lang="en-US" sz="1400" kern="1200" dirty="0">
                          <a:solidFill>
                            <a:schemeClr val="dk1"/>
                          </a:solidFill>
                          <a:latin typeface="Arial Black" panose="020B0A04020102020204" pitchFamily="34" charset="0"/>
                          <a:ea typeface="+mn-ea"/>
                          <a:cs typeface="+mn-cs"/>
                        </a:rPr>
                        <a:t>(0.01 – 0.11)</a:t>
                      </a:r>
                    </a:p>
                  </a:txBody>
                  <a:tcPr marT="45708" marB="45708" anchor="c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39997" name="Rectangle 6">
            <a:extLst>
              <a:ext uri="{FF2B5EF4-FFF2-40B4-BE49-F238E27FC236}">
                <a16:creationId xmlns:a16="http://schemas.microsoft.com/office/drawing/2014/main" id="{16CFB5C9-DD01-4958-917A-24D5DDA0AD15}"/>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53126E65-2D1D-4894-9B21-9AED31143E51}" type="slidenum">
              <a:rPr lang="en-US" altLang="en-US" sz="1100">
                <a:solidFill>
                  <a:srgbClr val="385D8A"/>
                </a:solidFill>
                <a:latin typeface="Arial Black" panose="020B0A04020102020204" pitchFamily="34" charset="0"/>
              </a:rPr>
              <a:pPr>
                <a:spcBef>
                  <a:spcPct val="0"/>
                </a:spcBef>
                <a:buClrTx/>
                <a:buFontTx/>
                <a:buNone/>
              </a:pPr>
              <a:t>26</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B1852320-0663-4020-B14A-60890B6CBCC7}"/>
              </a:ext>
            </a:extLst>
          </p:cNvPr>
          <p:cNvSpPr>
            <a:spLocks noGrp="1"/>
          </p:cNvSpPr>
          <p:nvPr>
            <p:ph idx="1"/>
          </p:nvPr>
        </p:nvSpPr>
        <p:spPr>
          <a:xfrm>
            <a:off x="209550" y="1771650"/>
            <a:ext cx="8774113" cy="4575175"/>
          </a:xfrm>
        </p:spPr>
        <p:txBody>
          <a:bodyPr/>
          <a:lstStyle/>
          <a:p>
            <a:r>
              <a:rPr lang="en-GB" altLang="en-US" sz="2200"/>
              <a:t>Following protracted exposure to plutonium, researchers observed:</a:t>
            </a:r>
          </a:p>
          <a:p>
            <a:pPr lvl="1"/>
            <a:r>
              <a:rPr lang="en-GB" altLang="en-US" sz="1900"/>
              <a:t>Very large excess risks from cancers of the lung, liver, and bone, confirming results from previous research in Beagle dogs</a:t>
            </a:r>
          </a:p>
          <a:p>
            <a:pPr lvl="1"/>
            <a:r>
              <a:rPr lang="en-GB" altLang="en-US" sz="1900"/>
              <a:t>Larger excess risks from cancers of the lung, liver, and bone in women than men exposed to same dose </a:t>
            </a:r>
            <a:endParaRPr lang="en-US" altLang="en-US" sz="1900"/>
          </a:p>
          <a:p>
            <a:r>
              <a:rPr lang="en-GB" altLang="en-US" sz="2200"/>
              <a:t>Following protracted exposure to gamma rays, researchers observed:</a:t>
            </a:r>
          </a:p>
          <a:p>
            <a:pPr lvl="1"/>
            <a:r>
              <a:rPr lang="en-GB" altLang="en-US" sz="1900"/>
              <a:t>Excess risks from other solid tumors</a:t>
            </a:r>
          </a:p>
          <a:p>
            <a:pPr lvl="1"/>
            <a:r>
              <a:rPr lang="en-GB" altLang="en-US" sz="1900"/>
              <a:t>Very significant excess risks from leukemia</a:t>
            </a:r>
            <a:endParaRPr lang="en-US" altLang="en-US" sz="1900"/>
          </a:p>
          <a:p>
            <a:pPr>
              <a:spcBef>
                <a:spcPct val="0"/>
              </a:spcBef>
              <a:spcAft>
                <a:spcPts val="1500"/>
              </a:spcAft>
            </a:pPr>
            <a:endParaRPr lang="en-US" altLang="en-US" sz="2400"/>
          </a:p>
          <a:p>
            <a:pPr>
              <a:spcBef>
                <a:spcPct val="0"/>
              </a:spcBef>
              <a:spcAft>
                <a:spcPts val="1500"/>
              </a:spcAft>
            </a:pPr>
            <a:endParaRPr lang="en-US" altLang="en-US" sz="2200"/>
          </a:p>
        </p:txBody>
      </p:sp>
      <p:sp>
        <p:nvSpPr>
          <p:cNvPr id="40963" name="Rectangle 6">
            <a:extLst>
              <a:ext uri="{FF2B5EF4-FFF2-40B4-BE49-F238E27FC236}">
                <a16:creationId xmlns:a16="http://schemas.microsoft.com/office/drawing/2014/main" id="{C499A92B-16C5-4734-8FA9-EE0220DBAF58}"/>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F779CD21-36F7-450D-8509-726665B1AEE9}" type="slidenum">
              <a:rPr lang="en-US" altLang="en-US" sz="1100">
                <a:solidFill>
                  <a:srgbClr val="385D8A"/>
                </a:solidFill>
                <a:latin typeface="Arial Black" panose="020B0A04020102020204" pitchFamily="34" charset="0"/>
              </a:rPr>
              <a:pPr>
                <a:spcBef>
                  <a:spcPct val="0"/>
                </a:spcBef>
                <a:buClrTx/>
                <a:buFontTx/>
                <a:buNone/>
              </a:pPr>
              <a:t>27</a:t>
            </a:fld>
            <a:endParaRPr lang="en-US" altLang="en-US" sz="1100">
              <a:solidFill>
                <a:srgbClr val="385D8A"/>
              </a:solidFill>
              <a:latin typeface="Arial Black" panose="020B0A04020102020204" pitchFamily="34" charset="0"/>
            </a:endParaRPr>
          </a:p>
        </p:txBody>
      </p:sp>
      <p:sp>
        <p:nvSpPr>
          <p:cNvPr id="40964" name="Title 1">
            <a:extLst>
              <a:ext uri="{FF2B5EF4-FFF2-40B4-BE49-F238E27FC236}">
                <a16:creationId xmlns:a16="http://schemas.microsoft.com/office/drawing/2014/main" id="{7930F8BA-EFAB-4B2E-A7E1-FB6C6579C7BD}"/>
              </a:ext>
            </a:extLst>
          </p:cNvPr>
          <p:cNvSpPr txBox="1">
            <a:spLocks/>
          </p:cNvSpPr>
          <p:nvPr/>
        </p:nvSpPr>
        <p:spPr bwMode="auto">
          <a:xfrm>
            <a:off x="93663" y="298450"/>
            <a:ext cx="89566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2.2</a:t>
            </a:r>
            <a:br>
              <a:rPr lang="en-US" altLang="en-US" sz="34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Key Findings</a:t>
            </a:r>
            <a:endParaRPr lang="en-US" altLang="en-US" sz="1600">
              <a:solidFill>
                <a:srgbClr val="385D8A"/>
              </a:solidFill>
              <a:latin typeface="Arial Black" panose="020B0A040201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F90CE263-27F9-4CAB-8BB3-36DCBFB959C8}"/>
              </a:ext>
            </a:extLst>
          </p:cNvPr>
          <p:cNvSpPr>
            <a:spLocks noGrp="1"/>
          </p:cNvSpPr>
          <p:nvPr>
            <p:ph idx="1"/>
          </p:nvPr>
        </p:nvSpPr>
        <p:spPr>
          <a:xfrm>
            <a:off x="169863" y="1633538"/>
            <a:ext cx="8813800" cy="5051425"/>
          </a:xfrm>
        </p:spPr>
        <p:txBody>
          <a:bodyPr/>
          <a:lstStyle/>
          <a:p>
            <a:pPr marL="287338" indent="-284163">
              <a:spcBef>
                <a:spcPct val="0"/>
              </a:spcBef>
              <a:spcAft>
                <a:spcPts val="500"/>
              </a:spcAft>
              <a:defRPr/>
            </a:pPr>
            <a:r>
              <a:rPr lang="en-US" altLang="en-US" sz="1800" dirty="0"/>
              <a:t>The Mayak Worker Dosimetry System (</a:t>
            </a:r>
            <a:r>
              <a:rPr lang="en-US" altLang="en-US" sz="1800" b="1" dirty="0">
                <a:solidFill>
                  <a:srgbClr val="385D8A"/>
                </a:solidFill>
              </a:rPr>
              <a:t>MWDS</a:t>
            </a:r>
            <a:r>
              <a:rPr lang="en-US" altLang="en-US" sz="1800" dirty="0"/>
              <a:t>) developed in Project 2.4, </a:t>
            </a:r>
            <a:r>
              <a:rPr lang="en-US" altLang="en-US" sz="1800" i="1" dirty="0"/>
              <a:t>Mayak Worker Dosimetry</a:t>
            </a:r>
            <a:r>
              <a:rPr lang="en-US" altLang="en-US" sz="1800" dirty="0"/>
              <a:t>, provides the dosimetric data for companion Project 2.2, </a:t>
            </a:r>
            <a:r>
              <a:rPr lang="en-US" altLang="en-US" sz="1800" i="1" dirty="0"/>
              <a:t>Mayak Worker Cancer Mortality</a:t>
            </a:r>
          </a:p>
          <a:p>
            <a:pPr marL="287338" indent="-284163">
              <a:spcBef>
                <a:spcPct val="0"/>
              </a:spcBef>
              <a:spcAft>
                <a:spcPts val="500"/>
              </a:spcAft>
              <a:defRPr/>
            </a:pPr>
            <a:r>
              <a:rPr lang="en-US" altLang="en-US" sz="1800" dirty="0">
                <a:solidFill>
                  <a:srgbClr val="000000"/>
                </a:solidFill>
              </a:rPr>
              <a:t>MWDS deals explicitly with shared and unshared uncertainties in the models used to calculate doses from both external and internal sources:</a:t>
            </a:r>
          </a:p>
          <a:p>
            <a:pPr lvl="1">
              <a:spcBef>
                <a:spcPct val="0"/>
              </a:spcBef>
              <a:spcAft>
                <a:spcPts val="500"/>
              </a:spcAft>
              <a:defRPr/>
            </a:pPr>
            <a:r>
              <a:rPr lang="en-US" altLang="en-US" sz="1600" dirty="0">
                <a:solidFill>
                  <a:srgbClr val="000000"/>
                </a:solidFill>
              </a:rPr>
              <a:t>A novel Bayesian approach has been developed to interpret the bioassay measurement data</a:t>
            </a:r>
          </a:p>
          <a:p>
            <a:pPr lvl="1">
              <a:spcBef>
                <a:spcPct val="0"/>
              </a:spcBef>
              <a:spcAft>
                <a:spcPts val="500"/>
              </a:spcAft>
              <a:defRPr/>
            </a:pPr>
            <a:r>
              <a:rPr lang="en-US" altLang="en-US" sz="1600" b="1" dirty="0">
                <a:solidFill>
                  <a:srgbClr val="385D8A"/>
                </a:solidFill>
              </a:rPr>
              <a:t>MWDS-2013 external </a:t>
            </a:r>
            <a:r>
              <a:rPr lang="en-US" altLang="en-US" sz="1600" dirty="0">
                <a:solidFill>
                  <a:srgbClr val="000000"/>
                </a:solidFill>
              </a:rPr>
              <a:t>doses (probability distributions for </a:t>
            </a:r>
            <a:r>
              <a:rPr lang="en-US" altLang="en-US" sz="1600" i="1" dirty="0">
                <a:solidFill>
                  <a:srgbClr val="000000"/>
                </a:solidFill>
              </a:rPr>
              <a:t>external gamma, external high energy neutron, external low-energy neutron</a:t>
            </a:r>
            <a:r>
              <a:rPr lang="en-US" altLang="en-US" sz="1600" dirty="0">
                <a:solidFill>
                  <a:srgbClr val="000000"/>
                </a:solidFill>
              </a:rPr>
              <a:t>, and </a:t>
            </a:r>
            <a:r>
              <a:rPr lang="en-US" altLang="en-US" sz="1600" i="1" dirty="0">
                <a:solidFill>
                  <a:srgbClr val="000000"/>
                </a:solidFill>
              </a:rPr>
              <a:t>medical exposures </a:t>
            </a:r>
            <a:r>
              <a:rPr lang="en-US" altLang="en-US" sz="1600" dirty="0">
                <a:solidFill>
                  <a:srgbClr val="000000"/>
                </a:solidFill>
              </a:rPr>
              <a:t>for the period 1948 through 2008) were provided to epidemiologists in February 2014  </a:t>
            </a:r>
          </a:p>
          <a:p>
            <a:pPr lvl="1">
              <a:spcBef>
                <a:spcPct val="0"/>
              </a:spcBef>
              <a:spcAft>
                <a:spcPts val="500"/>
              </a:spcAft>
              <a:defRPr/>
            </a:pPr>
            <a:r>
              <a:rPr lang="en-US" altLang="en-US" sz="1600" b="1" dirty="0">
                <a:solidFill>
                  <a:srgbClr val="385D8A"/>
                </a:solidFill>
              </a:rPr>
              <a:t>MWDS-2013 internal </a:t>
            </a:r>
            <a:r>
              <a:rPr lang="en-US" altLang="en-US" sz="1600" dirty="0">
                <a:solidFill>
                  <a:srgbClr val="000000"/>
                </a:solidFill>
              </a:rPr>
              <a:t>doses (probability distributions of organ doses following inhalation of plutonium) were provided to epidemiologists in September 2014</a:t>
            </a:r>
          </a:p>
          <a:p>
            <a:pPr lvl="1">
              <a:spcBef>
                <a:spcPct val="0"/>
              </a:spcBef>
              <a:spcAft>
                <a:spcPts val="500"/>
              </a:spcAft>
              <a:defRPr/>
            </a:pPr>
            <a:r>
              <a:rPr lang="en-US" altLang="en-US" sz="1600" b="1" dirty="0">
                <a:solidFill>
                  <a:srgbClr val="385D8A"/>
                </a:solidFill>
              </a:rPr>
              <a:t>MWDS-2016 internal </a:t>
            </a:r>
            <a:r>
              <a:rPr lang="en-US" altLang="en-US" sz="1600" dirty="0">
                <a:solidFill>
                  <a:srgbClr val="000000"/>
                </a:solidFill>
              </a:rPr>
              <a:t>doses (probability distributions of organ doses following inhalation of plutonium) were provided to epidemiologists in September 2016 (external doses remained the same</a:t>
            </a:r>
          </a:p>
          <a:p>
            <a:pPr>
              <a:spcBef>
                <a:spcPct val="0"/>
              </a:spcBef>
              <a:spcAft>
                <a:spcPts val="500"/>
              </a:spcAft>
              <a:defRPr/>
            </a:pPr>
            <a:r>
              <a:rPr lang="en-US" sz="1800" dirty="0"/>
              <a:t>22 articles describing the MWDS-2013 approaches and results were published as a single topical issue of </a:t>
            </a:r>
            <a:r>
              <a:rPr lang="en-US" sz="1800" i="1" dirty="0"/>
              <a:t>Radiation Protection Dosimetry</a:t>
            </a:r>
            <a:r>
              <a:rPr lang="en-US" sz="1800" dirty="0"/>
              <a:t> (Volume 176, Issue 1-2,  October 1, 2017); an article comparing MWDS-2013 with MWDS-2016 submitted.</a:t>
            </a:r>
          </a:p>
          <a:p>
            <a:pPr>
              <a:spcBef>
                <a:spcPct val="0"/>
              </a:spcBef>
              <a:spcAft>
                <a:spcPts val="500"/>
              </a:spcAft>
              <a:defRPr/>
            </a:pPr>
            <a:endParaRPr lang="en-US" altLang="en-US" sz="1200" dirty="0">
              <a:solidFill>
                <a:srgbClr val="000000"/>
              </a:solidFill>
            </a:endParaRPr>
          </a:p>
        </p:txBody>
      </p:sp>
      <p:sp>
        <p:nvSpPr>
          <p:cNvPr id="41987" name="Rectangle 6">
            <a:extLst>
              <a:ext uri="{FF2B5EF4-FFF2-40B4-BE49-F238E27FC236}">
                <a16:creationId xmlns:a16="http://schemas.microsoft.com/office/drawing/2014/main" id="{D1D6A3A2-4F32-46BD-8CB7-97E8039C82BE}"/>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A34216B1-1B17-4644-BC68-0E895D6585C0}" type="slidenum">
              <a:rPr lang="en-US" altLang="en-US" sz="1100">
                <a:solidFill>
                  <a:srgbClr val="385D8A"/>
                </a:solidFill>
                <a:latin typeface="Arial Black" panose="020B0A04020102020204" pitchFamily="34" charset="0"/>
              </a:rPr>
              <a:pPr>
                <a:spcBef>
                  <a:spcPct val="0"/>
                </a:spcBef>
                <a:buClrTx/>
                <a:buFontTx/>
                <a:buNone/>
              </a:pPr>
              <a:t>28</a:t>
            </a:fld>
            <a:endParaRPr lang="en-US" altLang="en-US" sz="1100">
              <a:solidFill>
                <a:srgbClr val="385D8A"/>
              </a:solidFill>
              <a:latin typeface="Arial Black" panose="020B0A04020102020204" pitchFamily="34" charset="0"/>
            </a:endParaRPr>
          </a:p>
        </p:txBody>
      </p:sp>
      <p:sp>
        <p:nvSpPr>
          <p:cNvPr id="41988" name="Title 1">
            <a:extLst>
              <a:ext uri="{FF2B5EF4-FFF2-40B4-BE49-F238E27FC236}">
                <a16:creationId xmlns:a16="http://schemas.microsoft.com/office/drawing/2014/main" id="{583689E7-4503-473B-B8A2-296ABDF13B24}"/>
              </a:ext>
            </a:extLst>
          </p:cNvPr>
          <p:cNvSpPr txBox="1">
            <a:spLocks/>
          </p:cNvSpPr>
          <p:nvPr/>
        </p:nvSpPr>
        <p:spPr bwMode="auto">
          <a:xfrm>
            <a:off x="84138" y="298450"/>
            <a:ext cx="89662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2.4</a:t>
            </a:r>
            <a:br>
              <a:rPr lang="en-US" altLang="en-US" sz="32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Scope of Research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0399D3DF-9310-43DD-8681-0C0D3E7CB98D}"/>
              </a:ext>
            </a:extLst>
          </p:cNvPr>
          <p:cNvSpPr>
            <a:spLocks noGrp="1"/>
          </p:cNvSpPr>
          <p:nvPr>
            <p:ph idx="1"/>
          </p:nvPr>
        </p:nvSpPr>
        <p:spPr>
          <a:xfrm>
            <a:off x="160338" y="1671638"/>
            <a:ext cx="8823325" cy="4924425"/>
          </a:xfrm>
        </p:spPr>
        <p:txBody>
          <a:bodyPr/>
          <a:lstStyle/>
          <a:p>
            <a:pPr>
              <a:spcBef>
                <a:spcPct val="0"/>
              </a:spcBef>
              <a:spcAft>
                <a:spcPts val="600"/>
              </a:spcAft>
            </a:pPr>
            <a:r>
              <a:rPr lang="en-US" altLang="en-US" sz="1800"/>
              <a:t>Project 2.8, </a:t>
            </a:r>
            <a:r>
              <a:rPr lang="en-US" altLang="en-US" sz="1800" i="1"/>
              <a:t>Russian Human Radiobiological Tissue Repository</a:t>
            </a:r>
            <a:r>
              <a:rPr lang="en-US" altLang="en-US" sz="1800"/>
              <a:t>:</a:t>
            </a:r>
          </a:p>
          <a:p>
            <a:pPr lvl="1">
              <a:spcBef>
                <a:spcPct val="0"/>
              </a:spcBef>
              <a:spcAft>
                <a:spcPts val="600"/>
              </a:spcAft>
            </a:pPr>
            <a:r>
              <a:rPr lang="en-US" altLang="en-US" sz="1600"/>
              <a:t>The </a:t>
            </a:r>
            <a:r>
              <a:rPr lang="en-US" altLang="en-US" sz="1600" b="1"/>
              <a:t>first and only facility in Russia </a:t>
            </a:r>
            <a:r>
              <a:rPr lang="en-US" altLang="en-US" sz="1600"/>
              <a:t>to preserve and make available to the scientific community unique biospecimens of Russian nuclear facility workers</a:t>
            </a:r>
          </a:p>
          <a:p>
            <a:pPr lvl="1">
              <a:spcBef>
                <a:spcPct val="0"/>
              </a:spcBef>
              <a:spcAft>
                <a:spcPts val="600"/>
              </a:spcAft>
            </a:pPr>
            <a:r>
              <a:rPr lang="en-US" altLang="en-US" sz="1600"/>
              <a:t>The repository preserves samples of biological tissues of employees from the first Russian domestic nuclear enterprise, Mayak, which was created at a time when its workers had no experience in operating such facilities</a:t>
            </a:r>
          </a:p>
          <a:p>
            <a:pPr lvl="1">
              <a:spcBef>
                <a:spcPct val="0"/>
              </a:spcBef>
              <a:spcAft>
                <a:spcPts val="600"/>
              </a:spcAft>
            </a:pPr>
            <a:r>
              <a:rPr lang="en-US" altLang="en-US" sz="1600"/>
              <a:t>Mayak employees were exposed to prolonged external gamma radiation and/or internal alpha radiation due to Pu-239 in a wide range of doses</a:t>
            </a:r>
          </a:p>
          <a:p>
            <a:pPr lvl="1">
              <a:spcBef>
                <a:spcPct val="0"/>
              </a:spcBef>
              <a:spcAft>
                <a:spcPts val="600"/>
              </a:spcAft>
            </a:pPr>
            <a:r>
              <a:rPr lang="en-US" altLang="en-US" sz="1600"/>
              <a:t>For each donor, there is information on occupational exposure history, as well as detailed medical and biological information</a:t>
            </a:r>
          </a:p>
          <a:p>
            <a:pPr lvl="1">
              <a:spcBef>
                <a:spcPct val="0"/>
              </a:spcBef>
              <a:spcAft>
                <a:spcPts val="600"/>
              </a:spcAft>
            </a:pPr>
            <a:r>
              <a:rPr lang="en-US" altLang="en-US" sz="1600"/>
              <a:t>Real-time information about the contents is searchable online</a:t>
            </a:r>
          </a:p>
          <a:p>
            <a:pPr lvl="1">
              <a:spcBef>
                <a:spcPct val="0"/>
              </a:spcBef>
              <a:spcAft>
                <a:spcPts val="600"/>
              </a:spcAft>
            </a:pPr>
            <a:r>
              <a:rPr lang="en-US" altLang="en-US" sz="1600"/>
              <a:t>The contents facilitate molecular epidemiology studies designed to assess the relationship between disease and radiation exposure</a:t>
            </a:r>
          </a:p>
          <a:p>
            <a:pPr>
              <a:spcBef>
                <a:spcPct val="0"/>
              </a:spcBef>
              <a:spcAft>
                <a:spcPts val="600"/>
              </a:spcAft>
            </a:pPr>
            <a:r>
              <a:rPr lang="en-US" altLang="en-US" sz="1800"/>
              <a:t>Inventory</a:t>
            </a:r>
          </a:p>
          <a:p>
            <a:pPr lvl="1">
              <a:spcBef>
                <a:spcPct val="0"/>
              </a:spcBef>
              <a:spcAft>
                <a:spcPts val="600"/>
              </a:spcAft>
            </a:pPr>
            <a:r>
              <a:rPr lang="en-US" altLang="en-US" sz="1600"/>
              <a:t>About 315,839 biological specimens from 9,655 registrants in storage</a:t>
            </a:r>
          </a:p>
          <a:p>
            <a:pPr lvl="1">
              <a:spcBef>
                <a:spcPct val="0"/>
              </a:spcBef>
              <a:spcAft>
                <a:spcPts val="600"/>
              </a:spcAft>
            </a:pPr>
            <a:r>
              <a:rPr lang="en-US" altLang="en-US" sz="1600"/>
              <a:t>Includes samples from 8,515 Mayak workers and 1,140 Ozersk residents without occupational exposure to ionizing radiation</a:t>
            </a:r>
          </a:p>
          <a:p>
            <a:pPr>
              <a:spcBef>
                <a:spcPct val="0"/>
              </a:spcBef>
              <a:spcAft>
                <a:spcPts val="1000"/>
              </a:spcAft>
            </a:pPr>
            <a:endParaRPr lang="en-US" altLang="en-US" sz="2400"/>
          </a:p>
        </p:txBody>
      </p:sp>
      <p:sp>
        <p:nvSpPr>
          <p:cNvPr id="43011" name="Title 1">
            <a:extLst>
              <a:ext uri="{FF2B5EF4-FFF2-40B4-BE49-F238E27FC236}">
                <a16:creationId xmlns:a16="http://schemas.microsoft.com/office/drawing/2014/main" id="{89B25C81-9929-4DEE-AD5C-D22ACD34192C}"/>
              </a:ext>
            </a:extLst>
          </p:cNvPr>
          <p:cNvSpPr txBox="1">
            <a:spLocks/>
          </p:cNvSpPr>
          <p:nvPr/>
        </p:nvSpPr>
        <p:spPr bwMode="auto">
          <a:xfrm>
            <a:off x="85725" y="298450"/>
            <a:ext cx="89741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2.8</a:t>
            </a:r>
            <a:br>
              <a:rPr lang="en-US" altLang="en-US" sz="34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One-of-a-kind Resource to the </a:t>
            </a:r>
          </a:p>
          <a:p>
            <a:pPr algn="ctr">
              <a:spcBef>
                <a:spcPct val="0"/>
              </a:spcBef>
              <a:buClrTx/>
              <a:buFontTx/>
              <a:buNone/>
            </a:pPr>
            <a:r>
              <a:rPr lang="en-US" altLang="en-US" sz="2200">
                <a:solidFill>
                  <a:srgbClr val="385D8A"/>
                </a:solidFill>
                <a:latin typeface="Arial Black" panose="020B0A04020102020204" pitchFamily="34" charset="0"/>
              </a:rPr>
              <a:t>Scientific Community</a:t>
            </a:r>
          </a:p>
        </p:txBody>
      </p:sp>
      <p:sp>
        <p:nvSpPr>
          <p:cNvPr id="43012" name="Rectangle 6">
            <a:extLst>
              <a:ext uri="{FF2B5EF4-FFF2-40B4-BE49-F238E27FC236}">
                <a16:creationId xmlns:a16="http://schemas.microsoft.com/office/drawing/2014/main" id="{FB11A07F-B5BD-4318-B247-B04110DBFA6A}"/>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46931625-0F1E-446F-BF00-C818CAE4C50F}" type="slidenum">
              <a:rPr lang="en-US" altLang="en-US" sz="1100">
                <a:solidFill>
                  <a:srgbClr val="385D8A"/>
                </a:solidFill>
                <a:latin typeface="Arial Black" panose="020B0A04020102020204" pitchFamily="34" charset="0"/>
              </a:rPr>
              <a:pPr>
                <a:spcBef>
                  <a:spcPct val="0"/>
                </a:spcBef>
                <a:buClrTx/>
                <a:buFontTx/>
                <a:buNone/>
              </a:pPr>
              <a:t>29</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9EEEA98-BF15-49EC-ADEC-A917FFE736CC}"/>
              </a:ext>
            </a:extLst>
          </p:cNvPr>
          <p:cNvSpPr>
            <a:spLocks noGrp="1"/>
          </p:cNvSpPr>
          <p:nvPr>
            <p:ph type="title"/>
          </p:nvPr>
        </p:nvSpPr>
        <p:spPr>
          <a:xfrm>
            <a:off x="95250" y="298450"/>
            <a:ext cx="8953500" cy="1035050"/>
          </a:xfrm>
        </p:spPr>
        <p:txBody>
          <a:bodyPr/>
          <a:lstStyle/>
          <a:p>
            <a:r>
              <a:rPr lang="en-US" altLang="en-US" sz="3200"/>
              <a:t>Background</a:t>
            </a:r>
          </a:p>
        </p:txBody>
      </p:sp>
      <p:sp>
        <p:nvSpPr>
          <p:cNvPr id="16387" name="Content Placeholder 2">
            <a:extLst>
              <a:ext uri="{FF2B5EF4-FFF2-40B4-BE49-F238E27FC236}">
                <a16:creationId xmlns:a16="http://schemas.microsoft.com/office/drawing/2014/main" id="{AA426B4C-C8FB-4687-B7FB-4770DDE82BBD}"/>
              </a:ext>
            </a:extLst>
          </p:cNvPr>
          <p:cNvSpPr>
            <a:spLocks noGrp="1"/>
          </p:cNvSpPr>
          <p:nvPr>
            <p:ph idx="1"/>
          </p:nvPr>
        </p:nvSpPr>
        <p:spPr>
          <a:xfrm>
            <a:off x="219075" y="1631950"/>
            <a:ext cx="8705850" cy="4570413"/>
          </a:xfrm>
        </p:spPr>
        <p:txBody>
          <a:bodyPr/>
          <a:lstStyle/>
          <a:p>
            <a:pPr marL="288925" indent="-288925" eaLnBrk="1" hangingPunct="1">
              <a:spcBef>
                <a:spcPct val="0"/>
              </a:spcBef>
              <a:spcAft>
                <a:spcPts val="1500"/>
              </a:spcAft>
            </a:pPr>
            <a:r>
              <a:rPr lang="en-US" altLang="en-US" sz="2000"/>
              <a:t>The Office of Health and Safety (AU-10) of the U.S. Department of Energy (DOE) is responsible for protecting DOE nuclear workers and residents in communities surrounding DOE sites across the USA</a:t>
            </a:r>
          </a:p>
          <a:p>
            <a:pPr marL="288925" indent="-288925" eaLnBrk="1" hangingPunct="1">
              <a:spcBef>
                <a:spcPct val="0"/>
              </a:spcBef>
              <a:spcAft>
                <a:spcPts val="1500"/>
              </a:spcAft>
            </a:pPr>
            <a:r>
              <a:rPr lang="en-US" altLang="en-US" sz="2000"/>
              <a:t>As part of this broad mandate, AU-10 sponsors and manages extramural research programs to provide data on the health effects of ionizing radiation:</a:t>
            </a:r>
          </a:p>
          <a:p>
            <a:pPr marL="688975" lvl="1" indent="-288925" eaLnBrk="1" hangingPunct="1">
              <a:spcBef>
                <a:spcPct val="0"/>
              </a:spcBef>
              <a:spcAft>
                <a:spcPts val="1500"/>
              </a:spcAft>
            </a:pPr>
            <a:r>
              <a:rPr lang="en-US" altLang="en-US" sz="1600"/>
              <a:t>Japan Program/Radiation Effects Research Foundation (RERF) Study of the Japanese Atomic Bomb Survivors in Hiroshima and Nagasaki, Japan</a:t>
            </a:r>
          </a:p>
          <a:p>
            <a:pPr marL="688975" lvl="1" indent="-288925" eaLnBrk="1" hangingPunct="1">
              <a:spcBef>
                <a:spcPct val="0"/>
              </a:spcBef>
              <a:spcAft>
                <a:spcPts val="1500"/>
              </a:spcAft>
            </a:pPr>
            <a:r>
              <a:rPr lang="en-US" altLang="en-US" sz="1600"/>
              <a:t>Marshall Islands Medical Surveillance and Environmental Monitoring Program</a:t>
            </a:r>
          </a:p>
          <a:p>
            <a:pPr marL="688975" lvl="1" indent="-288925" eaLnBrk="1" hangingPunct="1">
              <a:spcBef>
                <a:spcPct val="0"/>
              </a:spcBef>
              <a:spcAft>
                <a:spcPts val="1500"/>
              </a:spcAft>
            </a:pPr>
            <a:r>
              <a:rPr lang="en-US" altLang="en-US" sz="1600"/>
              <a:t>Russian Health Studies Program</a:t>
            </a:r>
          </a:p>
          <a:p>
            <a:pPr marL="688975" lvl="1" indent="-288925" eaLnBrk="1" hangingPunct="1">
              <a:spcBef>
                <a:spcPct val="0"/>
              </a:spcBef>
              <a:spcAft>
                <a:spcPts val="1500"/>
              </a:spcAft>
            </a:pPr>
            <a:r>
              <a:rPr lang="en-US" altLang="en-US" sz="1600"/>
              <a:t>Palomares, Spain Medical Surveillance and Environmental Monitoring Program</a:t>
            </a:r>
          </a:p>
          <a:p>
            <a:pPr marL="688975" lvl="1" indent="-288925" eaLnBrk="1" hangingPunct="1">
              <a:spcBef>
                <a:spcPct val="0"/>
              </a:spcBef>
              <a:spcAft>
                <a:spcPts val="1500"/>
              </a:spcAft>
            </a:pPr>
            <a:r>
              <a:rPr lang="en-US" altLang="en-US" sz="1600"/>
              <a:t>Chernobyl Radiation Health Effects Research Program</a:t>
            </a:r>
          </a:p>
          <a:p>
            <a:pPr marL="688975" lvl="1" indent="-288925" eaLnBrk="1" hangingPunct="1">
              <a:spcBef>
                <a:spcPct val="0"/>
              </a:spcBef>
              <a:spcAft>
                <a:spcPts val="1500"/>
              </a:spcAft>
            </a:pPr>
            <a:endParaRPr lang="en-US" altLang="en-US" sz="1600"/>
          </a:p>
          <a:p>
            <a:pPr marL="288925" indent="-288925" eaLnBrk="1" hangingPunct="1">
              <a:spcBef>
                <a:spcPct val="0"/>
              </a:spcBef>
              <a:spcAft>
                <a:spcPts val="1500"/>
              </a:spcAft>
            </a:pPr>
            <a:endParaRPr lang="en-US" altLang="en-US" sz="2000"/>
          </a:p>
        </p:txBody>
      </p:sp>
      <p:sp>
        <p:nvSpPr>
          <p:cNvPr id="16388" name="Rectangle 6">
            <a:extLst>
              <a:ext uri="{FF2B5EF4-FFF2-40B4-BE49-F238E27FC236}">
                <a16:creationId xmlns:a16="http://schemas.microsoft.com/office/drawing/2014/main" id="{58DCABE1-C032-4ECF-801B-65F1BC0C44B4}"/>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F6082FE5-7E40-4297-8357-7ECB50B8269E}" type="slidenum">
              <a:rPr lang="en-US" altLang="en-US" sz="1100">
                <a:solidFill>
                  <a:srgbClr val="385D8A"/>
                </a:solidFill>
                <a:latin typeface="Arial Black" panose="020B0A04020102020204" pitchFamily="34" charset="0"/>
              </a:rPr>
              <a:pPr>
                <a:spcBef>
                  <a:spcPct val="0"/>
                </a:spcBef>
                <a:buClrTx/>
                <a:buFontTx/>
                <a:buNone/>
              </a:pPr>
              <a:t>3</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6AED2D0-46BD-4605-8442-ABDB8B9BD406}"/>
              </a:ext>
            </a:extLst>
          </p:cNvPr>
          <p:cNvSpPr/>
          <p:nvPr/>
        </p:nvSpPr>
        <p:spPr>
          <a:xfrm>
            <a:off x="809625" y="1795463"/>
            <a:ext cx="7462838" cy="4791075"/>
          </a:xfrm>
          <a:prstGeom prst="roundRect">
            <a:avLst>
              <a:gd name="adj" fmla="val 1946"/>
            </a:avLst>
          </a:prstGeom>
          <a:gradFill flip="none" rotWithShape="1">
            <a:gsLst>
              <a:gs pos="35000">
                <a:srgbClr val="385D8A"/>
              </a:gs>
              <a:gs pos="100000">
                <a:schemeClr val="bg1"/>
              </a:gs>
            </a:gsLst>
            <a:lin ang="16200000" scaled="1"/>
            <a:tileRect/>
          </a:gradFill>
          <a:ln w="158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Oval 5">
            <a:extLst>
              <a:ext uri="{FF2B5EF4-FFF2-40B4-BE49-F238E27FC236}">
                <a16:creationId xmlns:a16="http://schemas.microsoft.com/office/drawing/2014/main" id="{4CA50985-DEC9-4C15-B808-52D847AFC207}"/>
              </a:ext>
            </a:extLst>
          </p:cNvPr>
          <p:cNvSpPr/>
          <p:nvPr/>
        </p:nvSpPr>
        <p:spPr>
          <a:xfrm>
            <a:off x="3735388" y="1887538"/>
            <a:ext cx="1611312" cy="1566862"/>
          </a:xfrm>
          <a:prstGeom prst="ellipse">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4036" name="TextBox 7">
            <a:extLst>
              <a:ext uri="{FF2B5EF4-FFF2-40B4-BE49-F238E27FC236}">
                <a16:creationId xmlns:a16="http://schemas.microsoft.com/office/drawing/2014/main" id="{3B7A6973-7692-4129-B505-D675DA3068A8}"/>
              </a:ext>
            </a:extLst>
          </p:cNvPr>
          <p:cNvSpPr txBox="1">
            <a:spLocks noChangeArrowheads="1"/>
          </p:cNvSpPr>
          <p:nvPr/>
        </p:nvSpPr>
        <p:spPr bwMode="auto">
          <a:xfrm>
            <a:off x="3832225" y="2127250"/>
            <a:ext cx="14287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600">
                <a:solidFill>
                  <a:srgbClr val="385D8A"/>
                </a:solidFill>
                <a:latin typeface="Arial Black" panose="020B0A04020102020204" pitchFamily="34" charset="0"/>
              </a:rPr>
              <a:t>Tissue Repository and Contents</a:t>
            </a:r>
          </a:p>
        </p:txBody>
      </p:sp>
      <p:sp>
        <p:nvSpPr>
          <p:cNvPr id="8" name="Right Arrow 7">
            <a:extLst>
              <a:ext uri="{FF2B5EF4-FFF2-40B4-BE49-F238E27FC236}">
                <a16:creationId xmlns:a16="http://schemas.microsoft.com/office/drawing/2014/main" id="{9545F134-F286-47F8-8827-02FDEDDBFEC6}"/>
              </a:ext>
            </a:extLst>
          </p:cNvPr>
          <p:cNvSpPr/>
          <p:nvPr/>
        </p:nvSpPr>
        <p:spPr>
          <a:xfrm rot="19947970">
            <a:off x="1514475" y="3336925"/>
            <a:ext cx="2328863" cy="422275"/>
          </a:xfrm>
          <a:prstGeom prst="rightArrow">
            <a:avLst>
              <a:gd name="adj1" fmla="val 50000"/>
              <a:gd name="adj2" fmla="val 60982"/>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9" name="Rounded Rectangle 8">
            <a:extLst>
              <a:ext uri="{FF2B5EF4-FFF2-40B4-BE49-F238E27FC236}">
                <a16:creationId xmlns:a16="http://schemas.microsoft.com/office/drawing/2014/main" id="{68482D4E-9FE1-4CD4-990C-2CF10C3C49CD}"/>
              </a:ext>
            </a:extLst>
          </p:cNvPr>
          <p:cNvSpPr/>
          <p:nvPr/>
        </p:nvSpPr>
        <p:spPr>
          <a:xfrm>
            <a:off x="969963" y="3900488"/>
            <a:ext cx="1738312" cy="941387"/>
          </a:xfrm>
          <a:prstGeom prst="roundRect">
            <a:avLst>
              <a:gd name="adj" fmla="val 9998"/>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4039" name="TextBox 14">
            <a:extLst>
              <a:ext uri="{FF2B5EF4-FFF2-40B4-BE49-F238E27FC236}">
                <a16:creationId xmlns:a16="http://schemas.microsoft.com/office/drawing/2014/main" id="{B2EF2A94-5B9F-41E6-8F14-268666B05D6B}"/>
              </a:ext>
            </a:extLst>
          </p:cNvPr>
          <p:cNvSpPr txBox="1">
            <a:spLocks noChangeArrowheads="1"/>
          </p:cNvSpPr>
          <p:nvPr/>
        </p:nvSpPr>
        <p:spPr bwMode="auto">
          <a:xfrm>
            <a:off x="969963" y="4140200"/>
            <a:ext cx="1738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200">
                <a:solidFill>
                  <a:srgbClr val="385D8A"/>
                </a:solidFill>
                <a:latin typeface="Arial Black" panose="020B0A04020102020204" pitchFamily="34" charset="0"/>
              </a:rPr>
              <a:t>Autopsy Tissue Bank</a:t>
            </a:r>
          </a:p>
        </p:txBody>
      </p:sp>
      <p:sp>
        <p:nvSpPr>
          <p:cNvPr id="11" name="Right Arrow 10">
            <a:extLst>
              <a:ext uri="{FF2B5EF4-FFF2-40B4-BE49-F238E27FC236}">
                <a16:creationId xmlns:a16="http://schemas.microsoft.com/office/drawing/2014/main" id="{EC492A59-EE7A-444A-8836-CC2EBECB6EEE}"/>
              </a:ext>
            </a:extLst>
          </p:cNvPr>
          <p:cNvSpPr/>
          <p:nvPr/>
        </p:nvSpPr>
        <p:spPr>
          <a:xfrm rot="1652030" flipH="1">
            <a:off x="5226050" y="3336925"/>
            <a:ext cx="2330450" cy="422275"/>
          </a:xfrm>
          <a:prstGeom prst="rightArrow">
            <a:avLst>
              <a:gd name="adj1" fmla="val 50000"/>
              <a:gd name="adj2" fmla="val 60982"/>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t>
            </a:r>
          </a:p>
        </p:txBody>
      </p:sp>
      <p:sp>
        <p:nvSpPr>
          <p:cNvPr id="12" name="Rounded Rectangle 11">
            <a:extLst>
              <a:ext uri="{FF2B5EF4-FFF2-40B4-BE49-F238E27FC236}">
                <a16:creationId xmlns:a16="http://schemas.microsoft.com/office/drawing/2014/main" id="{DEE2371C-A745-4B0D-BB86-F2A26CE261F3}"/>
              </a:ext>
            </a:extLst>
          </p:cNvPr>
          <p:cNvSpPr/>
          <p:nvPr/>
        </p:nvSpPr>
        <p:spPr>
          <a:xfrm>
            <a:off x="6384925" y="3900488"/>
            <a:ext cx="1736725" cy="941387"/>
          </a:xfrm>
          <a:prstGeom prst="roundRect">
            <a:avLst>
              <a:gd name="adj" fmla="val 9998"/>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4042" name="TextBox 23">
            <a:extLst>
              <a:ext uri="{FF2B5EF4-FFF2-40B4-BE49-F238E27FC236}">
                <a16:creationId xmlns:a16="http://schemas.microsoft.com/office/drawing/2014/main" id="{0588A5D0-9764-4D63-BB1C-FBD109D9D293}"/>
              </a:ext>
            </a:extLst>
          </p:cNvPr>
          <p:cNvSpPr txBox="1">
            <a:spLocks noChangeArrowheads="1"/>
          </p:cNvSpPr>
          <p:nvPr/>
        </p:nvSpPr>
        <p:spPr bwMode="auto">
          <a:xfrm>
            <a:off x="6384925" y="4165600"/>
            <a:ext cx="173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200">
                <a:solidFill>
                  <a:srgbClr val="385D8A"/>
                </a:solidFill>
                <a:latin typeface="Arial Black" panose="020B0A04020102020204" pitchFamily="34" charset="0"/>
              </a:rPr>
              <a:t>Bank of Other Tissues</a:t>
            </a:r>
          </a:p>
        </p:txBody>
      </p:sp>
      <p:sp>
        <p:nvSpPr>
          <p:cNvPr id="14" name="Right Arrow 13">
            <a:extLst>
              <a:ext uri="{FF2B5EF4-FFF2-40B4-BE49-F238E27FC236}">
                <a16:creationId xmlns:a16="http://schemas.microsoft.com/office/drawing/2014/main" id="{7F53408C-E950-4D94-A58B-B6726BE8B2FE}"/>
              </a:ext>
            </a:extLst>
          </p:cNvPr>
          <p:cNvSpPr/>
          <p:nvPr/>
        </p:nvSpPr>
        <p:spPr>
          <a:xfrm rot="18282338">
            <a:off x="3278982" y="3628231"/>
            <a:ext cx="1062038" cy="422275"/>
          </a:xfrm>
          <a:prstGeom prst="rightArrow">
            <a:avLst>
              <a:gd name="adj1" fmla="val 50000"/>
              <a:gd name="adj2" fmla="val 60982"/>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5" name="Rounded Rectangle 14">
            <a:extLst>
              <a:ext uri="{FF2B5EF4-FFF2-40B4-BE49-F238E27FC236}">
                <a16:creationId xmlns:a16="http://schemas.microsoft.com/office/drawing/2014/main" id="{0E6CD1E6-0246-44C3-8362-82E3ACF1BD7F}"/>
              </a:ext>
            </a:extLst>
          </p:cNvPr>
          <p:cNvSpPr/>
          <p:nvPr/>
        </p:nvSpPr>
        <p:spPr>
          <a:xfrm>
            <a:off x="2774950" y="3900488"/>
            <a:ext cx="1738313" cy="941387"/>
          </a:xfrm>
          <a:prstGeom prst="roundRect">
            <a:avLst>
              <a:gd name="adj" fmla="val 9998"/>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4045" name="TextBox 21">
            <a:extLst>
              <a:ext uri="{FF2B5EF4-FFF2-40B4-BE49-F238E27FC236}">
                <a16:creationId xmlns:a16="http://schemas.microsoft.com/office/drawing/2014/main" id="{363E975A-22FC-4D61-8E77-C118E177D24B}"/>
              </a:ext>
            </a:extLst>
          </p:cNvPr>
          <p:cNvSpPr txBox="1">
            <a:spLocks noChangeArrowheads="1"/>
          </p:cNvSpPr>
          <p:nvPr/>
        </p:nvSpPr>
        <p:spPr bwMode="auto">
          <a:xfrm>
            <a:off x="2774950" y="4140200"/>
            <a:ext cx="1738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200">
                <a:solidFill>
                  <a:srgbClr val="385D8A"/>
                </a:solidFill>
                <a:latin typeface="Arial Black" panose="020B0A04020102020204" pitchFamily="34" charset="0"/>
              </a:rPr>
              <a:t>Surgical/Biopsy Tissue Bank</a:t>
            </a:r>
          </a:p>
        </p:txBody>
      </p:sp>
      <p:sp>
        <p:nvSpPr>
          <p:cNvPr id="17" name="Right Arrow 16">
            <a:extLst>
              <a:ext uri="{FF2B5EF4-FFF2-40B4-BE49-F238E27FC236}">
                <a16:creationId xmlns:a16="http://schemas.microsoft.com/office/drawing/2014/main" id="{AEA91AFD-53A6-4B05-84DD-DDB2D35727F4}"/>
              </a:ext>
            </a:extLst>
          </p:cNvPr>
          <p:cNvSpPr/>
          <p:nvPr/>
        </p:nvSpPr>
        <p:spPr>
          <a:xfrm rot="3317662" flipH="1">
            <a:off x="4729957" y="3636169"/>
            <a:ext cx="1062037" cy="422275"/>
          </a:xfrm>
          <a:prstGeom prst="rightArrow">
            <a:avLst>
              <a:gd name="adj1" fmla="val 50000"/>
              <a:gd name="adj2" fmla="val 60982"/>
            </a:avLst>
          </a:prstGeom>
          <a:solidFill>
            <a:schemeClr val="bg1"/>
          </a:solidFill>
          <a:ln w="95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8" name="Rounded Rectangle 17">
            <a:extLst>
              <a:ext uri="{FF2B5EF4-FFF2-40B4-BE49-F238E27FC236}">
                <a16:creationId xmlns:a16="http://schemas.microsoft.com/office/drawing/2014/main" id="{EE0BD4A4-CE94-4AB5-9F95-605683040FF4}"/>
              </a:ext>
            </a:extLst>
          </p:cNvPr>
          <p:cNvSpPr/>
          <p:nvPr/>
        </p:nvSpPr>
        <p:spPr>
          <a:xfrm>
            <a:off x="4579938" y="3900488"/>
            <a:ext cx="1738312" cy="941387"/>
          </a:xfrm>
          <a:prstGeom prst="roundRect">
            <a:avLst>
              <a:gd name="adj" fmla="val 9998"/>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4048" name="TextBox 22">
            <a:extLst>
              <a:ext uri="{FF2B5EF4-FFF2-40B4-BE49-F238E27FC236}">
                <a16:creationId xmlns:a16="http://schemas.microsoft.com/office/drawing/2014/main" id="{3F06014F-4768-42E5-9D2E-4537C9276EB9}"/>
              </a:ext>
            </a:extLst>
          </p:cNvPr>
          <p:cNvSpPr txBox="1">
            <a:spLocks noChangeArrowheads="1"/>
          </p:cNvSpPr>
          <p:nvPr/>
        </p:nvSpPr>
        <p:spPr bwMode="auto">
          <a:xfrm>
            <a:off x="4579938" y="4046538"/>
            <a:ext cx="1738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US" sz="1200">
                <a:solidFill>
                  <a:srgbClr val="385D8A"/>
                </a:solidFill>
                <a:latin typeface="Arial Black" panose="020B0A04020102020204" pitchFamily="34" charset="0"/>
              </a:rPr>
              <a:t>Repository of Blood and Its Components</a:t>
            </a:r>
          </a:p>
        </p:txBody>
      </p:sp>
      <p:sp>
        <p:nvSpPr>
          <p:cNvPr id="20" name="Content Placeholder 2">
            <a:extLst>
              <a:ext uri="{FF2B5EF4-FFF2-40B4-BE49-F238E27FC236}">
                <a16:creationId xmlns:a16="http://schemas.microsoft.com/office/drawing/2014/main" id="{5E25FB33-A556-4AA9-98AA-ECC7E8E785D3}"/>
              </a:ext>
            </a:extLst>
          </p:cNvPr>
          <p:cNvSpPr>
            <a:spLocks noGrp="1"/>
          </p:cNvSpPr>
          <p:nvPr>
            <p:ph idx="1"/>
          </p:nvPr>
        </p:nvSpPr>
        <p:spPr>
          <a:xfrm>
            <a:off x="992188" y="4841875"/>
            <a:ext cx="1706562" cy="777875"/>
          </a:xfrm>
        </p:spPr>
        <p:txBody>
          <a:bodyPr/>
          <a:lstStyle/>
          <a:p>
            <a:pPr marL="169863" indent="-169863">
              <a:buClr>
                <a:schemeClr val="bg1"/>
              </a:buClr>
              <a:defRPr/>
            </a:pPr>
            <a:r>
              <a:rPr lang="en-US" sz="1200" dirty="0">
                <a:solidFill>
                  <a:schemeClr val="bg1"/>
                </a:solidFill>
              </a:rPr>
              <a:t>Archival autopsy tissues from 1,058 individuals who died from 1951 through 2018</a:t>
            </a:r>
          </a:p>
          <a:p>
            <a:pPr>
              <a:defRPr/>
            </a:pPr>
            <a:endParaRPr lang="en-US" sz="1200" dirty="0">
              <a:solidFill>
                <a:schemeClr val="bg1"/>
              </a:solidFill>
            </a:endParaRPr>
          </a:p>
        </p:txBody>
      </p:sp>
      <p:sp>
        <p:nvSpPr>
          <p:cNvPr id="46101" name="Content Placeholder 2">
            <a:extLst>
              <a:ext uri="{FF2B5EF4-FFF2-40B4-BE49-F238E27FC236}">
                <a16:creationId xmlns:a16="http://schemas.microsoft.com/office/drawing/2014/main" id="{AC53E433-1B9A-4E3F-AD85-EB54375C036F}"/>
              </a:ext>
            </a:extLst>
          </p:cNvPr>
          <p:cNvSpPr txBox="1">
            <a:spLocks/>
          </p:cNvSpPr>
          <p:nvPr/>
        </p:nvSpPr>
        <p:spPr bwMode="auto">
          <a:xfrm>
            <a:off x="2774950" y="4843463"/>
            <a:ext cx="1738313"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marL="171450" indent="-171450">
              <a:buClrTx/>
              <a:defRPr/>
            </a:pPr>
            <a:r>
              <a:rPr lang="en-US" altLang="en-US" sz="1200" dirty="0">
                <a:solidFill>
                  <a:schemeClr val="bg1"/>
                </a:solidFill>
              </a:rPr>
              <a:t>Surgery/biopsy tissue samples from malignant and benign tumors of different sites from 974 individuals</a:t>
            </a:r>
          </a:p>
          <a:p>
            <a:pPr>
              <a:buClrTx/>
              <a:buFontTx/>
              <a:buNone/>
              <a:defRPr/>
            </a:pPr>
            <a:endParaRPr lang="en-US" altLang="en-US" sz="1200" dirty="0">
              <a:solidFill>
                <a:schemeClr val="bg1"/>
              </a:solidFill>
            </a:endParaRPr>
          </a:p>
        </p:txBody>
      </p:sp>
      <p:sp>
        <p:nvSpPr>
          <p:cNvPr id="46103" name="Content Placeholder 2">
            <a:extLst>
              <a:ext uri="{FF2B5EF4-FFF2-40B4-BE49-F238E27FC236}">
                <a16:creationId xmlns:a16="http://schemas.microsoft.com/office/drawing/2014/main" id="{C3CC2CE5-5BAE-47CF-AC45-764A381744C9}"/>
              </a:ext>
            </a:extLst>
          </p:cNvPr>
          <p:cNvSpPr txBox="1">
            <a:spLocks/>
          </p:cNvSpPr>
          <p:nvPr/>
        </p:nvSpPr>
        <p:spPr bwMode="auto">
          <a:xfrm>
            <a:off x="4589463" y="4838700"/>
            <a:ext cx="17462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marL="171450" indent="-171450">
              <a:buClrTx/>
              <a:defRPr/>
            </a:pPr>
            <a:r>
              <a:rPr lang="en-US" altLang="en-US" sz="1200" dirty="0">
                <a:solidFill>
                  <a:schemeClr val="bg1"/>
                </a:solidFill>
              </a:rPr>
              <a:t>Suspensions of leukocytes, lymphocytes, immortalized B-lymphocytes, erythrocytes, plasma, serum, and extracted DNA from 8,067 individuals</a:t>
            </a:r>
          </a:p>
          <a:p>
            <a:pPr>
              <a:buClrTx/>
              <a:buFontTx/>
              <a:buNone/>
              <a:defRPr/>
            </a:pPr>
            <a:endParaRPr lang="en-US" altLang="en-US" sz="1200" dirty="0">
              <a:solidFill>
                <a:schemeClr val="bg1"/>
              </a:solidFill>
            </a:endParaRPr>
          </a:p>
        </p:txBody>
      </p:sp>
      <p:sp>
        <p:nvSpPr>
          <p:cNvPr id="44052" name="Content Placeholder 2">
            <a:extLst>
              <a:ext uri="{FF2B5EF4-FFF2-40B4-BE49-F238E27FC236}">
                <a16:creationId xmlns:a16="http://schemas.microsoft.com/office/drawing/2014/main" id="{CBDE62EE-E196-435F-B0D4-B3E253D6037C}"/>
              </a:ext>
            </a:extLst>
          </p:cNvPr>
          <p:cNvSpPr txBox="1">
            <a:spLocks/>
          </p:cNvSpPr>
          <p:nvPr/>
        </p:nvSpPr>
        <p:spPr bwMode="auto">
          <a:xfrm>
            <a:off x="6483350" y="5619750"/>
            <a:ext cx="1801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buClrTx/>
              <a:buFontTx/>
              <a:buNone/>
            </a:pPr>
            <a:endParaRPr lang="en-US" altLang="en-US" sz="1200"/>
          </a:p>
        </p:txBody>
      </p:sp>
      <p:sp>
        <p:nvSpPr>
          <p:cNvPr id="44053" name="TextBox 1">
            <a:extLst>
              <a:ext uri="{FF2B5EF4-FFF2-40B4-BE49-F238E27FC236}">
                <a16:creationId xmlns:a16="http://schemas.microsoft.com/office/drawing/2014/main" id="{503C43CB-B1DC-4576-B402-144FA612574E}"/>
              </a:ext>
            </a:extLst>
          </p:cNvPr>
          <p:cNvSpPr txBox="1">
            <a:spLocks noChangeArrowheads="1"/>
          </p:cNvSpPr>
          <p:nvPr/>
        </p:nvSpPr>
        <p:spPr bwMode="auto">
          <a:xfrm>
            <a:off x="6397625" y="4857750"/>
            <a:ext cx="1724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eaLnBrk="1" hangingPunct="1">
              <a:spcBef>
                <a:spcPct val="0"/>
              </a:spcBef>
              <a:buClrTx/>
            </a:pPr>
            <a:r>
              <a:rPr lang="en-US" altLang="en-US" sz="1200">
                <a:solidFill>
                  <a:schemeClr val="bg1"/>
                </a:solidFill>
              </a:rPr>
              <a:t>Buccal epithelial cells, bone marrow, lymphoid tissue, cells from sputum from 1,718 individuals</a:t>
            </a:r>
            <a:endParaRPr lang="en-US" altLang="en-US" sz="1200">
              <a:solidFill>
                <a:schemeClr val="bg1"/>
              </a:solidFill>
              <a:latin typeface="Arial Black" panose="020B0A04020102020204" pitchFamily="34" charset="0"/>
            </a:endParaRPr>
          </a:p>
        </p:txBody>
      </p:sp>
      <p:sp>
        <p:nvSpPr>
          <p:cNvPr id="44054" name="Rectangle 6">
            <a:extLst>
              <a:ext uri="{FF2B5EF4-FFF2-40B4-BE49-F238E27FC236}">
                <a16:creationId xmlns:a16="http://schemas.microsoft.com/office/drawing/2014/main" id="{504FB84A-684C-4795-A013-5BAD14A9C40E}"/>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F9E53605-4165-4CC0-BCE5-E1CAC4BCAD1D}" type="slidenum">
              <a:rPr lang="en-US" altLang="en-US" sz="1100">
                <a:solidFill>
                  <a:srgbClr val="385D8A"/>
                </a:solidFill>
                <a:latin typeface="Arial Black" panose="020B0A04020102020204" pitchFamily="34" charset="0"/>
              </a:rPr>
              <a:pPr>
                <a:spcBef>
                  <a:spcPct val="0"/>
                </a:spcBef>
                <a:buClrTx/>
                <a:buFontTx/>
                <a:buNone/>
              </a:pPr>
              <a:t>30</a:t>
            </a:fld>
            <a:endParaRPr lang="en-US" altLang="en-US" sz="1100">
              <a:solidFill>
                <a:srgbClr val="385D8A"/>
              </a:solidFill>
              <a:latin typeface="Arial Black" panose="020B0A04020102020204" pitchFamily="34" charset="0"/>
            </a:endParaRPr>
          </a:p>
        </p:txBody>
      </p:sp>
      <p:sp>
        <p:nvSpPr>
          <p:cNvPr id="44055" name="Title 1">
            <a:extLst>
              <a:ext uri="{FF2B5EF4-FFF2-40B4-BE49-F238E27FC236}">
                <a16:creationId xmlns:a16="http://schemas.microsoft.com/office/drawing/2014/main" id="{33282E30-1DDC-4D45-80E8-A876EDA2E207}"/>
              </a:ext>
            </a:extLst>
          </p:cNvPr>
          <p:cNvSpPr txBox="1">
            <a:spLocks/>
          </p:cNvSpPr>
          <p:nvPr/>
        </p:nvSpPr>
        <p:spPr bwMode="auto">
          <a:xfrm>
            <a:off x="84138" y="298450"/>
            <a:ext cx="89757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Project 2.8</a:t>
            </a:r>
            <a:br>
              <a:rPr lang="en-US" altLang="en-US" sz="3400">
                <a:solidFill>
                  <a:srgbClr val="385D8A"/>
                </a:solidFill>
                <a:latin typeface="Arial Black" panose="020B0A04020102020204" pitchFamily="34" charset="0"/>
              </a:rPr>
            </a:br>
            <a:r>
              <a:rPr lang="en-US" altLang="en-US" sz="2200">
                <a:solidFill>
                  <a:srgbClr val="385D8A"/>
                </a:solidFill>
                <a:latin typeface="Arial Black" panose="020B0A04020102020204" pitchFamily="34" charset="0"/>
              </a:rPr>
              <a:t>Repository Structure and </a:t>
            </a:r>
          </a:p>
          <a:p>
            <a:pPr algn="ctr">
              <a:spcBef>
                <a:spcPct val="0"/>
              </a:spcBef>
              <a:buClrTx/>
              <a:buFontTx/>
              <a:buNone/>
            </a:pPr>
            <a:r>
              <a:rPr lang="en-US" altLang="en-US" sz="2200">
                <a:solidFill>
                  <a:srgbClr val="385D8A"/>
                </a:solidFill>
                <a:latin typeface="Arial Black" panose="020B0A04020102020204" pitchFamily="34" charset="0"/>
              </a:rPr>
              <a:t>Contents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25DC6F1-ADBF-4076-8491-681A3C6A317E}"/>
              </a:ext>
            </a:extLst>
          </p:cNvPr>
          <p:cNvSpPr>
            <a:spLocks noGrp="1"/>
          </p:cNvSpPr>
          <p:nvPr>
            <p:ph type="title"/>
          </p:nvPr>
        </p:nvSpPr>
        <p:spPr>
          <a:xfrm>
            <a:off x="101600" y="303213"/>
            <a:ext cx="8966200" cy="1035050"/>
          </a:xfrm>
        </p:spPr>
        <p:txBody>
          <a:bodyPr/>
          <a:lstStyle/>
          <a:p>
            <a:r>
              <a:rPr lang="en-US" altLang="en-US" sz="3200"/>
              <a:t>Key Observations</a:t>
            </a:r>
          </a:p>
        </p:txBody>
      </p:sp>
      <p:sp>
        <p:nvSpPr>
          <p:cNvPr id="45059" name="Content Placeholder 2">
            <a:extLst>
              <a:ext uri="{FF2B5EF4-FFF2-40B4-BE49-F238E27FC236}">
                <a16:creationId xmlns:a16="http://schemas.microsoft.com/office/drawing/2014/main" id="{44F374DD-35BE-47CE-9CB4-EAB8F391CEE0}"/>
              </a:ext>
            </a:extLst>
          </p:cNvPr>
          <p:cNvSpPr>
            <a:spLocks noGrp="1"/>
          </p:cNvSpPr>
          <p:nvPr>
            <p:ph idx="1"/>
          </p:nvPr>
        </p:nvSpPr>
        <p:spPr>
          <a:xfrm>
            <a:off x="169863" y="1778000"/>
            <a:ext cx="8897937" cy="4648200"/>
          </a:xfrm>
        </p:spPr>
        <p:txBody>
          <a:bodyPr/>
          <a:lstStyle/>
          <a:p>
            <a:pPr marL="287338" indent="-284163">
              <a:spcBef>
                <a:spcPct val="0"/>
              </a:spcBef>
              <a:spcAft>
                <a:spcPts val="1000"/>
              </a:spcAft>
            </a:pPr>
            <a:r>
              <a:rPr lang="en-US" altLang="en-US" sz="2100"/>
              <a:t>DOE is the leading sponsor of radiation health effects research in Russia</a:t>
            </a:r>
          </a:p>
          <a:p>
            <a:pPr marL="287338" indent="-284163">
              <a:spcBef>
                <a:spcPct val="0"/>
              </a:spcBef>
              <a:spcAft>
                <a:spcPts val="1000"/>
              </a:spcAft>
            </a:pPr>
            <a:r>
              <a:rPr lang="en-US" altLang="en-US" sz="2100"/>
              <a:t>JCCRER studies of Mayak workers and Techa River populations are valuable because both cancer and non-cancer effects have been observed</a:t>
            </a:r>
          </a:p>
          <a:p>
            <a:pPr marL="287338" indent="-284163">
              <a:spcBef>
                <a:spcPct val="0"/>
              </a:spcBef>
              <a:spcAft>
                <a:spcPts val="1000"/>
              </a:spcAft>
            </a:pPr>
            <a:r>
              <a:rPr lang="en-US" altLang="en-US" sz="2100"/>
              <a:t>The Mayak Worker Cohort provides confirmatory evidence of bone, lung, and liver cancer in humans</a:t>
            </a:r>
          </a:p>
          <a:p>
            <a:pPr marL="287338" indent="-284163">
              <a:spcBef>
                <a:spcPct val="0"/>
              </a:spcBef>
              <a:spcAft>
                <a:spcPts val="1000"/>
              </a:spcAft>
            </a:pPr>
            <a:r>
              <a:rPr lang="en-US" altLang="en-US" sz="2100"/>
              <a:t>Radiation effects following exposure to plutonium appear to be linear</a:t>
            </a:r>
          </a:p>
          <a:p>
            <a:pPr marL="287338" indent="-284163">
              <a:spcBef>
                <a:spcPct val="0"/>
              </a:spcBef>
              <a:spcAft>
                <a:spcPts val="1000"/>
              </a:spcAft>
            </a:pPr>
            <a:r>
              <a:rPr lang="en-US" altLang="en-US" sz="2100"/>
              <a:t>Radiation effects are commensurate with those from the Japanese LSS</a:t>
            </a:r>
          </a:p>
          <a:p>
            <a:pPr marL="287338" indent="-284163">
              <a:spcBef>
                <a:spcPct val="0"/>
              </a:spcBef>
              <a:spcAft>
                <a:spcPts val="1000"/>
              </a:spcAft>
            </a:pPr>
            <a:r>
              <a:rPr lang="en-US" altLang="en-US" sz="2100"/>
              <a:t>Contrary to expectations, doses delivered at low dose rates appear to be as effective in producing cancer as doses delivered at high dose rates, i.e., the dose and dose-rate effectiveness factor is about 1</a:t>
            </a:r>
          </a:p>
        </p:txBody>
      </p:sp>
      <p:sp>
        <p:nvSpPr>
          <p:cNvPr id="45060" name="Rectangle 6">
            <a:extLst>
              <a:ext uri="{FF2B5EF4-FFF2-40B4-BE49-F238E27FC236}">
                <a16:creationId xmlns:a16="http://schemas.microsoft.com/office/drawing/2014/main" id="{9843B0BA-D622-4481-97BA-7F185623A7FD}"/>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3B4EF142-D0B0-405E-90EE-E8E87B1CD999}" type="slidenum">
              <a:rPr lang="en-US" altLang="en-US" sz="1100">
                <a:solidFill>
                  <a:srgbClr val="385D8A"/>
                </a:solidFill>
                <a:latin typeface="Arial Black" panose="020B0A04020102020204" pitchFamily="34" charset="0"/>
              </a:rPr>
              <a:pPr>
                <a:spcBef>
                  <a:spcPct val="0"/>
                </a:spcBef>
                <a:buClrTx/>
                <a:buFontTx/>
                <a:buNone/>
              </a:pPr>
              <a:t>31</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35AB1AF-88C6-4273-A6DD-E581EADEB941}"/>
              </a:ext>
            </a:extLst>
          </p:cNvPr>
          <p:cNvSpPr>
            <a:spLocks noGrp="1"/>
          </p:cNvSpPr>
          <p:nvPr>
            <p:ph type="title"/>
          </p:nvPr>
        </p:nvSpPr>
        <p:spPr>
          <a:xfrm>
            <a:off x="1260475" y="314325"/>
            <a:ext cx="5903913" cy="1035050"/>
          </a:xfrm>
        </p:spPr>
        <p:txBody>
          <a:bodyPr/>
          <a:lstStyle/>
          <a:p>
            <a:r>
              <a:rPr lang="en-US" altLang="en-US" sz="3200"/>
              <a:t>Key Observations, </a:t>
            </a:r>
            <a:r>
              <a:rPr lang="en-US" altLang="en-US" sz="3200" i="1"/>
              <a:t>Cont’d.</a:t>
            </a:r>
            <a:endParaRPr lang="en-US" altLang="en-US" sz="1600" i="1"/>
          </a:p>
        </p:txBody>
      </p:sp>
      <p:sp>
        <p:nvSpPr>
          <p:cNvPr id="24579" name="Content Placeholder 2">
            <a:extLst>
              <a:ext uri="{FF2B5EF4-FFF2-40B4-BE49-F238E27FC236}">
                <a16:creationId xmlns:a16="http://schemas.microsoft.com/office/drawing/2014/main" id="{6366FABE-B117-460F-BB97-B3A629F38560}"/>
              </a:ext>
            </a:extLst>
          </p:cNvPr>
          <p:cNvSpPr>
            <a:spLocks noGrp="1"/>
          </p:cNvSpPr>
          <p:nvPr>
            <p:ph idx="1"/>
          </p:nvPr>
        </p:nvSpPr>
        <p:spPr>
          <a:xfrm>
            <a:off x="160338" y="2006600"/>
            <a:ext cx="8748712" cy="4660900"/>
          </a:xfrm>
        </p:spPr>
        <p:txBody>
          <a:bodyPr/>
          <a:lstStyle/>
          <a:p>
            <a:pPr marL="287338" indent="-287338">
              <a:spcBef>
                <a:spcPts val="0"/>
              </a:spcBef>
              <a:spcAft>
                <a:spcPts val="1000"/>
              </a:spcAft>
              <a:defRPr/>
            </a:pPr>
            <a:r>
              <a:rPr lang="en-US" altLang="en-US" sz="2200" dirty="0"/>
              <a:t>Program fills data gaps in radiation research</a:t>
            </a:r>
          </a:p>
          <a:p>
            <a:pPr marL="287338" indent="-287338">
              <a:spcBef>
                <a:spcPts val="0"/>
              </a:spcBef>
              <a:spcAft>
                <a:spcPts val="1000"/>
              </a:spcAft>
              <a:defRPr/>
            </a:pPr>
            <a:r>
              <a:rPr lang="en-US" altLang="en-US" sz="2200" dirty="0"/>
              <a:t>Mayak worker cohort is a unique resource for evaluating:</a:t>
            </a:r>
          </a:p>
          <a:p>
            <a:pPr lvl="1">
              <a:spcBef>
                <a:spcPts val="0"/>
              </a:spcBef>
              <a:spcAft>
                <a:spcPts val="1000"/>
              </a:spcAft>
              <a:defRPr/>
            </a:pPr>
            <a:r>
              <a:rPr lang="en-US" altLang="en-US" sz="2000" dirty="0"/>
              <a:t>Risk of cancer from long-term internal exposure to plutonium</a:t>
            </a:r>
          </a:p>
          <a:p>
            <a:pPr lvl="1">
              <a:spcBef>
                <a:spcPts val="0"/>
              </a:spcBef>
              <a:spcAft>
                <a:spcPts val="1000"/>
              </a:spcAft>
              <a:defRPr/>
            </a:pPr>
            <a:r>
              <a:rPr lang="en-US" altLang="en-US" sz="2000" dirty="0"/>
              <a:t>Risk of cancer from long-term external gamma exposure</a:t>
            </a:r>
          </a:p>
          <a:p>
            <a:pPr marL="287338" indent="-284163">
              <a:spcBef>
                <a:spcPts val="0"/>
              </a:spcBef>
              <a:spcAft>
                <a:spcPts val="1000"/>
              </a:spcAft>
              <a:defRPr/>
            </a:pPr>
            <a:r>
              <a:rPr lang="en-US" altLang="en-US" sz="2200" dirty="0"/>
              <a:t>Techa River cohort is a unique resource for evaluating long-term environmental exposures, such as those in communities surrounding DOE nuclear facilities</a:t>
            </a:r>
          </a:p>
          <a:p>
            <a:pPr marL="287338" indent="-284163">
              <a:spcBef>
                <a:spcPts val="0"/>
              </a:spcBef>
              <a:spcAft>
                <a:spcPts val="1000"/>
              </a:spcAft>
              <a:defRPr/>
            </a:pPr>
            <a:r>
              <a:rPr lang="en-US" altLang="en-US" sz="2200" dirty="0"/>
              <a:t>Data from both cohorts are useful for evaluating whether doses delivered at low dose rates appear to be as effective in producing cancer as doses delivered at high dose rates</a:t>
            </a:r>
          </a:p>
        </p:txBody>
      </p:sp>
      <p:sp>
        <p:nvSpPr>
          <p:cNvPr id="46084" name="Rectangle 6">
            <a:extLst>
              <a:ext uri="{FF2B5EF4-FFF2-40B4-BE49-F238E27FC236}">
                <a16:creationId xmlns:a16="http://schemas.microsoft.com/office/drawing/2014/main" id="{BDDEABC8-A0C0-4C15-9B4D-9D83A885E8DC}"/>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320D0CAF-BA9C-4F81-A0E5-E12198E2B76E}" type="slidenum">
              <a:rPr lang="en-US" altLang="en-US" sz="1100">
                <a:solidFill>
                  <a:srgbClr val="385D8A"/>
                </a:solidFill>
                <a:latin typeface="Arial Black" panose="020B0A04020102020204" pitchFamily="34" charset="0"/>
              </a:rPr>
              <a:pPr>
                <a:spcBef>
                  <a:spcPct val="0"/>
                </a:spcBef>
                <a:buClrTx/>
                <a:buFontTx/>
                <a:buNone/>
              </a:pPr>
              <a:t>32</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AA9A4A68-44E2-4CA7-BFA8-26B1BB08B4CD}"/>
              </a:ext>
            </a:extLst>
          </p:cNvPr>
          <p:cNvSpPr>
            <a:spLocks noGrp="1"/>
          </p:cNvSpPr>
          <p:nvPr>
            <p:ph idx="1"/>
          </p:nvPr>
        </p:nvSpPr>
        <p:spPr>
          <a:xfrm>
            <a:off x="177800" y="1736725"/>
            <a:ext cx="8805863" cy="3813175"/>
          </a:xfrm>
        </p:spPr>
        <p:txBody>
          <a:bodyPr/>
          <a:lstStyle/>
          <a:p>
            <a:pPr marL="287338" indent="-284163">
              <a:spcBef>
                <a:spcPct val="0"/>
              </a:spcBef>
              <a:spcAft>
                <a:spcPts val="1000"/>
              </a:spcAft>
            </a:pPr>
            <a:r>
              <a:rPr lang="en-US" altLang="en-US" sz="2400">
                <a:solidFill>
                  <a:srgbClr val="385D8A"/>
                </a:solidFill>
                <a:latin typeface="Arial Black" panose="020B0A04020102020204" pitchFamily="34" charset="0"/>
              </a:rPr>
              <a:t>Complete current research priorities and commitments made to the JCCRER according to the 5-year plan</a:t>
            </a:r>
          </a:p>
          <a:p>
            <a:pPr lvl="1">
              <a:spcBef>
                <a:spcPct val="0"/>
              </a:spcBef>
              <a:spcAft>
                <a:spcPts val="1000"/>
              </a:spcAft>
            </a:pPr>
            <a:r>
              <a:rPr lang="en-US" altLang="en-US" sz="1900"/>
              <a:t>Focus on completing 4 core epidemiology and dosimetry studies of Techa River and Mayak worker cohorts</a:t>
            </a:r>
          </a:p>
          <a:p>
            <a:pPr lvl="1">
              <a:spcBef>
                <a:spcPct val="0"/>
              </a:spcBef>
              <a:spcAft>
                <a:spcPts val="1000"/>
              </a:spcAft>
            </a:pPr>
            <a:r>
              <a:rPr lang="en-US" altLang="en-US" sz="1900"/>
              <a:t>Focus on maintaining and improving the radiobiology tissue repository</a:t>
            </a:r>
          </a:p>
        </p:txBody>
      </p:sp>
      <p:sp>
        <p:nvSpPr>
          <p:cNvPr id="47107" name="Rectangle 6">
            <a:extLst>
              <a:ext uri="{FF2B5EF4-FFF2-40B4-BE49-F238E27FC236}">
                <a16:creationId xmlns:a16="http://schemas.microsoft.com/office/drawing/2014/main" id="{EFFE30E7-3ACE-44DF-84B8-8D50CFD23F30}"/>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8BA984CB-ECA9-4E17-A479-B91F6FE57340}" type="slidenum">
              <a:rPr lang="en-US" altLang="en-US" sz="1100">
                <a:solidFill>
                  <a:srgbClr val="385D8A"/>
                </a:solidFill>
                <a:latin typeface="Arial Black" panose="020B0A04020102020204" pitchFamily="34" charset="0"/>
              </a:rPr>
              <a:pPr>
                <a:spcBef>
                  <a:spcPct val="0"/>
                </a:spcBef>
                <a:buClrTx/>
                <a:buFontTx/>
                <a:buNone/>
              </a:pPr>
              <a:t>33</a:t>
            </a:fld>
            <a:endParaRPr lang="en-US" altLang="en-US" sz="1100">
              <a:solidFill>
                <a:srgbClr val="385D8A"/>
              </a:solidFill>
              <a:latin typeface="Arial Black" panose="020B0A04020102020204" pitchFamily="34" charset="0"/>
            </a:endParaRPr>
          </a:p>
        </p:txBody>
      </p:sp>
      <p:sp>
        <p:nvSpPr>
          <p:cNvPr id="47108" name="Title 1">
            <a:extLst>
              <a:ext uri="{FF2B5EF4-FFF2-40B4-BE49-F238E27FC236}">
                <a16:creationId xmlns:a16="http://schemas.microsoft.com/office/drawing/2014/main" id="{712B5798-5BF7-41FD-9293-905020314848}"/>
              </a:ext>
            </a:extLst>
          </p:cNvPr>
          <p:cNvSpPr txBox="1">
            <a:spLocks/>
          </p:cNvSpPr>
          <p:nvPr/>
        </p:nvSpPr>
        <p:spPr bwMode="auto">
          <a:xfrm>
            <a:off x="76200" y="311150"/>
            <a:ext cx="89836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Path Forward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F8ACCAD2-4314-44D6-BB90-79DBDC8F1EF2}"/>
              </a:ext>
            </a:extLst>
          </p:cNvPr>
          <p:cNvSpPr>
            <a:spLocks noGrp="1"/>
          </p:cNvSpPr>
          <p:nvPr>
            <p:ph idx="1"/>
          </p:nvPr>
        </p:nvSpPr>
        <p:spPr>
          <a:xfrm>
            <a:off x="188913" y="1755775"/>
            <a:ext cx="8756650" cy="4643438"/>
          </a:xfrm>
        </p:spPr>
        <p:txBody>
          <a:bodyPr/>
          <a:lstStyle/>
          <a:p>
            <a:pPr>
              <a:lnSpc>
                <a:spcPct val="120000"/>
              </a:lnSpc>
              <a:spcBef>
                <a:spcPct val="0"/>
              </a:spcBef>
            </a:pPr>
            <a:r>
              <a:rPr lang="en-US" altLang="en-US" sz="2200" b="1">
                <a:solidFill>
                  <a:srgbClr val="37668F"/>
                </a:solidFill>
              </a:rPr>
              <a:t>Russian Health Studies Program Website:</a:t>
            </a:r>
          </a:p>
          <a:p>
            <a:pPr lvl="1">
              <a:lnSpc>
                <a:spcPct val="120000"/>
              </a:lnSpc>
              <a:spcBef>
                <a:spcPct val="0"/>
              </a:spcBef>
            </a:pPr>
            <a:r>
              <a:rPr lang="en-US" altLang="en-US" sz="2200" u="sng">
                <a:solidFill>
                  <a:srgbClr val="0F83B7"/>
                </a:solidFill>
              </a:rPr>
              <a:t>http://www.energy.gov/ehss/russian-health-studies-program</a:t>
            </a:r>
          </a:p>
          <a:p>
            <a:pPr>
              <a:lnSpc>
                <a:spcPct val="120000"/>
              </a:lnSpc>
              <a:spcBef>
                <a:spcPct val="0"/>
              </a:spcBef>
            </a:pPr>
            <a:r>
              <a:rPr lang="en-US" altLang="en-US" sz="2200" b="1">
                <a:solidFill>
                  <a:srgbClr val="37668F"/>
                </a:solidFill>
              </a:rPr>
              <a:t>JCCRER Website:</a:t>
            </a:r>
          </a:p>
          <a:p>
            <a:pPr lvl="1">
              <a:lnSpc>
                <a:spcPct val="120000"/>
              </a:lnSpc>
              <a:spcBef>
                <a:spcPct val="0"/>
              </a:spcBef>
            </a:pPr>
            <a:r>
              <a:rPr lang="en-US" altLang="en-US" sz="2200" u="sng">
                <a:solidFill>
                  <a:srgbClr val="0F83B7"/>
                </a:solidFill>
              </a:rPr>
              <a:t>http://www.energy.gov/ehss/russian-health-studies-program-joint-coordinating-committee-radiation-effects-research-jccrer</a:t>
            </a:r>
          </a:p>
          <a:p>
            <a:pPr>
              <a:lnSpc>
                <a:spcPct val="120000"/>
              </a:lnSpc>
              <a:spcBef>
                <a:spcPct val="0"/>
              </a:spcBef>
            </a:pPr>
            <a:r>
              <a:rPr lang="en-US" altLang="en-US" sz="2200" b="1">
                <a:solidFill>
                  <a:srgbClr val="37668F"/>
                </a:solidFill>
              </a:rPr>
              <a:t>List of Peer-Reviewed Publications and Outcomes</a:t>
            </a:r>
          </a:p>
          <a:p>
            <a:pPr lvl="1">
              <a:lnSpc>
                <a:spcPct val="120000"/>
              </a:lnSpc>
              <a:spcBef>
                <a:spcPct val="0"/>
              </a:spcBef>
            </a:pPr>
            <a:r>
              <a:rPr lang="en-US" altLang="en-US" sz="2200" u="sng">
                <a:solidFill>
                  <a:srgbClr val="0F83B7"/>
                </a:solidFill>
              </a:rPr>
              <a:t>http://www.energy.gov/ehss/downloads/russian-health-studies-program-peer-reviewed-publications-and-outcomes</a:t>
            </a:r>
          </a:p>
          <a:p>
            <a:pPr>
              <a:lnSpc>
                <a:spcPct val="120000"/>
              </a:lnSpc>
              <a:spcBef>
                <a:spcPct val="0"/>
              </a:spcBef>
            </a:pPr>
            <a:r>
              <a:rPr lang="en-US" altLang="en-US" sz="2200" b="1">
                <a:solidFill>
                  <a:srgbClr val="37668F"/>
                </a:solidFill>
              </a:rPr>
              <a:t>Russian Human Radiobiology Tissue Repository:</a:t>
            </a:r>
          </a:p>
          <a:p>
            <a:pPr lvl="1">
              <a:lnSpc>
                <a:spcPct val="120000"/>
              </a:lnSpc>
              <a:spcBef>
                <a:spcPct val="0"/>
              </a:spcBef>
            </a:pPr>
            <a:r>
              <a:rPr lang="en-US" altLang="en-US" sz="2200" u="sng">
                <a:solidFill>
                  <a:srgbClr val="0F83B7"/>
                </a:solidFill>
              </a:rPr>
              <a:t>http://rhtr.subi.su/lang.php</a:t>
            </a:r>
          </a:p>
        </p:txBody>
      </p:sp>
      <p:sp>
        <p:nvSpPr>
          <p:cNvPr id="48131" name="Rectangle 6">
            <a:extLst>
              <a:ext uri="{FF2B5EF4-FFF2-40B4-BE49-F238E27FC236}">
                <a16:creationId xmlns:a16="http://schemas.microsoft.com/office/drawing/2014/main" id="{A3F6406E-D126-4051-9C8B-BD2690C12F79}"/>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99501ABF-AFF4-42A1-95F1-CFF88AA040B3}" type="slidenum">
              <a:rPr lang="en-US" altLang="en-US" sz="1100">
                <a:solidFill>
                  <a:srgbClr val="385D8A"/>
                </a:solidFill>
                <a:latin typeface="Arial Black" panose="020B0A04020102020204" pitchFamily="34" charset="0"/>
              </a:rPr>
              <a:pPr>
                <a:spcBef>
                  <a:spcPct val="0"/>
                </a:spcBef>
                <a:buClrTx/>
                <a:buFontTx/>
                <a:buNone/>
              </a:pPr>
              <a:t>34</a:t>
            </a:fld>
            <a:endParaRPr lang="en-US" altLang="en-US" sz="1100">
              <a:solidFill>
                <a:srgbClr val="385D8A"/>
              </a:solidFill>
              <a:latin typeface="Arial Black" panose="020B0A04020102020204" pitchFamily="34" charset="0"/>
            </a:endParaRPr>
          </a:p>
        </p:txBody>
      </p:sp>
      <p:sp>
        <p:nvSpPr>
          <p:cNvPr id="48132" name="Title 1">
            <a:extLst>
              <a:ext uri="{FF2B5EF4-FFF2-40B4-BE49-F238E27FC236}">
                <a16:creationId xmlns:a16="http://schemas.microsoft.com/office/drawing/2014/main" id="{5061F908-2CCF-48BA-9A40-BB639BF63A8A}"/>
              </a:ext>
            </a:extLst>
          </p:cNvPr>
          <p:cNvSpPr txBox="1">
            <a:spLocks/>
          </p:cNvSpPr>
          <p:nvPr/>
        </p:nvSpPr>
        <p:spPr bwMode="auto">
          <a:xfrm>
            <a:off x="76200" y="438150"/>
            <a:ext cx="89836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3200">
                <a:solidFill>
                  <a:srgbClr val="385D8A"/>
                </a:solidFill>
                <a:latin typeface="Arial Black" panose="020B0A04020102020204" pitchFamily="34" charset="0"/>
              </a:rPr>
              <a:t>Further</a:t>
            </a:r>
          </a:p>
          <a:p>
            <a:pPr algn="ctr">
              <a:spcBef>
                <a:spcPct val="0"/>
              </a:spcBef>
              <a:buClrTx/>
              <a:buFontTx/>
              <a:buNone/>
            </a:pPr>
            <a:r>
              <a:rPr lang="en-US" altLang="en-US" sz="3200">
                <a:solidFill>
                  <a:srgbClr val="385D8A"/>
                </a:solidFill>
                <a:latin typeface="Arial Black" panose="020B0A04020102020204" pitchFamily="34" charset="0"/>
              </a:rPr>
              <a:t>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FE21F3D-FE5A-4ED7-9025-E26FF3D4E844}"/>
              </a:ext>
            </a:extLst>
          </p:cNvPr>
          <p:cNvSpPr>
            <a:spLocks noGrp="1"/>
          </p:cNvSpPr>
          <p:nvPr>
            <p:ph type="title"/>
          </p:nvPr>
        </p:nvSpPr>
        <p:spPr>
          <a:xfrm>
            <a:off x="1677988" y="314325"/>
            <a:ext cx="5788025" cy="1035050"/>
          </a:xfrm>
        </p:spPr>
        <p:txBody>
          <a:bodyPr/>
          <a:lstStyle/>
          <a:p>
            <a:r>
              <a:rPr lang="en-US" altLang="en-US" sz="3200"/>
              <a:t>Background</a:t>
            </a:r>
            <a:br>
              <a:rPr lang="en-US" altLang="en-US"/>
            </a:br>
            <a:r>
              <a:rPr lang="en-US" altLang="en-US" sz="2000"/>
              <a:t>Current Radiation Protection </a:t>
            </a:r>
            <a:br>
              <a:rPr lang="en-US" altLang="en-US" sz="2000"/>
            </a:br>
            <a:r>
              <a:rPr lang="en-US" altLang="en-US" sz="2000"/>
              <a:t>Standards</a:t>
            </a:r>
          </a:p>
        </p:txBody>
      </p:sp>
      <p:sp>
        <p:nvSpPr>
          <p:cNvPr id="22531" name="Content Placeholder 2">
            <a:extLst>
              <a:ext uri="{FF2B5EF4-FFF2-40B4-BE49-F238E27FC236}">
                <a16:creationId xmlns:a16="http://schemas.microsoft.com/office/drawing/2014/main" id="{C61AFD57-570D-4EDD-B3D8-6E08B15C6F76}"/>
              </a:ext>
            </a:extLst>
          </p:cNvPr>
          <p:cNvSpPr>
            <a:spLocks noGrp="1"/>
          </p:cNvSpPr>
          <p:nvPr>
            <p:ph idx="1"/>
          </p:nvPr>
        </p:nvSpPr>
        <p:spPr>
          <a:xfrm>
            <a:off x="204788" y="1647825"/>
            <a:ext cx="8743950" cy="4797425"/>
          </a:xfrm>
        </p:spPr>
        <p:txBody>
          <a:bodyPr/>
          <a:lstStyle/>
          <a:p>
            <a:pPr marL="287338" indent="-287338">
              <a:spcBef>
                <a:spcPts val="0"/>
              </a:spcBef>
              <a:spcAft>
                <a:spcPts val="1000"/>
              </a:spcAft>
              <a:defRPr/>
            </a:pPr>
            <a:r>
              <a:rPr lang="en-US" altLang="en-US" sz="2000" dirty="0"/>
              <a:t>The NRC Annual Whole Body Dose Limit for:</a:t>
            </a:r>
          </a:p>
          <a:p>
            <a:pPr lvl="1">
              <a:spcBef>
                <a:spcPts val="0"/>
              </a:spcBef>
              <a:spcAft>
                <a:spcPts val="1000"/>
              </a:spcAft>
              <a:defRPr/>
            </a:pPr>
            <a:r>
              <a:rPr lang="en-US" altLang="en-US" sz="1600" dirty="0"/>
              <a:t>Workers is 5 rem (50 mSv)</a:t>
            </a:r>
          </a:p>
          <a:p>
            <a:pPr lvl="1">
              <a:spcBef>
                <a:spcPts val="0"/>
              </a:spcBef>
              <a:spcAft>
                <a:spcPts val="1000"/>
              </a:spcAft>
              <a:defRPr/>
            </a:pPr>
            <a:r>
              <a:rPr lang="en-US" altLang="en-US" sz="1600" dirty="0"/>
              <a:t>Public is 0.1 rem (1 mSv)</a:t>
            </a:r>
          </a:p>
          <a:p>
            <a:pPr marL="287338" indent="-284163">
              <a:spcBef>
                <a:spcPts val="0"/>
              </a:spcBef>
              <a:spcAft>
                <a:spcPts val="1000"/>
              </a:spcAft>
              <a:defRPr/>
            </a:pPr>
            <a:r>
              <a:rPr lang="en-US" altLang="en-US" sz="2000" dirty="0"/>
              <a:t>Radiation health effects researchers consider cumulative exposures        of 0 to 10 rem (100 mSv) to be low doses</a:t>
            </a:r>
          </a:p>
          <a:p>
            <a:pPr marL="287338" indent="-284163">
              <a:spcBef>
                <a:spcPts val="0"/>
              </a:spcBef>
              <a:spcAft>
                <a:spcPts val="1000"/>
              </a:spcAft>
              <a:defRPr/>
            </a:pPr>
            <a:r>
              <a:rPr lang="en-US" altLang="en-US" sz="2000" dirty="0"/>
              <a:t>Most crucial issue in radiation research:</a:t>
            </a:r>
          </a:p>
          <a:p>
            <a:pPr lvl="1">
              <a:spcBef>
                <a:spcPts val="0"/>
              </a:spcBef>
              <a:spcAft>
                <a:spcPts val="1000"/>
              </a:spcAft>
              <a:defRPr/>
            </a:pPr>
            <a:r>
              <a:rPr lang="en-US" altLang="en-US" sz="1600" dirty="0"/>
              <a:t>Determination of the effects on human health of exposures of less than 5 rem          (50 mSv) per year</a:t>
            </a:r>
          </a:p>
          <a:p>
            <a:pPr lvl="1">
              <a:spcBef>
                <a:spcPts val="0"/>
              </a:spcBef>
              <a:spcAft>
                <a:spcPts val="1000"/>
              </a:spcAft>
              <a:defRPr/>
            </a:pPr>
            <a:r>
              <a:rPr lang="en-US" altLang="en-US" sz="1600" dirty="0"/>
              <a:t>Such exposures are more likely to have been received by DOE workers and surrounding populations</a:t>
            </a:r>
          </a:p>
          <a:p>
            <a:pPr>
              <a:spcBef>
                <a:spcPts val="0"/>
              </a:spcBef>
              <a:spcAft>
                <a:spcPts val="1000"/>
              </a:spcAft>
              <a:defRPr/>
            </a:pPr>
            <a:r>
              <a:rPr lang="en-US" altLang="en-US" sz="2000" dirty="0"/>
              <a:t>Other key issues:  Dose rate (low versus high); Time period (acute versus chronic exposures); Degree of protection:  sufficient, over, or insufficient</a:t>
            </a:r>
          </a:p>
          <a:p>
            <a:pPr>
              <a:spcBef>
                <a:spcPts val="0"/>
              </a:spcBef>
              <a:spcAft>
                <a:spcPts val="1000"/>
              </a:spcAft>
              <a:defRPr/>
            </a:pPr>
            <a:endParaRPr lang="en-US" altLang="en-US" sz="2400" dirty="0"/>
          </a:p>
        </p:txBody>
      </p:sp>
      <p:sp>
        <p:nvSpPr>
          <p:cNvPr id="17412" name="Rectangle 6">
            <a:extLst>
              <a:ext uri="{FF2B5EF4-FFF2-40B4-BE49-F238E27FC236}">
                <a16:creationId xmlns:a16="http://schemas.microsoft.com/office/drawing/2014/main" id="{8CF797B1-BB50-42C9-8A08-889FF6C37B81}"/>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3F1195CC-8F8D-4088-8D4E-AA09F2488B31}" type="slidenum">
              <a:rPr lang="en-US" altLang="en-US" sz="1100">
                <a:solidFill>
                  <a:srgbClr val="385D8A"/>
                </a:solidFill>
                <a:latin typeface="Arial Black" panose="020B0A04020102020204" pitchFamily="34" charset="0"/>
              </a:rPr>
              <a:pPr>
                <a:spcBef>
                  <a:spcPct val="0"/>
                </a:spcBef>
                <a:buClrTx/>
                <a:buFontTx/>
                <a:buNone/>
              </a:pPr>
              <a:t>4</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699CEC3-B069-4388-A807-E4DFCC276C8F}"/>
              </a:ext>
            </a:extLst>
          </p:cNvPr>
          <p:cNvSpPr>
            <a:spLocks noGrp="1"/>
          </p:cNvSpPr>
          <p:nvPr>
            <p:ph type="title"/>
          </p:nvPr>
        </p:nvSpPr>
        <p:spPr>
          <a:xfrm>
            <a:off x="95250" y="298450"/>
            <a:ext cx="8953500" cy="1035050"/>
          </a:xfrm>
        </p:spPr>
        <p:txBody>
          <a:bodyPr/>
          <a:lstStyle/>
          <a:p>
            <a:r>
              <a:rPr lang="en-US" altLang="en-US" sz="3200"/>
              <a:t>Background</a:t>
            </a:r>
            <a:br>
              <a:rPr lang="en-US" altLang="en-US" sz="3200"/>
            </a:br>
            <a:r>
              <a:rPr lang="en-US" altLang="en-US" sz="2000"/>
              <a:t>Basis for Current Radiation</a:t>
            </a:r>
            <a:br>
              <a:rPr lang="en-US" altLang="en-US" sz="2000"/>
            </a:br>
            <a:r>
              <a:rPr lang="en-US" altLang="en-US" sz="2000"/>
              <a:t>Protection Standards</a:t>
            </a:r>
          </a:p>
        </p:txBody>
      </p:sp>
      <p:sp>
        <p:nvSpPr>
          <p:cNvPr id="18435" name="Content Placeholder 2">
            <a:extLst>
              <a:ext uri="{FF2B5EF4-FFF2-40B4-BE49-F238E27FC236}">
                <a16:creationId xmlns:a16="http://schemas.microsoft.com/office/drawing/2014/main" id="{535EF96C-EF7B-4AA0-9670-F546FF97C85D}"/>
              </a:ext>
            </a:extLst>
          </p:cNvPr>
          <p:cNvSpPr>
            <a:spLocks noGrp="1"/>
          </p:cNvSpPr>
          <p:nvPr>
            <p:ph idx="1"/>
          </p:nvPr>
        </p:nvSpPr>
        <p:spPr>
          <a:xfrm>
            <a:off x="219075" y="1700213"/>
            <a:ext cx="8705850" cy="4570412"/>
          </a:xfrm>
        </p:spPr>
        <p:txBody>
          <a:bodyPr/>
          <a:lstStyle/>
          <a:p>
            <a:pPr marL="288925" indent="-288925" eaLnBrk="1" hangingPunct="1">
              <a:spcBef>
                <a:spcPct val="0"/>
              </a:spcBef>
              <a:spcAft>
                <a:spcPts val="1500"/>
              </a:spcAft>
            </a:pPr>
            <a:r>
              <a:rPr lang="en-US" altLang="en-US" sz="2000"/>
              <a:t>Current radiation protection standards are mainly based on high-quality data from studies of the Japanese Atomic Bomb Survivors and on patients who received medical radiotherapy treatments</a:t>
            </a:r>
          </a:p>
          <a:p>
            <a:pPr marL="288925" indent="-288925" eaLnBrk="1" hangingPunct="1">
              <a:spcBef>
                <a:spcPct val="0"/>
              </a:spcBef>
              <a:spcAft>
                <a:spcPts val="1500"/>
              </a:spcAft>
            </a:pPr>
            <a:r>
              <a:rPr lang="en-US" altLang="en-US" sz="2000"/>
              <a:t>For many years, DOE funded research across DOE former weapons production sites across the USA:</a:t>
            </a:r>
          </a:p>
          <a:p>
            <a:pPr marL="688975" lvl="1" indent="-288925" eaLnBrk="1" hangingPunct="1">
              <a:spcBef>
                <a:spcPct val="0"/>
              </a:spcBef>
              <a:spcAft>
                <a:spcPts val="1500"/>
              </a:spcAft>
            </a:pPr>
            <a:r>
              <a:rPr lang="en-US" altLang="en-US" sz="1600"/>
              <a:t>No consistent pattern of cancer emerged across the sites either in workers or in residents in communities surrounding these sites.</a:t>
            </a:r>
          </a:p>
          <a:p>
            <a:pPr marL="688975" lvl="1" indent="-288925" eaLnBrk="1" hangingPunct="1">
              <a:spcBef>
                <a:spcPct val="0"/>
              </a:spcBef>
              <a:spcAft>
                <a:spcPts val="1500"/>
              </a:spcAft>
            </a:pPr>
            <a:r>
              <a:rPr lang="en-US" altLang="en-US" sz="1600"/>
              <a:t>Primarily due to lower exposure levels and therefore lower observed cancer risks. </a:t>
            </a:r>
          </a:p>
          <a:p>
            <a:pPr marL="288925" indent="-288925" eaLnBrk="1" hangingPunct="1">
              <a:spcBef>
                <a:spcPct val="0"/>
              </a:spcBef>
              <a:spcAft>
                <a:spcPts val="1500"/>
              </a:spcAft>
            </a:pPr>
            <a:r>
              <a:rPr lang="en-US" altLang="en-US" sz="2000"/>
              <a:t>The magnitude of the radionuclide releases and exposures from the Chernobyl Nuclear Power Plant accident of April 26, 1986, led to increased interest in the adverse effects of ionizing radiation on human health and the environment, not just around nuclear power plants, but also around nuclear weapons production plants</a:t>
            </a:r>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p:txBody>
      </p:sp>
      <p:sp>
        <p:nvSpPr>
          <p:cNvPr id="18436" name="Rectangle 6">
            <a:extLst>
              <a:ext uri="{FF2B5EF4-FFF2-40B4-BE49-F238E27FC236}">
                <a16:creationId xmlns:a16="http://schemas.microsoft.com/office/drawing/2014/main" id="{A2811B7C-AEB0-4551-8FCE-E0524AC6EA6C}"/>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6334BD35-D40D-43A4-BA50-685FA636F1B4}" type="slidenum">
              <a:rPr lang="en-US" altLang="en-US" sz="1100">
                <a:solidFill>
                  <a:srgbClr val="385D8A"/>
                </a:solidFill>
                <a:latin typeface="Arial Black" panose="020B0A04020102020204" pitchFamily="34" charset="0"/>
              </a:rPr>
              <a:pPr>
                <a:spcBef>
                  <a:spcPct val="0"/>
                </a:spcBef>
                <a:buClrTx/>
                <a:buFontTx/>
                <a:buNone/>
              </a:pPr>
              <a:t>5</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C2305D5-A89C-49EF-8E8C-DD9048620F2B}"/>
              </a:ext>
            </a:extLst>
          </p:cNvPr>
          <p:cNvSpPr>
            <a:spLocks noGrp="1"/>
          </p:cNvSpPr>
          <p:nvPr>
            <p:ph type="title"/>
          </p:nvPr>
        </p:nvSpPr>
        <p:spPr>
          <a:xfrm>
            <a:off x="95250" y="298450"/>
            <a:ext cx="8953500" cy="1035050"/>
          </a:xfrm>
        </p:spPr>
        <p:txBody>
          <a:bodyPr/>
          <a:lstStyle/>
          <a:p>
            <a:r>
              <a:rPr lang="en-US" altLang="en-US" sz="3200"/>
              <a:t>Background</a:t>
            </a:r>
            <a:br>
              <a:rPr lang="en-US" altLang="en-US" sz="2000"/>
            </a:br>
            <a:r>
              <a:rPr lang="en-US" altLang="en-US" sz="2000"/>
              <a:t>The Role of Epidemiology</a:t>
            </a:r>
            <a:br>
              <a:rPr lang="en-US" altLang="en-US" sz="2000"/>
            </a:br>
            <a:r>
              <a:rPr lang="en-US" altLang="en-US" sz="2000"/>
              <a:t>and Dosimetry</a:t>
            </a:r>
            <a:br>
              <a:rPr lang="en-US" altLang="en-US" sz="2000"/>
            </a:br>
            <a:r>
              <a:rPr lang="en-US" altLang="en-US" sz="2000"/>
              <a:t>in Assessing Radiation Risks</a:t>
            </a:r>
          </a:p>
        </p:txBody>
      </p:sp>
      <p:sp>
        <p:nvSpPr>
          <p:cNvPr id="19459" name="Content Placeholder 2">
            <a:extLst>
              <a:ext uri="{FF2B5EF4-FFF2-40B4-BE49-F238E27FC236}">
                <a16:creationId xmlns:a16="http://schemas.microsoft.com/office/drawing/2014/main" id="{9943E8D8-AE4E-4D08-97A3-2B79F953A622}"/>
              </a:ext>
            </a:extLst>
          </p:cNvPr>
          <p:cNvSpPr>
            <a:spLocks noGrp="1"/>
          </p:cNvSpPr>
          <p:nvPr>
            <p:ph idx="1"/>
          </p:nvPr>
        </p:nvSpPr>
        <p:spPr>
          <a:xfrm>
            <a:off x="219075" y="1692275"/>
            <a:ext cx="8705850" cy="4570413"/>
          </a:xfrm>
        </p:spPr>
        <p:txBody>
          <a:bodyPr/>
          <a:lstStyle/>
          <a:p>
            <a:pPr marL="288925" indent="-288925" eaLnBrk="1" hangingPunct="1">
              <a:spcBef>
                <a:spcPct val="0"/>
              </a:spcBef>
              <a:spcAft>
                <a:spcPts val="1500"/>
              </a:spcAft>
            </a:pPr>
            <a:r>
              <a:rPr lang="en-US" altLang="en-US" sz="2000"/>
              <a:t>Epidemiology and dosimetry are the key components of radiation health effects research in humans</a:t>
            </a:r>
          </a:p>
          <a:p>
            <a:pPr marL="288925" indent="-288925" eaLnBrk="1" hangingPunct="1">
              <a:spcBef>
                <a:spcPct val="0"/>
              </a:spcBef>
              <a:spcAft>
                <a:spcPts val="1500"/>
              </a:spcAft>
            </a:pPr>
            <a:r>
              <a:rPr lang="en-US" altLang="en-US" sz="2000"/>
              <a:t>Epidemiology is the study of the distribution and causes of diseases in groups of people with the goal of determining whether causal relationships exist between an exposure to an agent and the subsequent development of illness or disease in a host</a:t>
            </a:r>
          </a:p>
          <a:p>
            <a:pPr marL="288925" indent="-288925" eaLnBrk="1" hangingPunct="1">
              <a:spcBef>
                <a:spcPct val="0"/>
              </a:spcBef>
              <a:spcAft>
                <a:spcPts val="1500"/>
              </a:spcAft>
            </a:pPr>
            <a:r>
              <a:rPr lang="en-US" altLang="en-US" sz="2000"/>
              <a:t>Epidemiologists employ a variety of tools to assess the statistical likelihood of relationships between exposures and diseases </a:t>
            </a:r>
          </a:p>
          <a:p>
            <a:pPr marL="288925" indent="-288925" eaLnBrk="1" hangingPunct="1">
              <a:spcBef>
                <a:spcPct val="0"/>
              </a:spcBef>
              <a:spcAft>
                <a:spcPts val="1500"/>
              </a:spcAft>
            </a:pPr>
            <a:r>
              <a:rPr lang="en-US" altLang="en-US" sz="2000"/>
              <a:t>An epidemiological study is a screening tool with a certain sensitivity and specificity</a:t>
            </a:r>
          </a:p>
          <a:p>
            <a:pPr marL="288925" indent="-288925" eaLnBrk="1" hangingPunct="1">
              <a:spcBef>
                <a:spcPct val="0"/>
              </a:spcBef>
              <a:spcAft>
                <a:spcPts val="1500"/>
              </a:spcAft>
            </a:pPr>
            <a:r>
              <a:rPr lang="en-US" altLang="en-US" sz="2000"/>
              <a:t>The higher the radiation dose, the greater the likelihood of detecting adverse effects</a:t>
            </a:r>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a:p>
            <a:pPr marL="288925" indent="-288925" eaLnBrk="1" hangingPunct="1">
              <a:spcBef>
                <a:spcPct val="0"/>
              </a:spcBef>
              <a:spcAft>
                <a:spcPts val="1500"/>
              </a:spcAft>
            </a:pPr>
            <a:endParaRPr lang="en-US" altLang="en-US" sz="2000"/>
          </a:p>
        </p:txBody>
      </p:sp>
      <p:sp>
        <p:nvSpPr>
          <p:cNvPr id="19460" name="Rectangle 6">
            <a:extLst>
              <a:ext uri="{FF2B5EF4-FFF2-40B4-BE49-F238E27FC236}">
                <a16:creationId xmlns:a16="http://schemas.microsoft.com/office/drawing/2014/main" id="{96BDE41D-983E-41C8-B455-6216BE093D68}"/>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0127D5CB-8C89-42F9-B66F-4E9BF0349B33}" type="slidenum">
              <a:rPr lang="en-US" altLang="en-US" sz="1100">
                <a:solidFill>
                  <a:srgbClr val="385D8A"/>
                </a:solidFill>
                <a:latin typeface="Arial Black" panose="020B0A04020102020204" pitchFamily="34" charset="0"/>
              </a:rPr>
              <a:pPr>
                <a:spcBef>
                  <a:spcPct val="0"/>
                </a:spcBef>
                <a:buClrTx/>
                <a:buFontTx/>
                <a:buNone/>
              </a:pPr>
              <a:t>6</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5F3A397-855D-46F0-9894-47B7FAFCF89E}"/>
              </a:ext>
            </a:extLst>
          </p:cNvPr>
          <p:cNvSpPr>
            <a:spLocks noGrp="1"/>
          </p:cNvSpPr>
          <p:nvPr>
            <p:ph type="title"/>
          </p:nvPr>
        </p:nvSpPr>
        <p:spPr>
          <a:xfrm>
            <a:off x="95250" y="298450"/>
            <a:ext cx="8953500" cy="1035050"/>
          </a:xfrm>
        </p:spPr>
        <p:txBody>
          <a:bodyPr/>
          <a:lstStyle/>
          <a:p>
            <a:r>
              <a:rPr lang="en-US" altLang="en-US" sz="3200"/>
              <a:t>Background</a:t>
            </a:r>
            <a:br>
              <a:rPr lang="en-US" altLang="en-US" sz="3200"/>
            </a:br>
            <a:r>
              <a:rPr lang="en-US" altLang="en-US" sz="2000"/>
              <a:t>The Role of Epidemiology</a:t>
            </a:r>
            <a:br>
              <a:rPr lang="en-US" altLang="en-US" sz="2000"/>
            </a:br>
            <a:r>
              <a:rPr lang="en-US" altLang="en-US" sz="2000"/>
              <a:t>and Dosimetry</a:t>
            </a:r>
            <a:br>
              <a:rPr lang="en-US" altLang="en-US" sz="2000"/>
            </a:br>
            <a:r>
              <a:rPr lang="en-US" altLang="en-US" sz="2000"/>
              <a:t>in Assessing Radiation Risks, </a:t>
            </a:r>
            <a:r>
              <a:rPr lang="en-US" altLang="en-US" sz="2000" i="1"/>
              <a:t>Cont’d.</a:t>
            </a:r>
          </a:p>
        </p:txBody>
      </p:sp>
      <p:sp>
        <p:nvSpPr>
          <p:cNvPr id="18435" name="Content Placeholder 2">
            <a:extLst>
              <a:ext uri="{FF2B5EF4-FFF2-40B4-BE49-F238E27FC236}">
                <a16:creationId xmlns:a16="http://schemas.microsoft.com/office/drawing/2014/main" id="{F0896C2D-3B98-4EFB-893F-5FAB09D3331D}"/>
              </a:ext>
            </a:extLst>
          </p:cNvPr>
          <p:cNvSpPr>
            <a:spLocks noGrp="1"/>
          </p:cNvSpPr>
          <p:nvPr>
            <p:ph idx="1"/>
          </p:nvPr>
        </p:nvSpPr>
        <p:spPr>
          <a:xfrm>
            <a:off x="219075" y="1689100"/>
            <a:ext cx="8705850" cy="4570413"/>
          </a:xfrm>
        </p:spPr>
        <p:txBody>
          <a:bodyPr/>
          <a:lstStyle/>
          <a:p>
            <a:pPr>
              <a:defRPr/>
            </a:pPr>
            <a:r>
              <a:rPr lang="en-US" sz="2000" dirty="0"/>
              <a:t>In radiation protection, dosimetry is the measurement, calculation, and assessment of the ionizing radiation dose absorbed by the human body, whether from internal exposures due to ingested or inhaled radioactive substances or from external exposures due to irradiation by sources of radiation, or a combination of both</a:t>
            </a:r>
          </a:p>
          <a:p>
            <a:pPr lvl="1">
              <a:defRPr/>
            </a:pPr>
            <a:r>
              <a:rPr lang="en-US" sz="1600" dirty="0"/>
              <a:t>Assessment of internal exposures relies on a variety of monitoring, bioassay, or biokinetic modeling techniques</a:t>
            </a:r>
          </a:p>
          <a:p>
            <a:pPr lvl="1">
              <a:defRPr/>
            </a:pPr>
            <a:r>
              <a:rPr lang="en-US" sz="1600" dirty="0"/>
              <a:t>Assessment of external exposures is based on measurements with a dosimeter or inferred from measurements made by other radiological protection instruments</a:t>
            </a:r>
          </a:p>
          <a:p>
            <a:pPr>
              <a:defRPr/>
            </a:pPr>
            <a:r>
              <a:rPr lang="en-US" sz="2000" dirty="0"/>
              <a:t>Dosimetry involves reconstructing individual doses and uncertainties about the doses from exposure to external and internal ionizing radiation</a:t>
            </a:r>
          </a:p>
          <a:p>
            <a:pPr>
              <a:defRPr/>
            </a:pPr>
            <a:r>
              <a:rPr lang="en-US" sz="2000" dirty="0"/>
              <a:t>To generate accurate cancer risk estimates, it is imperative to reconstruct as accurately as possible individual worker or environmental doses and to determine the uncertainty about those individual dose estimates</a:t>
            </a:r>
          </a:p>
          <a:p>
            <a:pPr marL="288925" indent="-288925" eaLnBrk="1" hangingPunct="1">
              <a:spcBef>
                <a:spcPct val="0"/>
              </a:spcBef>
              <a:spcAft>
                <a:spcPts val="1500"/>
              </a:spcAft>
              <a:defRPr/>
            </a:pPr>
            <a:endParaRPr lang="en-US" sz="2000" dirty="0"/>
          </a:p>
          <a:p>
            <a:pPr marL="288925" indent="-288925" eaLnBrk="1" hangingPunct="1">
              <a:spcBef>
                <a:spcPct val="0"/>
              </a:spcBef>
              <a:spcAft>
                <a:spcPts val="1500"/>
              </a:spcAft>
              <a:defRPr/>
            </a:pPr>
            <a:endParaRPr lang="en-US" altLang="en-US" sz="2000" dirty="0"/>
          </a:p>
        </p:txBody>
      </p:sp>
      <p:sp>
        <p:nvSpPr>
          <p:cNvPr id="20484" name="Rectangle 6">
            <a:extLst>
              <a:ext uri="{FF2B5EF4-FFF2-40B4-BE49-F238E27FC236}">
                <a16:creationId xmlns:a16="http://schemas.microsoft.com/office/drawing/2014/main" id="{E1C95B5D-3FA1-4DD9-813B-0C07DD6F9B53}"/>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C5DB064E-CB6E-4072-A089-EF970D29A4F7}" type="slidenum">
              <a:rPr lang="en-US" altLang="en-US" sz="1100">
                <a:solidFill>
                  <a:srgbClr val="385D8A"/>
                </a:solidFill>
                <a:latin typeface="Arial Black" panose="020B0A04020102020204" pitchFamily="34" charset="0"/>
              </a:rPr>
              <a:pPr>
                <a:spcBef>
                  <a:spcPct val="0"/>
                </a:spcBef>
                <a:buClrTx/>
                <a:buFontTx/>
                <a:buNone/>
              </a:pPr>
              <a:t>7</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76326DF-C299-4A90-8E1A-E7D1507C1A8A}"/>
              </a:ext>
            </a:extLst>
          </p:cNvPr>
          <p:cNvSpPr>
            <a:spLocks noGrp="1"/>
          </p:cNvSpPr>
          <p:nvPr>
            <p:ph type="title"/>
          </p:nvPr>
        </p:nvSpPr>
        <p:spPr>
          <a:xfrm>
            <a:off x="95250" y="298450"/>
            <a:ext cx="8953500" cy="1035050"/>
          </a:xfrm>
        </p:spPr>
        <p:txBody>
          <a:bodyPr/>
          <a:lstStyle/>
          <a:p>
            <a:r>
              <a:rPr lang="en-US" altLang="en-US" sz="3200"/>
              <a:t>Background</a:t>
            </a:r>
            <a:br>
              <a:rPr lang="en-US" altLang="en-US" sz="3200"/>
            </a:br>
            <a:r>
              <a:rPr lang="en-US" altLang="en-US" sz="2000"/>
              <a:t>Rationale for Studying Mayak Workers</a:t>
            </a:r>
            <a:br>
              <a:rPr lang="en-US" altLang="en-US" sz="2000"/>
            </a:br>
            <a:r>
              <a:rPr lang="en-US" altLang="en-US" sz="2000"/>
              <a:t> and Residents in Surrounding Communities</a:t>
            </a:r>
          </a:p>
        </p:txBody>
      </p:sp>
      <p:sp>
        <p:nvSpPr>
          <p:cNvPr id="18435" name="Content Placeholder 2">
            <a:extLst>
              <a:ext uri="{FF2B5EF4-FFF2-40B4-BE49-F238E27FC236}">
                <a16:creationId xmlns:a16="http://schemas.microsoft.com/office/drawing/2014/main" id="{9845FF57-FB37-46E2-9198-3DB0226F4945}"/>
              </a:ext>
            </a:extLst>
          </p:cNvPr>
          <p:cNvSpPr>
            <a:spLocks noGrp="1"/>
          </p:cNvSpPr>
          <p:nvPr>
            <p:ph idx="1"/>
          </p:nvPr>
        </p:nvSpPr>
        <p:spPr>
          <a:xfrm>
            <a:off x="219075" y="1700213"/>
            <a:ext cx="8705850" cy="4570412"/>
          </a:xfrm>
        </p:spPr>
        <p:txBody>
          <a:bodyPr/>
          <a:lstStyle/>
          <a:p>
            <a:pPr>
              <a:defRPr/>
            </a:pPr>
            <a:r>
              <a:rPr lang="en-US" sz="2000" dirty="0"/>
              <a:t>DOE decided to study the risks of ionizing radiation which occurred from occupational and environmental exposures from the Mayak Production Association (Mayak), the first Soviet nuclear weapons production facility located in the formerly secret and still closed city of Ozersk in the Southern Urals region of Russia</a:t>
            </a:r>
          </a:p>
          <a:p>
            <a:pPr>
              <a:defRPr/>
            </a:pPr>
            <a:r>
              <a:rPr lang="en-US" sz="2000" dirty="0"/>
              <a:t>Mayak workers had occupational exposures 100 to 1,000 times higher than U.S. weapons production and commercial nuclear power plant workers</a:t>
            </a:r>
          </a:p>
          <a:p>
            <a:pPr>
              <a:defRPr/>
            </a:pPr>
            <a:r>
              <a:rPr lang="en-US" sz="2000" dirty="0"/>
              <a:t>Residents in communities along the Techa River had chronic exposures to low doses from releases of liquid radioactive wastes into the river and airborne releases from:</a:t>
            </a:r>
          </a:p>
          <a:p>
            <a:pPr lvl="1">
              <a:defRPr/>
            </a:pPr>
            <a:r>
              <a:rPr lang="en-US" sz="1600" dirty="0"/>
              <a:t>Mayak stacks from 1948 to 1982;</a:t>
            </a:r>
          </a:p>
          <a:p>
            <a:pPr lvl="1">
              <a:defRPr/>
            </a:pPr>
            <a:r>
              <a:rPr lang="en-US" sz="1600" dirty="0"/>
              <a:t>An explosion of a liquid radioactive waste cooling tank in 1957; and</a:t>
            </a:r>
          </a:p>
          <a:p>
            <a:pPr lvl="1">
              <a:defRPr/>
            </a:pPr>
            <a:r>
              <a:rPr lang="en-US" sz="1600" dirty="0"/>
              <a:t>Resuspension of radionuclides from a dry lakebed during a tornado in 1967</a:t>
            </a:r>
          </a:p>
          <a:p>
            <a:pPr marL="288925" indent="-288925" eaLnBrk="1" hangingPunct="1">
              <a:spcBef>
                <a:spcPct val="0"/>
              </a:spcBef>
              <a:spcAft>
                <a:spcPts val="1500"/>
              </a:spcAft>
              <a:defRPr/>
            </a:pPr>
            <a:endParaRPr lang="en-US" sz="2000" dirty="0"/>
          </a:p>
          <a:p>
            <a:pPr marL="288925" indent="-288925" eaLnBrk="1" hangingPunct="1">
              <a:spcBef>
                <a:spcPct val="0"/>
              </a:spcBef>
              <a:spcAft>
                <a:spcPts val="1500"/>
              </a:spcAft>
              <a:defRPr/>
            </a:pPr>
            <a:endParaRPr lang="en-US" sz="2000" dirty="0"/>
          </a:p>
          <a:p>
            <a:pPr marL="288925" indent="-288925" eaLnBrk="1" hangingPunct="1">
              <a:spcBef>
                <a:spcPct val="0"/>
              </a:spcBef>
              <a:spcAft>
                <a:spcPts val="1500"/>
              </a:spcAft>
              <a:defRPr/>
            </a:pPr>
            <a:endParaRPr lang="en-US" sz="2000" dirty="0"/>
          </a:p>
          <a:p>
            <a:pPr marL="288925" indent="-288925" eaLnBrk="1" hangingPunct="1">
              <a:spcBef>
                <a:spcPct val="0"/>
              </a:spcBef>
              <a:spcAft>
                <a:spcPts val="1500"/>
              </a:spcAft>
              <a:defRPr/>
            </a:pPr>
            <a:endParaRPr lang="en-US" sz="2000" dirty="0"/>
          </a:p>
          <a:p>
            <a:pPr marL="288925" indent="-288925" eaLnBrk="1" hangingPunct="1">
              <a:spcBef>
                <a:spcPct val="0"/>
              </a:spcBef>
              <a:spcAft>
                <a:spcPts val="1500"/>
              </a:spcAft>
              <a:defRPr/>
            </a:pPr>
            <a:endParaRPr lang="en-US" sz="2000" dirty="0"/>
          </a:p>
          <a:p>
            <a:pPr marL="288925" indent="-288925" eaLnBrk="1" hangingPunct="1">
              <a:spcBef>
                <a:spcPct val="0"/>
              </a:spcBef>
              <a:spcAft>
                <a:spcPts val="1500"/>
              </a:spcAft>
              <a:defRPr/>
            </a:pPr>
            <a:endParaRPr lang="en-US" altLang="en-US" sz="2000" dirty="0"/>
          </a:p>
        </p:txBody>
      </p:sp>
      <p:sp>
        <p:nvSpPr>
          <p:cNvPr id="21508" name="Rectangle 6">
            <a:extLst>
              <a:ext uri="{FF2B5EF4-FFF2-40B4-BE49-F238E27FC236}">
                <a16:creationId xmlns:a16="http://schemas.microsoft.com/office/drawing/2014/main" id="{2B6083CC-E829-4E13-8B3A-040C418B647B}"/>
              </a:ext>
            </a:extLst>
          </p:cNvPr>
          <p:cNvSpPr>
            <a:spLocks noGrp="1" noChangeArrowheads="1"/>
          </p:cNvSpPr>
          <p:nvPr>
            <p:ph type="sldNum" sz="quarter" idx="12"/>
          </p:nvPr>
        </p:nvSpPr>
        <p:spPr>
          <a:xfrm>
            <a:off x="6850063" y="6500813"/>
            <a:ext cx="2133600" cy="20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fld id="{43B2CE00-2E58-48E5-808C-4AB62FE665F1}" type="slidenum">
              <a:rPr lang="en-US" altLang="en-US" sz="1100">
                <a:solidFill>
                  <a:srgbClr val="385D8A"/>
                </a:solidFill>
                <a:latin typeface="Arial Black" panose="020B0A04020102020204" pitchFamily="34" charset="0"/>
              </a:rPr>
              <a:pPr>
                <a:spcBef>
                  <a:spcPct val="0"/>
                </a:spcBef>
                <a:buClrTx/>
                <a:buFontTx/>
                <a:buNone/>
              </a:pPr>
              <a:t>8</a:t>
            </a:fld>
            <a:endParaRPr lang="en-US" altLang="en-US" sz="1100">
              <a:solidFill>
                <a:srgbClr val="385D8A"/>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881E224-4DFC-4173-AD3C-4D4B42E26286}"/>
              </a:ext>
            </a:extLst>
          </p:cNvPr>
          <p:cNvSpPr>
            <a:spLocks noGrp="1"/>
          </p:cNvSpPr>
          <p:nvPr>
            <p:ph type="title"/>
          </p:nvPr>
        </p:nvSpPr>
        <p:spPr>
          <a:xfrm>
            <a:off x="95250" y="301625"/>
            <a:ext cx="8953500" cy="1035050"/>
          </a:xfrm>
        </p:spPr>
        <p:txBody>
          <a:bodyPr/>
          <a:lstStyle/>
          <a:p>
            <a:r>
              <a:rPr lang="en-US" altLang="en-US"/>
              <a:t>Background</a:t>
            </a:r>
            <a:br>
              <a:rPr lang="en-US" altLang="en-US"/>
            </a:br>
            <a:r>
              <a:rPr lang="en-US" altLang="en-US" sz="2000"/>
              <a:t>Location of Mayak</a:t>
            </a:r>
          </a:p>
        </p:txBody>
      </p:sp>
      <p:sp>
        <p:nvSpPr>
          <p:cNvPr id="22531" name="Slide Number Placeholder 4">
            <a:extLst>
              <a:ext uri="{FF2B5EF4-FFF2-40B4-BE49-F238E27FC236}">
                <a16:creationId xmlns:a16="http://schemas.microsoft.com/office/drawing/2014/main" id="{47A0C552-807D-4425-A6E1-DCC66E77F574}"/>
              </a:ext>
            </a:extLst>
          </p:cNvPr>
          <p:cNvSpPr>
            <a:spLocks noGrp="1"/>
          </p:cNvSpPr>
          <p:nvPr>
            <p:ph type="sldNum" sz="quarter" idx="12"/>
          </p:nvPr>
        </p:nvSpPr>
        <p:spPr>
          <a:xfrm>
            <a:off x="6850063" y="6475413"/>
            <a:ext cx="21336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 typeface="Wingdings" panose="05000000000000000000" pitchFamily="2" charset="2"/>
              <a:buNone/>
            </a:pPr>
            <a:fld id="{94E2483E-B1BF-474B-BB00-CB37C573FF60}" type="slidenum">
              <a:rPr lang="en-US" altLang="en-US" sz="1100">
                <a:solidFill>
                  <a:srgbClr val="385D8A"/>
                </a:solidFill>
                <a:latin typeface="Arial Black" panose="020B0A04020102020204" pitchFamily="34" charset="0"/>
              </a:rPr>
              <a:pPr>
                <a:spcBef>
                  <a:spcPct val="0"/>
                </a:spcBef>
                <a:buClrTx/>
                <a:buFont typeface="Wingdings" panose="05000000000000000000" pitchFamily="2" charset="2"/>
                <a:buNone/>
              </a:pPr>
              <a:t>9</a:t>
            </a:fld>
            <a:endParaRPr lang="en-US" altLang="en-US" sz="1100">
              <a:solidFill>
                <a:srgbClr val="385D8A"/>
              </a:solidFill>
              <a:latin typeface="Arial Black" panose="020B0A04020102020204" pitchFamily="34" charset="0"/>
            </a:endParaRPr>
          </a:p>
        </p:txBody>
      </p:sp>
      <p:pic>
        <p:nvPicPr>
          <p:cNvPr id="22532" name="Content Placeholder 5">
            <a:extLst>
              <a:ext uri="{FF2B5EF4-FFF2-40B4-BE49-F238E27FC236}">
                <a16:creationId xmlns:a16="http://schemas.microsoft.com/office/drawing/2014/main" id="{F9C34174-1885-4463-8706-97F78A92B6C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79450" y="1714500"/>
            <a:ext cx="7764463" cy="4497388"/>
          </a:xfrm>
        </p:spPr>
      </p:pic>
      <p:pic>
        <p:nvPicPr>
          <p:cNvPr id="22533" name="Picture 6">
            <a:extLst>
              <a:ext uri="{FF2B5EF4-FFF2-40B4-BE49-F238E27FC236}">
                <a16:creationId xmlns:a16="http://schemas.microsoft.com/office/drawing/2014/main" id="{D820E312-16AA-46E5-96A2-C51AC56C3C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00" y="1831975"/>
            <a:ext cx="74930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8">
            <a:extLst>
              <a:ext uri="{FF2B5EF4-FFF2-40B4-BE49-F238E27FC236}">
                <a16:creationId xmlns:a16="http://schemas.microsoft.com/office/drawing/2014/main" id="{1B847DC8-DF3C-48CD-899A-FD66309EC6C0}"/>
              </a:ext>
            </a:extLst>
          </p:cNvPr>
          <p:cNvSpPr txBox="1">
            <a:spLocks noChangeArrowheads="1"/>
          </p:cNvSpPr>
          <p:nvPr/>
        </p:nvSpPr>
        <p:spPr bwMode="auto">
          <a:xfrm>
            <a:off x="679450" y="6343650"/>
            <a:ext cx="77644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spcBef>
                <a:spcPct val="0"/>
              </a:spcBef>
              <a:buClrTx/>
              <a:buFontTx/>
              <a:buNone/>
            </a:pPr>
            <a:r>
              <a:rPr lang="en-US" altLang="en-US" sz="1000">
                <a:latin typeface="Arial Narrow" panose="020B0606020202030204" pitchFamily="34" charset="0"/>
              </a:rPr>
              <a:t>Adapted from Bradley, Donald J. Behind the Nuclear Curtain: Radioactive Waste Management in the Former Soviet Union.  Battelle Press, Columbus, OH (1997)</a:t>
            </a:r>
          </a:p>
        </p:txBody>
      </p:sp>
      <p:sp>
        <p:nvSpPr>
          <p:cNvPr id="11" name="Oval 10">
            <a:extLst>
              <a:ext uri="{FF2B5EF4-FFF2-40B4-BE49-F238E27FC236}">
                <a16:creationId xmlns:a16="http://schemas.microsoft.com/office/drawing/2014/main" id="{8BE63584-F547-42B8-920D-B09F93DAB779}"/>
              </a:ext>
            </a:extLst>
          </p:cNvPr>
          <p:cNvSpPr>
            <a:spLocks noChangeAspect="1"/>
          </p:cNvSpPr>
          <p:nvPr/>
        </p:nvSpPr>
        <p:spPr>
          <a:xfrm>
            <a:off x="2711450" y="5010150"/>
            <a:ext cx="90488" cy="90488"/>
          </a:xfrm>
          <a:prstGeom prst="ellipse">
            <a:avLst/>
          </a:prstGeom>
          <a:solidFill>
            <a:schemeClr val="bg1"/>
          </a:solidFill>
          <a:ln w="31750">
            <a:solidFill>
              <a:srgbClr val="3766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ounded Rectangle 11">
            <a:extLst>
              <a:ext uri="{FF2B5EF4-FFF2-40B4-BE49-F238E27FC236}">
                <a16:creationId xmlns:a16="http://schemas.microsoft.com/office/drawing/2014/main" id="{99B5048D-5B0F-44FD-A522-8C53B54C8491}"/>
              </a:ext>
            </a:extLst>
          </p:cNvPr>
          <p:cNvSpPr/>
          <p:nvPr/>
        </p:nvSpPr>
        <p:spPr>
          <a:xfrm>
            <a:off x="2852738" y="4949825"/>
            <a:ext cx="596900" cy="212725"/>
          </a:xfrm>
          <a:prstGeom prst="roundRect">
            <a:avLst>
              <a:gd name="adj" fmla="val 50000"/>
            </a:avLst>
          </a:prstGeom>
          <a:solidFill>
            <a:srgbClr val="376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3" name="Straight Connector 12">
            <a:extLst>
              <a:ext uri="{FF2B5EF4-FFF2-40B4-BE49-F238E27FC236}">
                <a16:creationId xmlns:a16="http://schemas.microsoft.com/office/drawing/2014/main" id="{B627BCF2-E657-4250-9F2A-57B8FF16303E}"/>
              </a:ext>
            </a:extLst>
          </p:cNvPr>
          <p:cNvCxnSpPr/>
          <p:nvPr/>
        </p:nvCxnSpPr>
        <p:spPr>
          <a:xfrm>
            <a:off x="2801938" y="5056188"/>
            <a:ext cx="142875" cy="0"/>
          </a:xfrm>
          <a:prstGeom prst="line">
            <a:avLst/>
          </a:prstGeom>
          <a:ln w="25400">
            <a:solidFill>
              <a:srgbClr val="37668F"/>
            </a:solidFill>
          </a:ln>
        </p:spPr>
        <p:style>
          <a:lnRef idx="1">
            <a:schemeClr val="accent1"/>
          </a:lnRef>
          <a:fillRef idx="0">
            <a:schemeClr val="accent1"/>
          </a:fillRef>
          <a:effectRef idx="0">
            <a:schemeClr val="accent1"/>
          </a:effectRef>
          <a:fontRef idx="minor">
            <a:schemeClr val="tx1"/>
          </a:fontRef>
        </p:style>
      </p:cxnSp>
      <p:sp>
        <p:nvSpPr>
          <p:cNvPr id="22538" name="TextBox 9">
            <a:extLst>
              <a:ext uri="{FF2B5EF4-FFF2-40B4-BE49-F238E27FC236}">
                <a16:creationId xmlns:a16="http://schemas.microsoft.com/office/drawing/2014/main" id="{A556FC87-8E4B-46A8-9953-A9C300EBBD02}"/>
              </a:ext>
            </a:extLst>
          </p:cNvPr>
          <p:cNvSpPr txBox="1">
            <a:spLocks noChangeArrowheads="1"/>
          </p:cNvSpPr>
          <p:nvPr/>
        </p:nvSpPr>
        <p:spPr bwMode="auto">
          <a:xfrm>
            <a:off x="2773363" y="4908550"/>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85D8A"/>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rgbClr val="385D8A"/>
              </a:buClr>
              <a:buChar char="–"/>
              <a:defRPr sz="2400">
                <a:solidFill>
                  <a:schemeClr val="tx1"/>
                </a:solidFill>
                <a:latin typeface="Arial" panose="020B0604020202020204" pitchFamily="34" charset="0"/>
              </a:defRPr>
            </a:lvl2pPr>
            <a:lvl3pPr marL="1143000" indent="-228600">
              <a:spcBef>
                <a:spcPct val="20000"/>
              </a:spcBef>
              <a:buClr>
                <a:srgbClr val="385D8A"/>
              </a:buClr>
              <a:buChar char="•"/>
              <a:defRPr sz="2000">
                <a:solidFill>
                  <a:schemeClr val="tx1"/>
                </a:solidFill>
                <a:latin typeface="Arial" panose="020B0604020202020204" pitchFamily="34" charset="0"/>
              </a:defRPr>
            </a:lvl3pPr>
            <a:lvl4pPr marL="1600200" indent="-228600">
              <a:spcBef>
                <a:spcPct val="20000"/>
              </a:spcBef>
              <a:buClr>
                <a:srgbClr val="385D8A"/>
              </a:buClr>
              <a:buChar char="–"/>
              <a:defRPr>
                <a:solidFill>
                  <a:schemeClr val="tx1"/>
                </a:solidFill>
                <a:latin typeface="Arial" panose="020B0604020202020204" pitchFamily="34" charset="0"/>
              </a:defRPr>
            </a:lvl4pPr>
            <a:lvl5pPr marL="2057400" indent="-228600">
              <a:spcBef>
                <a:spcPct val="20000"/>
              </a:spcBef>
              <a:buClr>
                <a:srgbClr val="385D8A"/>
              </a:buClr>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385D8A"/>
              </a:buClr>
              <a:buChar char="»"/>
              <a:defRPr>
                <a:solidFill>
                  <a:schemeClr val="tx1"/>
                </a:solidFill>
                <a:latin typeface="Arial" panose="020B0604020202020204" pitchFamily="34" charset="0"/>
              </a:defRPr>
            </a:lvl9pPr>
          </a:lstStyle>
          <a:p>
            <a:pPr algn="ctr">
              <a:spcBef>
                <a:spcPct val="0"/>
              </a:spcBef>
              <a:buClrTx/>
              <a:buFontTx/>
              <a:buNone/>
            </a:pPr>
            <a:r>
              <a:rPr lang="en-US" altLang="en-US" sz="1200">
                <a:solidFill>
                  <a:schemeClr val="bg1"/>
                </a:solidFill>
                <a:latin typeface="Arial Narrow" panose="020B0606020202030204" pitchFamily="34" charset="0"/>
              </a:rPr>
              <a:t>Mayak</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15759</TotalTime>
  <Words>3413</Words>
  <Application>Microsoft Office PowerPoint</Application>
  <PresentationFormat>On-screen Show (4:3)</PresentationFormat>
  <Paragraphs>425</Paragraphs>
  <Slides>34</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Arial Black</vt:lpstr>
      <vt:lpstr>Wingdings</vt:lpstr>
      <vt:lpstr>Arial Narrow</vt:lpstr>
      <vt:lpstr>Default Design</vt:lpstr>
      <vt:lpstr>Microsoft Excel Chart</vt:lpstr>
      <vt:lpstr>PowerPoint Presentation</vt:lpstr>
      <vt:lpstr>Outline</vt:lpstr>
      <vt:lpstr>Background</vt:lpstr>
      <vt:lpstr>Background Current Radiation Protection  Standards</vt:lpstr>
      <vt:lpstr>Background Basis for Current Radiation Protection Standards</vt:lpstr>
      <vt:lpstr>Background The Role of Epidemiology and Dosimetry in Assessing Radiation Risks</vt:lpstr>
      <vt:lpstr>Background The Role of Epidemiology and Dosimetry in Assessing Radiation Risks, Cont’d.</vt:lpstr>
      <vt:lpstr>Background Rationale for Studying Mayak Workers  and Residents in Surrounding Communities</vt:lpstr>
      <vt:lpstr>Background Location of Mayak</vt:lpstr>
      <vt:lpstr>Russian Health Studies Program</vt:lpstr>
      <vt:lpstr>Program’s Purpose and Goals</vt:lpstr>
      <vt:lpstr>JCCRER Member Organizations</vt:lpstr>
      <vt:lpstr>Suitability of Russian Studies for Radiation Health Effects Research</vt:lpstr>
      <vt:lpstr>History Phased Implementation</vt:lpstr>
      <vt:lpstr>Scientific and Programmatic  Oversight</vt:lpstr>
      <vt:lpstr>Ongoing Research and Scientific Outreach</vt:lpstr>
      <vt:lpstr>Ongoing Research and Scientific Outreach Principal Investigators (PIs) and Supporting Organizations</vt:lpstr>
      <vt:lpstr>Project 1.1 Scope of Research</vt:lpstr>
      <vt:lpstr>Project 1.1 Scope of Research, Cont’d</vt:lpstr>
      <vt:lpstr>Project 1.2b Scope of Research</vt:lpstr>
      <vt:lpstr>PowerPoint Presentation</vt:lpstr>
      <vt:lpstr>PowerPoint Presentation</vt:lpstr>
      <vt:lpstr>PowerPoint Presentation</vt:lpstr>
      <vt:lpstr>PowerPoint Presentation</vt:lpstr>
      <vt:lpstr>PowerPoint Presentation</vt:lpstr>
      <vt:lpstr>Project 2.2 Current Risk Estimates (ERR per 100 mGy)</vt:lpstr>
      <vt:lpstr>PowerPoint Presentation</vt:lpstr>
      <vt:lpstr>PowerPoint Presentation</vt:lpstr>
      <vt:lpstr>PowerPoint Presentation</vt:lpstr>
      <vt:lpstr>PowerPoint Presentation</vt:lpstr>
      <vt:lpstr>Key Observations</vt:lpstr>
      <vt:lpstr>Key Observations, Cont’d.</vt:lpstr>
      <vt:lpstr>PowerPoint Presentation</vt:lpstr>
      <vt:lpstr>PowerPoint Presentation</vt:lpstr>
    </vt:vector>
  </TitlesOfParts>
  <Company>U.S. Department of Energy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eXCITE</dc:creator>
  <cp:lastModifiedBy>Steve Baker</cp:lastModifiedBy>
  <cp:revision>1133</cp:revision>
  <cp:lastPrinted>2018-09-11T13:23:59Z</cp:lastPrinted>
  <dcterms:created xsi:type="dcterms:W3CDTF">2006-09-18T12:34:28Z</dcterms:created>
  <dcterms:modified xsi:type="dcterms:W3CDTF">2018-10-01T14:12:50Z</dcterms:modified>
</cp:coreProperties>
</file>