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76" r:id="rId2"/>
    <p:sldId id="257" r:id="rId3"/>
    <p:sldId id="258" r:id="rId4"/>
    <p:sldId id="311" r:id="rId5"/>
    <p:sldId id="259" r:id="rId6"/>
    <p:sldId id="261" r:id="rId7"/>
    <p:sldId id="260" r:id="rId8"/>
    <p:sldId id="263" r:id="rId9"/>
    <p:sldId id="262" r:id="rId10"/>
    <p:sldId id="270" r:id="rId11"/>
    <p:sldId id="310" r:id="rId12"/>
    <p:sldId id="271" r:id="rId13"/>
    <p:sldId id="266" r:id="rId14"/>
    <p:sldId id="265" r:id="rId15"/>
    <p:sldId id="264" r:id="rId16"/>
    <p:sldId id="272" r:id="rId17"/>
    <p:sldId id="273" r:id="rId18"/>
    <p:sldId id="267" r:id="rId19"/>
    <p:sldId id="313" r:id="rId20"/>
    <p:sldId id="312" r:id="rId21"/>
    <p:sldId id="268" r:id="rId22"/>
    <p:sldId id="269" r:id="rId23"/>
    <p:sldId id="275" r:id="rId24"/>
    <p:sldId id="279" r:id="rId25"/>
    <p:sldId id="280" r:id="rId26"/>
    <p:sldId id="274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tram" initials="DS" lastIdx="2" clrIdx="0">
    <p:extLst>
      <p:ext uri="{19B8F6BF-5375-455C-9EA6-DF929625EA0E}">
        <p15:presenceInfo xmlns:p15="http://schemas.microsoft.com/office/powerpoint/2012/main" userId="81d15cd49ef78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1F"/>
    <a:srgbClr val="FFFFFF"/>
    <a:srgbClr val="790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Objects="1">
      <p:cViewPr varScale="1">
        <p:scale>
          <a:sx n="85" d="100"/>
          <a:sy n="85" d="100"/>
        </p:scale>
        <p:origin x="4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87D2-CA50-9643-AD1D-2E07DA7437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D5720-13E4-9A47-87E8-D031A26F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4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22ABC-1E27-314B-B56B-D999570A779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75C7D-CF24-8846-A85D-AF679159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mean and maximum dose for Pu and external doses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8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site-specific analyses of </a:t>
            </a:r>
            <a:r>
              <a:rPr lang="en-US" dirty="0"/>
              <a:t>15 sites 10 are positive in Mayak and Techa 10 out of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for internal exposures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release sizes with Bruce give Bq (becquerels) or Ci (curies)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is some overlap in TRC and EURT.  Also that about 25,000 were initially exposed between 1950 and 1952 the remainder moved into exposed villages between 1953-1960. About 5,400 TRC members have some exposure as a result of the 1957 accident, and 1,600 are members of both cohorts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progress report for 10-15-2014 – this is DS2013. Most MWDS lung doses are higher than in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7375D-74C1-49F1-AC42-D1172CB75C8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8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units to x and y axes (</a:t>
            </a:r>
            <a:r>
              <a:rPr lang="en-US" dirty="0" err="1"/>
              <a:t>Gy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show Women and stress larger impact on upper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comment that it doesn’t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drop this slide since it is partly redundant with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75C7D-CF24-8846-A85D-AF6791594D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67000" y="3505200"/>
            <a:ext cx="38100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latin typeface="+mn-lt"/>
              </a:defRPr>
            </a:lvl1pPr>
          </a:lstStyle>
          <a:p>
            <a:r>
              <a:rPr lang="en-US" dirty="0"/>
              <a:t>December 2, 2011</a:t>
            </a:r>
          </a:p>
        </p:txBody>
      </p:sp>
    </p:spTree>
    <p:extLst>
      <p:ext uri="{BB962C8B-B14F-4D97-AF65-F5344CB8AC3E}">
        <p14:creationId xmlns:p14="http://schemas.microsoft.com/office/powerpoint/2010/main" val="10827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io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90A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943600"/>
            <a:ext cx="9144000" cy="1588"/>
          </a:xfrm>
          <a:prstGeom prst="line">
            <a:avLst/>
          </a:prstGeom>
          <a:ln w="25400">
            <a:solidFill>
              <a:srgbClr val="F1AB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648200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790A26"/>
              </a:buClr>
              <a:buSzPct val="85000"/>
              <a:buFont typeface="Arial"/>
              <a:buChar char="•"/>
              <a:defRPr baseline="0">
                <a:solidFill>
                  <a:schemeClr val="bg1"/>
                </a:solidFill>
                <a:latin typeface="+mn-lt"/>
                <a:cs typeface="Frutiger 55 Roman"/>
              </a:defRPr>
            </a:lvl1pPr>
            <a:lvl2pPr marL="742950" indent="-285750">
              <a:buClr>
                <a:srgbClr val="790A26"/>
              </a:buClr>
              <a:buSzPct val="85000"/>
              <a:buFont typeface="Arial"/>
              <a:buChar char="•"/>
              <a:defRPr baseline="0">
                <a:solidFill>
                  <a:schemeClr val="bg1"/>
                </a:solidFill>
                <a:latin typeface="+mn-lt"/>
                <a:cs typeface="Frutiger 55 Roman"/>
              </a:defRPr>
            </a:lvl2pPr>
            <a:lvl3pPr marL="1143000" indent="-228600">
              <a:buClr>
                <a:srgbClr val="790A26"/>
              </a:buClr>
              <a:buSzPct val="85000"/>
              <a:buFont typeface="Arial"/>
              <a:buChar char="•"/>
              <a:defRPr baseline="0">
                <a:solidFill>
                  <a:schemeClr val="bg1"/>
                </a:solidFill>
                <a:latin typeface="+mn-lt"/>
                <a:cs typeface="Frutiger 55 Roman"/>
              </a:defRPr>
            </a:lvl3pPr>
            <a:lvl4pPr marL="1600200" indent="-228600">
              <a:buClr>
                <a:srgbClr val="790A26"/>
              </a:buClr>
              <a:buSzPct val="85000"/>
              <a:buFont typeface="Arial"/>
              <a:buChar char="•"/>
              <a:defRPr baseline="0">
                <a:solidFill>
                  <a:schemeClr val="bg1"/>
                </a:solidFill>
                <a:latin typeface="+mn-lt"/>
                <a:cs typeface="Frutiger 55 Roman"/>
              </a:defRPr>
            </a:lvl4pPr>
            <a:lvl5pPr marL="2057400" indent="-228600">
              <a:buClr>
                <a:srgbClr val="790A26"/>
              </a:buClr>
              <a:buSzPct val="85000"/>
              <a:buFont typeface="Arial"/>
              <a:buChar char="•"/>
              <a:defRPr baseline="0">
                <a:solidFill>
                  <a:schemeClr val="bg1"/>
                </a:solidFill>
                <a:latin typeface="+mn-lt"/>
                <a:cs typeface="Frutiger 55 Roman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rgbClr val="000000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>
          <a:xfrm>
            <a:off x="6553200" y="62287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FE98728-8B25-A142-A87B-AACB3930A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Keck School of Medicine Lockups white gold CMYK_2line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" y="6172200"/>
            <a:ext cx="155448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081"/>
            <a:ext cx="9144000" cy="198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67" y="3969535"/>
            <a:ext cx="9017000" cy="862543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267" y="5450919"/>
            <a:ext cx="9017000" cy="83135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Name(s) and Affiliation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27433" y="6509766"/>
            <a:ext cx="2708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Plenary Session #3 │ Monday - October 1, 2018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7EF6-F794-47E4-98EB-A37A77640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6"/>
          <a:stretch/>
        </p:blipFill>
        <p:spPr>
          <a:xfrm>
            <a:off x="3125165" y="0"/>
            <a:ext cx="6018835" cy="142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003A5D-5E31-4354-8DC0-87A7B63DA7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0"/>
            <a:ext cx="3125165" cy="13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2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90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90A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  <a:ln w="25400">
            <a:solidFill>
              <a:srgbClr val="F1AB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Regular Use Shield_GoldOnTrans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228600"/>
            <a:ext cx="914400" cy="914400"/>
          </a:xfrm>
          <a:prstGeom prst="rect">
            <a:avLst/>
          </a:prstGeom>
        </p:spPr>
      </p:pic>
      <p:pic>
        <p:nvPicPr>
          <p:cNvPr id="7" name="Picture 6" descr="Keck School of Medicine Lockups white gold CMYK_2lines.ep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0050" y="6172200"/>
            <a:ext cx="155448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2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spc="0">
          <a:solidFill>
            <a:schemeClr val="tx1"/>
          </a:solidFill>
          <a:latin typeface="Adobe Casl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36947"/>
            <a:ext cx="9076267" cy="124354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Cancer Risk Due to Radiation Exposure in the Southern Urals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Mayak Workers and Techa River Cohort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" y="4800600"/>
            <a:ext cx="9017000" cy="1174441"/>
          </a:xfrm>
        </p:spPr>
        <p:txBody>
          <a:bodyPr/>
          <a:lstStyle/>
          <a:p>
            <a:r>
              <a:rPr lang="nn-NO" b="1" dirty="0"/>
              <a:t> Daniel Stram; </a:t>
            </a:r>
          </a:p>
          <a:p>
            <a:r>
              <a:rPr lang="nn-NO" b="1" dirty="0"/>
              <a:t>University of Southern California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50CDC-4333-4D4F-BB54-8609DF50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22" y="6048782"/>
            <a:ext cx="1630080" cy="690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0A8A9-FE41-422B-B980-B42D4E5E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39331" y="6000345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CEA12B-ABBD-4ACF-8B5B-B1B990A26F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Update of follow-up through 2015</a:t>
            </a:r>
          </a:p>
          <a:p>
            <a:pPr lvl="1"/>
            <a:r>
              <a:rPr lang="en-US" dirty="0"/>
              <a:t>Improved dose estimates in MWDS2016</a:t>
            </a:r>
          </a:p>
          <a:p>
            <a:pPr lvl="2"/>
            <a:r>
              <a:rPr lang="en-US" dirty="0"/>
              <a:t>Changes in biological/chemical parameters lead to generally higher Pu dose</a:t>
            </a:r>
          </a:p>
          <a:p>
            <a:pPr lvl="2"/>
            <a:r>
              <a:rPr lang="en-US" dirty="0"/>
              <a:t>Provides MC realizations representing uncertainty for both plutonium doses and occupational gamma exposures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0F6EA-8328-4D8D-9E9F-0810C900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progress in MWC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1A29-6E8E-4068-A2EF-60B2DDCF9D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7683-4847-4047-99B1-3FD5B4A1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48176-754A-4204-8AB9-57E9ED6D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51962F-D801-4AF5-9B1C-FD16F6F98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7650" y="258445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2C88D-8FC5-4672-9DD7-154CB5FF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Mean MWDS 2016 vs 2008 Pu dose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B295-1F49-4CDD-BFDE-B87BEFD1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52866"/>
            <a:ext cx="6029370" cy="47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5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AED3-5699-4AB0-A510-6B3C70D57C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/>
              <a:t>Incorporation of dosimetric uncertainty into epidemiologic calculations</a:t>
            </a:r>
          </a:p>
          <a:p>
            <a:r>
              <a:rPr lang="en-US" sz="2400" b="1" dirty="0"/>
              <a:t>IE what do we do with the multiple realizations??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F87CE-120E-406D-A001-5A4BBC50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statistical modeling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66E6-335A-4D74-BFBF-76D5BABA2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F9778-2C6D-4E05-AA40-D2F7D6F7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C6E70-8FB6-4151-9B1D-40BE734E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BBDAAA0-B9D6-4BED-93B8-8748522086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51605" y="1219200"/>
            <a:ext cx="7040789" cy="4648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D76EF8-7B48-4AA3-8E68-FA46330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Dose uncertainty as represented by MC realizations of internal dose (cumulative Mayak Lung Dose) Units are </a:t>
            </a:r>
            <a:r>
              <a:rPr lang="en-US" sz="3200" dirty="0" err="1"/>
              <a:t>Gy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10C6-D859-4592-9163-E1D6FB93AB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5914-058A-4890-83C0-6755D044A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CCA2A-E242-451C-A437-8D3C246F4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375D4-39C3-4CE7-9FAB-98EA6CE2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Dose uncertainty as incorporated into the epidemiologic analysis: adjusted and unadjusted confidence bounds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E788-3511-49F9-B312-C3E018BB32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BA0D9-5847-4A1C-ADB5-E117017014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1787" y="1928495"/>
            <a:ext cx="5940425" cy="3001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F8281-DD70-4808-9549-55758EAFDA59}"/>
              </a:ext>
            </a:extLst>
          </p:cNvPr>
          <p:cNvSpPr txBox="1"/>
          <p:nvPr/>
        </p:nvSpPr>
        <p:spPr>
          <a:xfrm>
            <a:off x="1601787" y="5029200"/>
            <a:ext cx="533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corrected information (CIM) approach of Stram et al 2015 and Zhang et al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FC918-932A-4413-9D4B-F3E5FCCB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90522-CE7C-4792-9D5F-FC85C9A3F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D160A2-2131-4510-95C5-506F3FD440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1049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Gilbert 2013: MWDS 2008 follow-up through 2008, no dose uncertainty</a:t>
            </a:r>
          </a:p>
          <a:p>
            <a:pPr marL="0" indent="0">
              <a:buNone/>
            </a:pPr>
            <a:r>
              <a:rPr lang="en-US" sz="1800" dirty="0"/>
              <a:t>						       		    </a:t>
            </a:r>
            <a:r>
              <a:rPr lang="en-US" sz="2000" b="1" dirty="0">
                <a:solidFill>
                  <a:srgbClr val="FF0000"/>
                </a:solidFill>
              </a:rPr>
              <a:t>Males</a:t>
            </a:r>
            <a:r>
              <a:rPr lang="en-US" sz="1800" b="1" dirty="0">
                <a:solidFill>
                  <a:srgbClr val="FF0000"/>
                </a:solidFill>
              </a:rPr>
              <a:t>		 </a:t>
            </a:r>
            <a:r>
              <a:rPr lang="en-US" sz="2000" b="1" dirty="0">
                <a:solidFill>
                  <a:srgbClr val="FF0000"/>
                </a:solidFill>
              </a:rPr>
              <a:t>Females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ERR / </a:t>
            </a:r>
            <a:r>
              <a:rPr lang="en-US" sz="2000" b="1" dirty="0" err="1">
                <a:solidFill>
                  <a:prstClr val="black"/>
                </a:solidFill>
              </a:rPr>
              <a:t>Gy</a:t>
            </a:r>
            <a:r>
              <a:rPr lang="en-US" sz="2000" b="1" dirty="0">
                <a:solidFill>
                  <a:prstClr val="black"/>
                </a:solidFill>
              </a:rPr>
              <a:t> at age 60  	 		   		  7.4 		    24 </a:t>
            </a:r>
          </a:p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(Wald Confidence Interval)		   (5.0 – 11) 	       (11– 56)</a:t>
            </a:r>
          </a:p>
          <a:p>
            <a:pPr marL="0" indent="0">
              <a:buNone/>
            </a:pPr>
            <a:r>
              <a:rPr lang="en-US" sz="2800" dirty="0"/>
              <a:t>Stram et al, (in progress) MWDS 2016, follow-up through 2014, including adjustment for uncertainty</a:t>
            </a:r>
            <a:r>
              <a:rPr lang="en-US" sz="1800" b="1" dirty="0">
                <a:solidFill>
                  <a:prstClr val="black"/>
                </a:solidFill>
              </a:rPr>
              <a:t>			    		     </a:t>
            </a:r>
            <a:r>
              <a:rPr lang="en-US" sz="2000" b="1" dirty="0">
                <a:solidFill>
                  <a:srgbClr val="FF0000"/>
                </a:solidFill>
              </a:rPr>
              <a:t>Males</a:t>
            </a: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2000" b="1" dirty="0">
                <a:solidFill>
                  <a:srgbClr val="FF0000"/>
                </a:solidFill>
              </a:rPr>
              <a:t>Females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ERR / </a:t>
            </a:r>
            <a:r>
              <a:rPr lang="en-US" sz="2000" b="1" dirty="0" err="1">
                <a:solidFill>
                  <a:prstClr val="black"/>
                </a:solidFill>
              </a:rPr>
              <a:t>Gy</a:t>
            </a:r>
            <a:r>
              <a:rPr lang="en-US" sz="2000" b="1" dirty="0">
                <a:solidFill>
                  <a:prstClr val="black"/>
                </a:solidFill>
              </a:rPr>
              <a:t> at age 60   		    		3.6	           	   9.9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(Wald CI)						(2.4 – 4.8)  		(4.2 – 15.7)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(Adjusted CI)					(1.6 – 8.8)	  	(3.3 – 29) </a:t>
            </a:r>
            <a:endParaRPr lang="en-US" sz="1800" b="1" dirty="0">
              <a:solidFill>
                <a:prstClr val="black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15FD5-95F1-46AB-9090-1D4274AC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" y="228600"/>
            <a:ext cx="9957816" cy="990600"/>
          </a:xfrm>
        </p:spPr>
        <p:txBody>
          <a:bodyPr>
            <a:normAutofit/>
          </a:bodyPr>
          <a:lstStyle/>
          <a:p>
            <a:r>
              <a:rPr lang="en-US" sz="3600" dirty="0"/>
              <a:t>Lung cancer in MWC associated with Pu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0B36-A053-44E4-9261-D67E92FD6F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C582F-F102-461A-BB6E-031F6CB8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0F05-7975-4692-8F1C-73EF3A17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8C3B4-CD49-408D-8D48-9CCB776478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7330" y="1714812"/>
            <a:ext cx="5029340" cy="36569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A360E0-F1E6-417A-82AC-551E1E2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Dose response over 0-4 </a:t>
            </a:r>
            <a:r>
              <a:rPr lang="en-US" dirty="0" err="1"/>
              <a:t>Gy</a:t>
            </a:r>
            <a:r>
              <a:rPr lang="en-US" dirty="0"/>
              <a:t> Pu exposure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1F41-732D-40E7-85EA-4963884EBF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A4373-3DB9-469B-A6A3-25DA9C12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641F9-A57B-491C-B5B0-45271960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61C5D-393F-4D66-A3F7-E5EC4FDB73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7330" y="1714812"/>
            <a:ext cx="5029340" cy="36569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B618C9-1DF0-4CE1-BE5A-B4105E1B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Dose response over 0-0.5 </a:t>
            </a:r>
            <a:r>
              <a:rPr lang="en-US" dirty="0" err="1"/>
              <a:t>Gy</a:t>
            </a:r>
            <a:r>
              <a:rPr lang="en-US" dirty="0"/>
              <a:t> Pu exposure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BEA0-5A4C-4A24-BCFF-013E6B5D3E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1A6D8-CBEA-4AAD-A6DD-809EAC67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59B99-A5C9-413E-94D8-F8D22601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30870A-9581-465C-AB0B-986DFEFD28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Sokolnikov 2008: MWDS 2008 follow-up through 2003, no dose uncertainty</a:t>
            </a:r>
          </a:p>
          <a:p>
            <a:pPr marL="0" indent="0">
              <a:buNone/>
            </a:pPr>
            <a:r>
              <a:rPr lang="en-US" sz="1800" dirty="0"/>
              <a:t>						       </a:t>
            </a:r>
            <a:r>
              <a:rPr lang="en-US" sz="2000" b="1" dirty="0" err="1">
                <a:solidFill>
                  <a:srgbClr val="FF0000"/>
                </a:solidFill>
              </a:rPr>
              <a:t>Males+Females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ERR / </a:t>
            </a:r>
            <a:r>
              <a:rPr lang="en-US" sz="2000" b="1" dirty="0" err="1"/>
              <a:t>Gy</a:t>
            </a:r>
            <a:r>
              <a:rPr lang="en-US" sz="2000" b="1" dirty="0"/>
              <a:t> at age 60</a:t>
            </a:r>
            <a:r>
              <a:rPr lang="en-US" sz="2000" dirty="0"/>
              <a:t>  	 		   </a:t>
            </a:r>
            <a:r>
              <a:rPr lang="en-US" sz="2000" b="1" dirty="0"/>
              <a:t>0.19 			</a:t>
            </a:r>
          </a:p>
          <a:p>
            <a:pPr marL="0" indent="0">
              <a:buNone/>
            </a:pPr>
            <a:r>
              <a:rPr lang="en-US" sz="2000" b="1" dirty="0"/>
              <a:t>(Confidence Interval)		   (0.05—0.39)		</a:t>
            </a:r>
          </a:p>
          <a:p>
            <a:pPr marL="0" indent="0">
              <a:buNone/>
            </a:pPr>
            <a:r>
              <a:rPr lang="en-US" sz="2800" dirty="0"/>
              <a:t>Stram et al, (in progress) follow-up through 2014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prstClr val="black"/>
                </a:solidFill>
              </a:rPr>
              <a:t>					    		</a:t>
            </a:r>
            <a:r>
              <a:rPr lang="en-US" sz="2000" b="1" dirty="0">
                <a:solidFill>
                  <a:srgbClr val="FF0000"/>
                </a:solidFill>
              </a:rPr>
              <a:t>Males+</a:t>
            </a:r>
            <a:r>
              <a:rPr lang="en-US" sz="1800" b="1" dirty="0">
                <a:solidFill>
                  <a:srgbClr val="FF0000"/>
                </a:solidFill>
              </a:rPr>
              <a:t> Females 		 	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ERR / </a:t>
            </a:r>
            <a:r>
              <a:rPr lang="en-US" sz="2000" b="1" dirty="0" err="1">
                <a:solidFill>
                  <a:prstClr val="black"/>
                </a:solidFill>
              </a:rPr>
              <a:t>Gy</a:t>
            </a:r>
            <a:r>
              <a:rPr lang="en-US" sz="2000" b="1" dirty="0">
                <a:solidFill>
                  <a:prstClr val="black"/>
                </a:solidFill>
              </a:rPr>
              <a:t> at age 60   		    0.20	           	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(Unadjusted Wald CI)		(0.07 – 0.32)  		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(Adjusted Wald CI)			(0.07 – 0.34)	  	</a:t>
            </a:r>
            <a:endParaRPr lang="en-US" sz="1800" b="1" dirty="0">
              <a:solidFill>
                <a:prstClr val="black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E0D1BC-E543-4042-B7C8-97BA11A1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Lung cancer associated with MWC external dose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2940-DE62-467C-9DD9-5FD34A2BF3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ECC66-757F-48DF-B0DE-74547578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046FA-ADCD-49DC-A3C7-2E6F7D5F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593A8-F618-4D9A-91F5-E4A85BB238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6997" y="1714835"/>
            <a:ext cx="5030005" cy="36569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E01AA-9382-4E1C-8B9D-AFE2B99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lung dose response 0-2.5 </a:t>
            </a:r>
            <a:r>
              <a:rPr lang="en-US" dirty="0" err="1"/>
              <a:t>Gy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53A0-4966-4C20-B4D7-CAE1346126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Epidemiologic Studies</a:t>
            </a:r>
          </a:p>
          <a:p>
            <a:pPr lvl="1"/>
            <a:r>
              <a:rPr lang="en-US" sz="2000" dirty="0"/>
              <a:t>Mayak Workers Cohort (MWC)</a:t>
            </a:r>
          </a:p>
          <a:p>
            <a:pPr lvl="1"/>
            <a:r>
              <a:rPr lang="en-US" sz="2000" dirty="0"/>
              <a:t>Techa River Cohort (TRC)</a:t>
            </a:r>
          </a:p>
          <a:p>
            <a:pPr lvl="1"/>
            <a:r>
              <a:rPr lang="en-US" sz="2000" dirty="0"/>
              <a:t>Eastern European Radioactive Trace Cohort (EURTC)</a:t>
            </a:r>
          </a:p>
          <a:p>
            <a:r>
              <a:rPr lang="en-US" sz="2400" dirty="0"/>
              <a:t>A little statistics</a:t>
            </a:r>
          </a:p>
          <a:p>
            <a:r>
              <a:rPr lang="en-US" sz="2400" dirty="0"/>
              <a:t>Risk results from these cohorts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39627-4FEE-4C04-B865-C81EA860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064693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645D2-D993-48D6-BB08-F0DA6EFE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CB7AF-7588-4A8E-9245-2BF85EF546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6997" y="1714835"/>
            <a:ext cx="5030005" cy="36569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D1BB2B-3C4F-4694-BBB6-7482CA0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Lung external dose response 0-1 </a:t>
            </a:r>
            <a:r>
              <a:rPr lang="en-US" dirty="0" err="1"/>
              <a:t>Gy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5140-7984-4F0F-9A97-37E465B33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0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A9063-7529-4CCA-92F7-489D34051C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0200" y="1336964"/>
            <a:ext cx="6172200" cy="42256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Schonfeld 2013: Mortality TRDS 2009 follow-up </a:t>
            </a:r>
            <a:r>
              <a:rPr lang="en-US" sz="1800" dirty="0"/>
              <a:t>through</a:t>
            </a:r>
            <a:r>
              <a:rPr lang="en-US" sz="2000" dirty="0"/>
              <a:t> 2007, no dose uncertainty</a:t>
            </a:r>
          </a:p>
          <a:p>
            <a:pPr marL="0" indent="0">
              <a:buNone/>
            </a:pPr>
            <a:r>
              <a:rPr lang="en-US" sz="1200" dirty="0"/>
              <a:t>						       		</a:t>
            </a:r>
            <a:r>
              <a:rPr lang="en-US" sz="2000" b="1" dirty="0">
                <a:solidFill>
                  <a:srgbClr val="FF0000"/>
                </a:solidFill>
              </a:rPr>
              <a:t>TRC only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  		</a:t>
            </a:r>
            <a:r>
              <a:rPr lang="en-US" sz="1800" dirty="0"/>
              <a:t>  	 		   	       </a:t>
            </a:r>
            <a:r>
              <a:rPr lang="en-US" sz="1800" b="1" dirty="0"/>
              <a:t>0.61 			</a:t>
            </a:r>
          </a:p>
          <a:p>
            <a:pPr marL="0" indent="0">
              <a:buNone/>
            </a:pPr>
            <a:r>
              <a:rPr lang="en-US" sz="1800" b="1" dirty="0"/>
              <a:t>(Wald Confidence Interval)  		  (0.04—1.27)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Davis 2013: Incidence TRDS 2009 follow-up </a:t>
            </a:r>
            <a:r>
              <a:rPr lang="en-US" sz="1800" dirty="0"/>
              <a:t>through</a:t>
            </a:r>
            <a:r>
              <a:rPr lang="en-US" sz="2000" dirty="0"/>
              <a:t> 2007, no dose uncertainty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prstClr val="black"/>
                </a:solidFill>
              </a:rPr>
              <a:t>					    		</a:t>
            </a:r>
            <a:r>
              <a:rPr lang="en-US" sz="2000" b="1" dirty="0">
                <a:solidFill>
                  <a:srgbClr val="FF0000"/>
                </a:solidFill>
              </a:rPr>
              <a:t>TRIC Cohort only</a:t>
            </a:r>
            <a:r>
              <a:rPr lang="en-US" sz="1600" b="1" dirty="0">
                <a:solidFill>
                  <a:srgbClr val="FF0000"/>
                </a:solidFill>
              </a:rPr>
              <a:t> 		 	</a:t>
            </a:r>
          </a:p>
          <a:p>
            <a:pPr marL="0" lv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  						         0.77	           	</a:t>
            </a:r>
          </a:p>
          <a:p>
            <a:pPr marL="0" lvl="0" indent="0">
              <a:buNone/>
            </a:pPr>
            <a:r>
              <a:rPr lang="en-US" sz="1800" b="1" dirty="0"/>
              <a:t>(Wald CI)						  (0.13 – 1.5)  		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17DC71-E3B1-41B9-B9FB-7A1E827C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Solid Tumors in the TRC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241A-8A65-43B8-9EBF-69E0B757B5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BA98E-72F5-40A7-9768-80B49033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9243F-9E38-4450-80BC-0D0929AC8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6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738B45-BA30-43BB-BD07-1B5953001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All solid tumor mortality: TRDS2016 follow-up </a:t>
            </a:r>
            <a:r>
              <a:rPr lang="en-US" sz="2000" dirty="0"/>
              <a:t>through</a:t>
            </a:r>
            <a:r>
              <a:rPr lang="en-US" sz="2400" dirty="0"/>
              <a:t> 2016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TRC Cohort</a:t>
            </a:r>
            <a:r>
              <a:rPr lang="en-US" sz="1600" dirty="0"/>
              <a:t>				       				</a:t>
            </a:r>
            <a:r>
              <a:rPr lang="en-US" sz="1800" b="1" dirty="0">
                <a:solidFill>
                  <a:srgbClr val="FF0000"/>
                </a:solidFill>
              </a:rPr>
              <a:t>			Comment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  		</a:t>
            </a:r>
            <a:r>
              <a:rPr lang="en-US" sz="1800" dirty="0"/>
              <a:t>  	 		   	       </a:t>
            </a:r>
            <a:r>
              <a:rPr lang="en-US" sz="1800" b="1" dirty="0"/>
              <a:t>0.55 			      Assumes	no</a:t>
            </a:r>
          </a:p>
          <a:p>
            <a:pPr marL="0" indent="0">
              <a:buNone/>
            </a:pPr>
            <a:r>
              <a:rPr lang="en-US" sz="1800" b="1" dirty="0"/>
              <a:t>(Wald Confidence Interval)      		(0.06—1.05)		dose uncertainty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EURT Cohort</a:t>
            </a:r>
            <a:r>
              <a:rPr lang="en-US" sz="1800" dirty="0"/>
              <a:t>							</a:t>
            </a:r>
          </a:p>
          <a:p>
            <a:pPr mar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  		</a:t>
            </a:r>
            <a:r>
              <a:rPr lang="en-US" sz="1800" dirty="0"/>
              <a:t>  	 		   	       </a:t>
            </a:r>
            <a:r>
              <a:rPr lang="en-US" sz="1800" b="1" dirty="0"/>
              <a:t>0.46				Assumes no</a:t>
            </a:r>
          </a:p>
          <a:p>
            <a:pPr marL="0" indent="0">
              <a:buNone/>
            </a:pPr>
            <a:r>
              <a:rPr lang="en-US" sz="1800" b="1" dirty="0"/>
              <a:t>(Wald CI)				   		(-0.11 —1.03)		dose uncertainty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Combined Cohort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  		</a:t>
            </a:r>
            <a:r>
              <a:rPr lang="en-US" sz="1800" dirty="0"/>
              <a:t>  	 		   	       </a:t>
            </a:r>
            <a:r>
              <a:rPr lang="en-US" sz="1800" b="1" dirty="0"/>
              <a:t>0.60 				Assumes no</a:t>
            </a:r>
          </a:p>
          <a:p>
            <a:pPr marL="0" indent="0">
              <a:buNone/>
            </a:pPr>
            <a:r>
              <a:rPr lang="en-US" sz="1800" b="1" dirty="0"/>
              <a:t>(Wald Confidence Interval)   		(0.15—1.04)		dose uncertainty</a:t>
            </a:r>
          </a:p>
          <a:p>
            <a:pPr marL="0" indent="0">
              <a:buNone/>
            </a:pPr>
            <a:r>
              <a:rPr lang="en-US" sz="1800" b="1" dirty="0"/>
              <a:t>ERR / </a:t>
            </a:r>
            <a:r>
              <a:rPr lang="en-US" sz="1800" b="1" dirty="0" err="1"/>
              <a:t>Gy</a:t>
            </a:r>
            <a:r>
              <a:rPr lang="en-US" sz="1800" b="1" dirty="0"/>
              <a:t>							0.60				</a:t>
            </a:r>
            <a:r>
              <a:rPr lang="en-US" sz="1800" b="1" dirty="0">
                <a:solidFill>
                  <a:srgbClr val="FF0000"/>
                </a:solidFill>
              </a:rPr>
              <a:t>Adjusted for</a:t>
            </a:r>
          </a:p>
          <a:p>
            <a:pPr marL="0" indent="0">
              <a:buNone/>
            </a:pPr>
            <a:r>
              <a:rPr lang="en-US" sz="1800" b="1" dirty="0"/>
              <a:t>(Adjusted Wald CI) 				   (0.15 – 1.28)		  </a:t>
            </a:r>
            <a:r>
              <a:rPr lang="en-US" sz="1800" b="1" dirty="0">
                <a:solidFill>
                  <a:srgbClr val="FF0000"/>
                </a:solidFill>
              </a:rPr>
              <a:t>dose uncertainty</a:t>
            </a:r>
            <a:r>
              <a:rPr lang="en-US" sz="1800" b="1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A3CCBA-E2C4-43D8-A166-49F0BE2F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Updated analysis TRC EURTC separately and combined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C03-DA05-4416-AC65-37C5C1AC5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3252F-47C2-4278-84EF-5A730035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CE73D-7B12-4719-853C-D7C918FF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895267-5191-4E04-BA11-2ADB5B78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Non-CLL leukemia in the TRC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870A-4C6F-46F2-9FBF-572DD0AFF5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9099-4C35-4147-99CC-06488178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E3B96-4D46-4BE2-974E-F6AC0A01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7AB3318-F3D5-4270-BBC4-4ACB7CD4A4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16394"/>
            <a:ext cx="7543800" cy="45748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Krestinina</a:t>
            </a:r>
            <a:r>
              <a:rPr lang="en-US" sz="1800" dirty="0"/>
              <a:t> </a:t>
            </a:r>
            <a:r>
              <a:rPr lang="en-US" sz="2000" dirty="0"/>
              <a:t>2013: Mortality TRDS 2009 follow-up through 2007, no dose uncertainty</a:t>
            </a:r>
          </a:p>
          <a:p>
            <a:pPr marL="0" indent="0">
              <a:buNone/>
            </a:pPr>
            <a:r>
              <a:rPr lang="en-US" sz="1200" dirty="0"/>
              <a:t>						            			 </a:t>
            </a:r>
            <a:r>
              <a:rPr lang="en-US" sz="1600" b="1" dirty="0">
                <a:solidFill>
                  <a:srgbClr val="FF0000"/>
                </a:solidFill>
              </a:rPr>
              <a:t>TRC only</a:t>
            </a:r>
          </a:p>
          <a:p>
            <a:pPr marL="0" indent="0">
              <a:buNone/>
            </a:pPr>
            <a:r>
              <a:rPr lang="en-US" sz="2000" dirty="0"/>
              <a:t>ERR / </a:t>
            </a:r>
            <a:r>
              <a:rPr lang="en-US" sz="2000" dirty="0" err="1"/>
              <a:t>Gy</a:t>
            </a:r>
            <a:r>
              <a:rPr lang="en-US" sz="2000" dirty="0"/>
              <a:t>  		  	 		   	       			2.2 			</a:t>
            </a:r>
          </a:p>
          <a:p>
            <a:pPr marL="0" indent="0">
              <a:buNone/>
            </a:pPr>
            <a:r>
              <a:rPr lang="en-US" sz="2000" dirty="0"/>
              <a:t>(Likelihood-based Confidence Interval)   (0.8—5.4)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Current analyses: Mortality follow-up through 2016, includes adjustment for uncertainty, TRDS16</a:t>
            </a:r>
          </a:p>
          <a:p>
            <a:pPr marL="0" lvl="0" indent="0">
              <a:buNone/>
            </a:pPr>
            <a:r>
              <a:rPr lang="en-US" sz="1200" b="1" dirty="0">
                <a:solidFill>
                  <a:prstClr val="black"/>
                </a:solidFill>
              </a:rPr>
              <a:t>					    	 				</a:t>
            </a:r>
            <a:r>
              <a:rPr lang="en-US" sz="1600" b="1" dirty="0">
                <a:solidFill>
                  <a:srgbClr val="FF0000"/>
                </a:solidFill>
              </a:rPr>
              <a:t>TRC+EURT </a:t>
            </a:r>
            <a:r>
              <a:rPr lang="en-US" sz="1200" b="1" dirty="0">
                <a:solidFill>
                  <a:srgbClr val="FF0000"/>
                </a:solidFill>
              </a:rPr>
              <a:t>		 	</a:t>
            </a:r>
          </a:p>
          <a:p>
            <a:pPr marL="0" lvl="0" indent="0">
              <a:buNone/>
            </a:pPr>
            <a:r>
              <a:rPr lang="en-US" sz="2000" dirty="0"/>
              <a:t>ERR / </a:t>
            </a:r>
            <a:r>
              <a:rPr lang="en-US" sz="2000" dirty="0" err="1"/>
              <a:t>Gy</a:t>
            </a:r>
            <a:r>
              <a:rPr lang="en-US" sz="2000" dirty="0"/>
              <a:t> 		    				        		 2.04          	</a:t>
            </a:r>
          </a:p>
          <a:p>
            <a:pPr marL="0" indent="0">
              <a:buNone/>
            </a:pPr>
            <a:r>
              <a:rPr lang="en-US" sz="2000" dirty="0"/>
              <a:t>(Likelihood-based CI)	 		  		(0.75 – 4.4)  	</a:t>
            </a:r>
          </a:p>
          <a:p>
            <a:pPr marL="0" lvl="0" indent="0">
              <a:buNone/>
            </a:pPr>
            <a:r>
              <a:rPr lang="en-US" sz="2000" dirty="0"/>
              <a:t>(Wald based CI)					  		 (0.33 – 3.5)	</a:t>
            </a:r>
          </a:p>
          <a:p>
            <a:pPr marL="0" indent="0">
              <a:buNone/>
            </a:pPr>
            <a:r>
              <a:rPr lang="en-US" sz="2000" dirty="0"/>
              <a:t>Adjusted Wald-based CI				(0.20 --  45.0)</a:t>
            </a:r>
          </a:p>
        </p:txBody>
      </p:sp>
    </p:spTree>
    <p:extLst>
      <p:ext uri="{BB962C8B-B14F-4D97-AF65-F5344CB8AC3E}">
        <p14:creationId xmlns:p14="http://schemas.microsoft.com/office/powerpoint/2010/main" val="1650238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46D5C2-9FBC-4F8F-9519-408B8CEDAC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436" y="1608634"/>
            <a:ext cx="8229600" cy="3810000"/>
          </a:xfrm>
        </p:spPr>
        <p:txBody>
          <a:bodyPr/>
          <a:lstStyle/>
          <a:p>
            <a:r>
              <a:rPr lang="en-US" sz="2800" dirty="0"/>
              <a:t>gamma dose-response appears to be quadratic in RBM exposure</a:t>
            </a:r>
          </a:p>
          <a:p>
            <a:r>
              <a:rPr lang="en-US" sz="2800" dirty="0"/>
              <a:t>Attained age rapidly reduces excess relative risk of exposure – proportional to 1/age</a:t>
            </a:r>
            <a:r>
              <a:rPr lang="en-US" sz="2800" baseline="30000" dirty="0"/>
              <a:t>2.5</a:t>
            </a:r>
            <a:endParaRPr lang="en-US" sz="2800" dirty="0"/>
          </a:p>
          <a:p>
            <a:r>
              <a:rPr lang="en-US" sz="2800" dirty="0"/>
              <a:t>The ERR for doses received 2-4 years in the past is roughly 3 times that for doses received 5+ years prior</a:t>
            </a:r>
          </a:p>
          <a:p>
            <a:r>
              <a:rPr lang="en-US" sz="2800" dirty="0"/>
              <a:t>No evidence of effect of Pu on leukemia risk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4E53D-639A-4F7C-942E-EB5F1522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Non-CLL leukemia mortality in the MWC (Sokolnikov 2018 in review)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B065-9395-4FC4-B962-C9F4FEAA5B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E1DBC-A46D-4A76-A4CE-27D7FB46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E54D6-B007-490F-8D16-F43486B6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590A7-CA63-493A-92B5-8CA7C3734C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60 year old last exposed before age 55 the ERR for a 1 </a:t>
            </a:r>
            <a:r>
              <a:rPr lang="en-US" dirty="0" err="1"/>
              <a:t>Gy</a:t>
            </a:r>
            <a:r>
              <a:rPr lang="en-US" dirty="0"/>
              <a:t> total dose is 0.25. </a:t>
            </a:r>
          </a:p>
          <a:p>
            <a:r>
              <a:rPr lang="en-US" dirty="0"/>
              <a:t>For 100 </a:t>
            </a:r>
            <a:r>
              <a:rPr lang="en-US" dirty="0" err="1"/>
              <a:t>mGy</a:t>
            </a:r>
            <a:r>
              <a:rPr lang="en-US" dirty="0"/>
              <a:t> exposure this becomes 0.0025</a:t>
            </a:r>
          </a:p>
          <a:p>
            <a:r>
              <a:rPr lang="en-US" dirty="0"/>
              <a:t>At age 70 these ERRs are reduced by approximately 1/3.</a:t>
            </a:r>
          </a:p>
          <a:p>
            <a:r>
              <a:rPr lang="en-US" dirty="0"/>
              <a:t>The significance of this description is driven by the higher exposures</a:t>
            </a:r>
          </a:p>
          <a:p>
            <a:r>
              <a:rPr lang="en-US" dirty="0"/>
              <a:t>Uncertainty calculations in progress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8A0A3-0B4F-4E7B-A2D8-11F7861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6250-86E3-4E27-9F9B-F936998DC6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BC7A-4AD7-4081-8649-15D7989D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757BC-C544-4C33-844A-B43F490C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0426D-0AEC-417E-87A0-6AB68ABD58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These studies provide compelling evidence for radiation effects (Lung, Solid Cancers, Leukemia) due to protracted exposures to both internal and external radiation</a:t>
            </a:r>
          </a:p>
          <a:p>
            <a:pPr lvl="1"/>
            <a:r>
              <a:rPr lang="en-US" sz="1800" dirty="0"/>
              <a:t>The information for more detailed site-specific analyses is limited. </a:t>
            </a:r>
          </a:p>
          <a:p>
            <a:pPr lvl="1"/>
            <a:r>
              <a:rPr lang="en-US" sz="1800" dirty="0"/>
              <a:t>Most site-specific risk estimates tend to be positive, but with limited power</a:t>
            </a:r>
          </a:p>
          <a:p>
            <a:r>
              <a:rPr lang="en-US" sz="2000" dirty="0"/>
              <a:t>Both studies are providing information but about different ranges of dose. </a:t>
            </a:r>
          </a:p>
          <a:p>
            <a:pPr lvl="1"/>
            <a:r>
              <a:rPr lang="en-US" sz="1800" dirty="0"/>
              <a:t>Techa doses are lower but risk estimates / </a:t>
            </a:r>
            <a:r>
              <a:rPr lang="en-US" sz="1800" dirty="0" err="1"/>
              <a:t>Gy</a:t>
            </a:r>
            <a:r>
              <a:rPr lang="en-US" sz="1800" dirty="0"/>
              <a:t> are higher</a:t>
            </a:r>
          </a:p>
          <a:p>
            <a:pPr lvl="1"/>
            <a:r>
              <a:rPr lang="en-US" sz="1800" dirty="0"/>
              <a:t>Techa doses are providing information about low doses delivered at very low rates. Techa is relevant to accident, terrorist scenarios</a:t>
            </a:r>
          </a:p>
          <a:p>
            <a:r>
              <a:rPr lang="en-US" sz="2000" dirty="0"/>
              <a:t>Uncertainty results reflect that internal exposures (to alpha from Pu, beta from Sr), are inherently harder to estimate than external dose.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919314-AAB5-47D8-8613-1F3BD69A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A6F5-1847-4ACE-A191-9EE5421560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AFF28-3256-49B3-8466-D1C72A02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77D22-D047-4340-97ED-AE7F3A6A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7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A88EA1-9FC9-4BE3-9D72-C84B39CB3E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Funding by the US Department of Energy, Russian Health Studies Program, and by the Russian Federal Medical and Biological Agency</a:t>
            </a:r>
          </a:p>
          <a:p>
            <a:pPr lvl="1"/>
            <a:r>
              <a:rPr lang="en-US" sz="2400" dirty="0"/>
              <a:t>DOE Program Officer Barrett Fountos</a:t>
            </a:r>
          </a:p>
          <a:p>
            <a:r>
              <a:rPr lang="en-US" sz="2800" dirty="0"/>
              <a:t>Key co-investigators</a:t>
            </a:r>
          </a:p>
          <a:p>
            <a:pPr lvl="1"/>
            <a:r>
              <a:rPr lang="en-US" sz="2400" dirty="0"/>
              <a:t>SUBI: Mikhail Sokolnikov</a:t>
            </a:r>
          </a:p>
          <a:p>
            <a:pPr lvl="1"/>
            <a:r>
              <a:rPr lang="en-US" sz="2400" dirty="0"/>
              <a:t>URCRM: Ludmilla Krestinina   </a:t>
            </a:r>
          </a:p>
          <a:p>
            <a:pPr lvl="1"/>
            <a:r>
              <a:rPr lang="en-US" sz="2400" dirty="0"/>
              <a:t>PNNL: Bruce Napier</a:t>
            </a:r>
          </a:p>
          <a:p>
            <a:pPr lvl="1"/>
            <a:r>
              <a:rPr lang="en-US" sz="2400" dirty="0"/>
              <a:t>Hirosoft: </a:t>
            </a:r>
            <a:r>
              <a:rPr lang="en-US" sz="2400"/>
              <a:t>Dale Preston</a:t>
            </a:r>
            <a:endParaRPr lang="en-US" sz="2400" dirty="0"/>
          </a:p>
          <a:p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BCFE6-C71B-4B72-9604-943476F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A484-D0D8-43DC-AB44-621F357518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649F-7E1F-4FC5-A5D8-749C866E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D82D2-A729-49F0-97DE-6F6CFECF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1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4CF36-B565-4CDE-8E72-F4422C9BDD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Nuclear facilities located in the southern Urals where the plutonium for the first Soviet nuclear weapons were produced</a:t>
            </a:r>
          </a:p>
          <a:p>
            <a:pPr lvl="1"/>
            <a:r>
              <a:rPr lang="en-US" dirty="0"/>
              <a:t>Construction began in November 1945</a:t>
            </a:r>
          </a:p>
          <a:p>
            <a:pPr lvl="1"/>
            <a:r>
              <a:rPr lang="en-US" dirty="0"/>
              <a:t>First bomb test August 1949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408CD-3707-403A-B9AA-A44BAF6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Mayak Production Association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381F-959F-412E-940B-E54C5AD301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EEBF6-23D7-4989-9917-3C28E783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D7DB9-984F-4842-ACAD-7886663B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473379-ED4D-4CB9-ACA6-736067C03D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Included internal (Pu) and external (gamma) radiation</a:t>
            </a:r>
          </a:p>
          <a:p>
            <a:r>
              <a:rPr lang="en-US" dirty="0"/>
              <a:t>Mean cumulative occupational exposures were high</a:t>
            </a:r>
          </a:p>
          <a:p>
            <a:r>
              <a:rPr lang="en-US" dirty="0"/>
              <a:t>Exposures were protracted over (often many) years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AD56B3-0374-4055-BF74-3B5C757B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Occupational exposures: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D5DB-318E-4981-B3C4-F43ED67DCF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DD3A7-62BE-49B4-B400-250D0810E4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pPr lvl="1"/>
            <a:r>
              <a:rPr lang="en-US" dirty="0"/>
              <a:t>Releases from Mayak PA into Techa River in 1949-1956. About 10</a:t>
            </a:r>
            <a:r>
              <a:rPr lang="en-US" baseline="30000" dirty="0"/>
              <a:t>17</a:t>
            </a:r>
            <a:r>
              <a:rPr lang="en-US" dirty="0"/>
              <a:t> Bq radiation</a:t>
            </a:r>
          </a:p>
          <a:p>
            <a:pPr lvl="1"/>
            <a:r>
              <a:rPr lang="en-US" dirty="0"/>
              <a:t>East Urals Radioactive Trace (EURT, 29  Sept 1957) </a:t>
            </a:r>
          </a:p>
          <a:p>
            <a:pPr lvl="2"/>
            <a:r>
              <a:rPr lang="en-US" dirty="0"/>
              <a:t>Thermal explosion of storage tank</a:t>
            </a:r>
          </a:p>
          <a:p>
            <a:pPr lvl="2"/>
            <a:r>
              <a:rPr lang="en-US" dirty="0"/>
              <a:t> 7x10</a:t>
            </a:r>
            <a:r>
              <a:rPr lang="en-US" baseline="30000" dirty="0"/>
              <a:t>16</a:t>
            </a:r>
            <a:r>
              <a:rPr lang="en-US" dirty="0"/>
              <a:t> Bq radioactivity released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D17-EA65-4030-993F-6296D25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Exposures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7054-A528-4953-8455-6A70A84366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501E0-E2E9-446B-B8AE-F9AB995C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41033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DDC57-5B6A-4D06-86E3-9DAE9342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057876-43A7-4AB0-8389-B3E938ADC4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v\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02BF2-31AC-4F5F-BBE3-ED3CD262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regions of contamination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57C3-EEE5-491A-8C20-B73D78254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4C39151-33EF-4EC5-A6BB-6D8D991B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6153156" cy="438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4AB99-D7A9-47A1-A474-06AB0E48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5CDF5-4067-43A7-98E6-2A59BA5C4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BD945B-19B0-4D48-AFC9-7C6B20346B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Mayak Workers Cohort (MWC) study</a:t>
            </a:r>
          </a:p>
          <a:p>
            <a:pPr lvl="1"/>
            <a:r>
              <a:rPr lang="en-US" sz="1400" dirty="0"/>
              <a:t>Mayak workers hired from 1948-1982 (n=26,000)</a:t>
            </a:r>
          </a:p>
          <a:p>
            <a:pPr lvl="1"/>
            <a:r>
              <a:rPr lang="en-US" sz="1400" dirty="0"/>
              <a:t>MWDS dosimetry based on film badges from early on. Plutonium monitoring began in 1970’s. </a:t>
            </a:r>
          </a:p>
          <a:p>
            <a:pPr lvl="1"/>
            <a:r>
              <a:rPr lang="en-US" sz="1400" dirty="0"/>
              <a:t>Follow-up from 1948 – current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Techa River Cohort (TRC) study</a:t>
            </a:r>
          </a:p>
          <a:p>
            <a:pPr lvl="1"/>
            <a:r>
              <a:rPr lang="en-US" sz="1400"/>
              <a:t>Persons </a:t>
            </a:r>
            <a:r>
              <a:rPr lang="en-US" sz="1400" dirty="0"/>
              <a:t>(n=30,000) born before 1 Jan 1950 who resided in one or more of the 41 Techa riverside villages between 1950 and 1960 </a:t>
            </a:r>
          </a:p>
          <a:p>
            <a:pPr lvl="1"/>
            <a:r>
              <a:rPr lang="en-US" sz="1400" dirty="0"/>
              <a:t>TRDS dosimetry</a:t>
            </a:r>
          </a:p>
          <a:p>
            <a:pPr lvl="2"/>
            <a:r>
              <a:rPr lang="en-US" sz="1100" dirty="0"/>
              <a:t>Internal dose estimates based on many individual measurements. </a:t>
            </a:r>
          </a:p>
          <a:p>
            <a:pPr lvl="2"/>
            <a:r>
              <a:rPr lang="en-US" sz="1100" dirty="0"/>
              <a:t>External dose estimates from measured and calculated dose rate in air.</a:t>
            </a:r>
          </a:p>
          <a:p>
            <a:pPr lvl="1"/>
            <a:r>
              <a:rPr lang="en-US" sz="1400" dirty="0"/>
              <a:t>Follow-up from 1950-current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East European Radioactive Trace (EURTC) cohort study</a:t>
            </a:r>
          </a:p>
          <a:p>
            <a:pPr lvl="1"/>
            <a:r>
              <a:rPr lang="en-US" sz="1400" dirty="0"/>
              <a:t>Cohort definition: Persons (n=22,000) residing in one or more of 33 EURT villages in Chelyabinsk oblast between 29 Sept 1957 and 1960 </a:t>
            </a:r>
          </a:p>
          <a:p>
            <a:pPr lvl="1"/>
            <a:r>
              <a:rPr lang="en-US" sz="1400" dirty="0"/>
              <a:t>Dosimetry same as TRDS</a:t>
            </a:r>
          </a:p>
          <a:p>
            <a:pPr lvl="1"/>
            <a:r>
              <a:rPr lang="en-US" sz="1400" dirty="0"/>
              <a:t>Follow-up from 29 Sept 1957 - current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B141D-D1EC-4893-9374-76E48D10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studies of interest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2053-36EA-4DEF-890F-EA933AF2D2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0025F-50A3-4C04-BB44-81BE7335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146BF-12B3-45E9-8597-D6A47E368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7F5E33-A04E-4E14-B069-B5680329D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MWC</a:t>
            </a:r>
          </a:p>
          <a:p>
            <a:pPr lvl="1"/>
            <a:r>
              <a:rPr lang="en-US" sz="2000" dirty="0"/>
              <a:t>Mortality from lung, liver, bone 1948-2003</a:t>
            </a:r>
          </a:p>
          <a:p>
            <a:pPr lvl="1"/>
            <a:r>
              <a:rPr lang="en-US" sz="2000" dirty="0"/>
              <a:t>Mortality from lung cancer, with follow-up through 2008</a:t>
            </a:r>
          </a:p>
          <a:p>
            <a:pPr lvl="1"/>
            <a:r>
              <a:rPr lang="en-US" sz="2000" dirty="0"/>
              <a:t>Mortality from solid cancers other than lung, liver, and bone 1948-2008</a:t>
            </a:r>
          </a:p>
          <a:p>
            <a:pPr lvl="1"/>
            <a:r>
              <a:rPr lang="en-US" sz="2000" dirty="0"/>
              <a:t>Leukemia in the MWC 1948-2008*(in review)</a:t>
            </a:r>
          </a:p>
          <a:p>
            <a:pPr marL="457200" lvl="1" indent="0">
              <a:buNone/>
            </a:pPr>
            <a:r>
              <a:rPr lang="en-US" sz="2000" b="1" dirty="0"/>
              <a:t>Most used MWDS2008</a:t>
            </a:r>
          </a:p>
          <a:p>
            <a:r>
              <a:rPr lang="en-US" sz="2400" dirty="0"/>
              <a:t>TRC</a:t>
            </a:r>
          </a:p>
          <a:p>
            <a:pPr lvl="1"/>
            <a:r>
              <a:rPr lang="en-US" sz="2000" dirty="0"/>
              <a:t>Solid cancer mortality, 1950-2007</a:t>
            </a:r>
          </a:p>
          <a:p>
            <a:pPr lvl="1"/>
            <a:r>
              <a:rPr lang="en-US" sz="2000" dirty="0"/>
              <a:t>Solid cancer incidence, 1956-2007</a:t>
            </a:r>
          </a:p>
          <a:p>
            <a:pPr lvl="1"/>
            <a:r>
              <a:rPr lang="en-US" sz="2000" dirty="0"/>
              <a:t>Leukemia incidence, 1953-2007</a:t>
            </a:r>
          </a:p>
          <a:p>
            <a:pPr marL="457200" lvl="1" indent="0">
              <a:buNone/>
            </a:pPr>
            <a:r>
              <a:rPr lang="en-US" sz="2000" b="1" dirty="0"/>
              <a:t>All studies used TRDS 2009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83276-8CDD-4F47-87CD-0336C39E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Publications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5B66-5239-4845-A5FB-59448AB602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D845B-7E05-4AA0-B204-C77F5B8D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0A380-ED67-4104-B6B2-EA1A9F8D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FB343-A3CF-4D4D-981F-B2355C7CA9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104900"/>
            <a:ext cx="8229600" cy="4648200"/>
          </a:xfrm>
        </p:spPr>
        <p:txBody>
          <a:bodyPr/>
          <a:lstStyle/>
          <a:p>
            <a:r>
              <a:rPr lang="en-US" sz="2800" dirty="0"/>
              <a:t>Extension to include EURTC in risk analyses</a:t>
            </a:r>
          </a:p>
          <a:p>
            <a:r>
              <a:rPr lang="en-US" sz="2800" dirty="0"/>
              <a:t>Follow-up through 2016. </a:t>
            </a:r>
          </a:p>
          <a:p>
            <a:r>
              <a:rPr lang="en-US" sz="2800" dirty="0"/>
              <a:t>Dosimetry updates (TRDS2016)</a:t>
            </a:r>
          </a:p>
          <a:p>
            <a:pPr lvl="1"/>
            <a:r>
              <a:rPr lang="en-US" sz="2400" dirty="0"/>
              <a:t>Includes estimation of doses from EURT exposures</a:t>
            </a:r>
          </a:p>
          <a:p>
            <a:pPr lvl="1"/>
            <a:r>
              <a:rPr lang="en-US" sz="2400" dirty="0"/>
              <a:t>Utilizes updated source term, river transport models, increased individualization of doses. </a:t>
            </a:r>
          </a:p>
          <a:p>
            <a:pPr lvl="1"/>
            <a:r>
              <a:rPr lang="en-US" sz="2400" dirty="0"/>
              <a:t>Represents dosimetric uncertainty using Monte-Carlo realizations of possible annual dose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A13DC-0056-400B-A7D9-D41AC36D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progress: Techa River Cohort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2D62-36DC-444D-9651-2FBA229118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8728-8B25-A142-A87B-AACB3930A16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158B0-D25C-44B6-9B86-A9C6C00D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068237"/>
            <a:ext cx="1630080" cy="69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2DE60-16EA-48C2-810B-DFE64C57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400" y="6016256"/>
            <a:ext cx="723069" cy="7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44108"/>
      </p:ext>
    </p:extLst>
  </p:cSld>
  <p:clrMapOvr>
    <a:masterClrMapping/>
  </p:clrMapOvr>
</p:sld>
</file>

<file path=ppt/theme/theme1.xml><?xml version="1.0" encoding="utf-8"?>
<a:theme xmlns:a="http://schemas.openxmlformats.org/drawingml/2006/main" name="KeckMedicalCen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KeckSchoolofMedicine-1</Template>
  <TotalTime>23787</TotalTime>
  <Words>1143</Words>
  <Application>Microsoft Office PowerPoint</Application>
  <PresentationFormat>On-screen Show (4:3)</PresentationFormat>
  <Paragraphs>205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Caslon Pro</vt:lpstr>
      <vt:lpstr>Arial</vt:lpstr>
      <vt:lpstr>Arial Narrow</vt:lpstr>
      <vt:lpstr>Calibri</vt:lpstr>
      <vt:lpstr>Frutiger 55 Roman</vt:lpstr>
      <vt:lpstr>Palatino Linotype</vt:lpstr>
      <vt:lpstr>KeckMedicalCenterTemplate</vt:lpstr>
      <vt:lpstr>Cancer Risk Due to Radiation Exposure in the Southern Urals  Mayak Workers and Techa River Cohort Studies</vt:lpstr>
      <vt:lpstr>Outline</vt:lpstr>
      <vt:lpstr>Mayak Production Association</vt:lpstr>
      <vt:lpstr>Occupational exposures:</vt:lpstr>
      <vt:lpstr>Environmental Exposures</vt:lpstr>
      <vt:lpstr>Map of regions of contamination </vt:lpstr>
      <vt:lpstr>The three studies of interest here</vt:lpstr>
      <vt:lpstr>Selected Publications</vt:lpstr>
      <vt:lpstr>Recent progress: Techa River Cohort</vt:lpstr>
      <vt:lpstr>Recent progress in MWC</vt:lpstr>
      <vt:lpstr>Mean MWDS 2016 vs 2008 Pu dose</vt:lpstr>
      <vt:lpstr>Progress in statistical modeling </vt:lpstr>
      <vt:lpstr>Dose uncertainty as represented by MC realizations of internal dose (cumulative Mayak Lung Dose) Units are Gy</vt:lpstr>
      <vt:lpstr>Dose uncertainty as incorporated into the epidemiologic analysis: adjusted and unadjusted confidence bounds</vt:lpstr>
      <vt:lpstr>Lung cancer in MWC associated with Pu</vt:lpstr>
      <vt:lpstr>Dose response over 0-4 Gy Pu exposure </vt:lpstr>
      <vt:lpstr>Dose response over 0-0.5 Gy Pu exposure</vt:lpstr>
      <vt:lpstr>Lung cancer associated with MWC external dose</vt:lpstr>
      <vt:lpstr>External lung dose response 0-2.5 Gy </vt:lpstr>
      <vt:lpstr>Lung external dose response 0-1 Gy</vt:lpstr>
      <vt:lpstr>All Solid Tumors in the TRC</vt:lpstr>
      <vt:lpstr>Updated analysis TRC EURTC separately and combined</vt:lpstr>
      <vt:lpstr>Non-CLL leukemia in the TRC</vt:lpstr>
      <vt:lpstr>Non-CLL leukemia mortality in the MWC (Sokolnikov 2018 in review)</vt:lpstr>
      <vt:lpstr>For example</vt:lpstr>
      <vt:lpstr>Conclusions</vt:lpstr>
      <vt:lpstr>Acknowledgments </vt:lpstr>
    </vt:vector>
  </TitlesOfParts>
  <Company>University of Southern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Risk Due to Radiation Exposure in the Southern Urals  The Techa River Cohort and Mayak Workers Cohort Studies</dc:title>
  <dc:creator>Dan Stram</dc:creator>
  <cp:lastModifiedBy>Steve Baker</cp:lastModifiedBy>
  <cp:revision>180</cp:revision>
  <dcterms:created xsi:type="dcterms:W3CDTF">2018-07-19T22:23:16Z</dcterms:created>
  <dcterms:modified xsi:type="dcterms:W3CDTF">2018-10-01T14:38:08Z</dcterms:modified>
</cp:coreProperties>
</file>