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82" r:id="rId10"/>
    <p:sldId id="283" r:id="rId11"/>
    <p:sldId id="266" r:id="rId12"/>
    <p:sldId id="267" r:id="rId13"/>
    <p:sldId id="281" r:id="rId14"/>
    <p:sldId id="268" r:id="rId15"/>
    <p:sldId id="277" r:id="rId16"/>
    <p:sldId id="279" r:id="rId17"/>
    <p:sldId id="278" r:id="rId18"/>
    <p:sldId id="270" r:id="rId19"/>
    <p:sldId id="286" r:id="rId20"/>
    <p:sldId id="274" r:id="rId21"/>
    <p:sldId id="272" r:id="rId22"/>
    <p:sldId id="273" r:id="rId23"/>
    <p:sldId id="285" r:id="rId24"/>
    <p:sldId id="275" r:id="rId25"/>
    <p:sldId id="276" r:id="rId26"/>
    <p:sldId id="261" r:id="rId27"/>
    <p:sldId id="269" r:id="rId28"/>
    <p:sldId id="265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59" autoAdjust="0"/>
    <p:restoredTop sz="88294" autoAdjust="0"/>
  </p:normalViewPr>
  <p:slideViewPr>
    <p:cSldViewPr snapToGrid="0">
      <p:cViewPr varScale="1">
        <p:scale>
          <a:sx n="65" d="100"/>
          <a:sy n="65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0" d="100"/>
          <a:sy n="40" d="100"/>
        </p:scale>
        <p:origin x="1608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83980-BA57-4F23-B1FA-F79175B1A7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17DA-3E5D-4A02-8766-354CCD10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9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117DA-3E5D-4A02-8766-354CCD10AA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117DA-3E5D-4A02-8766-354CCD10AA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4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117DA-3E5D-4A02-8766-354CCD10AA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04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Dead:  	86% TRC 	75% EURT</a:t>
            </a:r>
            <a:br>
              <a:rPr lang="en-US" dirty="0"/>
            </a:br>
            <a:r>
              <a:rPr lang="en-US" dirty="0"/>
              <a:t>Lost:   	  7% TRC  	19% EURT</a:t>
            </a:r>
          </a:p>
          <a:p>
            <a:r>
              <a:rPr lang="en-US" dirty="0"/>
              <a:t>Migrant: 	16% TRC 	 20% EURT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117DA-3E5D-4A02-8766-354CCD10AA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Dead:  	86% TRC 	75% EURT</a:t>
            </a:r>
            <a:br>
              <a:rPr lang="en-US" dirty="0"/>
            </a:br>
            <a:r>
              <a:rPr lang="en-US" dirty="0"/>
              <a:t>Lost:   	  7% TRC  	19% EURT</a:t>
            </a:r>
          </a:p>
          <a:p>
            <a:r>
              <a:rPr lang="en-US" dirty="0"/>
              <a:t>Migrant: 	16% TRC 	 20% EURT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117DA-3E5D-4A02-8766-354CCD10AA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117DA-3E5D-4A02-8766-354CCD10AA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8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1336-A3DA-4F70-8A2C-2E799505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652F5-88BB-4608-99AC-C1D9D3560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70C89-5F44-4A65-ABC9-17265F5E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C9F-DDF0-4143-BF59-05B6EAF378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1EAA-28DE-4E10-9CB4-80F2442C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5AAC-C271-42A7-9FBF-1461C762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C8B-65EC-4F1F-B9C1-5A54E21F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4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0DFF-E7A4-4377-9B5F-A927FA79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1C2A7-6C51-48FD-AFDF-327E47135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46579-C8BB-4101-AA92-21482381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C9F-DDF0-4143-BF59-05B6EAF378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D9108-79B9-43F6-9B1C-21ED4CC8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415D-130F-45A1-9473-D376609C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C8B-65EC-4F1F-B9C1-5A54E21F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2DDAC-7888-4C8D-A382-678B15339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3D52F-8495-4900-9D24-D5366A4FE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A427B-6B5E-4127-AA41-6654D6F1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C9F-DDF0-4143-BF59-05B6EAF378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A1E27-874D-4A8C-A152-8968E1E8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1B8D3-A955-4BB5-9ECD-72B0DDE0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C8B-65EC-4F1F-B9C1-5A54E21F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5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2CE3A-E13A-4507-91D7-0BDE432D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29"/>
            <a:ext cx="10370457" cy="40474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65455-E3B2-4C02-8BAE-19DE76A6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C9F-DDF0-4143-BF59-05B6EAF378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C236-D8AE-488B-8BD9-0D59C1F3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4A8F-98F8-43B9-9F59-EEA72258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C8B-65EC-4F1F-B9C1-5A54E21F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2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FDCC-D572-4729-9500-B4744459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68340-6145-4F3B-AAFF-92D71098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9F9D-78F4-4352-B715-9A21D204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C9F-DDF0-4143-BF59-05B6EAF378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67A0E-61DC-48A8-A2ED-997D2F13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9A0D-5CBF-4004-AB78-332E30F5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C8B-65EC-4F1F-B9C1-5A54E21F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13FD-5AAF-49DD-8F45-9D23C19A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4574-BE12-4208-A342-3C24ED03C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62DB5-2E4E-4F6B-BD55-EE5A62CA8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3A484-6298-4CA9-AEEC-AEEE720F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C9F-DDF0-4143-BF59-05B6EAF378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AB401-65F6-4608-BE53-5C81ABA0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2C9CC-B80E-48BE-96C8-B84BB515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C8B-65EC-4F1F-B9C1-5A54E21F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DDE8-89C3-48CE-8F20-D1542DF5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23FC-73A4-4CB5-84AC-083950E0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57274-4863-4A19-8B02-19E75492E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75A06-FCCC-479F-92AD-3E3005950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713A0-7657-4DCC-94A7-5EA77B373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348EA-7CD0-4411-BCCD-C8E15FEB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C9F-DDF0-4143-BF59-05B6EAF378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8C255-1EBF-4100-8792-B0F6A669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75197-B2F9-4035-902B-8046B6A2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C8B-65EC-4F1F-B9C1-5A54E21F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D941-1ECD-4D95-AF04-FA85255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72F5B-E0D1-4D5D-8BC8-992056B1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C9F-DDF0-4143-BF59-05B6EAF378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DF212-8F3E-4936-984F-F892633F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5ADE7-53CE-4A4C-8F0B-47F51F7E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C8B-65EC-4F1F-B9C1-5A54E21F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6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1C5D5-2EB1-4128-B239-AB1DB75A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C9F-DDF0-4143-BF59-05B6EAF378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65D3A-5F3D-4255-99F9-8BCB453E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F779C-629F-4495-BF97-CDC5C1D1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C8B-65EC-4F1F-B9C1-5A54E21F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3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171C-F5E8-4734-BF2A-077FD886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F948-0217-4188-AC6C-1B74177CA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816F1-CDFF-4D49-9D97-670A2B65F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278C0-364B-4682-AFCF-9B73AFA4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C9F-DDF0-4143-BF59-05B6EAF378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7C2-B199-42B2-9879-1D43DBFA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8126B-084D-44ED-87EC-CEB36D21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C8B-65EC-4F1F-B9C1-5A54E21F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9405-E64D-4559-AC41-A81F04B1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B7F95-9763-46D6-94B3-E2C1D4424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88705-34CA-4DD2-A224-99EBFCB4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9793F-BA89-444A-81EF-3D13579B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CC9F-DDF0-4143-BF59-05B6EAF378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7DEC4-CB59-4449-AEFA-D6FD5C2F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77DED-807A-4AF7-BF48-DBEAAE87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8C8B-65EC-4F1F-B9C1-5A54E21F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1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8E0F0-4A12-4554-8419-2BD3136E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A120-7DFB-424D-8D38-65FD86BC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2FFC5-B5BD-400E-957F-B5DC03EAB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9/21.2918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50A54-8FCD-4770-9FDE-28AFA049F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86B1C-BFBC-4BDB-9BA1-02E4C0058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8C8B-65EC-4F1F-B9C1-5A54E21F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2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5369-E493-45D3-857D-7DA6EE9B7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221" y="1041400"/>
            <a:ext cx="9737558" cy="2387600"/>
          </a:xfrm>
        </p:spPr>
        <p:txBody>
          <a:bodyPr>
            <a:normAutofit fontScale="90000"/>
          </a:bodyPr>
          <a:lstStyle/>
          <a:p>
            <a:r>
              <a:rPr lang="en-US"/>
              <a:t>Radiation Effects on Cancer Risks in the Techa River, Mayak Worker, Atomic Bomb Survivor Studies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6223-3AE7-4663-ACFE-6223D5A52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737557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Applicability of Radiation-Response Models to Low Dose Protection Standards</a:t>
            </a:r>
          </a:p>
          <a:p>
            <a:r>
              <a:rPr lang="en-US" sz="2800" b="1" dirty="0"/>
              <a:t>October 1, 2018</a:t>
            </a:r>
          </a:p>
          <a:p>
            <a:br>
              <a:rPr lang="en-US" sz="2800" b="1" dirty="0"/>
            </a:br>
            <a:r>
              <a:rPr lang="en-US" sz="2800" b="1" dirty="0"/>
              <a:t>Dale L. Preston</a:t>
            </a:r>
            <a:br>
              <a:rPr lang="en-US" sz="2800" b="1" dirty="0"/>
            </a:br>
            <a:r>
              <a:rPr lang="en-US" sz="2800" b="1" dirty="0"/>
              <a:t>Hirosoft International</a:t>
            </a:r>
          </a:p>
          <a:p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227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EDFE-04A1-48D7-A0EE-9D764D3A0E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Mayak Worker Cohort</a:t>
            </a:r>
            <a:br>
              <a:rPr lang="en-US" dirty="0"/>
            </a:br>
            <a:r>
              <a:rPr lang="en-US" dirty="0"/>
              <a:t>Doses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F5E46-F750-431A-AEAE-DA039E569F83}"/>
              </a:ext>
            </a:extLst>
          </p:cNvPr>
          <p:cNvSpPr/>
          <p:nvPr/>
        </p:nvSpPr>
        <p:spPr>
          <a:xfrm>
            <a:off x="2871019" y="4842273"/>
            <a:ext cx="644996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rgbClr val="37668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Median doses and dose rates are much lower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70B8550-4D47-40C3-A2E9-095E21CA5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45277"/>
              </p:ext>
            </p:extLst>
          </p:nvPr>
        </p:nvGraphicFramePr>
        <p:xfrm>
          <a:off x="2871019" y="1790699"/>
          <a:ext cx="6520409" cy="2867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Worksheet" r:id="rId4" imgW="3726299" imgH="1638284" progId="Excel.Sheet.12">
                  <p:embed/>
                </p:oleObj>
              </mc:Choice>
              <mc:Fallback>
                <p:oleObj name="Worksheet" r:id="rId4" imgW="3726299" imgH="16382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1019" y="1790699"/>
                        <a:ext cx="6520409" cy="2867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56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3A4D-481E-41AF-A121-2ACB2E6753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Techa River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54E90-E05C-4234-9394-C71243421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29,710 riverside village residents</a:t>
            </a:r>
          </a:p>
          <a:p>
            <a:pPr lvl="1"/>
            <a:r>
              <a:rPr lang="en-US" dirty="0"/>
              <a:t>Born before 1950</a:t>
            </a:r>
          </a:p>
          <a:p>
            <a:pPr lvl="1"/>
            <a:r>
              <a:rPr lang="en-US" dirty="0"/>
              <a:t>Resident at some time between 1.1.1950 and 12.31.1960</a:t>
            </a:r>
          </a:p>
          <a:p>
            <a:pPr lvl="2"/>
            <a:r>
              <a:rPr lang="en-US" dirty="0"/>
              <a:t>24,710 </a:t>
            </a:r>
            <a:r>
              <a:rPr lang="en-US" i="1" dirty="0"/>
              <a:t>original cohort members </a:t>
            </a:r>
            <a:r>
              <a:rPr lang="en-US" dirty="0"/>
              <a:t>lived on Techa between 1950 and 1952</a:t>
            </a:r>
          </a:p>
          <a:p>
            <a:pPr lvl="2"/>
            <a:r>
              <a:rPr lang="en-US" dirty="0"/>
              <a:t>5,004 </a:t>
            </a:r>
            <a:r>
              <a:rPr lang="en-US" b="1" i="1" dirty="0"/>
              <a:t> </a:t>
            </a:r>
            <a:r>
              <a:rPr lang="en-US" i="1" dirty="0"/>
              <a:t>late entrants </a:t>
            </a:r>
            <a:r>
              <a:rPr lang="en-US" dirty="0"/>
              <a:t>first lived on Techa between 1953 and 1960</a:t>
            </a:r>
          </a:p>
          <a:p>
            <a:pPr lvl="1"/>
            <a:r>
              <a:rPr lang="en-US" dirty="0"/>
              <a:t>58% women</a:t>
            </a:r>
          </a:p>
          <a:p>
            <a:pPr lvl="2"/>
            <a:r>
              <a:rPr lang="en-US" dirty="0"/>
              <a:t>Women older than men due to impact of war and greater male mortality</a:t>
            </a:r>
          </a:p>
          <a:p>
            <a:pPr lvl="1"/>
            <a:r>
              <a:rPr lang="en-US" dirty="0"/>
              <a:t>Mean age at initial exposure: Men 25; Women 31</a:t>
            </a:r>
          </a:p>
          <a:p>
            <a:pPr lvl="2"/>
            <a:r>
              <a:rPr lang="en-US" dirty="0"/>
              <a:t> 40% initially exposed as children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7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47B0-C99C-46A5-8BF9-EFE7207F12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EURT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C142-736E-40D2-A31B-3B37E1D1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19,839 people </a:t>
            </a:r>
          </a:p>
          <a:p>
            <a:pPr lvl="1"/>
            <a:r>
              <a:rPr lang="en-US" dirty="0"/>
              <a:t>Born before accident</a:t>
            </a:r>
          </a:p>
          <a:p>
            <a:pPr lvl="2"/>
            <a:r>
              <a:rPr lang="en-US" dirty="0"/>
              <a:t>No Techa in-utero exposures</a:t>
            </a:r>
          </a:p>
          <a:p>
            <a:pPr lvl="1"/>
            <a:r>
              <a:rPr lang="en-US" dirty="0"/>
              <a:t>Resident in one of 33 EURT villages in Chelyabinsk Oblast between 28.9.1957 and 31.12.1959</a:t>
            </a:r>
          </a:p>
          <a:p>
            <a:pPr lvl="1"/>
            <a:r>
              <a:rPr lang="en-US" dirty="0"/>
              <a:t>Includes 1,598 people who are members of the TRC</a:t>
            </a:r>
          </a:p>
          <a:p>
            <a:pPr lvl="1"/>
            <a:r>
              <a:rPr lang="en-US" dirty="0"/>
              <a:t>56% Women</a:t>
            </a:r>
          </a:p>
          <a:p>
            <a:pPr lvl="1"/>
            <a:r>
              <a:rPr lang="en-US" dirty="0"/>
              <a:t>Age at time of accident:</a:t>
            </a:r>
          </a:p>
          <a:p>
            <a:pPr lvl="2"/>
            <a:r>
              <a:rPr lang="en-US" dirty="0"/>
              <a:t>Men 		24   (40% &lt; 20)</a:t>
            </a:r>
          </a:p>
          <a:p>
            <a:pPr lvl="2"/>
            <a:r>
              <a:rPr lang="en-US" dirty="0"/>
              <a:t>Women 	30  (30% &lt; 20)</a:t>
            </a:r>
          </a:p>
        </p:txBody>
      </p:sp>
    </p:spTree>
    <p:extLst>
      <p:ext uri="{BB962C8B-B14F-4D97-AF65-F5344CB8AC3E}">
        <p14:creationId xmlns:p14="http://schemas.microsoft.com/office/powerpoint/2010/main" val="406812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DE31-A377-402F-8D97-CC7132A052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Techa / EURT cohorts</a:t>
            </a:r>
            <a:br>
              <a:rPr lang="en-US" dirty="0"/>
            </a:br>
            <a:r>
              <a:rPr lang="en-US" dirty="0"/>
              <a:t>Current Vital Status (2015)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232D58-1D06-4D62-BBE4-5C9D3A571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5717" y="1996966"/>
            <a:ext cx="5780565" cy="31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6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D691-134A-4968-B772-C5A27DD999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Techa River / EURT Cohort </a:t>
            </a:r>
            <a:br>
              <a:rPr lang="en-US" dirty="0"/>
            </a:br>
            <a:r>
              <a:rPr lang="en-US" dirty="0"/>
              <a:t>Doses and Dose Rates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CE9E46-0925-43EC-8832-2F3BD39BB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063" y="2090896"/>
            <a:ext cx="6973874" cy="24116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0F38B7-8674-4B79-8829-644736909596}"/>
              </a:ext>
            </a:extLst>
          </p:cNvPr>
          <p:cNvSpPr/>
          <p:nvPr/>
        </p:nvSpPr>
        <p:spPr>
          <a:xfrm>
            <a:off x="2609063" y="4731944"/>
            <a:ext cx="644996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rgbClr val="37668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Median doses and dose rates are much lower</a:t>
            </a:r>
          </a:p>
        </p:txBody>
      </p:sp>
    </p:spTree>
    <p:extLst>
      <p:ext uri="{BB962C8B-B14F-4D97-AF65-F5344CB8AC3E}">
        <p14:creationId xmlns:p14="http://schemas.microsoft.com/office/powerpoint/2010/main" val="135714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04CB-35D0-4107-A632-DE0ECD236F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Atomic Bomb Survivor</a:t>
            </a:r>
            <a:br>
              <a:rPr lang="en-US" dirty="0"/>
            </a:br>
            <a:r>
              <a:rPr lang="en-US" dirty="0"/>
              <a:t>Life Span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E231-A797-48F8-ABF2-80502EF9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370871" cy="42507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120,321 residents of Hiroshima and Nagasaki</a:t>
            </a:r>
          </a:p>
          <a:p>
            <a:pPr lvl="1"/>
            <a:r>
              <a:rPr lang="en-US" dirty="0"/>
              <a:t>93,741 in the cities </a:t>
            </a:r>
          </a:p>
          <a:p>
            <a:pPr lvl="2"/>
            <a:r>
              <a:rPr lang="en-US" dirty="0"/>
              <a:t>86,720 with known dose</a:t>
            </a:r>
          </a:p>
          <a:p>
            <a:pPr lvl="1"/>
            <a:r>
              <a:rPr lang="en-US" dirty="0"/>
              <a:t>26,580 not in the cities</a:t>
            </a:r>
          </a:p>
          <a:p>
            <a:r>
              <a:rPr lang="en-US" dirty="0"/>
              <a:t>58% women</a:t>
            </a:r>
          </a:p>
          <a:p>
            <a:pPr lvl="1"/>
            <a:r>
              <a:rPr lang="en-US" dirty="0"/>
              <a:t>Marked deficit of men </a:t>
            </a:r>
            <a:br>
              <a:rPr lang="en-US" dirty="0"/>
            </a:br>
            <a:r>
              <a:rPr lang="en-US" dirty="0"/>
              <a:t>between 18 and 40</a:t>
            </a:r>
          </a:p>
          <a:p>
            <a:r>
              <a:rPr lang="en-US" dirty="0"/>
              <a:t>Mean age at exposure:</a:t>
            </a:r>
          </a:p>
          <a:p>
            <a:pPr lvl="1"/>
            <a:r>
              <a:rPr lang="en-US" dirty="0"/>
              <a:t>Men	24</a:t>
            </a:r>
          </a:p>
          <a:p>
            <a:pPr lvl="1"/>
            <a:r>
              <a:rPr lang="en-US" dirty="0"/>
              <a:t>Women	27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B3FE7-598A-4839-A81E-947863E76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071" y="1985941"/>
            <a:ext cx="5370872" cy="393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9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8C8645-0DE5-45BD-8CFD-C6ACC2B0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655" y="4787868"/>
            <a:ext cx="7990166" cy="1292090"/>
          </a:xfrm>
        </p:spPr>
        <p:txBody>
          <a:bodyPr>
            <a:normAutofit/>
          </a:bodyPr>
          <a:lstStyle/>
          <a:p>
            <a:r>
              <a:rPr lang="en-US" sz="2400" dirty="0"/>
              <a:t>63% of men and 56% of women have died</a:t>
            </a:r>
          </a:p>
          <a:p>
            <a:r>
              <a:rPr lang="en-US" sz="2400" dirty="0"/>
              <a:t>Ages at death and cancer greater than in Mayak or Techa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67879C-916F-4E7F-B107-D5CD61071CAC}"/>
              </a:ext>
            </a:extLst>
          </p:cNvPr>
          <p:cNvSpPr txBox="1"/>
          <p:nvPr/>
        </p:nvSpPr>
        <p:spPr>
          <a:xfrm>
            <a:off x="1909011" y="481263"/>
            <a:ext cx="8309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Atomic Bomb Survivors</a:t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Vital Status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5C5857-2339-41EE-B36C-79215CC78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40" y="1933903"/>
            <a:ext cx="5938797" cy="27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44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980B-FE9E-47B8-B6F3-CA16844A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705" y="4105621"/>
            <a:ext cx="9160041" cy="2138614"/>
          </a:xfrm>
        </p:spPr>
        <p:txBody>
          <a:bodyPr>
            <a:normAutofit/>
          </a:bodyPr>
          <a:lstStyle/>
          <a:p>
            <a:r>
              <a:rPr lang="en-US" dirty="0"/>
              <a:t>Little difference between survivor colon and marrow doses</a:t>
            </a:r>
          </a:p>
          <a:p>
            <a:r>
              <a:rPr lang="en-US" dirty="0"/>
              <a:t>Survivor doses markedly lower than Mayak gamma doses</a:t>
            </a:r>
          </a:p>
          <a:p>
            <a:r>
              <a:rPr lang="en-US" dirty="0"/>
              <a:t>Survivor soft tissue doses higher than Techa doses, marrow doses roughly similar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29428-853B-4664-8093-51E8D88F471F}"/>
              </a:ext>
            </a:extLst>
          </p:cNvPr>
          <p:cNvSpPr txBox="1"/>
          <p:nvPr/>
        </p:nvSpPr>
        <p:spPr>
          <a:xfrm>
            <a:off x="1909011" y="481263"/>
            <a:ext cx="8309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Atomic Bomb Survivors</a:t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Doses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AA6E18-0FE1-4A78-9E3C-35A4AA3E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32" y="1804701"/>
            <a:ext cx="5589790" cy="21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2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212B-6230-431A-97DF-DBA3C73D05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LSS, Mayak, and Techa </a:t>
            </a:r>
            <a:br>
              <a:rPr lang="en-US" dirty="0"/>
            </a:br>
            <a:r>
              <a:rPr lang="en-US" dirty="0"/>
              <a:t>Risk Estimates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8533B-B65E-4950-992D-AEDDFFA50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LSS risk models parameterized to reflect sex-ratios in Techa and Mayak cohorts and adjusted to reflect typical ages at exposure and ages at cancer death in Techa and Mayak cohorts</a:t>
            </a:r>
          </a:p>
          <a:p>
            <a:pPr lvl="1"/>
            <a:r>
              <a:rPr lang="en-US" dirty="0"/>
              <a:t>Techa:  age at exposure 25 solid cancer death at age 65, leukemia death at age 50</a:t>
            </a:r>
          </a:p>
          <a:p>
            <a:pPr lvl="1"/>
            <a:r>
              <a:rPr lang="en-US" dirty="0"/>
              <a:t>Mayak: age at exposure 25 solid cancer death at age 65 leukemia death at age 55</a:t>
            </a:r>
          </a:p>
          <a:p>
            <a:r>
              <a:rPr lang="en-US" dirty="0"/>
              <a:t>Report risks as percentage increase in death rate at 100 </a:t>
            </a:r>
            <a:r>
              <a:rPr lang="en-US" dirty="0" err="1"/>
              <a:t>mGy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Dose of interest for radiation protection</a:t>
            </a:r>
          </a:p>
          <a:p>
            <a:pPr lvl="1"/>
            <a:r>
              <a:rPr lang="en-US" dirty="0"/>
              <a:t>Avoids misleading comparisons for non-linear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98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5A18-2F17-43BF-BFBB-7CD15F3192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LSS and Mayak </a:t>
            </a:r>
            <a:br>
              <a:rPr lang="en-US" dirty="0"/>
            </a:br>
            <a:r>
              <a:rPr lang="en-US" dirty="0"/>
              <a:t>Cancer Risk Estimates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43D8F8A-45F2-45E3-843D-4A23102CDF3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00722" y="1984978"/>
          <a:ext cx="9097963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Worksheet" r:id="rId3" imgW="6583680" imgH="2529966" progId="Excel.Sheet.12">
                  <p:embed/>
                </p:oleObj>
              </mc:Choice>
              <mc:Fallback>
                <p:oleObj name="Worksheet" r:id="rId3" imgW="6583680" imgH="2529966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43D8F8A-45F2-45E3-843D-4A23102CD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0722" y="1984978"/>
                        <a:ext cx="9097963" cy="307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F5E4DF-9096-4D7D-9917-EC7211DE2C96}"/>
              </a:ext>
            </a:extLst>
          </p:cNvPr>
          <p:cNvSpPr txBox="1"/>
          <p:nvPr/>
        </p:nvSpPr>
        <p:spPr>
          <a:xfrm>
            <a:off x="1485830" y="5152971"/>
            <a:ext cx="8677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* Mayak  alpha-dose-associated  lung cancer dose effect  (% increase at 100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mGy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):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Men 		28%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Women		72%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Plutonium  exposure related deaths:	190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7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0623-ED65-41A7-B459-64A3B6B0F1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9491" y="2061190"/>
            <a:ext cx="2568678" cy="22895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2B2A-3909-4EF9-9593-3D7259628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822" y="1902856"/>
            <a:ext cx="10150642" cy="4321278"/>
          </a:xfrm>
        </p:spPr>
        <p:txBody>
          <a:bodyPr/>
          <a:lstStyle/>
          <a:p>
            <a:r>
              <a:rPr lang="en-US" sz="3200" dirty="0"/>
              <a:t>Background</a:t>
            </a:r>
          </a:p>
          <a:p>
            <a:r>
              <a:rPr lang="en-US" sz="3200" dirty="0"/>
              <a:t>Cohort comparisons</a:t>
            </a:r>
          </a:p>
          <a:p>
            <a:r>
              <a:rPr lang="en-US" sz="3200" dirty="0"/>
              <a:t>Risk estimate comparisons</a:t>
            </a:r>
          </a:p>
          <a:p>
            <a:r>
              <a:rPr lang="en-US" sz="3200" dirty="0"/>
              <a:t>Conclusions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39F73F-183F-42B2-AC78-8647D73F1411}"/>
              </a:ext>
            </a:extLst>
          </p:cNvPr>
          <p:cNvSpPr txBox="1">
            <a:spLocks/>
          </p:cNvSpPr>
          <p:nvPr/>
        </p:nvSpPr>
        <p:spPr>
          <a:xfrm>
            <a:off x="983343" y="6338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91522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F5F1-A0A0-4B4B-A66C-1AB063BA68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LSS and Techa + EURT </a:t>
            </a:r>
            <a:br>
              <a:rPr lang="en-US" dirty="0"/>
            </a:br>
            <a:r>
              <a:rPr lang="en-US" dirty="0"/>
              <a:t>Cancer Risk Estimates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A9D275D-825D-464A-8BA2-B5C789A37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768401"/>
              </p:ext>
            </p:extLst>
          </p:nvPr>
        </p:nvGraphicFramePr>
        <p:xfrm>
          <a:off x="1439068" y="2122487"/>
          <a:ext cx="9313863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Worksheet" r:id="rId3" imgW="6576047" imgH="1844024" progId="Excel.Sheet.12">
                  <p:embed/>
                </p:oleObj>
              </mc:Choice>
              <mc:Fallback>
                <p:oleObj name="Worksheet" r:id="rId3" imgW="6576047" imgH="1844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9068" y="2122487"/>
                        <a:ext cx="9313863" cy="261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435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26A7-2359-4C9D-8734-7D661E4DF9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Conclusions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F228-7595-40C4-97BD-0E9581F56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Mayak</a:t>
            </a:r>
            <a:r>
              <a:rPr lang="en-US" dirty="0"/>
              <a:t> leukemia risks and external dose cancer risks appear to be </a:t>
            </a:r>
            <a:r>
              <a:rPr lang="en-US" b="1" dirty="0"/>
              <a:t>somewhat lower </a:t>
            </a:r>
            <a:r>
              <a:rPr lang="en-US" dirty="0"/>
              <a:t>than corresponding LSS-based estimates</a:t>
            </a:r>
          </a:p>
          <a:p>
            <a:r>
              <a:rPr lang="en-US" b="1" dirty="0"/>
              <a:t>Techa</a:t>
            </a:r>
            <a:r>
              <a:rPr lang="en-US" dirty="0"/>
              <a:t> leukemia and solid cancer risk estimates appear to be </a:t>
            </a:r>
            <a:r>
              <a:rPr lang="en-US" b="1" dirty="0"/>
              <a:t>similar</a:t>
            </a:r>
            <a:r>
              <a:rPr lang="en-US" dirty="0"/>
              <a:t> to LSS risk estimates</a:t>
            </a:r>
          </a:p>
        </p:txBody>
      </p:sp>
    </p:spTree>
    <p:extLst>
      <p:ext uri="{BB962C8B-B14F-4D97-AF65-F5344CB8AC3E}">
        <p14:creationId xmlns:p14="http://schemas.microsoft.com/office/powerpoint/2010/main" val="175267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A8F1-FA82-482C-B058-C5EFF83C69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Conclusions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68EA-1355-49DA-BD17-A8341A44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Cohorts differ with respect to nature of exposures and demographics so care must be taken to make appropriate comparisons</a:t>
            </a:r>
          </a:p>
          <a:p>
            <a:r>
              <a:rPr lang="en-US" dirty="0"/>
              <a:t>These comparisons do not address effect modification</a:t>
            </a:r>
          </a:p>
          <a:p>
            <a:pPr lvl="1"/>
            <a:r>
              <a:rPr lang="en-US" dirty="0"/>
              <a:t>Some suggestions of different attained age patterns in Techa than in the LSS</a:t>
            </a:r>
          </a:p>
          <a:p>
            <a:pPr lvl="1"/>
            <a:r>
              <a:rPr lang="en-US" dirty="0"/>
              <a:t>Power to detect external dose effect modification is low in Russian studies</a:t>
            </a:r>
          </a:p>
          <a:p>
            <a:r>
              <a:rPr lang="en-US" dirty="0"/>
              <a:t>Power to investigate site-specific risks is generally limited in the Russian studies.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94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A8F1-FA82-482C-B058-C5EFF83C69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68EA-1355-49DA-BD17-A8341A44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Mikhail Sokolnikov,  Nina </a:t>
            </a:r>
            <a:r>
              <a:rPr lang="en-US" dirty="0" err="1"/>
              <a:t>Koshurnikova</a:t>
            </a:r>
            <a:r>
              <a:rPr lang="en-US" dirty="0"/>
              <a:t> (SUBI)</a:t>
            </a:r>
          </a:p>
          <a:p>
            <a:r>
              <a:rPr lang="en-US" dirty="0"/>
              <a:t>Lyudmila Krestinina, Marina </a:t>
            </a:r>
            <a:r>
              <a:rPr lang="en-US" dirty="0" err="1"/>
              <a:t>Degteva</a:t>
            </a:r>
            <a:r>
              <a:rPr lang="en-US" dirty="0"/>
              <a:t>  (URCRM)</a:t>
            </a:r>
          </a:p>
          <a:p>
            <a:r>
              <a:rPr lang="en-US" dirty="0"/>
              <a:t>Dan Stram (USC)</a:t>
            </a:r>
          </a:p>
          <a:p>
            <a:r>
              <a:rPr lang="en-US" dirty="0"/>
              <a:t>Bruce Napier (PNNL)</a:t>
            </a:r>
          </a:p>
          <a:p>
            <a:r>
              <a:rPr lang="en-US"/>
              <a:t>Barry Fountos (DOE-JCCRER)</a:t>
            </a:r>
            <a:endParaRPr lang="en-US" dirty="0"/>
          </a:p>
          <a:p>
            <a:r>
              <a:rPr lang="en-US" dirty="0"/>
              <a:t>Funding from US Department of Energy (JCCRER) and Federal Medical Biological Agency of the Russian Federation</a:t>
            </a:r>
          </a:p>
        </p:txBody>
      </p:sp>
    </p:spTree>
    <p:extLst>
      <p:ext uri="{BB962C8B-B14F-4D97-AF65-F5344CB8AC3E}">
        <p14:creationId xmlns:p14="http://schemas.microsoft.com/office/powerpoint/2010/main" val="1222261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05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A5B1-B44A-4EAB-9C41-8AEC43BACF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4634-4B55-4BBE-8419-A926A5B92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0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903C-7D47-474E-B93F-8E9838358A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Mayak Production Association</a:t>
            </a:r>
            <a:br>
              <a:rPr lang="en-US" dirty="0"/>
            </a:br>
            <a:r>
              <a:rPr lang="en-US" dirty="0"/>
              <a:t>Other Environmental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E482-5954-4461-BFBD-C40773F4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Gaseous aerosols  (131-I)</a:t>
            </a:r>
          </a:p>
          <a:p>
            <a:pPr lvl="1"/>
            <a:r>
              <a:rPr lang="en-US" dirty="0"/>
              <a:t>38PBq from Mayak in the 1950s</a:t>
            </a:r>
          </a:p>
          <a:p>
            <a:pPr lvl="1"/>
            <a:r>
              <a:rPr lang="en-US" dirty="0"/>
              <a:t>Affected Ozyorsk, </a:t>
            </a:r>
            <a:r>
              <a:rPr lang="en-US" dirty="0" err="1"/>
              <a:t>Khysthm</a:t>
            </a:r>
            <a:r>
              <a:rPr lang="en-US" dirty="0"/>
              <a:t>, </a:t>
            </a:r>
            <a:r>
              <a:rPr lang="en-US" dirty="0" err="1"/>
              <a:t>Kasli</a:t>
            </a:r>
            <a:r>
              <a:rPr lang="en-US" dirty="0"/>
              <a:t> and nearby villages</a:t>
            </a:r>
          </a:p>
          <a:p>
            <a:r>
              <a:rPr lang="en-US" dirty="0" err="1"/>
              <a:t>Karachai</a:t>
            </a:r>
            <a:r>
              <a:rPr lang="en-US" dirty="0"/>
              <a:t> Pond 1967</a:t>
            </a:r>
          </a:p>
          <a:p>
            <a:pPr lvl="1"/>
            <a:r>
              <a:rPr lang="en-US" dirty="0"/>
              <a:t>20 </a:t>
            </a:r>
            <a:r>
              <a:rPr lang="en-US" dirty="0" err="1"/>
              <a:t>PBq</a:t>
            </a:r>
            <a:r>
              <a:rPr lang="en-US" dirty="0"/>
              <a:t>  from resuspension of contaminated soil from Mayak waste storage pond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60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DE31-A377-402F-8D97-CC7132A052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Techa and EURT cohorts</a:t>
            </a:r>
            <a:br>
              <a:rPr lang="en-US" dirty="0"/>
            </a:br>
            <a:r>
              <a:rPr lang="en-US" dirty="0"/>
              <a:t>Current Vital Status (2015)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B96D150-8106-4FC1-BA5C-AE2C80DB8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4166" y="1617115"/>
            <a:ext cx="8077474" cy="43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20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EDFE-04A1-48D7-A0EE-9D764D3A0E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0" dirty="0"/>
              <a:t>Mayak Worker Cohort</a:t>
            </a:r>
            <a:br>
              <a:rPr lang="en-US" b="0" dirty="0"/>
            </a:br>
            <a:r>
              <a:rPr lang="en-US" b="0" dirty="0"/>
              <a:t>Current Vital Status (through 2015)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FF6820-D38A-44F0-A82D-53E4FD42C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2026" y="1874046"/>
            <a:ext cx="5510900" cy="27653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3F5E46-F750-431A-AEAE-DA039E569F83}"/>
              </a:ext>
            </a:extLst>
          </p:cNvPr>
          <p:cNvSpPr/>
          <p:nvPr/>
        </p:nvSpPr>
        <p:spPr>
          <a:xfrm>
            <a:off x="2930012" y="4639348"/>
            <a:ext cx="6449962" cy="180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rgbClr val="37668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25% of workers are women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rgbClr val="37668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Mean age at initial exposure about 25 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rgbClr val="37668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20% of cohort members lost due to migration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rgbClr val="37668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73% of men and 70% of women have died</a:t>
            </a:r>
          </a:p>
        </p:txBody>
      </p:sp>
    </p:spTree>
    <p:extLst>
      <p:ext uri="{BB962C8B-B14F-4D97-AF65-F5344CB8AC3E}">
        <p14:creationId xmlns:p14="http://schemas.microsoft.com/office/powerpoint/2010/main" val="3830722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5A18-2F17-43BF-BFBB-7CD15F3192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LSS and Mayak </a:t>
            </a:r>
            <a:br>
              <a:rPr lang="en-US" dirty="0"/>
            </a:br>
            <a:r>
              <a:rPr lang="en-US" dirty="0"/>
              <a:t>Cancer Risk Estimates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43D8F8A-45F2-45E3-843D-4A23102CD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7150" y="1690688"/>
          <a:ext cx="9097963" cy="390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Worksheet" r:id="rId3" imgW="6583680" imgH="3215483" progId="Excel.Sheet.12">
                  <p:embed/>
                </p:oleObj>
              </mc:Choice>
              <mc:Fallback>
                <p:oleObj name="Worksheet" r:id="rId3" imgW="6583680" imgH="3215483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43D8F8A-45F2-45E3-843D-4A23102CD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7150" y="1690688"/>
                        <a:ext cx="9097963" cy="390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F5E4DF-9096-4D7D-9917-EC7211DE2C96}"/>
              </a:ext>
            </a:extLst>
          </p:cNvPr>
          <p:cNvSpPr txBox="1"/>
          <p:nvPr/>
        </p:nvSpPr>
        <p:spPr>
          <a:xfrm>
            <a:off x="2034840" y="5657671"/>
            <a:ext cx="8085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* Mayak internal (plutonium) dose effect  (% increase at 100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mGy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):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Men 		28%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Women		72%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Plutonium  exposure related deaths:	190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0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DF08-2884-4175-8321-3410C92480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8671" y="1550760"/>
            <a:ext cx="3505392" cy="30638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Mayak Production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7982-4445-4825-BD55-1237BCF61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112" y="2119849"/>
            <a:ext cx="9930062" cy="43772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Operations began in 1948</a:t>
            </a:r>
          </a:p>
          <a:p>
            <a:pPr lvl="1"/>
            <a:r>
              <a:rPr lang="en-US" dirty="0"/>
              <a:t>Reactor complex (Re)</a:t>
            </a:r>
          </a:p>
          <a:p>
            <a:pPr lvl="1"/>
            <a:r>
              <a:rPr lang="en-US" dirty="0"/>
              <a:t>Radiochemical plant (RC)</a:t>
            </a:r>
          </a:p>
          <a:p>
            <a:pPr lvl="1"/>
            <a:r>
              <a:rPr lang="en-US" dirty="0"/>
              <a:t>Plutonium production (Pu)</a:t>
            </a:r>
          </a:p>
          <a:p>
            <a:pPr lvl="1"/>
            <a:r>
              <a:rPr lang="en-US" dirty="0"/>
              <a:t>Auxiliary facilities (Aux)</a:t>
            </a:r>
          </a:p>
          <a:p>
            <a:r>
              <a:rPr lang="en-US" dirty="0"/>
              <a:t>Occupational exposures</a:t>
            </a:r>
          </a:p>
          <a:p>
            <a:pPr lvl="1"/>
            <a:r>
              <a:rPr lang="en-US" dirty="0"/>
              <a:t>External gamma exposures</a:t>
            </a:r>
          </a:p>
          <a:p>
            <a:pPr lvl="2"/>
            <a:r>
              <a:rPr lang="en-US" dirty="0"/>
              <a:t>Film-badge measurements for workers in most years</a:t>
            </a:r>
          </a:p>
          <a:p>
            <a:pPr lvl="2"/>
            <a:r>
              <a:rPr lang="en-US" dirty="0"/>
              <a:t>Annual doses very high in first decade, declined over time</a:t>
            </a:r>
          </a:p>
          <a:p>
            <a:pPr lvl="1"/>
            <a:r>
              <a:rPr lang="en-US" dirty="0"/>
              <a:t>Internal exposure to Pu aerosols  (RC &amp; Pu)</a:t>
            </a:r>
          </a:p>
          <a:p>
            <a:pPr lvl="2"/>
            <a:r>
              <a:rPr lang="en-US" dirty="0"/>
              <a:t>Highest exposures in first decade</a:t>
            </a:r>
          </a:p>
          <a:p>
            <a:pPr lvl="2"/>
            <a:r>
              <a:rPr lang="en-US" dirty="0"/>
              <a:t>Urinalysis and autopsy measurements for ~40% of RC/Pu workers from 1970’s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1D604B-3394-4D33-92B0-8B737E384E1D}"/>
              </a:ext>
            </a:extLst>
          </p:cNvPr>
          <p:cNvSpPr txBox="1">
            <a:spLocks/>
          </p:cNvSpPr>
          <p:nvPr/>
        </p:nvSpPr>
        <p:spPr>
          <a:xfrm>
            <a:off x="983343" y="6338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Mayak Production Association</a:t>
            </a:r>
          </a:p>
        </p:txBody>
      </p:sp>
    </p:spTree>
    <p:extLst>
      <p:ext uri="{BB962C8B-B14F-4D97-AF65-F5344CB8AC3E}">
        <p14:creationId xmlns:p14="http://schemas.microsoft.com/office/powerpoint/2010/main" val="206968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06A-99BB-462A-ABAE-C56F2E2E56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Mayak Production Association</a:t>
            </a:r>
            <a:br>
              <a:rPr lang="en-US" dirty="0"/>
            </a:br>
            <a:r>
              <a:rPr lang="en-US" sz="4000" dirty="0"/>
              <a:t>Environmental Releases – Techa 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F9E3-9819-4C64-9E18-B6D124B9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370457" cy="4148639"/>
          </a:xfrm>
        </p:spPr>
        <p:txBody>
          <a:bodyPr/>
          <a:lstStyle/>
          <a:p>
            <a:r>
              <a:rPr lang="en-US" dirty="0"/>
              <a:t>115 </a:t>
            </a:r>
            <a:r>
              <a:rPr lang="en-US" dirty="0" err="1"/>
              <a:t>PBq</a:t>
            </a:r>
            <a:r>
              <a:rPr lang="en-US" dirty="0"/>
              <a:t>, between 1950 and 1956 </a:t>
            </a:r>
          </a:p>
          <a:p>
            <a:pPr lvl="1"/>
            <a:r>
              <a:rPr lang="en-US" dirty="0"/>
              <a:t>95% 1949-51</a:t>
            </a:r>
          </a:p>
          <a:p>
            <a:pPr lvl="1"/>
            <a:r>
              <a:rPr lang="en-US" dirty="0"/>
              <a:t>137Cs, 89Sr, 90Sr most important isotopes</a:t>
            </a:r>
          </a:p>
          <a:p>
            <a:r>
              <a:rPr lang="en-US" dirty="0"/>
              <a:t>41 affected villages along 240 km river</a:t>
            </a:r>
          </a:p>
          <a:p>
            <a:pPr lvl="1"/>
            <a:r>
              <a:rPr lang="en-US" dirty="0"/>
              <a:t>21 of 24 villages within 140km of source evacuated by late 1950’s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7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D55E-8F39-4C22-ABB0-76A98761A2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3343" y="6338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Mayak Production Association</a:t>
            </a:r>
            <a:br>
              <a:rPr lang="en-US" dirty="0"/>
            </a:br>
            <a:r>
              <a:rPr lang="en-US" dirty="0"/>
              <a:t>Environmental Releases – 1957 Accident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2128-4568-4C7E-A045-AAB242A7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74" y="2243151"/>
            <a:ext cx="10370457" cy="4047444"/>
          </a:xfrm>
        </p:spPr>
        <p:txBody>
          <a:bodyPr/>
          <a:lstStyle/>
          <a:p>
            <a:r>
              <a:rPr lang="en-US" dirty="0"/>
              <a:t>Storage tank explosion on September 29, 1957</a:t>
            </a:r>
          </a:p>
          <a:p>
            <a:pPr lvl="1"/>
            <a:r>
              <a:rPr lang="en-US" dirty="0"/>
              <a:t>80 </a:t>
            </a:r>
            <a:r>
              <a:rPr lang="en-US" dirty="0" err="1"/>
              <a:t>PBq</a:t>
            </a:r>
            <a:r>
              <a:rPr lang="en-US" dirty="0"/>
              <a:t> released</a:t>
            </a:r>
          </a:p>
          <a:p>
            <a:pPr lvl="2"/>
            <a:r>
              <a:rPr lang="en-US" dirty="0"/>
              <a:t>~90% contaminated area near release</a:t>
            </a:r>
          </a:p>
          <a:p>
            <a:pPr lvl="2"/>
            <a:r>
              <a:rPr lang="en-US" dirty="0"/>
              <a:t>8 </a:t>
            </a:r>
            <a:r>
              <a:rPr lang="en-US" dirty="0" err="1"/>
              <a:t>PBq</a:t>
            </a:r>
            <a:r>
              <a:rPr lang="en-US" dirty="0"/>
              <a:t> contaminated ~400 km</a:t>
            </a:r>
            <a:r>
              <a:rPr lang="en-US" baseline="30000" dirty="0"/>
              <a:t>2</a:t>
            </a:r>
            <a:r>
              <a:rPr lang="en-US" dirty="0"/>
              <a:t> northeast of Mayak </a:t>
            </a:r>
            <a:br>
              <a:rPr lang="en-US" dirty="0"/>
            </a:br>
            <a:r>
              <a:rPr lang="en-US" dirty="0"/>
              <a:t>(East Urals Radioactive Trace - EURT)</a:t>
            </a:r>
          </a:p>
          <a:p>
            <a:pPr lvl="2"/>
            <a:r>
              <a:rPr lang="en-US" dirty="0"/>
              <a:t>22 of 82 EURT villages were evacuated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1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1363-8BB7-462B-ACE3-A7F5DC518D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Mayak Worker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4E51-52B1-47CD-8687-CE52D5AA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2153" cy="4351338"/>
          </a:xfrm>
        </p:spPr>
        <p:txBody>
          <a:bodyPr/>
          <a:lstStyle/>
          <a:p>
            <a:r>
              <a:rPr lang="en-US" b="1" dirty="0"/>
              <a:t>25,757 workers initially employed between 1948 and 1982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7B199F-4B6B-4199-92BF-0AA0D66B4E93}"/>
              </a:ext>
            </a:extLst>
          </p:cNvPr>
          <p:cNvSpPr txBox="1">
            <a:spLocks/>
          </p:cNvSpPr>
          <p:nvPr/>
        </p:nvSpPr>
        <p:spPr>
          <a:xfrm>
            <a:off x="2435732" y="2992414"/>
            <a:ext cx="3660268" cy="386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EDCBB-DF56-4F01-9C31-33E15839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53" y="1825625"/>
            <a:ext cx="5117123" cy="37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8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1363-8BB7-462B-ACE3-A7F5DC518D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Mayak Worker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4E51-52B1-47CD-8687-CE52D5AA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2153" cy="4351338"/>
          </a:xfrm>
        </p:spPr>
        <p:txBody>
          <a:bodyPr/>
          <a:lstStyle/>
          <a:p>
            <a:r>
              <a:rPr lang="en-US" dirty="0"/>
              <a:t>25,757 workers initially employed between 1948 and 1982</a:t>
            </a:r>
          </a:p>
          <a:p>
            <a:r>
              <a:rPr lang="en-US" b="1" dirty="0"/>
              <a:t>Highest annual doses in the first decade with rapid decline over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7B199F-4B6B-4199-92BF-0AA0D66B4E93}"/>
              </a:ext>
            </a:extLst>
          </p:cNvPr>
          <p:cNvSpPr txBox="1">
            <a:spLocks/>
          </p:cNvSpPr>
          <p:nvPr/>
        </p:nvSpPr>
        <p:spPr>
          <a:xfrm>
            <a:off x="2435732" y="2992414"/>
            <a:ext cx="3660268" cy="386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F30FB-457F-489E-8DEB-4B404D9F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284" y="1722632"/>
            <a:ext cx="5021333" cy="367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1363-8BB7-462B-ACE3-A7F5DC518D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Mayak Worker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4E51-52B1-47CD-8687-CE52D5AA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2153" cy="4351338"/>
          </a:xfrm>
        </p:spPr>
        <p:txBody>
          <a:bodyPr/>
          <a:lstStyle/>
          <a:p>
            <a:r>
              <a:rPr lang="en-US" dirty="0"/>
              <a:t>25,757 workers initially employed between 1948 and 1982</a:t>
            </a:r>
          </a:p>
          <a:p>
            <a:r>
              <a:rPr lang="en-US" dirty="0"/>
              <a:t>Highest annual doses in the first decade with rapid decline over time</a:t>
            </a:r>
          </a:p>
          <a:p>
            <a:r>
              <a:rPr lang="en-US" b="1" dirty="0"/>
              <a:t>Lifetime cumulative doses were quite high for early workers with much variability between plants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7B199F-4B6B-4199-92BF-0AA0D66B4E93}"/>
              </a:ext>
            </a:extLst>
          </p:cNvPr>
          <p:cNvSpPr txBox="1">
            <a:spLocks/>
          </p:cNvSpPr>
          <p:nvPr/>
        </p:nvSpPr>
        <p:spPr>
          <a:xfrm>
            <a:off x="2435732" y="2992414"/>
            <a:ext cx="3660268" cy="386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DC7C9-CEBA-48B8-9950-950C2FFF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9458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4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EDFE-04A1-48D7-A0EE-9D764D3A0E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Mayak Worker Cohort</a:t>
            </a:r>
            <a:br>
              <a:rPr lang="en-US" dirty="0"/>
            </a:br>
            <a:r>
              <a:rPr lang="en-US" dirty="0"/>
              <a:t>Current Vital Status (through 2015)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F5E46-F750-431A-AEAE-DA039E569F83}"/>
              </a:ext>
            </a:extLst>
          </p:cNvPr>
          <p:cNvSpPr/>
          <p:nvPr/>
        </p:nvSpPr>
        <p:spPr>
          <a:xfrm>
            <a:off x="2730315" y="4634286"/>
            <a:ext cx="6449962" cy="180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rgbClr val="37668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25% of workers are women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rgbClr val="37668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Mean age at initial exposure about 25 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rgbClr val="37668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20% of cohort members lost due to migration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rgbClr val="37668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73% of men and 70% of women have died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A1C154-8D42-4C16-B3AF-13C29709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6283" y="1991865"/>
            <a:ext cx="3892489" cy="23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224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</TotalTime>
  <Words>909</Words>
  <Application>Microsoft Office PowerPoint</Application>
  <PresentationFormat>Widescreen</PresentationFormat>
  <Paragraphs>154</Paragraphs>
  <Slides>29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Custom Design</vt:lpstr>
      <vt:lpstr>Worksheet</vt:lpstr>
      <vt:lpstr>Radiation Effects on Cancer Risks in the Techa River, Mayak Worker, Atomic Bomb Survivor Studies</vt:lpstr>
      <vt:lpstr>Outline</vt:lpstr>
      <vt:lpstr>Mayak Production Association</vt:lpstr>
      <vt:lpstr>Mayak Production Association Environmental Releases – Techa River</vt:lpstr>
      <vt:lpstr>Mayak Production Association Environmental Releases – 1957 Accident</vt:lpstr>
      <vt:lpstr>Mayak Worker Cohort</vt:lpstr>
      <vt:lpstr>Mayak Worker Cohort</vt:lpstr>
      <vt:lpstr>Mayak Worker Cohort</vt:lpstr>
      <vt:lpstr>Mayak Worker Cohort Current Vital Status (through 2015)</vt:lpstr>
      <vt:lpstr>Mayak Worker Cohort Doses</vt:lpstr>
      <vt:lpstr>Techa River Cohort</vt:lpstr>
      <vt:lpstr>EURT Cohort</vt:lpstr>
      <vt:lpstr>Techa / EURT cohorts Current Vital Status (2015)</vt:lpstr>
      <vt:lpstr>Techa River / EURT Cohort  Doses and Dose Rates</vt:lpstr>
      <vt:lpstr>Atomic Bomb Survivor Life Span Study</vt:lpstr>
      <vt:lpstr>PowerPoint Presentation</vt:lpstr>
      <vt:lpstr>PowerPoint Presentation</vt:lpstr>
      <vt:lpstr>Comparing LSS, Mayak, and Techa  Risk Estimates </vt:lpstr>
      <vt:lpstr>Comparing LSS and Mayak  Cancer Risk Estimates</vt:lpstr>
      <vt:lpstr>Comparing LSS and Techa + EURT  Cancer Risk Estimates</vt:lpstr>
      <vt:lpstr>Conclusions (1)</vt:lpstr>
      <vt:lpstr>Conclusions (2)</vt:lpstr>
      <vt:lpstr>Acknowledgments</vt:lpstr>
      <vt:lpstr>PowerPoint Presentation</vt:lpstr>
      <vt:lpstr>PowerPoint Presentation</vt:lpstr>
      <vt:lpstr>Mayak Production Association Other Environmental Releases</vt:lpstr>
      <vt:lpstr>Techa and EURT cohorts Current Vital Status (2015)</vt:lpstr>
      <vt:lpstr>Mayak Worker Cohort Current Vital Status (through 2015)</vt:lpstr>
      <vt:lpstr>Comparing LSS and Mayak  Cancer Risk Estimates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Preston</dc:creator>
  <cp:lastModifiedBy>Steve Baker</cp:lastModifiedBy>
  <cp:revision>29</cp:revision>
  <dcterms:created xsi:type="dcterms:W3CDTF">2018-09-18T10:12:12Z</dcterms:created>
  <dcterms:modified xsi:type="dcterms:W3CDTF">2018-10-01T14:29:25Z</dcterms:modified>
</cp:coreProperties>
</file>