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1"/>
    <p:sldMasterId id="2147483660" r:id="rId12"/>
  </p:sldMasterIdLst>
  <p:sldIdLst>
    <p:sldId id="256" r:id="rId13"/>
    <p:sldId id="272" r:id="rId14"/>
    <p:sldId id="271" r:id="rId15"/>
    <p:sldId id="273" r:id="rId16"/>
    <p:sldId id="257" r:id="rId17"/>
    <p:sldId id="262" r:id="rId18"/>
    <p:sldId id="261" r:id="rId19"/>
    <p:sldId id="264" r:id="rId20"/>
    <p:sldId id="266" r:id="rId21"/>
    <p:sldId id="276" r:id="rId22"/>
    <p:sldId id="269" r:id="rId23"/>
    <p:sldId id="270" r:id="rId24"/>
    <p:sldId id="277" r:id="rId25"/>
    <p:sldId id="275" r:id="rId26"/>
    <p:sldId id="267" r:id="rId27"/>
    <p:sldId id="26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6" d="100"/>
          <a:sy n="76" d="100"/>
        </p:scale>
        <p:origin x="114"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customXml" Target="../customXml/item7.xml"/><Relationship Id="rId12" Type="http://schemas.openxmlformats.org/officeDocument/2006/relationships/slideMaster" Target="slideMasters/slideMaster2.xml"/><Relationship Id="rId17" Type="http://schemas.openxmlformats.org/officeDocument/2006/relationships/slide" Target="slides/slide5.xml"/><Relationship Id="rId25"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Master" Target="slideMasters/slideMaster1.xml"/><Relationship Id="rId24" Type="http://schemas.openxmlformats.org/officeDocument/2006/relationships/slide" Target="slides/slide12.xml"/><Relationship Id="rId32"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10" Type="http://schemas.openxmlformats.org/officeDocument/2006/relationships/customXml" Target="../customXml/item10.xml"/><Relationship Id="rId19" Type="http://schemas.openxmlformats.org/officeDocument/2006/relationships/slide" Target="slides/slide7.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0C6DD-775B-45B4-820B-22536D8C4D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BB7C0C-F509-47F3-A3A3-BA3CA75EC8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51FD57-885B-42DB-8C89-5ECD649A89EA}"/>
              </a:ext>
            </a:extLst>
          </p:cNvPr>
          <p:cNvSpPr>
            <a:spLocks noGrp="1"/>
          </p:cNvSpPr>
          <p:nvPr>
            <p:ph type="dt" sz="half" idx="10"/>
          </p:nvPr>
        </p:nvSpPr>
        <p:spPr/>
        <p:txBody>
          <a:bodyPr/>
          <a:lstStyle/>
          <a:p>
            <a:fld id="{3146BC5D-ABC0-4BF7-856D-A12FDB774E41}" type="datetimeFigureOut">
              <a:rPr lang="en-US" smtClean="0"/>
              <a:t>10/1/2018</a:t>
            </a:fld>
            <a:endParaRPr lang="en-US"/>
          </a:p>
        </p:txBody>
      </p:sp>
      <p:sp>
        <p:nvSpPr>
          <p:cNvPr id="5" name="Footer Placeholder 4">
            <a:extLst>
              <a:ext uri="{FF2B5EF4-FFF2-40B4-BE49-F238E27FC236}">
                <a16:creationId xmlns:a16="http://schemas.microsoft.com/office/drawing/2014/main" id="{7F294C36-11C4-4D9E-BA03-82E400145B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3DEF18-4C80-47C7-9C3C-311A29753D7E}"/>
              </a:ext>
            </a:extLst>
          </p:cNvPr>
          <p:cNvSpPr>
            <a:spLocks noGrp="1"/>
          </p:cNvSpPr>
          <p:nvPr>
            <p:ph type="sldNum" sz="quarter" idx="12"/>
          </p:nvPr>
        </p:nvSpPr>
        <p:spPr/>
        <p:txBody>
          <a:bodyPr/>
          <a:lstStyle/>
          <a:p>
            <a:fld id="{B901B2E6-29BF-4938-9407-88FEE63FA699}" type="slidenum">
              <a:rPr lang="en-US" smtClean="0"/>
              <a:t>‹#›</a:t>
            </a:fld>
            <a:endParaRPr lang="en-US"/>
          </a:p>
        </p:txBody>
      </p:sp>
    </p:spTree>
    <p:extLst>
      <p:ext uri="{BB962C8B-B14F-4D97-AF65-F5344CB8AC3E}">
        <p14:creationId xmlns:p14="http://schemas.microsoft.com/office/powerpoint/2010/main" val="4236686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D2A98-47E0-49FB-85BA-EA88BAAFA2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38E837-9805-41B2-A555-A09F8EA11B4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4E3182-9D4E-4139-9771-F1C8CA293F71}"/>
              </a:ext>
            </a:extLst>
          </p:cNvPr>
          <p:cNvSpPr>
            <a:spLocks noGrp="1"/>
          </p:cNvSpPr>
          <p:nvPr>
            <p:ph type="dt" sz="half" idx="10"/>
          </p:nvPr>
        </p:nvSpPr>
        <p:spPr/>
        <p:txBody>
          <a:bodyPr/>
          <a:lstStyle/>
          <a:p>
            <a:fld id="{3146BC5D-ABC0-4BF7-856D-A12FDB774E41}" type="datetimeFigureOut">
              <a:rPr lang="en-US" smtClean="0"/>
              <a:t>10/1/2018</a:t>
            </a:fld>
            <a:endParaRPr lang="en-US"/>
          </a:p>
        </p:txBody>
      </p:sp>
      <p:sp>
        <p:nvSpPr>
          <p:cNvPr id="5" name="Footer Placeholder 4">
            <a:extLst>
              <a:ext uri="{FF2B5EF4-FFF2-40B4-BE49-F238E27FC236}">
                <a16:creationId xmlns:a16="http://schemas.microsoft.com/office/drawing/2014/main" id="{FB209C66-1980-4B3A-AEA1-BAD8759573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0AA9E8-18B1-4191-A2F3-4D7CC34A1D0B}"/>
              </a:ext>
            </a:extLst>
          </p:cNvPr>
          <p:cNvSpPr>
            <a:spLocks noGrp="1"/>
          </p:cNvSpPr>
          <p:nvPr>
            <p:ph type="sldNum" sz="quarter" idx="12"/>
          </p:nvPr>
        </p:nvSpPr>
        <p:spPr/>
        <p:txBody>
          <a:bodyPr/>
          <a:lstStyle/>
          <a:p>
            <a:fld id="{B901B2E6-29BF-4938-9407-88FEE63FA699}" type="slidenum">
              <a:rPr lang="en-US" smtClean="0"/>
              <a:t>‹#›</a:t>
            </a:fld>
            <a:endParaRPr lang="en-US"/>
          </a:p>
        </p:txBody>
      </p:sp>
    </p:spTree>
    <p:extLst>
      <p:ext uri="{BB962C8B-B14F-4D97-AF65-F5344CB8AC3E}">
        <p14:creationId xmlns:p14="http://schemas.microsoft.com/office/powerpoint/2010/main" val="1854024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0BD316-4857-42CC-AD43-F30673495B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28F8A3-292F-47F0-A703-651EE216FED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8C092D-BD80-4CE1-B7B5-6DACB68361EC}"/>
              </a:ext>
            </a:extLst>
          </p:cNvPr>
          <p:cNvSpPr>
            <a:spLocks noGrp="1"/>
          </p:cNvSpPr>
          <p:nvPr>
            <p:ph type="dt" sz="half" idx="10"/>
          </p:nvPr>
        </p:nvSpPr>
        <p:spPr/>
        <p:txBody>
          <a:bodyPr/>
          <a:lstStyle/>
          <a:p>
            <a:fld id="{3146BC5D-ABC0-4BF7-856D-A12FDB774E41}" type="datetimeFigureOut">
              <a:rPr lang="en-US" smtClean="0"/>
              <a:t>10/1/2018</a:t>
            </a:fld>
            <a:endParaRPr lang="en-US"/>
          </a:p>
        </p:txBody>
      </p:sp>
      <p:sp>
        <p:nvSpPr>
          <p:cNvPr id="5" name="Footer Placeholder 4">
            <a:extLst>
              <a:ext uri="{FF2B5EF4-FFF2-40B4-BE49-F238E27FC236}">
                <a16:creationId xmlns:a16="http://schemas.microsoft.com/office/drawing/2014/main" id="{C989591B-9907-4685-A0CC-6F2129F8AE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84A01-D50B-4257-A95A-F466C212541C}"/>
              </a:ext>
            </a:extLst>
          </p:cNvPr>
          <p:cNvSpPr>
            <a:spLocks noGrp="1"/>
          </p:cNvSpPr>
          <p:nvPr>
            <p:ph type="sldNum" sz="quarter" idx="12"/>
          </p:nvPr>
        </p:nvSpPr>
        <p:spPr/>
        <p:txBody>
          <a:bodyPr/>
          <a:lstStyle/>
          <a:p>
            <a:fld id="{B901B2E6-29BF-4938-9407-88FEE63FA699}" type="slidenum">
              <a:rPr lang="en-US" smtClean="0"/>
              <a:t>‹#›</a:t>
            </a:fld>
            <a:endParaRPr lang="en-US"/>
          </a:p>
        </p:txBody>
      </p:sp>
    </p:spTree>
    <p:extLst>
      <p:ext uri="{BB962C8B-B14F-4D97-AF65-F5344CB8AC3E}">
        <p14:creationId xmlns:p14="http://schemas.microsoft.com/office/powerpoint/2010/main" val="1925680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B46DADF-3012-4760-AD7B-48A788DB6B1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10/1/2018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80CEB2-9F7B-43E0-91ED-39C1A38539A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9924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B46DADF-3012-4760-AD7B-48A788DB6B1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10/1/2018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80CEB2-9F7B-43E0-91ED-39C1A38539A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298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FF1A6-5DA6-4F1D-B8C1-695E509864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653F3F-3D70-457D-96A4-0B6CDD9B117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EED244-1668-4448-BEA3-DFBF19E884F0}"/>
              </a:ext>
            </a:extLst>
          </p:cNvPr>
          <p:cNvSpPr>
            <a:spLocks noGrp="1"/>
          </p:cNvSpPr>
          <p:nvPr>
            <p:ph type="dt" sz="half" idx="10"/>
          </p:nvPr>
        </p:nvSpPr>
        <p:spPr/>
        <p:txBody>
          <a:bodyPr/>
          <a:lstStyle/>
          <a:p>
            <a:fld id="{3146BC5D-ABC0-4BF7-856D-A12FDB774E41}" type="datetimeFigureOut">
              <a:rPr lang="en-US" smtClean="0"/>
              <a:t>10/1/2018</a:t>
            </a:fld>
            <a:endParaRPr lang="en-US"/>
          </a:p>
        </p:txBody>
      </p:sp>
      <p:sp>
        <p:nvSpPr>
          <p:cNvPr id="5" name="Footer Placeholder 4">
            <a:extLst>
              <a:ext uri="{FF2B5EF4-FFF2-40B4-BE49-F238E27FC236}">
                <a16:creationId xmlns:a16="http://schemas.microsoft.com/office/drawing/2014/main" id="{848C69A1-F278-4484-947D-A2573AE4FB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B4A4EF-DFB3-4518-B4E0-54E96B7942AD}"/>
              </a:ext>
            </a:extLst>
          </p:cNvPr>
          <p:cNvSpPr>
            <a:spLocks noGrp="1"/>
          </p:cNvSpPr>
          <p:nvPr>
            <p:ph type="sldNum" sz="quarter" idx="12"/>
          </p:nvPr>
        </p:nvSpPr>
        <p:spPr/>
        <p:txBody>
          <a:bodyPr/>
          <a:lstStyle/>
          <a:p>
            <a:fld id="{B901B2E6-29BF-4938-9407-88FEE63FA699}" type="slidenum">
              <a:rPr lang="en-US" smtClean="0"/>
              <a:t>‹#›</a:t>
            </a:fld>
            <a:endParaRPr lang="en-US"/>
          </a:p>
        </p:txBody>
      </p:sp>
    </p:spTree>
    <p:extLst>
      <p:ext uri="{BB962C8B-B14F-4D97-AF65-F5344CB8AC3E}">
        <p14:creationId xmlns:p14="http://schemas.microsoft.com/office/powerpoint/2010/main" val="1080583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1457C-B6CC-4553-AB67-6397157FAE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117593-7B90-4CF5-86ED-896900F40C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5957492-B177-4AC7-AC05-9BB4ABBC5668}"/>
              </a:ext>
            </a:extLst>
          </p:cNvPr>
          <p:cNvSpPr>
            <a:spLocks noGrp="1"/>
          </p:cNvSpPr>
          <p:nvPr>
            <p:ph type="dt" sz="half" idx="10"/>
          </p:nvPr>
        </p:nvSpPr>
        <p:spPr/>
        <p:txBody>
          <a:bodyPr/>
          <a:lstStyle/>
          <a:p>
            <a:fld id="{3146BC5D-ABC0-4BF7-856D-A12FDB774E41}" type="datetimeFigureOut">
              <a:rPr lang="en-US" smtClean="0"/>
              <a:t>10/1/2018</a:t>
            </a:fld>
            <a:endParaRPr lang="en-US"/>
          </a:p>
        </p:txBody>
      </p:sp>
      <p:sp>
        <p:nvSpPr>
          <p:cNvPr id="5" name="Footer Placeholder 4">
            <a:extLst>
              <a:ext uri="{FF2B5EF4-FFF2-40B4-BE49-F238E27FC236}">
                <a16:creationId xmlns:a16="http://schemas.microsoft.com/office/drawing/2014/main" id="{C39BE5F7-A2AC-43A1-B9C0-0A31F7003E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B902D9-29B7-4DDB-8AC6-96EA5A323FC3}"/>
              </a:ext>
            </a:extLst>
          </p:cNvPr>
          <p:cNvSpPr>
            <a:spLocks noGrp="1"/>
          </p:cNvSpPr>
          <p:nvPr>
            <p:ph type="sldNum" sz="quarter" idx="12"/>
          </p:nvPr>
        </p:nvSpPr>
        <p:spPr/>
        <p:txBody>
          <a:bodyPr/>
          <a:lstStyle/>
          <a:p>
            <a:fld id="{B901B2E6-29BF-4938-9407-88FEE63FA699}" type="slidenum">
              <a:rPr lang="en-US" smtClean="0"/>
              <a:t>‹#›</a:t>
            </a:fld>
            <a:endParaRPr lang="en-US"/>
          </a:p>
        </p:txBody>
      </p:sp>
    </p:spTree>
    <p:extLst>
      <p:ext uri="{BB962C8B-B14F-4D97-AF65-F5344CB8AC3E}">
        <p14:creationId xmlns:p14="http://schemas.microsoft.com/office/powerpoint/2010/main" val="3935130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36544-5C92-47CE-9BDE-ACCFC391C0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676EA8-B3AF-4BAB-B5FC-14813E22D7F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BF8F48-E48F-4EE7-AE0F-C5A2B3B4405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75159F-DB2A-408C-953E-C3B3295119BC}"/>
              </a:ext>
            </a:extLst>
          </p:cNvPr>
          <p:cNvSpPr>
            <a:spLocks noGrp="1"/>
          </p:cNvSpPr>
          <p:nvPr>
            <p:ph type="dt" sz="half" idx="10"/>
          </p:nvPr>
        </p:nvSpPr>
        <p:spPr/>
        <p:txBody>
          <a:bodyPr/>
          <a:lstStyle/>
          <a:p>
            <a:fld id="{3146BC5D-ABC0-4BF7-856D-A12FDB774E41}" type="datetimeFigureOut">
              <a:rPr lang="en-US" smtClean="0"/>
              <a:t>10/1/2018</a:t>
            </a:fld>
            <a:endParaRPr lang="en-US"/>
          </a:p>
        </p:txBody>
      </p:sp>
      <p:sp>
        <p:nvSpPr>
          <p:cNvPr id="6" name="Footer Placeholder 5">
            <a:extLst>
              <a:ext uri="{FF2B5EF4-FFF2-40B4-BE49-F238E27FC236}">
                <a16:creationId xmlns:a16="http://schemas.microsoft.com/office/drawing/2014/main" id="{7683CD82-03B8-44ED-A3A3-6C3CA3C20A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81CDCE-4D85-43D8-BD48-C7F7A41EF988}"/>
              </a:ext>
            </a:extLst>
          </p:cNvPr>
          <p:cNvSpPr>
            <a:spLocks noGrp="1"/>
          </p:cNvSpPr>
          <p:nvPr>
            <p:ph type="sldNum" sz="quarter" idx="12"/>
          </p:nvPr>
        </p:nvSpPr>
        <p:spPr/>
        <p:txBody>
          <a:bodyPr/>
          <a:lstStyle/>
          <a:p>
            <a:fld id="{B901B2E6-29BF-4938-9407-88FEE63FA699}" type="slidenum">
              <a:rPr lang="en-US" smtClean="0"/>
              <a:t>‹#›</a:t>
            </a:fld>
            <a:endParaRPr lang="en-US"/>
          </a:p>
        </p:txBody>
      </p:sp>
    </p:spTree>
    <p:extLst>
      <p:ext uri="{BB962C8B-B14F-4D97-AF65-F5344CB8AC3E}">
        <p14:creationId xmlns:p14="http://schemas.microsoft.com/office/powerpoint/2010/main" val="2270972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0F221-CD74-4602-8856-E5B038CFDD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B3309A-1160-4F57-AC44-7E287FEBE1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5582E4-BBAE-4A48-8FEA-6AC24A285D1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81F94C-E267-4925-BF00-92570C4191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B95B321-1152-4E63-9A9D-1BE22EDD496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724DB7-70D1-4275-B7BD-6DEAC3524149}"/>
              </a:ext>
            </a:extLst>
          </p:cNvPr>
          <p:cNvSpPr>
            <a:spLocks noGrp="1"/>
          </p:cNvSpPr>
          <p:nvPr>
            <p:ph type="dt" sz="half" idx="10"/>
          </p:nvPr>
        </p:nvSpPr>
        <p:spPr/>
        <p:txBody>
          <a:bodyPr/>
          <a:lstStyle/>
          <a:p>
            <a:fld id="{3146BC5D-ABC0-4BF7-856D-A12FDB774E41}" type="datetimeFigureOut">
              <a:rPr lang="en-US" smtClean="0"/>
              <a:t>10/1/2018</a:t>
            </a:fld>
            <a:endParaRPr lang="en-US"/>
          </a:p>
        </p:txBody>
      </p:sp>
      <p:sp>
        <p:nvSpPr>
          <p:cNvPr id="8" name="Footer Placeholder 7">
            <a:extLst>
              <a:ext uri="{FF2B5EF4-FFF2-40B4-BE49-F238E27FC236}">
                <a16:creationId xmlns:a16="http://schemas.microsoft.com/office/drawing/2014/main" id="{32EC87B1-B152-48B0-84EA-30F51FCFC6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812F12-65A1-4AC1-AB41-959AC67EE7BC}"/>
              </a:ext>
            </a:extLst>
          </p:cNvPr>
          <p:cNvSpPr>
            <a:spLocks noGrp="1"/>
          </p:cNvSpPr>
          <p:nvPr>
            <p:ph type="sldNum" sz="quarter" idx="12"/>
          </p:nvPr>
        </p:nvSpPr>
        <p:spPr/>
        <p:txBody>
          <a:bodyPr/>
          <a:lstStyle/>
          <a:p>
            <a:fld id="{B901B2E6-29BF-4938-9407-88FEE63FA699}" type="slidenum">
              <a:rPr lang="en-US" smtClean="0"/>
              <a:t>‹#›</a:t>
            </a:fld>
            <a:endParaRPr lang="en-US"/>
          </a:p>
        </p:txBody>
      </p:sp>
    </p:spTree>
    <p:extLst>
      <p:ext uri="{BB962C8B-B14F-4D97-AF65-F5344CB8AC3E}">
        <p14:creationId xmlns:p14="http://schemas.microsoft.com/office/powerpoint/2010/main" val="2714765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3F602-690C-4C80-AE0D-C40EA8B094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0881BD-3DF7-459A-A9FB-D267C80E2601}"/>
              </a:ext>
            </a:extLst>
          </p:cNvPr>
          <p:cNvSpPr>
            <a:spLocks noGrp="1"/>
          </p:cNvSpPr>
          <p:nvPr>
            <p:ph type="dt" sz="half" idx="10"/>
          </p:nvPr>
        </p:nvSpPr>
        <p:spPr/>
        <p:txBody>
          <a:bodyPr/>
          <a:lstStyle/>
          <a:p>
            <a:fld id="{3146BC5D-ABC0-4BF7-856D-A12FDB774E41}" type="datetimeFigureOut">
              <a:rPr lang="en-US" smtClean="0"/>
              <a:t>10/1/2018</a:t>
            </a:fld>
            <a:endParaRPr lang="en-US"/>
          </a:p>
        </p:txBody>
      </p:sp>
      <p:sp>
        <p:nvSpPr>
          <p:cNvPr id="4" name="Footer Placeholder 3">
            <a:extLst>
              <a:ext uri="{FF2B5EF4-FFF2-40B4-BE49-F238E27FC236}">
                <a16:creationId xmlns:a16="http://schemas.microsoft.com/office/drawing/2014/main" id="{120CB74B-8DF7-4E53-A37A-F5E8F3B0E5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6C834B-BC95-457A-B5B3-E4C1FEBCDA87}"/>
              </a:ext>
            </a:extLst>
          </p:cNvPr>
          <p:cNvSpPr>
            <a:spLocks noGrp="1"/>
          </p:cNvSpPr>
          <p:nvPr>
            <p:ph type="sldNum" sz="quarter" idx="12"/>
          </p:nvPr>
        </p:nvSpPr>
        <p:spPr/>
        <p:txBody>
          <a:bodyPr/>
          <a:lstStyle/>
          <a:p>
            <a:fld id="{B901B2E6-29BF-4938-9407-88FEE63FA699}" type="slidenum">
              <a:rPr lang="en-US" smtClean="0"/>
              <a:t>‹#›</a:t>
            </a:fld>
            <a:endParaRPr lang="en-US"/>
          </a:p>
        </p:txBody>
      </p:sp>
    </p:spTree>
    <p:extLst>
      <p:ext uri="{BB962C8B-B14F-4D97-AF65-F5344CB8AC3E}">
        <p14:creationId xmlns:p14="http://schemas.microsoft.com/office/powerpoint/2010/main" val="3382708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97C05E-B674-4C40-ADC8-80A6A45C8FCF}"/>
              </a:ext>
            </a:extLst>
          </p:cNvPr>
          <p:cNvSpPr>
            <a:spLocks noGrp="1"/>
          </p:cNvSpPr>
          <p:nvPr>
            <p:ph type="dt" sz="half" idx="10"/>
          </p:nvPr>
        </p:nvSpPr>
        <p:spPr/>
        <p:txBody>
          <a:bodyPr/>
          <a:lstStyle/>
          <a:p>
            <a:fld id="{3146BC5D-ABC0-4BF7-856D-A12FDB774E41}" type="datetimeFigureOut">
              <a:rPr lang="en-US" smtClean="0"/>
              <a:t>10/1/2018</a:t>
            </a:fld>
            <a:endParaRPr lang="en-US"/>
          </a:p>
        </p:txBody>
      </p:sp>
      <p:sp>
        <p:nvSpPr>
          <p:cNvPr id="3" name="Footer Placeholder 2">
            <a:extLst>
              <a:ext uri="{FF2B5EF4-FFF2-40B4-BE49-F238E27FC236}">
                <a16:creationId xmlns:a16="http://schemas.microsoft.com/office/drawing/2014/main" id="{3B2B8852-CF1E-493F-BC51-92C88A5C2B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15979A-8E2B-4AEF-94AE-FEFFE9D374B3}"/>
              </a:ext>
            </a:extLst>
          </p:cNvPr>
          <p:cNvSpPr>
            <a:spLocks noGrp="1"/>
          </p:cNvSpPr>
          <p:nvPr>
            <p:ph type="sldNum" sz="quarter" idx="12"/>
          </p:nvPr>
        </p:nvSpPr>
        <p:spPr/>
        <p:txBody>
          <a:bodyPr/>
          <a:lstStyle/>
          <a:p>
            <a:fld id="{B901B2E6-29BF-4938-9407-88FEE63FA699}" type="slidenum">
              <a:rPr lang="en-US" smtClean="0"/>
              <a:t>‹#›</a:t>
            </a:fld>
            <a:endParaRPr lang="en-US"/>
          </a:p>
        </p:txBody>
      </p:sp>
    </p:spTree>
    <p:extLst>
      <p:ext uri="{BB962C8B-B14F-4D97-AF65-F5344CB8AC3E}">
        <p14:creationId xmlns:p14="http://schemas.microsoft.com/office/powerpoint/2010/main" val="839942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42191-4463-4D5F-B2D3-FF8615C386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606A10-2F5F-493D-849B-AAA28D6DD3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9B7198-7B6C-4F1B-AE79-F5A1FEFDE9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36C9428-7499-4134-B62B-9B26C6739C1A}"/>
              </a:ext>
            </a:extLst>
          </p:cNvPr>
          <p:cNvSpPr>
            <a:spLocks noGrp="1"/>
          </p:cNvSpPr>
          <p:nvPr>
            <p:ph type="dt" sz="half" idx="10"/>
          </p:nvPr>
        </p:nvSpPr>
        <p:spPr/>
        <p:txBody>
          <a:bodyPr/>
          <a:lstStyle/>
          <a:p>
            <a:fld id="{3146BC5D-ABC0-4BF7-856D-A12FDB774E41}" type="datetimeFigureOut">
              <a:rPr lang="en-US" smtClean="0"/>
              <a:t>10/1/2018</a:t>
            </a:fld>
            <a:endParaRPr lang="en-US"/>
          </a:p>
        </p:txBody>
      </p:sp>
      <p:sp>
        <p:nvSpPr>
          <p:cNvPr id="6" name="Footer Placeholder 5">
            <a:extLst>
              <a:ext uri="{FF2B5EF4-FFF2-40B4-BE49-F238E27FC236}">
                <a16:creationId xmlns:a16="http://schemas.microsoft.com/office/drawing/2014/main" id="{8B870115-3D1C-423E-85D7-ECD665C643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7A8B82-ED5A-4C0E-BF64-7EBDF65A3FDB}"/>
              </a:ext>
            </a:extLst>
          </p:cNvPr>
          <p:cNvSpPr>
            <a:spLocks noGrp="1"/>
          </p:cNvSpPr>
          <p:nvPr>
            <p:ph type="sldNum" sz="quarter" idx="12"/>
          </p:nvPr>
        </p:nvSpPr>
        <p:spPr/>
        <p:txBody>
          <a:bodyPr/>
          <a:lstStyle/>
          <a:p>
            <a:fld id="{B901B2E6-29BF-4938-9407-88FEE63FA699}" type="slidenum">
              <a:rPr lang="en-US" smtClean="0"/>
              <a:t>‹#›</a:t>
            </a:fld>
            <a:endParaRPr lang="en-US"/>
          </a:p>
        </p:txBody>
      </p:sp>
    </p:spTree>
    <p:extLst>
      <p:ext uri="{BB962C8B-B14F-4D97-AF65-F5344CB8AC3E}">
        <p14:creationId xmlns:p14="http://schemas.microsoft.com/office/powerpoint/2010/main" val="1974971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A4D2-84D2-4917-8733-0B694FDC7C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2E340D-C81C-489A-AE81-A0DB62C1E5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AB6BDC-5F5D-4CFC-B677-E0E38F3060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458139-DE31-41EB-B4A6-AC8FEDA00730}"/>
              </a:ext>
            </a:extLst>
          </p:cNvPr>
          <p:cNvSpPr>
            <a:spLocks noGrp="1"/>
          </p:cNvSpPr>
          <p:nvPr>
            <p:ph type="dt" sz="half" idx="10"/>
          </p:nvPr>
        </p:nvSpPr>
        <p:spPr/>
        <p:txBody>
          <a:bodyPr/>
          <a:lstStyle/>
          <a:p>
            <a:fld id="{3146BC5D-ABC0-4BF7-856D-A12FDB774E41}" type="datetimeFigureOut">
              <a:rPr lang="en-US" smtClean="0"/>
              <a:t>10/1/2018</a:t>
            </a:fld>
            <a:endParaRPr lang="en-US"/>
          </a:p>
        </p:txBody>
      </p:sp>
      <p:sp>
        <p:nvSpPr>
          <p:cNvPr id="6" name="Footer Placeholder 5">
            <a:extLst>
              <a:ext uri="{FF2B5EF4-FFF2-40B4-BE49-F238E27FC236}">
                <a16:creationId xmlns:a16="http://schemas.microsoft.com/office/drawing/2014/main" id="{84ADA138-0E37-460B-B21D-1D1F56EDB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B11FAA-2346-4ED7-A92C-E919967B7212}"/>
              </a:ext>
            </a:extLst>
          </p:cNvPr>
          <p:cNvSpPr>
            <a:spLocks noGrp="1"/>
          </p:cNvSpPr>
          <p:nvPr>
            <p:ph type="sldNum" sz="quarter" idx="12"/>
          </p:nvPr>
        </p:nvSpPr>
        <p:spPr/>
        <p:txBody>
          <a:bodyPr/>
          <a:lstStyle/>
          <a:p>
            <a:fld id="{B901B2E6-29BF-4938-9407-88FEE63FA699}" type="slidenum">
              <a:rPr lang="en-US" smtClean="0"/>
              <a:t>‹#›</a:t>
            </a:fld>
            <a:endParaRPr lang="en-US"/>
          </a:p>
        </p:txBody>
      </p:sp>
    </p:spTree>
    <p:extLst>
      <p:ext uri="{BB962C8B-B14F-4D97-AF65-F5344CB8AC3E}">
        <p14:creationId xmlns:p14="http://schemas.microsoft.com/office/powerpoint/2010/main" val="3206994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409EFD-4883-417F-ABF7-245BF065A3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DB7849-48DE-404D-B505-E534FD4DB2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77B19C-264F-417E-99E8-75D61A6FE9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46BC5D-ABC0-4BF7-856D-A12FDB774E41}" type="datetimeFigureOut">
              <a:rPr lang="en-US" smtClean="0"/>
              <a:t>10/1/2018</a:t>
            </a:fld>
            <a:endParaRPr lang="en-US"/>
          </a:p>
        </p:txBody>
      </p:sp>
      <p:sp>
        <p:nvSpPr>
          <p:cNvPr id="5" name="Footer Placeholder 4">
            <a:extLst>
              <a:ext uri="{FF2B5EF4-FFF2-40B4-BE49-F238E27FC236}">
                <a16:creationId xmlns:a16="http://schemas.microsoft.com/office/drawing/2014/main" id="{3D55C420-521B-4921-999F-70E2D10036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6112A2-C2BE-4405-B91E-1E15ED84AA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01B2E6-29BF-4938-9407-88FEE63FA699}" type="slidenum">
              <a:rPr lang="en-US" smtClean="0"/>
              <a:t>‹#›</a:t>
            </a:fld>
            <a:endParaRPr lang="en-US"/>
          </a:p>
        </p:txBody>
      </p:sp>
    </p:spTree>
    <p:extLst>
      <p:ext uri="{BB962C8B-B14F-4D97-AF65-F5344CB8AC3E}">
        <p14:creationId xmlns:p14="http://schemas.microsoft.com/office/powerpoint/2010/main" val="2692409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46DADF-3012-4760-AD7B-48A788DB6B14}" type="datetimeFigureOut">
              <a:rPr lang="en-US" smtClean="0"/>
              <a:t>10/1/2018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80CEB2-9F7B-43E0-91ED-39C1A38539AE}" type="slidenum">
              <a:rPr lang="en-US" smtClean="0"/>
              <a:t>‹#›</a:t>
            </a:fld>
            <a:endParaRPr lang="en-US"/>
          </a:p>
        </p:txBody>
      </p:sp>
    </p:spTree>
    <p:extLst>
      <p:ext uri="{BB962C8B-B14F-4D97-AF65-F5344CB8AC3E}">
        <p14:creationId xmlns:p14="http://schemas.microsoft.com/office/powerpoint/2010/main" val="1173645040"/>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hyperlink" Target="https://aopwiki.org/aops"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FB8D6-136F-4879-AB6E-F13C979C1DEA}"/>
              </a:ext>
            </a:extLst>
          </p:cNvPr>
          <p:cNvSpPr>
            <a:spLocks noGrp="1"/>
          </p:cNvSpPr>
          <p:nvPr>
            <p:ph type="ctrTitle"/>
          </p:nvPr>
        </p:nvSpPr>
        <p:spPr/>
        <p:txBody>
          <a:bodyPr>
            <a:normAutofit fontScale="90000"/>
          </a:bodyPr>
          <a:lstStyle/>
          <a:p>
            <a:r>
              <a:rPr lang="en-US" b="1">
                <a:solidFill>
                  <a:schemeClr val="accent1"/>
                </a:solidFill>
                <a:effectLst>
                  <a:outerShdw blurRad="38100" dist="38100" dir="2700000" algn="tl">
                    <a:srgbClr val="000000">
                      <a:alpha val="43137"/>
                    </a:srgbClr>
                  </a:outerShdw>
                </a:effectLst>
              </a:rPr>
              <a:t>Using Mode </a:t>
            </a:r>
            <a:r>
              <a:rPr lang="en-US" b="1" dirty="0">
                <a:solidFill>
                  <a:schemeClr val="accent1"/>
                </a:solidFill>
                <a:effectLst>
                  <a:outerShdw blurRad="38100" dist="38100" dir="2700000" algn="tl">
                    <a:srgbClr val="000000">
                      <a:alpha val="43137"/>
                    </a:srgbClr>
                  </a:outerShdw>
                </a:effectLst>
              </a:rPr>
              <a:t>of Action to Reduce Uncertainty in Risk Estimates</a:t>
            </a:r>
          </a:p>
        </p:txBody>
      </p:sp>
      <p:sp>
        <p:nvSpPr>
          <p:cNvPr id="3" name="Subtitle 2">
            <a:extLst>
              <a:ext uri="{FF2B5EF4-FFF2-40B4-BE49-F238E27FC236}">
                <a16:creationId xmlns:a16="http://schemas.microsoft.com/office/drawing/2014/main" id="{983CBB0B-983F-45BC-91C8-53FFD60F5FC0}"/>
              </a:ext>
            </a:extLst>
          </p:cNvPr>
          <p:cNvSpPr>
            <a:spLocks noGrp="1"/>
          </p:cNvSpPr>
          <p:nvPr>
            <p:ph type="subTitle" idx="1"/>
          </p:nvPr>
        </p:nvSpPr>
        <p:spPr>
          <a:xfrm>
            <a:off x="1524000" y="3977640"/>
            <a:ext cx="9144000" cy="1588770"/>
          </a:xfrm>
        </p:spPr>
        <p:txBody>
          <a:bodyPr>
            <a:normAutofit fontScale="92500" lnSpcReduction="10000"/>
          </a:bodyPr>
          <a:lstStyle/>
          <a:p>
            <a:r>
              <a:rPr lang="en-US" sz="3600" b="1" dirty="0"/>
              <a:t>R. Julian Preston</a:t>
            </a:r>
          </a:p>
          <a:p>
            <a:r>
              <a:rPr lang="en-US" sz="3600" b="1" dirty="0"/>
              <a:t>Special Government Employee (Expert)</a:t>
            </a:r>
          </a:p>
          <a:p>
            <a:r>
              <a:rPr lang="en-US" sz="3600" b="1" dirty="0"/>
              <a:t>US Environmental Protection Agency</a:t>
            </a:r>
          </a:p>
        </p:txBody>
      </p:sp>
      <p:sp>
        <p:nvSpPr>
          <p:cNvPr id="4" name="TextBox 3">
            <a:extLst>
              <a:ext uri="{FF2B5EF4-FFF2-40B4-BE49-F238E27FC236}">
                <a16:creationId xmlns:a16="http://schemas.microsoft.com/office/drawing/2014/main" id="{A6F7F5C9-1EBE-4056-97A2-CE9C99DD25CF}"/>
              </a:ext>
            </a:extLst>
          </p:cNvPr>
          <p:cNvSpPr txBox="1"/>
          <p:nvPr/>
        </p:nvSpPr>
        <p:spPr>
          <a:xfrm>
            <a:off x="8035290" y="5932170"/>
            <a:ext cx="3760470" cy="369332"/>
          </a:xfrm>
          <a:prstGeom prst="rect">
            <a:avLst/>
          </a:prstGeom>
          <a:noFill/>
        </p:spPr>
        <p:txBody>
          <a:bodyPr wrap="square" rtlCol="0">
            <a:spAutoFit/>
          </a:bodyPr>
          <a:lstStyle/>
          <a:p>
            <a:r>
              <a:rPr lang="en-US" b="1" dirty="0"/>
              <a:t>Low </a:t>
            </a:r>
            <a:r>
              <a:rPr lang="en-US" b="1"/>
              <a:t>Dose Conference, </a:t>
            </a:r>
            <a:r>
              <a:rPr lang="en-US" b="1" dirty="0"/>
              <a:t>October 2018</a:t>
            </a:r>
          </a:p>
        </p:txBody>
      </p:sp>
    </p:spTree>
    <p:extLst>
      <p:ext uri="{BB962C8B-B14F-4D97-AF65-F5344CB8AC3E}">
        <p14:creationId xmlns:p14="http://schemas.microsoft.com/office/powerpoint/2010/main" val="3687827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7EE24-D6DA-4A15-8580-66930A86CD9B}"/>
              </a:ext>
            </a:extLst>
          </p:cNvPr>
          <p:cNvSpPr>
            <a:spLocks noGrp="1"/>
          </p:cNvSpPr>
          <p:nvPr>
            <p:ph type="title"/>
          </p:nvPr>
        </p:nvSpPr>
        <p:spPr/>
        <p:txBody>
          <a:bodyPr>
            <a:normAutofit/>
          </a:bodyPr>
          <a:lstStyle/>
          <a:p>
            <a:pPr algn="ctr"/>
            <a:r>
              <a:rPr lang="en-US" sz="3600" b="1" dirty="0">
                <a:solidFill>
                  <a:schemeClr val="accent1"/>
                </a:solidFill>
                <a:effectLst>
                  <a:outerShdw blurRad="38100" dist="38100" dir="2700000" algn="tl">
                    <a:srgbClr val="000000">
                      <a:alpha val="43137"/>
                    </a:srgbClr>
                  </a:outerShdw>
                </a:effectLst>
              </a:rPr>
              <a:t>Use of AOP/KE Data in Dose Response Development</a:t>
            </a:r>
          </a:p>
        </p:txBody>
      </p:sp>
      <p:sp>
        <p:nvSpPr>
          <p:cNvPr id="3" name="Content Placeholder 2">
            <a:extLst>
              <a:ext uri="{FF2B5EF4-FFF2-40B4-BE49-F238E27FC236}">
                <a16:creationId xmlns:a16="http://schemas.microsoft.com/office/drawing/2014/main" id="{825AD2D4-6C05-4B91-B047-B7CA1FDB5A0C}"/>
              </a:ext>
            </a:extLst>
          </p:cNvPr>
          <p:cNvSpPr>
            <a:spLocks noGrp="1"/>
          </p:cNvSpPr>
          <p:nvPr>
            <p:ph idx="1"/>
          </p:nvPr>
        </p:nvSpPr>
        <p:spPr/>
        <p:txBody>
          <a:bodyPr/>
          <a:lstStyle/>
          <a:p>
            <a:pPr>
              <a:lnSpc>
                <a:spcPct val="150000"/>
              </a:lnSpc>
            </a:pPr>
            <a:r>
              <a:rPr lang="en-US" b="1" dirty="0"/>
              <a:t>The generalized approach is to develop AOPs and their associated KEs for specific radiation-induced adverse outcomes (cancer or non-cancer) and use these KEs as parameters in a Biologically-Based Dose-Response (BBDR</a:t>
            </a:r>
            <a:r>
              <a:rPr lang="en-US" b="1"/>
              <a:t>) model [for </a:t>
            </a:r>
            <a:r>
              <a:rPr lang="en-US" b="1" dirty="0"/>
              <a:t>example, a multi-stage </a:t>
            </a:r>
            <a:r>
              <a:rPr lang="en-US" b="1"/>
              <a:t>clonal expansion (MSCE) model]. </a:t>
            </a:r>
            <a:endParaRPr lang="en-US" b="1" dirty="0"/>
          </a:p>
        </p:txBody>
      </p:sp>
    </p:spTree>
    <p:extLst>
      <p:ext uri="{BB962C8B-B14F-4D97-AF65-F5344CB8AC3E}">
        <p14:creationId xmlns:p14="http://schemas.microsoft.com/office/powerpoint/2010/main" val="1400779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1"/>
                </a:solidFill>
                <a:effectLst>
                  <a:outerShdw blurRad="38100" dist="38100" dir="2700000" algn="tl">
                    <a:srgbClr val="000000">
                      <a:alpha val="43137"/>
                    </a:srgbClr>
                  </a:outerShdw>
                </a:effectLst>
              </a:rPr>
              <a:t>The Way Forward</a:t>
            </a:r>
          </a:p>
        </p:txBody>
      </p:sp>
      <p:sp>
        <p:nvSpPr>
          <p:cNvPr id="3" name="Content Placeholder 2"/>
          <p:cNvSpPr>
            <a:spLocks noGrp="1"/>
          </p:cNvSpPr>
          <p:nvPr>
            <p:ph idx="1"/>
          </p:nvPr>
        </p:nvSpPr>
        <p:spPr>
          <a:xfrm>
            <a:off x="897575" y="1825625"/>
            <a:ext cx="10515600" cy="4351338"/>
          </a:xfrm>
        </p:spPr>
        <p:txBody>
          <a:bodyPr/>
          <a:lstStyle/>
          <a:p>
            <a:r>
              <a:rPr lang="en-US" b="1" dirty="0"/>
              <a:t>Clearly this is a significant undertaking but the rapid ever-increasing knowledge of the mechanisms of disease formation, including radiation-induced diseases, coupled with the highly significant technical advances for molecular characterization of cellular changes and the computational assessment of very large data bases, for example, provide great optimism.</a:t>
            </a:r>
          </a:p>
          <a:p>
            <a:r>
              <a:rPr lang="en-US" b="1" dirty="0"/>
              <a:t>To advance the proposed approach, research programs need to be based on the AOP/key event approach – targeted research.</a:t>
            </a:r>
          </a:p>
          <a:p>
            <a:r>
              <a:rPr lang="en-US" b="1" dirty="0"/>
              <a:t>BBDR models need to be developed or current ones enhanced to be able to fully utilize an integrated epidemiology/biology </a:t>
            </a:r>
            <a:r>
              <a:rPr lang="en-US" b="1" dirty="0" err="1"/>
              <a:t>apporach</a:t>
            </a:r>
            <a:endParaRPr lang="en-US" b="1" dirty="0"/>
          </a:p>
          <a:p>
            <a:pPr marL="0" indent="0">
              <a:buNone/>
            </a:pPr>
            <a:endParaRPr lang="en-US" b="1" dirty="0"/>
          </a:p>
        </p:txBody>
      </p:sp>
    </p:spTree>
    <p:extLst>
      <p:ext uri="{BB962C8B-B14F-4D97-AF65-F5344CB8AC3E}">
        <p14:creationId xmlns:p14="http://schemas.microsoft.com/office/powerpoint/2010/main" val="1478166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1"/>
                </a:solidFill>
                <a:effectLst>
                  <a:outerShdw blurRad="38100" dist="38100" dir="2700000" algn="tl">
                    <a:srgbClr val="000000">
                      <a:alpha val="43137"/>
                    </a:srgbClr>
                  </a:outerShdw>
                </a:effectLst>
              </a:rPr>
              <a:t>Additional Information</a:t>
            </a:r>
          </a:p>
        </p:txBody>
      </p:sp>
      <p:sp>
        <p:nvSpPr>
          <p:cNvPr id="3" name="Content Placeholder 2"/>
          <p:cNvSpPr>
            <a:spLocks noGrp="1"/>
          </p:cNvSpPr>
          <p:nvPr>
            <p:ph idx="1"/>
          </p:nvPr>
        </p:nvSpPr>
        <p:spPr>
          <a:xfrm>
            <a:off x="838200" y="2443142"/>
            <a:ext cx="10515600" cy="2746375"/>
          </a:xfrm>
        </p:spPr>
        <p:txBody>
          <a:bodyPr>
            <a:normAutofit/>
          </a:bodyPr>
          <a:lstStyle/>
          <a:p>
            <a:pPr marL="0" indent="0">
              <a:buNone/>
            </a:pPr>
            <a:r>
              <a:rPr lang="en-US" dirty="0"/>
              <a:t>Recent Review:</a:t>
            </a:r>
          </a:p>
          <a:p>
            <a:pPr marL="0" indent="0">
              <a:buNone/>
            </a:pPr>
            <a:endParaRPr lang="en-US" dirty="0"/>
          </a:p>
          <a:p>
            <a:pPr marL="0" indent="0">
              <a:buNone/>
            </a:pPr>
            <a:r>
              <a:rPr lang="en-US" b="1" dirty="0"/>
              <a:t>Can radiation research impact the estimation of risk?</a:t>
            </a:r>
          </a:p>
          <a:p>
            <a:pPr marL="0" indent="0">
              <a:buNone/>
            </a:pPr>
            <a:r>
              <a:rPr lang="en-US" dirty="0"/>
              <a:t>R. Julian Preston</a:t>
            </a:r>
          </a:p>
          <a:p>
            <a:pPr marL="0" indent="0">
              <a:buNone/>
            </a:pPr>
            <a:r>
              <a:rPr lang="en-US" dirty="0"/>
              <a:t>International Journal of Radiation Biology 93: 1009-1014, 2017.</a:t>
            </a:r>
          </a:p>
        </p:txBody>
      </p:sp>
    </p:spTree>
    <p:extLst>
      <p:ext uri="{BB962C8B-B14F-4D97-AF65-F5344CB8AC3E}">
        <p14:creationId xmlns:p14="http://schemas.microsoft.com/office/powerpoint/2010/main" val="1493006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0064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9143"/>
            <a:ext cx="10515600" cy="1085777"/>
          </a:xfrm>
        </p:spPr>
        <p:txBody>
          <a:bodyPr/>
          <a:lstStyle/>
          <a:p>
            <a:pPr algn="ctr"/>
            <a:r>
              <a:rPr lang="en-US" b="1" dirty="0">
                <a:solidFill>
                  <a:schemeClr val="accent1"/>
                </a:solidFill>
                <a:effectLst>
                  <a:outerShdw blurRad="38100" dist="38100" dir="2700000" algn="tl">
                    <a:srgbClr val="000000">
                      <a:alpha val="43137"/>
                    </a:srgbClr>
                  </a:outerShdw>
                </a:effectLst>
              </a:rPr>
              <a:t>Uncertainties</a:t>
            </a:r>
          </a:p>
        </p:txBody>
      </p:sp>
      <p:sp>
        <p:nvSpPr>
          <p:cNvPr id="3" name="Content Placeholder 2"/>
          <p:cNvSpPr>
            <a:spLocks noGrp="1"/>
          </p:cNvSpPr>
          <p:nvPr>
            <p:ph idx="1"/>
          </p:nvPr>
        </p:nvSpPr>
        <p:spPr>
          <a:xfrm>
            <a:off x="2209800" y="1264916"/>
            <a:ext cx="8229600" cy="5181600"/>
          </a:xfrm>
        </p:spPr>
        <p:txBody>
          <a:bodyPr>
            <a:noAutofit/>
          </a:bodyPr>
          <a:lstStyle/>
          <a:p>
            <a:pPr>
              <a:buNone/>
            </a:pPr>
            <a:r>
              <a:rPr lang="en-US" sz="2400" b="1" dirty="0"/>
              <a:t>   A range of uncertainties are associated with these cancer risk estimates and include:</a:t>
            </a:r>
          </a:p>
          <a:p>
            <a:r>
              <a:rPr lang="en-US" sz="2400" b="1" dirty="0"/>
              <a:t>Dosimetric uncertainties;</a:t>
            </a:r>
          </a:p>
          <a:p>
            <a:r>
              <a:rPr lang="en-US" sz="2400" b="1" dirty="0"/>
              <a:t>Epidemiological and methodological uncertainties;</a:t>
            </a:r>
          </a:p>
          <a:p>
            <a:r>
              <a:rPr lang="en-US" sz="2400" b="1" dirty="0"/>
              <a:t>Uncertainties from low statistical power and precision;</a:t>
            </a:r>
          </a:p>
          <a:p>
            <a:r>
              <a:rPr lang="en-US" sz="2400" b="1" dirty="0"/>
              <a:t>Uncertainties from inadequate modeling of radiation risk data;</a:t>
            </a:r>
          </a:p>
          <a:p>
            <a:r>
              <a:rPr lang="en-US" sz="2400" b="1" dirty="0"/>
              <a:t>Transport of (or generalizing) risk estimates to different populations;</a:t>
            </a:r>
          </a:p>
          <a:p>
            <a:r>
              <a:rPr lang="en-US" sz="2400" b="1" dirty="0"/>
              <a:t>Model used for extrapolation; </a:t>
            </a:r>
          </a:p>
          <a:p>
            <a:r>
              <a:rPr lang="en-US" sz="2400" b="1" dirty="0"/>
              <a:t>DDREF value used for risk reduction at low doses and dose rates; and</a:t>
            </a:r>
          </a:p>
          <a:p>
            <a:r>
              <a:rPr lang="en-US" sz="2400" b="1" dirty="0"/>
              <a:t>Quality factor used for high LET effects.</a:t>
            </a:r>
          </a:p>
        </p:txBody>
      </p:sp>
    </p:spTree>
    <p:extLst>
      <p:ext uri="{BB962C8B-B14F-4D97-AF65-F5344CB8AC3E}">
        <p14:creationId xmlns:p14="http://schemas.microsoft.com/office/powerpoint/2010/main" val="996550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chemeClr val="accent1"/>
                </a:solidFill>
                <a:effectLst>
                  <a:outerShdw blurRad="38100" dist="38100" dir="2700000" algn="tl">
                    <a:srgbClr val="000000">
                      <a:alpha val="43137"/>
                    </a:srgbClr>
                  </a:outerShdw>
                </a:effectLst>
              </a:rPr>
              <a:t>CLIP2 Overexpression </a:t>
            </a:r>
            <a:r>
              <a:rPr lang="en-US" sz="3600" b="1" dirty="0">
                <a:solidFill>
                  <a:schemeClr val="accent1"/>
                </a:solidFill>
                <a:effectLst>
                  <a:outerShdw blurRad="38100" dist="38100" dir="2700000" algn="tl">
                    <a:srgbClr val="000000">
                      <a:alpha val="43137"/>
                    </a:srgbClr>
                  </a:outerShdw>
                </a:effectLst>
                <a:latin typeface="+mn-lt"/>
              </a:rPr>
              <a:t>and Papillary Thyroid Cancers</a:t>
            </a:r>
            <a:endParaRPr lang="en-US" sz="3600" b="1" dirty="0">
              <a:solidFill>
                <a:schemeClr val="accent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a:bodyPr>
          <a:lstStyle/>
          <a:p>
            <a:r>
              <a:rPr lang="en-US" b="1" dirty="0"/>
              <a:t>The study described by Kaiser et al. (2016) is informative to the key event approach for risk estimation because it utilizes a specific bioindicator of thyroid carcinogenesis to estimate radiation cancer risk. CLIP2 overexpression was found in the majority of the papillary thyroid cancers (PTC) from young patients in the Chernobyl tissue bank. </a:t>
            </a:r>
          </a:p>
          <a:p>
            <a:r>
              <a:rPr lang="en-US" b="1" dirty="0"/>
              <a:t>Based on this observation Kaiser et al developed a mechanistic model for PTC development “that involves a sequence of rate-limiting events in two distinct paths of CLIP-associated and multistage carcinogenesis”. This model provides an integration of a key event into the risk assessment process. It also highlights the use of key events as parameters in Biologically-Based Dose-Response (BBDR) Models.</a:t>
            </a:r>
          </a:p>
          <a:p>
            <a:pPr marL="0" indent="0">
              <a:buNone/>
            </a:pPr>
            <a:endParaRPr lang="en-US" dirty="0"/>
          </a:p>
        </p:txBody>
      </p:sp>
    </p:spTree>
    <p:extLst>
      <p:ext uri="{BB962C8B-B14F-4D97-AF65-F5344CB8AC3E}">
        <p14:creationId xmlns:p14="http://schemas.microsoft.com/office/powerpoint/2010/main" val="3973494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05" y="479559"/>
            <a:ext cx="10515600" cy="774562"/>
          </a:xfrm>
        </p:spPr>
        <p:txBody>
          <a:bodyPr>
            <a:normAutofit/>
          </a:bodyPr>
          <a:lstStyle/>
          <a:p>
            <a:pPr algn="ctr"/>
            <a:r>
              <a:rPr lang="en-US" sz="3200" b="1" dirty="0">
                <a:solidFill>
                  <a:schemeClr val="accent1"/>
                </a:solidFill>
                <a:effectLst>
                  <a:outerShdw blurRad="38100" dist="38100" dir="2700000" algn="tl">
                    <a:srgbClr val="000000">
                      <a:alpha val="43137"/>
                    </a:srgbClr>
                  </a:outerShdw>
                </a:effectLst>
              </a:rPr>
              <a:t>Kaiser JC et al. Carcinogenesis, 37: 1152- 1160, 2016 </a:t>
            </a:r>
          </a:p>
        </p:txBody>
      </p:sp>
      <p:pic>
        <p:nvPicPr>
          <p:cNvPr id="2050" name="Picture 2" descr="Conceptual model for the development of sporadic PTC from multi-stage carcinogenesis (MSC) (upper path) and sporadic or radiation-induced PTC from CLIP2-associated carcinogenesis (C2C) (lower path), path-specific case shares are calculated from the preferred mechanistic model based on 141 PTC patients used in Selmansberger et al. (16), a mathematical implementation of the model is given in the Supplementary Material, available at Carcinogenesis Online, black arrows with Greek symbols denote transition rates between boxes, jagged yellow arrow denotes radiation action on rate µ, boxes represent cells with molecular changes discussed in Selmansberger et al. (18) for (a) point mutations of genes BRAF, RAS or gene rearrangements (e.g. RET/PTC) (Supplementary Table 10, available at Carcinogenesis Online), (b) copy number alterations (MSC) or CLIP2-associated aneuploidy (Supplementary Table 9, available at Carcinogenesis Online), (c) transcriptomic subtypes ‘RAS-like’, ‘intermediate RAS-BRAF’, ‘BRAF-like’ (Supplementary Table 10, available at Carcinogenesis Online) and (d) novel transcriptomic subtype (radiation-related) (Supplementary Table 10, available at Carcinogenesis Onlin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76636" y="7417254"/>
            <a:ext cx="792480" cy="46329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onceptual model for the development of sporadic PTC from multi-stage carcinogenesis (MSC) (upper path) and sporadic or radiation-induced PTC from CLIP2-associated carcinogenesis (C2C) (lower path), path-specific case shares are calculated from the preferred mechanistic model based on 141 PTC patients used in Selmansberger et al. (16), a mathematical implementation of the model is given in the Supplementary Material, available at Carcinogenesis Online, black arrows with Greek symbols denote transition rates between boxes, jagged yellow arrow denotes radiation action on rate µ, boxes represent cells with molecular changes discussed in Selmansberger et al. (18) for (a) point mutations of genes BRAF, RAS or gene rearrangements (e.g. RET/PTC) (Supplementary Table 10, available at Carcinogenesis Online), (b) copy number alterations (MSC) or CLIP2-associated aneuploidy (Supplementary Table 9, available at Carcinogenesis Online), (c) transcriptomic subtypes ‘RAS-like’, ‘intermediate RAS-BRAF’, ‘BRAF-like’ (Supplementary Table 10, available at Carcinogenesis Online) and (d) novel transcriptomic subtype (radiation-related) (Supplementary Table 10, available at Carcinogenesis On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961133"/>
            <a:ext cx="6914110" cy="4042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629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1"/>
                </a:solidFill>
                <a:effectLst>
                  <a:outerShdw blurRad="38100" dist="38100" dir="2700000" algn="tl">
                    <a:srgbClr val="000000">
                      <a:alpha val="43137"/>
                    </a:srgbClr>
                  </a:outerShdw>
                </a:effectLst>
              </a:rPr>
              <a:t>Risk Assessment</a:t>
            </a:r>
          </a:p>
        </p:txBody>
      </p:sp>
      <p:sp>
        <p:nvSpPr>
          <p:cNvPr id="3" name="Content Placeholder 2"/>
          <p:cNvSpPr>
            <a:spLocks noGrp="1"/>
          </p:cNvSpPr>
          <p:nvPr>
            <p:ph idx="1"/>
          </p:nvPr>
        </p:nvSpPr>
        <p:spPr>
          <a:xfrm>
            <a:off x="1981200" y="1722438"/>
            <a:ext cx="8229600" cy="4525963"/>
          </a:xfrm>
        </p:spPr>
        <p:txBody>
          <a:bodyPr>
            <a:normAutofit lnSpcReduction="10000"/>
          </a:bodyPr>
          <a:lstStyle/>
          <a:p>
            <a:pPr>
              <a:buNone/>
            </a:pPr>
            <a:r>
              <a:rPr lang="en-US" dirty="0"/>
              <a:t>   </a:t>
            </a:r>
            <a:r>
              <a:rPr lang="en-US" b="1" dirty="0"/>
              <a:t>The general approach for calculating risk estimates at low doses (&lt;100mGy) and low dose rates (&lt;5mGy per hour) for radiation-induced diseases is to extrapolate from epidemiological data obtained over a range of acute doses (medium to high) to predict levels at these low dose levels. A dose and dose-rate effectiveness factor (DDREF) is then applied to account for observed or proposed reductions in effect of low compared to high dose and low compared to high dose rates. Some low dose rate data have been used in support of these higher dose acute estimates</a:t>
            </a:r>
          </a:p>
        </p:txBody>
      </p:sp>
    </p:spTree>
    <p:extLst>
      <p:ext uri="{BB962C8B-B14F-4D97-AF65-F5344CB8AC3E}">
        <p14:creationId xmlns:p14="http://schemas.microsoft.com/office/powerpoint/2010/main" val="801951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1"/>
                </a:solidFill>
                <a:effectLst>
                  <a:outerShdw blurRad="38100" dist="38100" dir="2700000" algn="tl">
                    <a:srgbClr val="000000">
                      <a:alpha val="43137"/>
                    </a:srgbClr>
                  </a:outerShdw>
                </a:effectLst>
              </a:rPr>
              <a:t>The Present Situation</a:t>
            </a:r>
          </a:p>
        </p:txBody>
      </p:sp>
      <p:sp>
        <p:nvSpPr>
          <p:cNvPr id="3" name="Content Placeholder 2"/>
          <p:cNvSpPr>
            <a:spLocks noGrp="1"/>
          </p:cNvSpPr>
          <p:nvPr>
            <p:ph idx="1"/>
          </p:nvPr>
        </p:nvSpPr>
        <p:spPr>
          <a:xfrm>
            <a:off x="1159100" y="2166875"/>
            <a:ext cx="10362340" cy="3936745"/>
          </a:xfrm>
        </p:spPr>
        <p:txBody>
          <a:bodyPr>
            <a:noAutofit/>
          </a:bodyPr>
          <a:lstStyle/>
          <a:p>
            <a:pPr>
              <a:buNone/>
            </a:pPr>
            <a:r>
              <a:rPr lang="en-US" b="1" dirty="0"/>
              <a:t>The calculation of radiation risk estimates for cancer and noncancer </a:t>
            </a:r>
          </a:p>
          <a:p>
            <a:pPr>
              <a:buNone/>
            </a:pPr>
            <a:r>
              <a:rPr lang="en-US" b="1" dirty="0"/>
              <a:t>diseases relies almost exclusively on epidemiological data from </a:t>
            </a:r>
          </a:p>
          <a:p>
            <a:pPr>
              <a:buNone/>
            </a:pPr>
            <a:r>
              <a:rPr lang="en-US" b="1" dirty="0"/>
              <a:t>radiation exposed populations, especially for cancer from the Japan</a:t>
            </a:r>
          </a:p>
          <a:p>
            <a:pPr>
              <a:buNone/>
            </a:pPr>
            <a:r>
              <a:rPr lang="en-US" b="1" dirty="0"/>
              <a:t>atomic bomb survivors. A number of these epidemiological data sets</a:t>
            </a:r>
          </a:p>
          <a:p>
            <a:pPr>
              <a:buNone/>
            </a:pPr>
            <a:r>
              <a:rPr lang="en-US" b="1" dirty="0"/>
              <a:t>are very comprehensive but despite this there are quite large</a:t>
            </a:r>
          </a:p>
          <a:p>
            <a:pPr>
              <a:buNone/>
            </a:pPr>
            <a:r>
              <a:rPr lang="en-US" b="1" dirty="0"/>
              <a:t>uncertainties associated with the calculated risk estimates.</a:t>
            </a:r>
          </a:p>
          <a:p>
            <a:pPr>
              <a:buNone/>
            </a:pPr>
            <a:r>
              <a:rPr lang="en-US" b="1" dirty="0"/>
              <a:t>Biological data are used most extensively in the calculation of</a:t>
            </a:r>
          </a:p>
          <a:p>
            <a:pPr>
              <a:buNone/>
            </a:pPr>
            <a:r>
              <a:rPr lang="en-US" b="1" dirty="0"/>
              <a:t>DDREF.</a:t>
            </a:r>
          </a:p>
          <a:p>
            <a:pPr>
              <a:buNone/>
            </a:pPr>
            <a:r>
              <a:rPr lang="en-US" b="1" dirty="0"/>
              <a:t> </a:t>
            </a:r>
          </a:p>
        </p:txBody>
      </p:sp>
    </p:spTree>
    <p:extLst>
      <p:ext uri="{BB962C8B-B14F-4D97-AF65-F5344CB8AC3E}">
        <p14:creationId xmlns:p14="http://schemas.microsoft.com/office/powerpoint/2010/main" val="1664230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1">
                    <a:lumMod val="75000"/>
                  </a:schemeClr>
                </a:solidFill>
                <a:effectLst>
                  <a:outerShdw blurRad="38100" dist="38100" dir="2700000" algn="tl">
                    <a:srgbClr val="000000">
                      <a:alpha val="43137"/>
                    </a:srgbClr>
                  </a:outerShdw>
                </a:effectLst>
              </a:rPr>
              <a:t>Extrapolation Models</a:t>
            </a:r>
          </a:p>
        </p:txBody>
      </p:sp>
      <p:sp>
        <p:nvSpPr>
          <p:cNvPr id="3" name="Content Placeholder 2"/>
          <p:cNvSpPr>
            <a:spLocks noGrp="1"/>
          </p:cNvSpPr>
          <p:nvPr>
            <p:ph idx="1"/>
          </p:nvPr>
        </p:nvSpPr>
        <p:spPr/>
        <p:txBody>
          <a:bodyPr>
            <a:normAutofit/>
          </a:bodyPr>
          <a:lstStyle/>
          <a:p>
            <a:r>
              <a:rPr lang="en-US" b="1" dirty="0"/>
              <a:t>For cancer, extrapolation from effects at high/medium doses to predict effects at low doses is currently accomplished using the liner-no threshold (LNT) model.</a:t>
            </a:r>
          </a:p>
          <a:p>
            <a:r>
              <a:rPr lang="en-US" b="1" dirty="0"/>
              <a:t>For noncancer effects extrapolation from effects at high/medium doses is used to calculate estimates of ‘practical’ threshold doses defined at the level of 1% incidence. </a:t>
            </a:r>
          </a:p>
          <a:p>
            <a:pPr>
              <a:buNone/>
            </a:pPr>
            <a:r>
              <a:rPr lang="en-US" dirty="0"/>
              <a:t>    (See ICRP Report No. 118 for details)</a:t>
            </a:r>
          </a:p>
          <a:p>
            <a:endParaRPr lang="en-US" dirty="0"/>
          </a:p>
        </p:txBody>
      </p:sp>
    </p:spTree>
    <p:extLst>
      <p:ext uri="{BB962C8B-B14F-4D97-AF65-F5344CB8AC3E}">
        <p14:creationId xmlns:p14="http://schemas.microsoft.com/office/powerpoint/2010/main" val="2119505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9395"/>
            <a:ext cx="10515600" cy="1325563"/>
          </a:xfrm>
        </p:spPr>
        <p:txBody>
          <a:bodyPr/>
          <a:lstStyle/>
          <a:p>
            <a:pPr algn="ctr"/>
            <a:r>
              <a:rPr lang="en-US" b="1" dirty="0">
                <a:solidFill>
                  <a:schemeClr val="accent1"/>
                </a:solidFill>
                <a:effectLst>
                  <a:outerShdw blurRad="38100" dist="38100" dir="2700000" algn="tl">
                    <a:srgbClr val="000000">
                      <a:alpha val="43137"/>
                    </a:srgbClr>
                  </a:outerShdw>
                </a:effectLst>
              </a:rPr>
              <a:t>Enhancing Risk Assessment by Integrating Epidemiology and Radiation Biology</a:t>
            </a:r>
          </a:p>
        </p:txBody>
      </p:sp>
      <p:sp>
        <p:nvSpPr>
          <p:cNvPr id="3" name="Content Placeholder 2"/>
          <p:cNvSpPr>
            <a:spLocks noGrp="1"/>
          </p:cNvSpPr>
          <p:nvPr>
            <p:ph idx="1"/>
          </p:nvPr>
        </p:nvSpPr>
        <p:spPr>
          <a:xfrm>
            <a:off x="838200" y="1600200"/>
            <a:ext cx="11014710" cy="4903470"/>
          </a:xfrm>
        </p:spPr>
        <p:txBody>
          <a:bodyPr>
            <a:noAutofit/>
          </a:bodyPr>
          <a:lstStyle/>
          <a:p>
            <a:pPr>
              <a:lnSpc>
                <a:spcPct val="170000"/>
              </a:lnSpc>
            </a:pPr>
            <a:r>
              <a:rPr lang="en-US" sz="2400" b="1" dirty="0"/>
              <a:t>To reduce uncertainty in the estimation of risk at low doses and low dose rates, it will be necessary to develop approaches for integrating the large scale epidemiology studies for exposed persons with the large data base already available and to be developed for radiation effects on human </a:t>
            </a:r>
            <a:r>
              <a:rPr lang="en-US" sz="2400" b="1" dirty="0" err="1"/>
              <a:t>biosamples</a:t>
            </a:r>
            <a:r>
              <a:rPr lang="en-US" sz="2400" b="1" dirty="0"/>
              <a:t>, laboratory animals, and at the cellular and the molecular levels (NCRP Commentary N0. 24: NCRP SC1-26 in progress). One such approach can build on that being utilized for environmental chemicals using Adverse Outcome Pathways (AOPs) and the associated Key Events (KEs).</a:t>
            </a:r>
          </a:p>
        </p:txBody>
      </p:sp>
    </p:spTree>
    <p:extLst>
      <p:ext uri="{BB962C8B-B14F-4D97-AF65-F5344CB8AC3E}">
        <p14:creationId xmlns:p14="http://schemas.microsoft.com/office/powerpoint/2010/main" val="3967131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1"/>
                </a:solidFill>
                <a:effectLst>
                  <a:outerShdw blurRad="38100" dist="38100" dir="2700000" algn="tl">
                    <a:srgbClr val="000000">
                      <a:alpha val="43137"/>
                    </a:srgbClr>
                  </a:outerShdw>
                </a:effectLst>
              </a:rPr>
              <a:t>What Are AOP’s and Key Events?</a:t>
            </a:r>
          </a:p>
        </p:txBody>
      </p:sp>
      <p:sp>
        <p:nvSpPr>
          <p:cNvPr id="3" name="Content Placeholder 2"/>
          <p:cNvSpPr>
            <a:spLocks noGrp="1"/>
          </p:cNvSpPr>
          <p:nvPr>
            <p:ph idx="1"/>
          </p:nvPr>
        </p:nvSpPr>
        <p:spPr>
          <a:xfrm>
            <a:off x="838200" y="1944896"/>
            <a:ext cx="10515600" cy="3395730"/>
          </a:xfrm>
        </p:spPr>
        <p:txBody>
          <a:bodyPr>
            <a:normAutofit/>
          </a:bodyPr>
          <a:lstStyle/>
          <a:p>
            <a:r>
              <a:rPr lang="en-US" b="1" dirty="0"/>
              <a:t>An </a:t>
            </a:r>
            <a:r>
              <a:rPr lang="en-US" b="1" dirty="0">
                <a:solidFill>
                  <a:srgbClr val="FF0000"/>
                </a:solidFill>
              </a:rPr>
              <a:t>adverse outcome pathway </a:t>
            </a:r>
            <a:r>
              <a:rPr lang="en-US" b="1" dirty="0"/>
              <a:t>is “an analytical construct that describes a sequential chain of causally linked (key) events at different levels of biological organization that lead to an adverse health effect”. </a:t>
            </a:r>
          </a:p>
          <a:p>
            <a:r>
              <a:rPr lang="en-US" b="1" dirty="0"/>
              <a:t>A </a:t>
            </a:r>
            <a:r>
              <a:rPr lang="en-US" b="1" dirty="0">
                <a:solidFill>
                  <a:srgbClr val="FF0000"/>
                </a:solidFill>
              </a:rPr>
              <a:t>key event </a:t>
            </a:r>
            <a:r>
              <a:rPr lang="en-US" b="1" dirty="0"/>
              <a:t>is defined as “an empirically observable precursor step that is itself a necessary element of the mode of action (</a:t>
            </a:r>
            <a:r>
              <a:rPr lang="en-US" b="1" i="1" dirty="0"/>
              <a:t>adverse outcome pathway) </a:t>
            </a:r>
            <a:r>
              <a:rPr lang="en-US" b="1" dirty="0"/>
              <a:t>or is a biologically-based marker for such an element”.</a:t>
            </a:r>
          </a:p>
        </p:txBody>
      </p:sp>
    </p:spTree>
    <p:extLst>
      <p:ext uri="{BB962C8B-B14F-4D97-AF65-F5344CB8AC3E}">
        <p14:creationId xmlns:p14="http://schemas.microsoft.com/office/powerpoint/2010/main" val="148174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1"/>
                </a:solidFill>
                <a:effectLst>
                  <a:outerShdw blurRad="38100" dist="38100" dir="2700000" algn="tl">
                    <a:srgbClr val="000000">
                      <a:alpha val="43137"/>
                    </a:srgbClr>
                  </a:outerShdw>
                </a:effectLst>
              </a:rPr>
              <a:t>Generalized Adverse Outcome Pathway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3284" y="2438400"/>
            <a:ext cx="8918442" cy="2840182"/>
          </a:xfrm>
        </p:spPr>
      </p:pic>
    </p:spTree>
    <p:extLst>
      <p:ext uri="{BB962C8B-B14F-4D97-AF65-F5344CB8AC3E}">
        <p14:creationId xmlns:p14="http://schemas.microsoft.com/office/powerpoint/2010/main" val="1862616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2881745" y="514351"/>
            <a:ext cx="7348105" cy="6032720"/>
            <a:chOff x="2400300" y="1504951"/>
            <a:chExt cx="3829050" cy="3596365"/>
          </a:xfrm>
        </p:grpSpPr>
        <p:sp>
          <p:nvSpPr>
            <p:cNvPr id="3" name="TextBox 7"/>
            <p:cNvSpPr txBox="1"/>
            <p:nvPr/>
          </p:nvSpPr>
          <p:spPr>
            <a:xfrm>
              <a:off x="2400300" y="1790671"/>
              <a:ext cx="1799749" cy="415498"/>
            </a:xfrm>
            <a:prstGeom prst="rect">
              <a:avLst/>
            </a:prstGeom>
            <a:noFill/>
            <a:ln>
              <a:noFill/>
            </a:ln>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Interaction with Radiation</a:t>
              </a:r>
              <a:endParaRPr kumimoji="0" lang="en-US" sz="9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Energy Deposition</a:t>
              </a:r>
              <a:endParaRPr kumimoji="0" lang="en-US" sz="9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cs typeface="+mn-cs"/>
              </a:endParaRPr>
            </a:p>
          </p:txBody>
        </p:sp>
        <p:sp>
          <p:nvSpPr>
            <p:cNvPr id="4" name="TextBox 8"/>
            <p:cNvSpPr txBox="1"/>
            <p:nvPr/>
          </p:nvSpPr>
          <p:spPr>
            <a:xfrm>
              <a:off x="2571750" y="2346792"/>
              <a:ext cx="1657350" cy="415498"/>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Macro-Molecular Alterations </a:t>
              </a:r>
              <a:endParaRPr kumimoji="0" lang="en-US" sz="9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cs typeface="+mn-cs"/>
              </a:endParaRPr>
            </a:p>
          </p:txBody>
        </p:sp>
        <p:sp>
          <p:nvSpPr>
            <p:cNvPr id="5" name="TextBox 9"/>
            <p:cNvSpPr txBox="1"/>
            <p:nvPr/>
          </p:nvSpPr>
          <p:spPr>
            <a:xfrm>
              <a:off x="2743200" y="3193476"/>
              <a:ext cx="1193483" cy="415498"/>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Cellular Responses</a:t>
              </a:r>
              <a:endParaRPr kumimoji="0" lang="en-US" sz="9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cs typeface="+mn-cs"/>
              </a:endParaRPr>
            </a:p>
          </p:txBody>
        </p:sp>
        <p:sp>
          <p:nvSpPr>
            <p:cNvPr id="6" name="TextBox 10"/>
            <p:cNvSpPr txBox="1"/>
            <p:nvPr/>
          </p:nvSpPr>
          <p:spPr>
            <a:xfrm>
              <a:off x="2686050" y="3913673"/>
              <a:ext cx="1314450" cy="253916"/>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Organ Responses</a:t>
              </a:r>
              <a:endParaRPr kumimoji="0" lang="en-US" sz="9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cs typeface="+mn-cs"/>
              </a:endParaRPr>
            </a:p>
          </p:txBody>
        </p:sp>
        <p:sp>
          <p:nvSpPr>
            <p:cNvPr id="7" name="TextBox 11"/>
            <p:cNvSpPr txBox="1"/>
            <p:nvPr/>
          </p:nvSpPr>
          <p:spPr>
            <a:xfrm>
              <a:off x="2686050" y="4566017"/>
              <a:ext cx="1281589" cy="253916"/>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Adverse Outcome</a:t>
              </a:r>
              <a:endParaRPr kumimoji="0" lang="en-US" sz="9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cs typeface="+mn-cs"/>
              </a:endParaRPr>
            </a:p>
          </p:txBody>
        </p:sp>
        <p:sp>
          <p:nvSpPr>
            <p:cNvPr id="8" name="TextBox 13"/>
            <p:cNvSpPr txBox="1"/>
            <p:nvPr/>
          </p:nvSpPr>
          <p:spPr>
            <a:xfrm>
              <a:off x="4057650" y="1881922"/>
              <a:ext cx="1485900" cy="369332"/>
            </a:xfrm>
            <a:prstGeom prst="rect">
              <a:avLst/>
            </a:prstGeom>
            <a:noFill/>
            <a:ln>
              <a:noFill/>
            </a:ln>
          </p:spPr>
          <p:txBody>
            <a:bodyPr wrap="square" rtlCol="0">
              <a:spAutoFit/>
            </a:bodyPr>
            <a:lstStyle/>
            <a:p>
              <a:pPr marL="257175" marR="0" lvl="0" indent="-257175" algn="l" defTabSz="685800" rtl="0" eaLnBrk="1" fontAlgn="auto" latinLnBrk="0" hangingPunct="1">
                <a:lnSpc>
                  <a:spcPct val="100000"/>
                </a:lnSpc>
                <a:spcBef>
                  <a:spcPts val="0"/>
                </a:spcBef>
                <a:spcAft>
                  <a:spcPts val="0"/>
                </a:spcAft>
                <a:buClrTx/>
                <a:buSzTx/>
                <a:buFont typeface="Wingdings" panose="05000000000000000000" pitchFamily="2" charset="2"/>
                <a:buChar char=""/>
                <a:tabLst>
                  <a:tab pos="342900" algn="l"/>
                </a:tabLst>
                <a:defRPr/>
              </a:pPr>
              <a:r>
                <a:rPr kumimoji="0" lang="en-US" sz="900" b="0" i="0" u="none" strike="noStrike" kern="12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Exposure of Target Tissue</a:t>
              </a:r>
              <a:endParaRPr kumimoji="0" lang="en-US" sz="9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cs typeface="+mn-cs"/>
              </a:endParaRPr>
            </a:p>
          </p:txBody>
        </p:sp>
        <p:sp>
          <p:nvSpPr>
            <p:cNvPr id="9" name="TextBox 14"/>
            <p:cNvSpPr txBox="1"/>
            <p:nvPr/>
          </p:nvSpPr>
          <p:spPr>
            <a:xfrm>
              <a:off x="4057650" y="2252067"/>
              <a:ext cx="2171700" cy="938719"/>
            </a:xfrm>
            <a:prstGeom prst="rect">
              <a:avLst/>
            </a:prstGeom>
            <a:noFill/>
            <a:ln>
              <a:noFill/>
            </a:ln>
          </p:spPr>
          <p:txBody>
            <a:bodyPr wrap="square" rtlCol="0">
              <a:spAutoFit/>
            </a:bodyPr>
            <a:lstStyle/>
            <a:p>
              <a:pPr marL="257175" marR="0" lvl="0" indent="-257175" algn="l" defTabSz="685800" rtl="0" eaLnBrk="1" fontAlgn="auto" latinLnBrk="0" hangingPunct="1">
                <a:lnSpc>
                  <a:spcPts val="1080"/>
                </a:lnSpc>
                <a:spcBef>
                  <a:spcPts val="0"/>
                </a:spcBef>
                <a:spcAft>
                  <a:spcPts val="0"/>
                </a:spcAft>
                <a:buClrTx/>
                <a:buSzTx/>
                <a:buFont typeface="Wingdings" panose="05000000000000000000" pitchFamily="2" charset="2"/>
                <a:buChar char=""/>
                <a:tabLst>
                  <a:tab pos="342900" algn="l"/>
                </a:tabLst>
                <a:defRPr/>
              </a:pPr>
              <a:r>
                <a:rPr kumimoji="0" lang="en-US" sz="9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Single, double and multiple DNA breaks</a:t>
              </a:r>
              <a:endParaRPr kumimoji="0" lang="en-US" sz="9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cs typeface="+mn-cs"/>
              </a:endParaRPr>
            </a:p>
            <a:p>
              <a:pPr marL="257175" marR="0" lvl="0" indent="-257175" algn="l" defTabSz="685800" rtl="0" eaLnBrk="1" fontAlgn="auto" latinLnBrk="0" hangingPunct="1">
                <a:lnSpc>
                  <a:spcPts val="1080"/>
                </a:lnSpc>
                <a:spcBef>
                  <a:spcPts val="0"/>
                </a:spcBef>
                <a:spcAft>
                  <a:spcPts val="0"/>
                </a:spcAft>
                <a:buClrTx/>
                <a:buSzTx/>
                <a:buFont typeface="Wingdings" panose="05000000000000000000" pitchFamily="2" charset="2"/>
                <a:buChar char=""/>
                <a:tabLst>
                  <a:tab pos="342900" algn="l"/>
                </a:tabLst>
                <a:defRPr/>
              </a:pPr>
              <a:r>
                <a:rPr kumimoji="0" lang="en-US" sz="9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Base modification</a:t>
              </a:r>
              <a:endParaRPr kumimoji="0" lang="en-US" sz="9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cs typeface="+mn-cs"/>
              </a:endParaRPr>
            </a:p>
            <a:p>
              <a:pPr marL="257175" marR="0" lvl="0" indent="-257175" algn="l" defTabSz="685800" rtl="0" eaLnBrk="1" fontAlgn="auto" latinLnBrk="0" hangingPunct="1">
                <a:lnSpc>
                  <a:spcPts val="1080"/>
                </a:lnSpc>
                <a:spcBef>
                  <a:spcPts val="0"/>
                </a:spcBef>
                <a:spcAft>
                  <a:spcPts val="0"/>
                </a:spcAft>
                <a:buClrTx/>
                <a:buSzTx/>
                <a:buFont typeface="Wingdings" panose="05000000000000000000" pitchFamily="2" charset="2"/>
                <a:buChar char=""/>
                <a:tabLst>
                  <a:tab pos="342900" algn="l"/>
                </a:tabLst>
                <a:defRPr/>
              </a:pPr>
              <a:r>
                <a:rPr kumimoji="0" lang="en-US" sz="9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Protein Oxidation</a:t>
              </a:r>
              <a:endParaRPr kumimoji="0" lang="en-US" sz="9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cs typeface="+mn-cs"/>
              </a:endParaRPr>
            </a:p>
            <a:p>
              <a:pPr marL="257175" marR="0" lvl="0" indent="-257175" algn="l" defTabSz="685800" rtl="0" eaLnBrk="1" fontAlgn="auto" latinLnBrk="0" hangingPunct="1">
                <a:lnSpc>
                  <a:spcPts val="1080"/>
                </a:lnSpc>
                <a:spcBef>
                  <a:spcPts val="0"/>
                </a:spcBef>
                <a:spcAft>
                  <a:spcPts val="0"/>
                </a:spcAft>
                <a:buClrTx/>
                <a:buSzTx/>
                <a:buFont typeface="Wingdings" panose="05000000000000000000" pitchFamily="2" charset="2"/>
                <a:buChar char=""/>
                <a:tabLst>
                  <a:tab pos="342900" algn="l"/>
                </a:tabLst>
                <a:defRPr/>
              </a:pPr>
              <a:r>
                <a:rPr kumimoji="0" lang="en-US" sz="9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Free Radical Formation</a:t>
              </a:r>
              <a:endParaRPr kumimoji="0" lang="en-US" sz="9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cs typeface="+mn-cs"/>
              </a:endParaRPr>
            </a:p>
            <a:p>
              <a:pPr marL="257175" marR="0" lvl="0" indent="-257175" algn="l" defTabSz="685800" rtl="0" eaLnBrk="1" fontAlgn="auto" latinLnBrk="0" hangingPunct="1">
                <a:lnSpc>
                  <a:spcPts val="1080"/>
                </a:lnSpc>
                <a:spcBef>
                  <a:spcPts val="0"/>
                </a:spcBef>
                <a:spcAft>
                  <a:spcPts val="0"/>
                </a:spcAft>
                <a:buClrTx/>
                <a:buSzTx/>
                <a:buFont typeface="Wingdings" panose="05000000000000000000" pitchFamily="2" charset="2"/>
                <a:buChar char=""/>
                <a:tabLst>
                  <a:tab pos="342900" algn="l"/>
                </a:tabLst>
                <a:defRPr/>
              </a:pPr>
              <a:r>
                <a:rPr kumimoji="0" lang="en-US" sz="9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Chromosome Alterations </a:t>
              </a:r>
              <a:endParaRPr kumimoji="0" lang="en-US" sz="9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cs typeface="+mn-cs"/>
              </a:endParaRPr>
            </a:p>
          </p:txBody>
        </p:sp>
        <p:sp>
          <p:nvSpPr>
            <p:cNvPr id="10" name="TextBox 15"/>
            <p:cNvSpPr txBox="1"/>
            <p:nvPr/>
          </p:nvSpPr>
          <p:spPr>
            <a:xfrm>
              <a:off x="4057650" y="3143719"/>
              <a:ext cx="1828800" cy="704381"/>
            </a:xfrm>
            <a:prstGeom prst="rect">
              <a:avLst/>
            </a:prstGeom>
            <a:noFill/>
            <a:ln>
              <a:noFill/>
            </a:ln>
          </p:spPr>
          <p:txBody>
            <a:bodyPr wrap="square" rtlCol="0">
              <a:noAutofit/>
            </a:bodyPr>
            <a:lstStyle/>
            <a:p>
              <a:pPr marL="257175" marR="0" lvl="0" indent="-257175" algn="l" defTabSz="685800" rtl="0" eaLnBrk="1" fontAlgn="auto" latinLnBrk="0" hangingPunct="1">
                <a:lnSpc>
                  <a:spcPct val="100000"/>
                </a:lnSpc>
                <a:spcBef>
                  <a:spcPts val="0"/>
                </a:spcBef>
                <a:spcAft>
                  <a:spcPts val="0"/>
                </a:spcAft>
                <a:buClrTx/>
                <a:buSzTx/>
                <a:buFont typeface="Wingdings" panose="05000000000000000000" pitchFamily="2" charset="2"/>
                <a:buChar char=""/>
                <a:tabLst>
                  <a:tab pos="342900" algn="l"/>
                </a:tabLst>
                <a:defRPr/>
              </a:pPr>
              <a:r>
                <a:rPr kumimoji="0" lang="en-US" sz="9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Gene Activation</a:t>
              </a:r>
              <a:endParaRPr kumimoji="0" lang="en-US" sz="9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cs typeface="+mn-cs"/>
              </a:endParaRPr>
            </a:p>
            <a:p>
              <a:pPr marL="257175" marR="0" lvl="0" indent="-257175" algn="l" defTabSz="685800" rtl="0" eaLnBrk="1" fontAlgn="auto" latinLnBrk="0" hangingPunct="1">
                <a:lnSpc>
                  <a:spcPct val="100000"/>
                </a:lnSpc>
                <a:spcBef>
                  <a:spcPts val="0"/>
                </a:spcBef>
                <a:spcAft>
                  <a:spcPts val="0"/>
                </a:spcAft>
                <a:buClrTx/>
                <a:buSzTx/>
                <a:buFont typeface="Wingdings" panose="05000000000000000000" pitchFamily="2" charset="2"/>
                <a:buChar char=""/>
                <a:tabLst>
                  <a:tab pos="342900" algn="l"/>
                </a:tabLst>
                <a:defRPr/>
              </a:pPr>
              <a:r>
                <a:rPr kumimoji="0" lang="en-US" sz="9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Protein Production</a:t>
              </a:r>
              <a:endParaRPr kumimoji="0" lang="en-US" sz="9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cs typeface="+mn-cs"/>
              </a:endParaRPr>
            </a:p>
            <a:p>
              <a:pPr marL="257175" marR="0" lvl="0" indent="-257175" algn="l" defTabSz="685800" rtl="0" eaLnBrk="1" fontAlgn="auto" latinLnBrk="0" hangingPunct="1">
                <a:lnSpc>
                  <a:spcPct val="100000"/>
                </a:lnSpc>
                <a:spcBef>
                  <a:spcPts val="0"/>
                </a:spcBef>
                <a:spcAft>
                  <a:spcPts val="0"/>
                </a:spcAft>
                <a:buClrTx/>
                <a:buSzTx/>
                <a:buFont typeface="Wingdings" panose="05000000000000000000" pitchFamily="2" charset="2"/>
                <a:buChar char=""/>
                <a:tabLst>
                  <a:tab pos="342900" algn="l"/>
                </a:tabLst>
                <a:defRPr/>
              </a:pPr>
              <a:r>
                <a:rPr kumimoji="0" lang="en-US" sz="9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Altered Signaling</a:t>
              </a:r>
              <a:endParaRPr kumimoji="0" lang="en-US" sz="9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cs typeface="+mn-cs"/>
              </a:endParaRPr>
            </a:p>
            <a:p>
              <a:pPr marL="257175" marR="0" lvl="0" indent="-257175" algn="l" defTabSz="685800" rtl="0" eaLnBrk="1" fontAlgn="auto" latinLnBrk="0" hangingPunct="1">
                <a:lnSpc>
                  <a:spcPct val="100000"/>
                </a:lnSpc>
                <a:spcBef>
                  <a:spcPts val="0"/>
                </a:spcBef>
                <a:spcAft>
                  <a:spcPts val="0"/>
                </a:spcAft>
                <a:buClrTx/>
                <a:buSzTx/>
                <a:buFont typeface="Wingdings" panose="05000000000000000000" pitchFamily="2" charset="2"/>
                <a:buChar char=""/>
                <a:tabLst>
                  <a:tab pos="342900" algn="l"/>
                </a:tabLst>
                <a:defRPr/>
              </a:pPr>
              <a:r>
                <a:rPr kumimoji="0" lang="en-US" sz="9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Cell killing and Tissue Disruption</a:t>
              </a:r>
              <a:endParaRPr kumimoji="0" lang="en-US" sz="9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cs typeface="+mn-cs"/>
              </a:endParaRPr>
            </a:p>
          </p:txBody>
        </p:sp>
        <p:sp>
          <p:nvSpPr>
            <p:cNvPr id="11" name="TextBox 16"/>
            <p:cNvSpPr txBox="1"/>
            <p:nvPr/>
          </p:nvSpPr>
          <p:spPr>
            <a:xfrm>
              <a:off x="4057650" y="3865023"/>
              <a:ext cx="2057400" cy="646331"/>
            </a:xfrm>
            <a:prstGeom prst="rect">
              <a:avLst/>
            </a:prstGeom>
            <a:noFill/>
            <a:ln>
              <a:noFill/>
            </a:ln>
          </p:spPr>
          <p:txBody>
            <a:bodyPr wrap="square" rtlCol="0">
              <a:spAutoFit/>
            </a:bodyPr>
            <a:lstStyle/>
            <a:p>
              <a:pPr marL="257175" marR="0" lvl="0" indent="-257175" algn="l" defTabSz="685800" rtl="0" eaLnBrk="1" fontAlgn="auto" latinLnBrk="0" hangingPunct="1">
                <a:lnSpc>
                  <a:spcPct val="100000"/>
                </a:lnSpc>
                <a:spcBef>
                  <a:spcPts val="0"/>
                </a:spcBef>
                <a:spcAft>
                  <a:spcPts val="0"/>
                </a:spcAft>
                <a:buClrTx/>
                <a:buSzTx/>
                <a:buFont typeface="Wingdings" panose="05000000000000000000" pitchFamily="2" charset="2"/>
                <a:buChar char=""/>
                <a:tabLst>
                  <a:tab pos="342900" algn="l"/>
                </a:tabLst>
                <a:defRPr/>
              </a:pPr>
              <a:r>
                <a:rPr kumimoji="0" lang="en-US" sz="900" b="0" i="0" u="none" strike="noStrike" kern="12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Altered Physiology </a:t>
              </a:r>
              <a:endParaRPr kumimoji="0" lang="en-US" sz="9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cs typeface="+mn-cs"/>
              </a:endParaRPr>
            </a:p>
            <a:p>
              <a:pPr marL="257175" marR="0" lvl="0" indent="-257175" algn="l" defTabSz="685800" rtl="0" eaLnBrk="1" fontAlgn="auto" latinLnBrk="0" hangingPunct="1">
                <a:lnSpc>
                  <a:spcPct val="100000"/>
                </a:lnSpc>
                <a:spcBef>
                  <a:spcPts val="0"/>
                </a:spcBef>
                <a:spcAft>
                  <a:spcPts val="0"/>
                </a:spcAft>
                <a:buClrTx/>
                <a:buSzTx/>
                <a:buFont typeface="Wingdings" panose="05000000000000000000" pitchFamily="2" charset="2"/>
                <a:buChar char=""/>
                <a:tabLst>
                  <a:tab pos="342900" algn="l"/>
                </a:tabLst>
                <a:defRPr/>
              </a:pPr>
              <a:r>
                <a:rPr kumimoji="0" lang="en-US" sz="900" b="0" i="0" u="none" strike="noStrike" kern="12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Disrupted Homeostasis</a:t>
              </a:r>
              <a:endParaRPr kumimoji="0" lang="en-US" sz="9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cs typeface="+mn-cs"/>
              </a:endParaRPr>
            </a:p>
            <a:p>
              <a:pPr marL="257175" marR="0" lvl="0" indent="-257175" algn="l" defTabSz="685800" rtl="0" eaLnBrk="1" fontAlgn="auto" latinLnBrk="0" hangingPunct="1">
                <a:lnSpc>
                  <a:spcPct val="100000"/>
                </a:lnSpc>
                <a:spcBef>
                  <a:spcPts val="0"/>
                </a:spcBef>
                <a:spcAft>
                  <a:spcPts val="0"/>
                </a:spcAft>
                <a:buClrTx/>
                <a:buSzTx/>
                <a:buFont typeface="Wingdings" panose="05000000000000000000" pitchFamily="2" charset="2"/>
                <a:buChar char=""/>
                <a:tabLst>
                  <a:tab pos="342900" algn="l"/>
                </a:tabLst>
                <a:defRPr/>
              </a:pPr>
              <a:r>
                <a:rPr kumimoji="0" lang="en-US" sz="900" b="0" i="0" u="none" strike="noStrike" kern="12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Altered Tissue Development/Function</a:t>
              </a:r>
              <a:endParaRPr kumimoji="0" lang="en-US" sz="9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cs typeface="+mn-cs"/>
              </a:endParaRPr>
            </a:p>
          </p:txBody>
        </p:sp>
        <p:sp>
          <p:nvSpPr>
            <p:cNvPr id="12" name="TextBox 17"/>
            <p:cNvSpPr txBox="1"/>
            <p:nvPr/>
          </p:nvSpPr>
          <p:spPr>
            <a:xfrm>
              <a:off x="4057650" y="4454985"/>
              <a:ext cx="1714500" cy="646331"/>
            </a:xfrm>
            <a:prstGeom prst="rect">
              <a:avLst/>
            </a:prstGeom>
            <a:noFill/>
            <a:ln>
              <a:noFill/>
            </a:ln>
          </p:spPr>
          <p:txBody>
            <a:bodyPr wrap="square" rtlCol="0">
              <a:spAutoFit/>
            </a:bodyPr>
            <a:lstStyle/>
            <a:p>
              <a:pPr marL="257175" marR="0" lvl="0" indent="-257175" algn="l" defTabSz="685800" rtl="0" eaLnBrk="1" fontAlgn="auto" latinLnBrk="0" hangingPunct="1">
                <a:lnSpc>
                  <a:spcPct val="100000"/>
                </a:lnSpc>
                <a:spcBef>
                  <a:spcPts val="0"/>
                </a:spcBef>
                <a:spcAft>
                  <a:spcPts val="0"/>
                </a:spcAft>
                <a:buClrTx/>
                <a:buSzTx/>
                <a:buFont typeface="Wingdings" panose="05000000000000000000" pitchFamily="2" charset="2"/>
                <a:buChar char=""/>
                <a:tabLst>
                  <a:tab pos="342900" algn="l"/>
                </a:tabLst>
                <a:defRPr/>
              </a:pPr>
              <a:r>
                <a:rPr kumimoji="0" lang="en-US" sz="900" b="0" i="0" u="none" strike="noStrike" kern="12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Impaired Development</a:t>
              </a:r>
              <a:endParaRPr kumimoji="0" lang="en-US" sz="9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cs typeface="+mn-cs"/>
              </a:endParaRPr>
            </a:p>
            <a:p>
              <a:pPr marL="257175" marR="0" lvl="0" indent="-257175" algn="l" defTabSz="685800" rtl="0" eaLnBrk="1" fontAlgn="auto" latinLnBrk="0" hangingPunct="1">
                <a:lnSpc>
                  <a:spcPct val="100000"/>
                </a:lnSpc>
                <a:spcBef>
                  <a:spcPts val="0"/>
                </a:spcBef>
                <a:spcAft>
                  <a:spcPts val="0"/>
                </a:spcAft>
                <a:buClrTx/>
                <a:buSzTx/>
                <a:buFont typeface="Wingdings" panose="05000000000000000000" pitchFamily="2" charset="2"/>
                <a:buChar char=""/>
                <a:tabLst>
                  <a:tab pos="342900" algn="l"/>
                </a:tabLst>
                <a:defRPr/>
              </a:pPr>
              <a:r>
                <a:rPr kumimoji="0" lang="en-US" sz="900" b="0" i="0" u="none" strike="noStrike" kern="12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Impaired Reproduction</a:t>
              </a:r>
              <a:endParaRPr kumimoji="0" lang="en-US" sz="9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cs typeface="+mn-cs"/>
              </a:endParaRPr>
            </a:p>
            <a:p>
              <a:pPr marL="257175" marR="0" lvl="0" indent="-257175" algn="l" defTabSz="685800" rtl="0" eaLnBrk="1" fontAlgn="auto" latinLnBrk="0" hangingPunct="1">
                <a:lnSpc>
                  <a:spcPct val="100000"/>
                </a:lnSpc>
                <a:spcBef>
                  <a:spcPts val="0"/>
                </a:spcBef>
                <a:spcAft>
                  <a:spcPts val="0"/>
                </a:spcAft>
                <a:buClrTx/>
                <a:buSzTx/>
                <a:buFont typeface="Wingdings" panose="05000000000000000000" pitchFamily="2" charset="2"/>
                <a:buChar char=""/>
                <a:tabLst>
                  <a:tab pos="342900" algn="l"/>
                </a:tabLst>
                <a:defRPr/>
              </a:pPr>
              <a:r>
                <a:rPr kumimoji="0" lang="en-US" sz="900" b="0" i="0" u="none" strike="noStrike" kern="12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Cancer and Non-cancer Effects</a:t>
              </a:r>
              <a:endParaRPr kumimoji="0" lang="en-US" sz="9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cs typeface="+mn-cs"/>
              </a:endParaRPr>
            </a:p>
          </p:txBody>
        </p:sp>
        <p:sp>
          <p:nvSpPr>
            <p:cNvPr id="13" name="Right Arrow 12"/>
            <p:cNvSpPr/>
            <p:nvPr/>
          </p:nvSpPr>
          <p:spPr>
            <a:xfrm rot="5400000">
              <a:off x="3263265" y="2246868"/>
              <a:ext cx="137159" cy="34289"/>
            </a:xfrm>
            <a:prstGeom prst="rightArrow">
              <a:avLst/>
            </a:prstGeom>
            <a:solidFill>
              <a:srgbClr val="5B9BD5"/>
            </a:solidFill>
            <a:ln w="12700" cap="flat" cmpd="sng" algn="ctr">
              <a:solidFill>
                <a:sysClr val="windowText" lastClr="000000"/>
              </a:solidFill>
              <a:prstDash val="solid"/>
              <a:miter lim="800000"/>
            </a:ln>
            <a:effectLst/>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4" name="Right Arrow 13"/>
            <p:cNvSpPr/>
            <p:nvPr/>
          </p:nvSpPr>
          <p:spPr>
            <a:xfrm rot="5400000">
              <a:off x="3263265" y="4282820"/>
              <a:ext cx="137159" cy="34289"/>
            </a:xfrm>
            <a:prstGeom prst="rightArrow">
              <a:avLst/>
            </a:prstGeom>
            <a:solidFill>
              <a:srgbClr val="5B9BD5"/>
            </a:solidFill>
            <a:ln w="12700" cap="flat" cmpd="sng" algn="ctr">
              <a:solidFill>
                <a:sysClr val="windowText" lastClr="000000"/>
              </a:solidFill>
              <a:prstDash val="solid"/>
              <a:miter lim="800000"/>
            </a:ln>
            <a:effectLst/>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5" name="Right Arrow 14"/>
            <p:cNvSpPr/>
            <p:nvPr/>
          </p:nvSpPr>
          <p:spPr>
            <a:xfrm rot="5400000">
              <a:off x="3263266" y="3599406"/>
              <a:ext cx="137159" cy="34289"/>
            </a:xfrm>
            <a:prstGeom prst="rightArrow">
              <a:avLst/>
            </a:prstGeom>
            <a:solidFill>
              <a:srgbClr val="5B9BD5"/>
            </a:solidFill>
            <a:ln w="12700" cap="flat" cmpd="sng" algn="ctr">
              <a:solidFill>
                <a:sysClr val="windowText" lastClr="000000"/>
              </a:solidFill>
              <a:prstDash val="solid"/>
              <a:miter lim="800000"/>
            </a:ln>
            <a:effectLst/>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6" name="Right Arrow 15"/>
            <p:cNvSpPr/>
            <p:nvPr/>
          </p:nvSpPr>
          <p:spPr>
            <a:xfrm rot="5400000">
              <a:off x="3263265" y="2951712"/>
              <a:ext cx="137159" cy="34289"/>
            </a:xfrm>
            <a:prstGeom prst="rightArrow">
              <a:avLst/>
            </a:prstGeom>
            <a:solidFill>
              <a:srgbClr val="5B9BD5"/>
            </a:solidFill>
            <a:ln w="12700" cap="flat" cmpd="sng" algn="ctr">
              <a:solidFill>
                <a:sysClr val="windowText" lastClr="000000"/>
              </a:solidFill>
              <a:prstDash val="solid"/>
              <a:miter lim="800000"/>
            </a:ln>
            <a:effectLst/>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cxnSp>
          <p:nvCxnSpPr>
            <p:cNvPr id="17" name="Straight Connector 16"/>
            <p:cNvCxnSpPr/>
            <p:nvPr/>
          </p:nvCxnSpPr>
          <p:spPr>
            <a:xfrm>
              <a:off x="4057650" y="4038765"/>
              <a:ext cx="4714" cy="8164"/>
            </a:xfrm>
            <a:prstGeom prst="line">
              <a:avLst/>
            </a:prstGeom>
            <a:noFill/>
            <a:ln w="6350" cap="flat" cmpd="sng" algn="ctr">
              <a:solidFill>
                <a:srgbClr val="5B9BD5"/>
              </a:solidFill>
              <a:prstDash val="solid"/>
              <a:miter lim="800000"/>
            </a:ln>
            <a:effectLst/>
          </p:spPr>
        </p:cxnSp>
        <p:sp>
          <p:nvSpPr>
            <p:cNvPr id="18" name="TextBox 44"/>
            <p:cNvSpPr txBox="1"/>
            <p:nvPr/>
          </p:nvSpPr>
          <p:spPr>
            <a:xfrm>
              <a:off x="2686050" y="1504951"/>
              <a:ext cx="1257300" cy="253916"/>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AOP Steps</a:t>
              </a:r>
              <a:endParaRPr kumimoji="0" lang="en-US" sz="9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cs typeface="+mn-cs"/>
              </a:endParaRPr>
            </a:p>
          </p:txBody>
        </p:sp>
        <p:cxnSp>
          <p:nvCxnSpPr>
            <p:cNvPr id="19" name="Straight Connector 18"/>
            <p:cNvCxnSpPr/>
            <p:nvPr/>
          </p:nvCxnSpPr>
          <p:spPr>
            <a:xfrm>
              <a:off x="2657475" y="1733549"/>
              <a:ext cx="1314450" cy="0"/>
            </a:xfrm>
            <a:prstGeom prst="line">
              <a:avLst/>
            </a:prstGeom>
            <a:noFill/>
            <a:ln w="19050" cap="flat" cmpd="sng" algn="ctr">
              <a:solidFill>
                <a:sysClr val="windowText" lastClr="000000"/>
              </a:solidFill>
              <a:prstDash val="solid"/>
              <a:miter lim="800000"/>
            </a:ln>
            <a:effectLst/>
          </p:spPr>
        </p:cxnSp>
        <p:cxnSp>
          <p:nvCxnSpPr>
            <p:cNvPr id="20" name="Straight Connector 19"/>
            <p:cNvCxnSpPr/>
            <p:nvPr/>
          </p:nvCxnSpPr>
          <p:spPr>
            <a:xfrm>
              <a:off x="4114800" y="1733549"/>
              <a:ext cx="1314450" cy="0"/>
            </a:xfrm>
            <a:prstGeom prst="line">
              <a:avLst/>
            </a:prstGeom>
            <a:noFill/>
            <a:ln w="19050" cap="flat" cmpd="sng" algn="ctr">
              <a:solidFill>
                <a:sysClr val="windowText" lastClr="000000"/>
              </a:solidFill>
              <a:prstDash val="solid"/>
              <a:miter lim="800000"/>
            </a:ln>
            <a:effectLst/>
          </p:spPr>
        </p:cxnSp>
        <p:sp>
          <p:nvSpPr>
            <p:cNvPr id="21" name="TextBox 48"/>
            <p:cNvSpPr txBox="1"/>
            <p:nvPr/>
          </p:nvSpPr>
          <p:spPr>
            <a:xfrm>
              <a:off x="4114800" y="1504951"/>
              <a:ext cx="1257300" cy="253916"/>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Key Events</a:t>
              </a:r>
              <a:endParaRPr kumimoji="0" lang="en-US" sz="9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cs typeface="+mn-cs"/>
              </a:endParaRPr>
            </a:p>
          </p:txBody>
        </p:sp>
      </p:grpSp>
    </p:spTree>
    <p:extLst>
      <p:ext uri="{BB962C8B-B14F-4D97-AF65-F5344CB8AC3E}">
        <p14:creationId xmlns:p14="http://schemas.microsoft.com/office/powerpoint/2010/main" val="4077886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1"/>
                </a:solidFill>
                <a:effectLst>
                  <a:outerShdw blurRad="38100" dist="38100" dir="2700000" algn="tl">
                    <a:srgbClr val="000000">
                      <a:alpha val="43137"/>
                    </a:srgbClr>
                  </a:outerShdw>
                </a:effectLst>
              </a:rPr>
              <a:t>AOPs and Chemical Exposures</a:t>
            </a:r>
          </a:p>
        </p:txBody>
      </p:sp>
      <p:sp>
        <p:nvSpPr>
          <p:cNvPr id="3" name="Content Placeholder 2"/>
          <p:cNvSpPr>
            <a:spLocks noGrp="1"/>
          </p:cNvSpPr>
          <p:nvPr>
            <p:ph idx="1"/>
          </p:nvPr>
        </p:nvSpPr>
        <p:spPr>
          <a:xfrm>
            <a:off x="505734" y="1963448"/>
            <a:ext cx="11194776" cy="4208752"/>
          </a:xfrm>
        </p:spPr>
        <p:txBody>
          <a:bodyPr>
            <a:normAutofit/>
          </a:bodyPr>
          <a:lstStyle/>
          <a:p>
            <a:pPr marL="0" indent="0">
              <a:lnSpc>
                <a:spcPct val="150000"/>
              </a:lnSpc>
              <a:buNone/>
            </a:pPr>
            <a:r>
              <a:rPr lang="en-US" b="1" dirty="0"/>
              <a:t>For radiation exposures only a small amount of data exists currently for identifying AOPs and Key Events. On the other hand there is a fairly extensive data base for AOPs and Key Events for chemical exposures. A list of projects under review or underway through the OECD can be found at </a:t>
            </a:r>
            <a:r>
              <a:rPr lang="en-US" b="1" dirty="0">
                <a:hlinkClick r:id="rId2"/>
              </a:rPr>
              <a:t>https://aopwiki.org/aops</a:t>
            </a:r>
            <a:r>
              <a:rPr lang="en-US" b="1" dirty="0"/>
              <a:t> . Examples of research proposals that are under review currently through OECD is available.</a:t>
            </a:r>
          </a:p>
        </p:txBody>
      </p:sp>
    </p:spTree>
    <p:extLst>
      <p:ext uri="{BB962C8B-B14F-4D97-AF65-F5344CB8AC3E}">
        <p14:creationId xmlns:p14="http://schemas.microsoft.com/office/powerpoint/2010/main" val="2673871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EsriMapsInfo xmlns="ESRI.ArcGIS.Mapping.OfficeIntegration.PowerPointInfo">
  <Version>Version1</Version>
  <RequiresSignIn>False</RequiresSignIn>
</EsriMapsInfo>
</file>

<file path=customXml/item10.xml><?xml version="1.0" encoding="utf-8"?>
<EsriMapsInfo xmlns="ESRI.ArcGIS.Mapping.OfficeIntegration.PowerPointInfo">
  <Version>Version1</Version>
  <RequiresSignIn>False</RequiresSignIn>
</EsriMapsInfo>
</file>

<file path=customXml/item2.xml><?xml version="1.0" encoding="utf-8"?>
<EsriMapsInfo xmlns="ESRI.ArcGIS.Mapping.OfficeIntegration.PowerPointInfo">
  <Version>Version1</Version>
  <RequiresSignIn>False</RequiresSignIn>
</EsriMapsInfo>
</file>

<file path=customXml/item3.xml><?xml version="1.0" encoding="utf-8"?>
<EsriMapsInfo xmlns="ESRI.ArcGIS.Mapping.OfficeIntegration.PowerPointInfo">
  <Version>Version1</Version>
  <RequiresSignIn>False</RequiresSignIn>
</EsriMapsInfo>
</file>

<file path=customXml/item4.xml><?xml version="1.0" encoding="utf-8"?>
<EsriMapsInfo xmlns="ESRI.ArcGIS.Mapping.OfficeIntegration.PowerPointInfo">
  <Version>Version1</Version>
  <RequiresSignIn>False</RequiresSignIn>
</EsriMapsInfo>
</file>

<file path=customXml/item5.xml><?xml version="1.0" encoding="utf-8"?>
<EsriMapsInfo xmlns="ESRI.ArcGIS.Mapping.OfficeIntegration.PowerPointInfo">
  <Version>Version1</Version>
  <RequiresSignIn>False</RequiresSignIn>
</EsriMapsInfo>
</file>

<file path=customXml/item6.xml><?xml version="1.0" encoding="utf-8"?>
<EsriMapsInfo xmlns="ESRI.ArcGIS.Mapping.OfficeIntegration.PowerPointInfo">
  <Version>Version1</Version>
  <RequiresSignIn>False</RequiresSignIn>
</EsriMapsInfo>
</file>

<file path=customXml/item7.xml><?xml version="1.0" encoding="utf-8"?>
<EsriMapsInfo xmlns="ESRI.ArcGIS.Mapping.OfficeIntegration.PowerPointInfo">
  <Version>Version1</Version>
  <RequiresSignIn>False</RequiresSignIn>
</EsriMapsInfo>
</file>

<file path=customXml/item8.xml><?xml version="1.0" encoding="utf-8"?>
<EsriMapsInfo xmlns="ESRI.ArcGIS.Mapping.OfficeIntegration.PowerPointInfo">
  <Version>Version1</Version>
  <RequiresSignIn>False</RequiresSignIn>
</EsriMapsInfo>
</file>

<file path=customXml/item9.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E5A6B2D5-9EB7-4DCC-A809-B655277FC4DD}">
  <ds:schemaRefs>
    <ds:schemaRef ds:uri="ESRI.ArcGIS.Mapping.OfficeIntegration.PowerPointInfo"/>
  </ds:schemaRefs>
</ds:datastoreItem>
</file>

<file path=customXml/itemProps10.xml><?xml version="1.0" encoding="utf-8"?>
<ds:datastoreItem xmlns:ds="http://schemas.openxmlformats.org/officeDocument/2006/customXml" ds:itemID="{16267FC0-5046-4EF0-8514-F45C0754FC7E}">
  <ds:schemaRefs>
    <ds:schemaRef ds:uri="ESRI.ArcGIS.Mapping.OfficeIntegration.PowerPointInfo"/>
  </ds:schemaRefs>
</ds:datastoreItem>
</file>

<file path=customXml/itemProps2.xml><?xml version="1.0" encoding="utf-8"?>
<ds:datastoreItem xmlns:ds="http://schemas.openxmlformats.org/officeDocument/2006/customXml" ds:itemID="{81617D5D-2DAF-4960-BA02-96AE263E704C}">
  <ds:schemaRefs>
    <ds:schemaRef ds:uri="ESRI.ArcGIS.Mapping.OfficeIntegration.PowerPointInfo"/>
  </ds:schemaRefs>
</ds:datastoreItem>
</file>

<file path=customXml/itemProps3.xml><?xml version="1.0" encoding="utf-8"?>
<ds:datastoreItem xmlns:ds="http://schemas.openxmlformats.org/officeDocument/2006/customXml" ds:itemID="{722135EB-BE33-4266-B8F0-55A0D46AF262}">
  <ds:schemaRefs>
    <ds:schemaRef ds:uri="ESRI.ArcGIS.Mapping.OfficeIntegration.PowerPointInfo"/>
  </ds:schemaRefs>
</ds:datastoreItem>
</file>

<file path=customXml/itemProps4.xml><?xml version="1.0" encoding="utf-8"?>
<ds:datastoreItem xmlns:ds="http://schemas.openxmlformats.org/officeDocument/2006/customXml" ds:itemID="{732DCD63-77D6-4499-9BA5-9A4CE9A7004D}">
  <ds:schemaRefs>
    <ds:schemaRef ds:uri="ESRI.ArcGIS.Mapping.OfficeIntegration.PowerPointInfo"/>
  </ds:schemaRefs>
</ds:datastoreItem>
</file>

<file path=customXml/itemProps5.xml><?xml version="1.0" encoding="utf-8"?>
<ds:datastoreItem xmlns:ds="http://schemas.openxmlformats.org/officeDocument/2006/customXml" ds:itemID="{A01142C7-633F-494C-8AD3-850402238A10}">
  <ds:schemaRefs>
    <ds:schemaRef ds:uri="ESRI.ArcGIS.Mapping.OfficeIntegration.PowerPointInfo"/>
  </ds:schemaRefs>
</ds:datastoreItem>
</file>

<file path=customXml/itemProps6.xml><?xml version="1.0" encoding="utf-8"?>
<ds:datastoreItem xmlns:ds="http://schemas.openxmlformats.org/officeDocument/2006/customXml" ds:itemID="{1CFE0CB6-CB31-43F2-B9F4-6C0F31CC2835}">
  <ds:schemaRefs>
    <ds:schemaRef ds:uri="ESRI.ArcGIS.Mapping.OfficeIntegration.PowerPointInfo"/>
  </ds:schemaRefs>
</ds:datastoreItem>
</file>

<file path=customXml/itemProps7.xml><?xml version="1.0" encoding="utf-8"?>
<ds:datastoreItem xmlns:ds="http://schemas.openxmlformats.org/officeDocument/2006/customXml" ds:itemID="{B7A6597D-9954-4DFB-94E9-3EAF2DCB27F0}">
  <ds:schemaRefs>
    <ds:schemaRef ds:uri="ESRI.ArcGIS.Mapping.OfficeIntegration.PowerPointInfo"/>
  </ds:schemaRefs>
</ds:datastoreItem>
</file>

<file path=customXml/itemProps8.xml><?xml version="1.0" encoding="utf-8"?>
<ds:datastoreItem xmlns:ds="http://schemas.openxmlformats.org/officeDocument/2006/customXml" ds:itemID="{65BB777A-7B78-46B5-91D4-9966FA808AC2}">
  <ds:schemaRefs>
    <ds:schemaRef ds:uri="ESRI.ArcGIS.Mapping.OfficeIntegration.PowerPointInfo"/>
  </ds:schemaRefs>
</ds:datastoreItem>
</file>

<file path=customXml/itemProps9.xml><?xml version="1.0" encoding="utf-8"?>
<ds:datastoreItem xmlns:ds="http://schemas.openxmlformats.org/officeDocument/2006/customXml" ds:itemID="{82461CB0-C45C-4659-AC54-EC3958072826}">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233</TotalTime>
  <Words>1031</Words>
  <Application>Microsoft Office PowerPoint</Application>
  <PresentationFormat>Widescreen</PresentationFormat>
  <Paragraphs>79</Paragraphs>
  <Slides>16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Calibri</vt:lpstr>
      <vt:lpstr>Calibri Light</vt:lpstr>
      <vt:lpstr>Times New Roman</vt:lpstr>
      <vt:lpstr>Wingdings</vt:lpstr>
      <vt:lpstr>Office Theme</vt:lpstr>
      <vt:lpstr>1_Office Theme</vt:lpstr>
      <vt:lpstr>Using Mode of Action to Reduce Uncertainty in Risk Estimates</vt:lpstr>
      <vt:lpstr>Risk Assessment</vt:lpstr>
      <vt:lpstr>The Present Situation</vt:lpstr>
      <vt:lpstr>Extrapolation Models</vt:lpstr>
      <vt:lpstr>Enhancing Risk Assessment by Integrating Epidemiology and Radiation Biology</vt:lpstr>
      <vt:lpstr>What Are AOP’s and Key Events?</vt:lpstr>
      <vt:lpstr>Generalized Adverse Outcome Pathway</vt:lpstr>
      <vt:lpstr>PowerPoint Presentation</vt:lpstr>
      <vt:lpstr>AOPs and Chemical Exposures</vt:lpstr>
      <vt:lpstr>Use of AOP/KE Data in Dose Response Development</vt:lpstr>
      <vt:lpstr>The Way Forward</vt:lpstr>
      <vt:lpstr>Additional Information</vt:lpstr>
      <vt:lpstr>PowerPoint Presentation</vt:lpstr>
      <vt:lpstr>Uncertainties</vt:lpstr>
      <vt:lpstr>CLIP2 Overexpression and Papillary Thyroid Cancers</vt:lpstr>
      <vt:lpstr>Kaiser JC et al. Carcinogenesis, 37: 1152- 1160, 2016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Mechanism of Action to Reduce Uncertainty in Risk Estimates</dc:title>
  <dc:creator>Preston, Julian</dc:creator>
  <cp:lastModifiedBy>Steve Baker</cp:lastModifiedBy>
  <cp:revision>25</cp:revision>
  <dcterms:created xsi:type="dcterms:W3CDTF">2018-08-22T12:38:55Z</dcterms:created>
  <dcterms:modified xsi:type="dcterms:W3CDTF">2018-10-01T13:58:07Z</dcterms:modified>
</cp:coreProperties>
</file>