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81" r:id="rId3"/>
    <p:sldId id="269" r:id="rId4"/>
    <p:sldId id="270" r:id="rId5"/>
    <p:sldId id="263" r:id="rId6"/>
    <p:sldId id="259" r:id="rId7"/>
    <p:sldId id="283" r:id="rId8"/>
    <p:sldId id="260" r:id="rId9"/>
    <p:sldId id="321" r:id="rId10"/>
    <p:sldId id="330" r:id="rId11"/>
    <p:sldId id="327" r:id="rId12"/>
    <p:sldId id="328" r:id="rId13"/>
    <p:sldId id="3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8040"/>
  </p:normalViewPr>
  <p:slideViewPr>
    <p:cSldViewPr snapToGrid="0" snapToObjects="1">
      <p:cViewPr varScale="1">
        <p:scale>
          <a:sx n="98" d="100"/>
          <a:sy n="98" d="100"/>
        </p:scale>
        <p:origin x="8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15EA2-872A-E149-B3C8-BA813C8CB92C}" type="datetimeFigureOut">
              <a:rPr lang="en-US" smtClean="0"/>
              <a:t>9/27/18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6F92-09C2-034D-989C-3D9D9A27385A}" type="slidenum">
              <a:rPr lang="en-US" smtClean="0"/>
              <a:t>‹#›</a:t>
            </a:fld>
            <a:endParaRPr lang="en-US"/>
          </a:p>
        </p:txBody>
      </p:sp>
    </p:spTree>
    <p:extLst>
      <p:ext uri="{BB962C8B-B14F-4D97-AF65-F5344CB8AC3E}">
        <p14:creationId xmlns:p14="http://schemas.microsoft.com/office/powerpoint/2010/main" val="405573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inviting me to speak today. I’m going to talk to you about how fractionation affects ionizing radiation risks</a:t>
            </a:r>
          </a:p>
        </p:txBody>
      </p:sp>
      <p:sp>
        <p:nvSpPr>
          <p:cNvPr id="4" name="Slide Number Placeholder 3"/>
          <p:cNvSpPr>
            <a:spLocks noGrp="1"/>
          </p:cNvSpPr>
          <p:nvPr>
            <p:ph type="sldNum" sz="quarter" idx="5"/>
          </p:nvPr>
        </p:nvSpPr>
        <p:spPr/>
        <p:txBody>
          <a:bodyPr/>
          <a:lstStyle/>
          <a:p>
            <a:fld id="{114D6F92-09C2-034D-989C-3D9D9A27385A}" type="slidenum">
              <a:rPr lang="en-US" smtClean="0"/>
              <a:t>1</a:t>
            </a:fld>
            <a:endParaRPr lang="en-US"/>
          </a:p>
        </p:txBody>
      </p:sp>
    </p:spTree>
    <p:extLst>
      <p:ext uri="{BB962C8B-B14F-4D97-AF65-F5344CB8AC3E}">
        <p14:creationId xmlns:p14="http://schemas.microsoft.com/office/powerpoint/2010/main" val="80166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Should I instead add</a:t>
            </a:r>
            <a:r>
              <a:rPr lang="en-US" baseline="0" dirty="0"/>
              <a:t> a variable that says control or not? That would only work to give separate values for control or treated. Already did the control analysis, don’t need to do more with that.</a:t>
            </a:r>
          </a:p>
          <a:p>
            <a:r>
              <a:rPr lang="en-US" baseline="0" dirty="0"/>
              <a:t>For &gt;500 days, mention leverage? Should I show data or can I just explain in words?</a:t>
            </a:r>
            <a:endParaRPr lang="en-US" dirty="0"/>
          </a:p>
        </p:txBody>
      </p:sp>
      <p:sp>
        <p:nvSpPr>
          <p:cNvPr id="4" name="Slide Number Placeholder 3"/>
          <p:cNvSpPr>
            <a:spLocks noGrp="1"/>
          </p:cNvSpPr>
          <p:nvPr>
            <p:ph type="sldNum" sz="quarter" idx="10"/>
          </p:nvPr>
        </p:nvSpPr>
        <p:spPr/>
        <p:txBody>
          <a:bodyPr/>
          <a:lstStyle/>
          <a:p>
            <a:fld id="{5B4BD348-9A89-714F-9122-209BC706B685}" type="slidenum">
              <a:rPr lang="en-US" smtClean="0"/>
              <a:pPr/>
              <a:t>11</a:t>
            </a:fld>
            <a:endParaRPr lang="en-US"/>
          </a:p>
        </p:txBody>
      </p:sp>
    </p:spTree>
    <p:extLst>
      <p:ext uri="{BB962C8B-B14F-4D97-AF65-F5344CB8AC3E}">
        <p14:creationId xmlns:p14="http://schemas.microsoft.com/office/powerpoint/2010/main" val="294638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One of the major questions in our field is – how does receiving the same dose of radiation over a longer period of time, compared to an acute exposure, impact human health?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 popular method for answering that question is through DDREF – dose and dose rate effectiveness factor. It has been estimated around the world with varying conclusions. Theoretically, it represents the factor difference for risk in acute vs. protracted exposures.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United Nations Scientific Committee on the Effects of Atomic Radiation estimated a large range of 1.2-2.85 in 2006 and their most recent report concluded that they could not properly estimate. NCRP gives a range of estimates from 2-10. SSK German </a:t>
            </a:r>
            <a:r>
              <a:rPr lang="en-US" baseline="0" dirty="0" err="1"/>
              <a:t>commision</a:t>
            </a:r>
            <a:r>
              <a:rPr lang="en-US" baseline="0" dirty="0"/>
              <a:t> on Radiological Protection wants to abolish DDREF claiming it’s </a:t>
            </a:r>
            <a:r>
              <a:rPr lang="en-US" baseline="0" dirty="0" err="1"/>
              <a:t>unneccessary</a:t>
            </a:r>
            <a:r>
              <a:rPr lang="en-US" baseline="0" dirty="0"/>
              <a:t>, the value is one, there is no difference between risk in acute and protracted exposure. </a:t>
            </a:r>
            <a:r>
              <a:rPr lang="en-US" dirty="0"/>
              <a:t>Biological Effects of Ionizing Radiation</a:t>
            </a:r>
            <a:r>
              <a:rPr lang="en-US" baseline="0" dirty="0"/>
              <a:t> – BEIR VII was the 7</a:t>
            </a:r>
            <a:r>
              <a:rPr lang="en-US" baseline="30000" dirty="0"/>
              <a:t>th</a:t>
            </a:r>
            <a:r>
              <a:rPr lang="en-US" baseline="0" dirty="0"/>
              <a:t> report in a </a:t>
            </a:r>
            <a:r>
              <a:rPr lang="en-US" baseline="0" dirty="0" err="1"/>
              <a:t>seris</a:t>
            </a:r>
            <a:r>
              <a:rPr lang="en-US" baseline="0" dirty="0"/>
              <a:t> from the National Research Council and our goal standard. </a:t>
            </a:r>
          </a:p>
        </p:txBody>
      </p:sp>
      <p:sp>
        <p:nvSpPr>
          <p:cNvPr id="4" name="Slide Number Placeholder 3"/>
          <p:cNvSpPr>
            <a:spLocks noGrp="1"/>
          </p:cNvSpPr>
          <p:nvPr>
            <p:ph type="sldNum" sz="quarter" idx="10"/>
          </p:nvPr>
        </p:nvSpPr>
        <p:spPr/>
        <p:txBody>
          <a:bodyPr/>
          <a:lstStyle/>
          <a:p>
            <a:fld id="{2282D02F-5813-A842-965D-03CB9C6C36CB}" type="slidenum">
              <a:rPr lang="en-US" smtClean="0"/>
              <a:pPr/>
              <a:t>2</a:t>
            </a:fld>
            <a:endParaRPr lang="en-US"/>
          </a:p>
        </p:txBody>
      </p:sp>
    </p:spTree>
    <p:extLst>
      <p:ext uri="{BB962C8B-B14F-4D97-AF65-F5344CB8AC3E}">
        <p14:creationId xmlns:p14="http://schemas.microsoft.com/office/powerpoint/2010/main" val="250365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estimates combined several data sets to obtain their final result. </a:t>
            </a:r>
          </a:p>
          <a:p>
            <a:endParaRPr lang="en-US" dirty="0"/>
          </a:p>
          <a:p>
            <a:r>
              <a:rPr lang="en-US" dirty="0"/>
              <a:t>There are several methods for determining how ionizing radiation effects human health, and this outlines a few of the pros and cons from each option. In vitro studies are useful because they’re very well controlled, economically </a:t>
            </a:r>
            <a:r>
              <a:rPr lang="en-US" dirty="0" err="1"/>
              <a:t>advantageious</a:t>
            </a:r>
            <a:r>
              <a:rPr lang="en-US" dirty="0"/>
              <a:t>, and easy to genetically manipulate. However, these experiments are less useful for big picture questions because of their simplicity.</a:t>
            </a:r>
          </a:p>
          <a:p>
            <a:endParaRPr lang="en-US" dirty="0"/>
          </a:p>
          <a:p>
            <a:r>
              <a:rPr lang="en-US" dirty="0"/>
              <a:t>Animal experiments are also well controlled and easy to genetically manipulate. You can control the exact doses and dose rates that animals are exposed to and test multiple species. The issue here is that humans are our species of interest.</a:t>
            </a:r>
          </a:p>
          <a:p>
            <a:endParaRPr lang="en-US" dirty="0"/>
          </a:p>
          <a:p>
            <a:r>
              <a:rPr lang="en-US" dirty="0"/>
              <a:t>That leaves epidemiological studies – they’re very useful because we see exactly how the human body responds to ionizing radiation. Issues occur though with confounding factors (was this person a smoker? Did he or she stick to a healthy diet and exercise?), lack of ethnic diversity (nuclear disaster data comes from a specific group of people in a small area), small samples sizes, and mostly acute exposures like the atomic bomb survivors. We believe that combining data from all resources is the best way to determine the risks that humans face. Our lab focuses on animal studies, and today I’m going to talk to you specifically about the Janus data set.</a:t>
            </a:r>
          </a:p>
          <a:p>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3</a:t>
            </a:fld>
            <a:endParaRPr lang="en-US"/>
          </a:p>
        </p:txBody>
      </p:sp>
    </p:spTree>
    <p:extLst>
      <p:ext uri="{BB962C8B-B14F-4D97-AF65-F5344CB8AC3E}">
        <p14:creationId xmlns:p14="http://schemas.microsoft.com/office/powerpoint/2010/main" val="148081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Janus Tissue Archive housed in the </a:t>
            </a:r>
            <a:r>
              <a:rPr lang="en-US" baseline="0" dirty="0" err="1"/>
              <a:t>Woloschak</a:t>
            </a:r>
            <a:r>
              <a:rPr lang="en-US" baseline="0" dirty="0"/>
              <a:t> Lab at Northwestern University includes 10 individual studies exploring the effects of neutron and gamma irradiation on over 50,000 mice. This data was only recently publicly digitized and therefore had not been included in any of the previous DDREF estimates. Exposures in mice were acute and fractionated, doses varied from low to high, and age first irradiated was delayed in a small group of animals. I will also point out that tissue samples are available and you can request them through our website here if you’re </a:t>
            </a:r>
            <a:r>
              <a:rPr lang="en-US" baseline="0" dirty="0" err="1"/>
              <a:t>intertested</a:t>
            </a:r>
            <a:r>
              <a:rPr lang="en-US" baseline="0" dirty="0"/>
              <a:t>.</a:t>
            </a:r>
          </a:p>
          <a:p>
            <a:endParaRPr lang="en-US" baseline="0" dirty="0"/>
          </a:p>
          <a:p>
            <a:endParaRPr lang="en-US" baseline="0" dirty="0"/>
          </a:p>
          <a:p>
            <a:r>
              <a:rPr lang="en-US" baseline="0" dirty="0"/>
              <a:t>Gamma ray doses 90-5,111cGy Cobalt 60 </a:t>
            </a:r>
            <a:r>
              <a:rPr lang="en-US" baseline="0" dirty="0" err="1"/>
              <a:t>multiscource</a:t>
            </a:r>
            <a:r>
              <a:rPr lang="en-US" baseline="0" dirty="0"/>
              <a:t> irradiator </a:t>
            </a:r>
          </a:p>
          <a:p>
            <a:r>
              <a:rPr lang="en-US" baseline="0" dirty="0"/>
              <a:t>Neutrons 1-470 </a:t>
            </a:r>
            <a:r>
              <a:rPr lang="en-US" baseline="0" dirty="0" err="1"/>
              <a:t>cGy</a:t>
            </a:r>
            <a:r>
              <a:rPr lang="en-US" baseline="0" dirty="0"/>
              <a:t>  .85 </a:t>
            </a:r>
            <a:r>
              <a:rPr lang="en-US" baseline="0" dirty="0" err="1"/>
              <a:t>MeV</a:t>
            </a:r>
            <a:r>
              <a:rPr lang="en-US" baseline="0" dirty="0"/>
              <a:t> Janus reactor</a:t>
            </a:r>
            <a:endParaRPr lang="en-US" dirty="0"/>
          </a:p>
        </p:txBody>
      </p:sp>
      <p:sp>
        <p:nvSpPr>
          <p:cNvPr id="4" name="Slide Number Placeholder 3"/>
          <p:cNvSpPr>
            <a:spLocks noGrp="1"/>
          </p:cNvSpPr>
          <p:nvPr>
            <p:ph type="sldNum" sz="quarter" idx="10"/>
          </p:nvPr>
        </p:nvSpPr>
        <p:spPr/>
        <p:txBody>
          <a:bodyPr/>
          <a:lstStyle/>
          <a:p>
            <a:fld id="{2282D02F-5813-A842-965D-03CB9C6C36CB}" type="slidenum">
              <a:rPr lang="en-US" smtClean="0"/>
              <a:pPr/>
              <a:t>4</a:t>
            </a:fld>
            <a:endParaRPr lang="en-US"/>
          </a:p>
        </p:txBody>
      </p:sp>
    </p:spTree>
    <p:extLst>
      <p:ext uri="{BB962C8B-B14F-4D97-AF65-F5344CB8AC3E}">
        <p14:creationId xmlns:p14="http://schemas.microsoft.com/office/powerpoint/2010/main" val="3634866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determine how these factors impact survival, we used cox proportional hazards models. This is the most common model used for survival analysis and last I checked, it had been cited over 48,000 times. Cox </a:t>
            </a:r>
            <a:r>
              <a:rPr lang="en-US" dirty="0" err="1"/>
              <a:t>ph</a:t>
            </a:r>
            <a:r>
              <a:rPr lang="en-US" dirty="0"/>
              <a:t> is similar to a Kaplan </a:t>
            </a:r>
            <a:r>
              <a:rPr lang="en-US" dirty="0" err="1"/>
              <a:t>meier</a:t>
            </a:r>
            <a:r>
              <a:rPr lang="en-US" dirty="0"/>
              <a:t>, but more powerful.</a:t>
            </a:r>
          </a:p>
          <a:p>
            <a:r>
              <a:rPr lang="en-US" dirty="0"/>
              <a:t>It allows you to use multiple independent variables that can be categorical OR quantitative, you can include interactions between independent variables, and you can stratify your model.</a:t>
            </a:r>
          </a:p>
          <a:p>
            <a:r>
              <a:rPr lang="en-US" dirty="0"/>
              <a:t>The hazard ratio</a:t>
            </a:r>
            <a:r>
              <a:rPr lang="en-US" baseline="0" dirty="0"/>
              <a:t> is the ratio between the hazard of the event in one group compared to the hazard of the event in another group. In our case today, we are looking at the hazard of death, so our hazards are the instantaneous risk of dying at a given time, given that a subject is still at risk of the event.</a:t>
            </a:r>
          </a:p>
        </p:txBody>
      </p:sp>
      <p:sp>
        <p:nvSpPr>
          <p:cNvPr id="4" name="Slide Number Placeholder 3"/>
          <p:cNvSpPr>
            <a:spLocks noGrp="1"/>
          </p:cNvSpPr>
          <p:nvPr>
            <p:ph type="sldNum" sz="quarter" idx="10"/>
          </p:nvPr>
        </p:nvSpPr>
        <p:spPr/>
        <p:txBody>
          <a:bodyPr/>
          <a:lstStyle/>
          <a:p>
            <a:fld id="{5B4BD348-9A89-714F-9122-209BC706B685}" type="slidenum">
              <a:rPr lang="en-US" smtClean="0"/>
              <a:pPr/>
              <a:t>5</a:t>
            </a:fld>
            <a:endParaRPr lang="en-US"/>
          </a:p>
        </p:txBody>
      </p:sp>
    </p:spTree>
    <p:extLst>
      <p:ext uri="{BB962C8B-B14F-4D97-AF65-F5344CB8AC3E}">
        <p14:creationId xmlns:p14="http://schemas.microsoft.com/office/powerpoint/2010/main" val="58985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our analysis, we wanted to be able to safely compare all mice from across experiments. Each experiment was individually planned with a specific question in mind, but also designed to allow for cross-experiment </a:t>
            </a:r>
            <a:r>
              <a:rPr lang="en-US" dirty="0" err="1"/>
              <a:t>anlaysis</a:t>
            </a:r>
            <a:r>
              <a:rPr lang="en-US" dirty="0"/>
              <a:t>. We realize that while this was a great strategy in theory, in practice conditions changed over time. To make sure any significant changes we see between groups of animals is due to our specific questions and not due to differences in baseline models, we filtered mice so that there is no statistically significant differences in control mice based on experiment group, total number of </a:t>
            </a:r>
            <a:r>
              <a:rPr lang="en-US" dirty="0" err="1"/>
              <a:t>ractions</a:t>
            </a:r>
            <a:r>
              <a:rPr lang="en-US" dirty="0"/>
              <a:t>, and age first irradiated. This is the finished produce with a Cox PH estimation of survival </a:t>
            </a:r>
          </a:p>
        </p:txBody>
      </p:sp>
      <p:sp>
        <p:nvSpPr>
          <p:cNvPr id="4" name="Slide Number Placeholder 3"/>
          <p:cNvSpPr>
            <a:spLocks noGrp="1"/>
          </p:cNvSpPr>
          <p:nvPr>
            <p:ph type="sldNum" sz="quarter" idx="5"/>
          </p:nvPr>
        </p:nvSpPr>
        <p:spPr/>
        <p:txBody>
          <a:bodyPr/>
          <a:lstStyle/>
          <a:p>
            <a:fld id="{114D6F92-09C2-034D-989C-3D9D9A27385A}" type="slidenum">
              <a:rPr lang="en-US" smtClean="0"/>
              <a:t>6</a:t>
            </a:fld>
            <a:endParaRPr lang="en-US"/>
          </a:p>
        </p:txBody>
      </p:sp>
    </p:spTree>
    <p:extLst>
      <p:ext uri="{BB962C8B-B14F-4D97-AF65-F5344CB8AC3E}">
        <p14:creationId xmlns:p14="http://schemas.microsoft.com/office/powerpoint/2010/main" val="346946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4D6F92-09C2-034D-989C-3D9D9A27385A}" type="slidenum">
              <a:rPr lang="en-US" smtClean="0"/>
              <a:t>7</a:t>
            </a:fld>
            <a:endParaRPr lang="en-US"/>
          </a:p>
        </p:txBody>
      </p:sp>
    </p:spTree>
    <p:extLst>
      <p:ext uri="{BB962C8B-B14F-4D97-AF65-F5344CB8AC3E}">
        <p14:creationId xmlns:p14="http://schemas.microsoft.com/office/powerpoint/2010/main" val="302290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First </a:t>
            </a:r>
            <a:r>
              <a:rPr lang="en-US" dirty="0" err="1"/>
              <a:t>irrad</a:t>
            </a:r>
            <a:r>
              <a:rPr lang="en-US" baseline="0" dirty="0"/>
              <a:t> = 115</a:t>
            </a:r>
            <a:endParaRPr lang="en-US" dirty="0"/>
          </a:p>
        </p:txBody>
      </p:sp>
      <p:sp>
        <p:nvSpPr>
          <p:cNvPr id="4" name="Slide Number Placeholder 3"/>
          <p:cNvSpPr>
            <a:spLocks noGrp="1"/>
          </p:cNvSpPr>
          <p:nvPr>
            <p:ph type="sldNum" sz="quarter" idx="10"/>
          </p:nvPr>
        </p:nvSpPr>
        <p:spPr/>
        <p:txBody>
          <a:bodyPr/>
          <a:lstStyle/>
          <a:p>
            <a:fld id="{5B4BD348-9A89-714F-9122-209BC706B685}" type="slidenum">
              <a:rPr lang="en-US" smtClean="0"/>
              <a:pPr/>
              <a:t>9</a:t>
            </a:fld>
            <a:endParaRPr lang="en-US"/>
          </a:p>
        </p:txBody>
      </p:sp>
    </p:spTree>
    <p:extLst>
      <p:ext uri="{BB962C8B-B14F-4D97-AF65-F5344CB8AC3E}">
        <p14:creationId xmlns:p14="http://schemas.microsoft.com/office/powerpoint/2010/main" val="131079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First </a:t>
            </a:r>
            <a:r>
              <a:rPr lang="en-US" dirty="0" err="1"/>
              <a:t>irrad</a:t>
            </a:r>
            <a:r>
              <a:rPr lang="en-US" baseline="0" dirty="0"/>
              <a:t> = 115</a:t>
            </a:r>
            <a:endParaRPr lang="en-US" dirty="0"/>
          </a:p>
        </p:txBody>
      </p:sp>
      <p:sp>
        <p:nvSpPr>
          <p:cNvPr id="4" name="Slide Number Placeholder 3"/>
          <p:cNvSpPr>
            <a:spLocks noGrp="1"/>
          </p:cNvSpPr>
          <p:nvPr>
            <p:ph type="sldNum" sz="quarter" idx="10"/>
          </p:nvPr>
        </p:nvSpPr>
        <p:spPr/>
        <p:txBody>
          <a:bodyPr/>
          <a:lstStyle/>
          <a:p>
            <a:fld id="{5B4BD348-9A89-714F-9122-209BC706B685}" type="slidenum">
              <a:rPr lang="en-US" smtClean="0"/>
              <a:pPr/>
              <a:t>10</a:t>
            </a:fld>
            <a:endParaRPr lang="en-US"/>
          </a:p>
        </p:txBody>
      </p:sp>
    </p:spTree>
    <p:extLst>
      <p:ext uri="{BB962C8B-B14F-4D97-AF65-F5344CB8AC3E}">
        <p14:creationId xmlns:p14="http://schemas.microsoft.com/office/powerpoint/2010/main" val="121157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960A-6A8B-5E44-B7E1-3B5E7D40BB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9D46D-B4A3-064A-91C9-6728AB2F1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48F141-C75C-BC47-B668-C01E6D79296F}"/>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AA4C624A-5E62-824B-9427-98B3D734E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611D4-8C69-054D-8C9B-468BE2B31E9C}"/>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335813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E0CA-DCF1-AC46-A085-BF5950786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20BEB0-8146-8F4D-9513-B0E656517E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D1DD9-46B2-4B49-950A-15A95AABE0F6}"/>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46A8B741-4E87-D24E-A02D-2B8C608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2FBD4-9D4D-264A-B974-6A5DD2CA5898}"/>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14631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7A414-6F12-8746-B0A8-44A6F3628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706A6-2ECB-A243-8C03-5185A91D6A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443C7-479A-8149-9FBF-1A8492C71E07}"/>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5FC6A797-62EE-4645-9F25-A2D24E8B5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751CD-1BB0-ED40-AAC4-B8B64E821D6A}"/>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156750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9C67-AB6D-3F41-8130-B85F01BA2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EF71F-A209-3C4E-8970-493264C3DC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BB684-6D68-864D-BE62-68F7D89228BD}"/>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7227067B-B68E-9741-822D-E13FDDBEA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4FB2F-D471-0345-B143-C88AA931EAF4}"/>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4313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77EB-EFC1-CF4B-ADD4-04CE74DDA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543E4-A7A5-D44E-B546-23F758215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ECC96D-2281-AA49-BAEE-F0E8B2F5A5C7}"/>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021DAB91-C2E4-FD40-B614-4928A8D42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89CDF-8799-6144-8B81-E3F262048DB3}"/>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386379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5C59-6518-5848-A227-7223E2237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D3B51-FDEE-9040-B397-A775575213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A6E8B-B34E-9E43-A3D6-8B1467D974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49B08-516E-1C49-924D-0FD5476FDB9A}"/>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6" name="Footer Placeholder 5">
            <a:extLst>
              <a:ext uri="{FF2B5EF4-FFF2-40B4-BE49-F238E27FC236}">
                <a16:creationId xmlns:a16="http://schemas.microsoft.com/office/drawing/2014/main" id="{6E52746E-2F1B-3641-9E91-9DF8C92EB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84EF7-4947-414E-AA9F-29EA9F5F644F}"/>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8751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9DEE-035D-2341-88A3-87169552CD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BB97AC-2958-9E43-BAA3-89EAFBA88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A7826D-4F28-ED40-A51D-23552DCB13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A6FA1-CA85-7545-B6F2-38A8561DD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0B067E-8DC2-CA41-A2FB-D2FDE45D3B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A19ED-EE90-C043-91C6-006335D07F76}"/>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8" name="Footer Placeholder 7">
            <a:extLst>
              <a:ext uri="{FF2B5EF4-FFF2-40B4-BE49-F238E27FC236}">
                <a16:creationId xmlns:a16="http://schemas.microsoft.com/office/drawing/2014/main" id="{A9C3FE1B-010C-1A4F-989C-206E06157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90C45A-4187-8F43-8639-3FFE9D8DED6E}"/>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196732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5E71-8FBF-A645-9E9B-BEA41E82BB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A00B1C-0D6D-3F4F-8215-C8F2A3BBFABA}"/>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4" name="Footer Placeholder 3">
            <a:extLst>
              <a:ext uri="{FF2B5EF4-FFF2-40B4-BE49-F238E27FC236}">
                <a16:creationId xmlns:a16="http://schemas.microsoft.com/office/drawing/2014/main" id="{FA6ABE94-1F4F-5547-9246-172F63288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B79A5D-598A-7148-A46E-696378F9D917}"/>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131170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B7209-B4EB-0D46-8B40-A7375D35A18A}"/>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3" name="Footer Placeholder 2">
            <a:extLst>
              <a:ext uri="{FF2B5EF4-FFF2-40B4-BE49-F238E27FC236}">
                <a16:creationId xmlns:a16="http://schemas.microsoft.com/office/drawing/2014/main" id="{84CED08A-1F0D-DE44-A8F9-6E1EB06EB0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F17E3D-7630-5A4D-BAF1-D799E8DC7551}"/>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4597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2A06-B84D-FC48-AF98-9EE115BA6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35FD0-414E-C542-ADB9-E24D05FAD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BE89A-ECA5-B742-8A5C-A25FED0EB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62475-1506-654A-A76E-B94E855379B6}"/>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6" name="Footer Placeholder 5">
            <a:extLst>
              <a:ext uri="{FF2B5EF4-FFF2-40B4-BE49-F238E27FC236}">
                <a16:creationId xmlns:a16="http://schemas.microsoft.com/office/drawing/2014/main" id="{2B528765-C093-E245-9225-0239E35F0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D85DA-B376-ED4D-99A6-BDD86F311354}"/>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50822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17F5-D066-D54F-8C12-9B087782F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D1395-572B-9442-9659-624787675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DFC892-DDB4-514D-87CD-3419BB3AF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9E07F7-B367-3F4C-8979-417FDC3A2493}"/>
              </a:ext>
            </a:extLst>
          </p:cNvPr>
          <p:cNvSpPr>
            <a:spLocks noGrp="1"/>
          </p:cNvSpPr>
          <p:nvPr>
            <p:ph type="dt" sz="half" idx="10"/>
          </p:nvPr>
        </p:nvSpPr>
        <p:spPr/>
        <p:txBody>
          <a:bodyPr/>
          <a:lstStyle/>
          <a:p>
            <a:fld id="{575DAA15-FCBD-5241-8E86-41D15D8B18FB}" type="datetimeFigureOut">
              <a:rPr lang="en-US" smtClean="0"/>
              <a:t>9/27/18</a:t>
            </a:fld>
            <a:endParaRPr lang="en-US"/>
          </a:p>
        </p:txBody>
      </p:sp>
      <p:sp>
        <p:nvSpPr>
          <p:cNvPr id="6" name="Footer Placeholder 5">
            <a:extLst>
              <a:ext uri="{FF2B5EF4-FFF2-40B4-BE49-F238E27FC236}">
                <a16:creationId xmlns:a16="http://schemas.microsoft.com/office/drawing/2014/main" id="{12A69388-4022-C045-AA55-87D526526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8658D-D21B-A142-9980-26A9BE6B3CA7}"/>
              </a:ext>
            </a:extLst>
          </p:cNvPr>
          <p:cNvSpPr>
            <a:spLocks noGrp="1"/>
          </p:cNvSpPr>
          <p:nvPr>
            <p:ph type="sldNum" sz="quarter" idx="12"/>
          </p:nvPr>
        </p:nvSpPr>
        <p:spPr/>
        <p:txBody>
          <a:bodyPr/>
          <a:lstStyle/>
          <a:p>
            <a:fld id="{E10D9715-0D0C-EB43-B361-F71A41439BAA}" type="slidenum">
              <a:rPr lang="en-US" smtClean="0"/>
              <a:t>‹#›</a:t>
            </a:fld>
            <a:endParaRPr lang="en-US"/>
          </a:p>
        </p:txBody>
      </p:sp>
    </p:spTree>
    <p:extLst>
      <p:ext uri="{BB962C8B-B14F-4D97-AF65-F5344CB8AC3E}">
        <p14:creationId xmlns:p14="http://schemas.microsoft.com/office/powerpoint/2010/main" val="112230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1D0AB-C0AA-D140-8C52-50402E457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D9D9ED-FEFF-0343-8ACF-1D4349E98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4DC5A-942F-B54B-8737-C6C65809E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DAA15-FCBD-5241-8E86-41D15D8B18FB}" type="datetimeFigureOut">
              <a:rPr lang="en-US" smtClean="0"/>
              <a:t>9/27/18</a:t>
            </a:fld>
            <a:endParaRPr lang="en-US"/>
          </a:p>
        </p:txBody>
      </p:sp>
      <p:sp>
        <p:nvSpPr>
          <p:cNvPr id="5" name="Footer Placeholder 4">
            <a:extLst>
              <a:ext uri="{FF2B5EF4-FFF2-40B4-BE49-F238E27FC236}">
                <a16:creationId xmlns:a16="http://schemas.microsoft.com/office/drawing/2014/main" id="{C89F8A02-2FA7-A042-86F3-D8C2EE5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AA35F-98D8-2D4C-8D69-E94D2821E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D9715-0D0C-EB43-B361-F71A41439BAA}" type="slidenum">
              <a:rPr lang="en-US" smtClean="0"/>
              <a:t>‹#›</a:t>
            </a:fld>
            <a:endParaRPr lang="en-US"/>
          </a:p>
        </p:txBody>
      </p:sp>
    </p:spTree>
    <p:extLst>
      <p:ext uri="{BB962C8B-B14F-4D97-AF65-F5344CB8AC3E}">
        <p14:creationId xmlns:p14="http://schemas.microsoft.com/office/powerpoint/2010/main" val="2801909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Fractionation Affects Ionizing Radiation Risks</a:t>
            </a:r>
          </a:p>
        </p:txBody>
      </p:sp>
      <p:sp>
        <p:nvSpPr>
          <p:cNvPr id="5" name="Subtitle 4"/>
          <p:cNvSpPr>
            <a:spLocks noGrp="1"/>
          </p:cNvSpPr>
          <p:nvPr>
            <p:ph type="subTitle" idx="1"/>
          </p:nvPr>
        </p:nvSpPr>
        <p:spPr>
          <a:xfrm>
            <a:off x="1524000" y="3749179"/>
            <a:ext cx="9144000" cy="2336308"/>
          </a:xfrm>
        </p:spPr>
        <p:txBody>
          <a:bodyPr>
            <a:normAutofit/>
          </a:bodyPr>
          <a:lstStyle/>
          <a:p>
            <a:r>
              <a:rPr lang="en-US" dirty="0"/>
              <a:t>Applicability of Radiation-Response Models to Low Dose Protection Standards</a:t>
            </a:r>
          </a:p>
          <a:p>
            <a:endParaRPr lang="en-US" dirty="0"/>
          </a:p>
          <a:p>
            <a:r>
              <a:rPr lang="en-US" dirty="0"/>
              <a:t>October 2, 2018</a:t>
            </a:r>
          </a:p>
          <a:p>
            <a:r>
              <a:rPr lang="en-US" dirty="0"/>
              <a:t>Alia Zander</a:t>
            </a:r>
          </a:p>
        </p:txBody>
      </p:sp>
    </p:spTree>
    <p:extLst>
      <p:ext uri="{BB962C8B-B14F-4D97-AF65-F5344CB8AC3E}">
        <p14:creationId xmlns:p14="http://schemas.microsoft.com/office/powerpoint/2010/main" val="377819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Proportional Hazards  Base Model</a:t>
            </a:r>
          </a:p>
        </p:txBody>
      </p:sp>
      <p:pic>
        <p:nvPicPr>
          <p:cNvPr id="5" name="Picture 4"/>
          <p:cNvPicPr>
            <a:picLocks noChangeAspect="1"/>
          </p:cNvPicPr>
          <p:nvPr/>
        </p:nvPicPr>
        <p:blipFill>
          <a:blip r:embed="rId3"/>
          <a:stretch>
            <a:fillRect/>
          </a:stretch>
        </p:blipFill>
        <p:spPr>
          <a:xfrm>
            <a:off x="2159000" y="1748371"/>
            <a:ext cx="7874000" cy="4889500"/>
          </a:xfrm>
          <a:prstGeom prst="rect">
            <a:avLst/>
          </a:prstGeom>
        </p:spPr>
      </p:pic>
    </p:spTree>
    <p:extLst>
      <p:ext uri="{BB962C8B-B14F-4D97-AF65-F5344CB8AC3E}">
        <p14:creationId xmlns:p14="http://schemas.microsoft.com/office/powerpoint/2010/main" val="318754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 Model: Robustness checks</a:t>
            </a:r>
          </a:p>
        </p:txBody>
      </p:sp>
      <p:sp>
        <p:nvSpPr>
          <p:cNvPr id="5" name="Content Placeholder 4"/>
          <p:cNvSpPr>
            <a:spLocks noGrp="1"/>
          </p:cNvSpPr>
          <p:nvPr>
            <p:ph idx="1"/>
          </p:nvPr>
        </p:nvSpPr>
        <p:spPr/>
        <p:txBody>
          <a:bodyPr>
            <a:normAutofit/>
          </a:bodyPr>
          <a:lstStyle/>
          <a:p>
            <a:r>
              <a:rPr lang="en-US" dirty="0"/>
              <a:t>Base model:</a:t>
            </a:r>
          </a:p>
          <a:p>
            <a:pPr lvl="1"/>
            <a:r>
              <a:rPr lang="en-US" dirty="0"/>
              <a:t>Sex (categorical covariate) </a:t>
            </a:r>
            <a:r>
              <a:rPr lang="en-US" dirty="0" err="1">
                <a:sym typeface="Wingdings"/>
              </a:rPr>
              <a:t></a:t>
            </a:r>
            <a:r>
              <a:rPr lang="en-US" dirty="0">
                <a:sym typeface="Wingdings"/>
              </a:rPr>
              <a:t> Stratify </a:t>
            </a:r>
            <a:r>
              <a:rPr lang="en-US" dirty="0">
                <a:latin typeface="Zapf Dingbats"/>
                <a:ea typeface="Zapf Dingbats"/>
                <a:cs typeface="Zapf Dingbats"/>
                <a:sym typeface="Wingdings"/>
              </a:rPr>
              <a:t>✓</a:t>
            </a:r>
            <a:endParaRPr lang="en-US" dirty="0"/>
          </a:p>
          <a:p>
            <a:pPr lvl="1"/>
            <a:r>
              <a:rPr lang="en-US" dirty="0"/>
              <a:t>Fractions (continuous covariate) </a:t>
            </a:r>
            <a:r>
              <a:rPr lang="en-US" dirty="0" err="1">
                <a:sym typeface="Wingdings"/>
              </a:rPr>
              <a:t></a:t>
            </a:r>
            <a:r>
              <a:rPr lang="en-US" dirty="0">
                <a:sym typeface="Wingdings"/>
              </a:rPr>
              <a:t> categorical </a:t>
            </a:r>
            <a:r>
              <a:rPr lang="en-US" dirty="0">
                <a:latin typeface="Zapf Dingbats"/>
                <a:ea typeface="Zapf Dingbats"/>
                <a:cs typeface="Zapf Dingbats"/>
                <a:sym typeface="Wingdings"/>
              </a:rPr>
              <a:t>✓</a:t>
            </a:r>
            <a:endParaRPr lang="en-US" dirty="0">
              <a:sym typeface="Wingdings"/>
            </a:endParaRPr>
          </a:p>
          <a:p>
            <a:pPr lvl="2"/>
            <a:r>
              <a:rPr lang="en-US" dirty="0">
                <a:sym typeface="Wingdings"/>
              </a:rPr>
              <a:t>24 fractions shows opposite effect, look into this</a:t>
            </a:r>
            <a:endParaRPr lang="en-US" dirty="0"/>
          </a:p>
          <a:p>
            <a:pPr lvl="1"/>
            <a:r>
              <a:rPr lang="en-US" dirty="0"/>
              <a:t>Dose (continuous covariate) </a:t>
            </a:r>
            <a:r>
              <a:rPr lang="en-US" dirty="0" err="1">
                <a:sym typeface="Wingdings"/>
              </a:rPr>
              <a:t></a:t>
            </a:r>
            <a:r>
              <a:rPr lang="en-US" dirty="0">
                <a:sym typeface="Wingdings"/>
              </a:rPr>
              <a:t> categorical</a:t>
            </a:r>
          </a:p>
          <a:p>
            <a:pPr lvl="2"/>
            <a:r>
              <a:rPr lang="en-US" dirty="0">
                <a:sym typeface="Wingdings"/>
              </a:rPr>
              <a:t>Too many degrees of freedom</a:t>
            </a:r>
            <a:endParaRPr lang="en-US" dirty="0"/>
          </a:p>
          <a:p>
            <a:pPr lvl="1"/>
            <a:r>
              <a:rPr lang="en-US" dirty="0"/>
              <a:t>First Irradiated (continuous covariate) </a:t>
            </a:r>
            <a:r>
              <a:rPr lang="en-US" dirty="0" err="1">
                <a:sym typeface="Wingdings"/>
              </a:rPr>
              <a:t></a:t>
            </a:r>
            <a:r>
              <a:rPr lang="en-US" dirty="0">
                <a:sym typeface="Wingdings"/>
              </a:rPr>
              <a:t> categorical</a:t>
            </a:r>
          </a:p>
          <a:p>
            <a:pPr lvl="2"/>
            <a:r>
              <a:rPr lang="en-US" dirty="0">
                <a:sym typeface="Wingdings"/>
              </a:rPr>
              <a:t>Too many degrees of freedom</a:t>
            </a:r>
            <a:endParaRPr lang="en-US" dirty="0"/>
          </a:p>
        </p:txBody>
      </p:sp>
    </p:spTree>
    <p:extLst>
      <p:ext uri="{BB962C8B-B14F-4D97-AF65-F5344CB8AC3E}">
        <p14:creationId xmlns:p14="http://schemas.microsoft.com/office/powerpoint/2010/main" val="40230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FF03-12A0-7245-89F2-E050974B2F0A}"/>
              </a:ext>
            </a:extLst>
          </p:cNvPr>
          <p:cNvSpPr>
            <a:spLocks noGrp="1"/>
          </p:cNvSpPr>
          <p:nvPr>
            <p:ph type="title"/>
          </p:nvPr>
        </p:nvSpPr>
        <p:spPr/>
        <p:txBody>
          <a:bodyPr/>
          <a:lstStyle/>
          <a:p>
            <a:r>
              <a:rPr lang="en-US" dirty="0"/>
              <a:t>Conclusions and Future Directions</a:t>
            </a:r>
          </a:p>
        </p:txBody>
      </p:sp>
      <p:sp>
        <p:nvSpPr>
          <p:cNvPr id="3" name="Content Placeholder 2">
            <a:extLst>
              <a:ext uri="{FF2B5EF4-FFF2-40B4-BE49-F238E27FC236}">
                <a16:creationId xmlns:a16="http://schemas.microsoft.com/office/drawing/2014/main" id="{F79A7453-DF5D-BD40-983D-0A859AADA1EC}"/>
              </a:ext>
            </a:extLst>
          </p:cNvPr>
          <p:cNvSpPr>
            <a:spLocks noGrp="1"/>
          </p:cNvSpPr>
          <p:nvPr>
            <p:ph idx="1"/>
          </p:nvPr>
        </p:nvSpPr>
        <p:spPr/>
        <p:txBody>
          <a:bodyPr/>
          <a:lstStyle/>
          <a:p>
            <a:r>
              <a:rPr lang="en-US" dirty="0"/>
              <a:t>Janus data from separate experiments can be combined for one large analysis</a:t>
            </a:r>
          </a:p>
          <a:p>
            <a:r>
              <a:rPr lang="en-US" dirty="0"/>
              <a:t>Fractionation of gamma irradiation significantly decreases the death hazard in mice</a:t>
            </a:r>
          </a:p>
          <a:p>
            <a:r>
              <a:rPr lang="en-US" dirty="0"/>
              <a:t>Competing risks analysis can be performed to determine risk for specific causes of death</a:t>
            </a:r>
          </a:p>
          <a:p>
            <a:r>
              <a:rPr lang="en-US" dirty="0"/>
              <a:t>Neutron irradiated mice will be analyzed</a:t>
            </a:r>
          </a:p>
        </p:txBody>
      </p:sp>
    </p:spTree>
    <p:extLst>
      <p:ext uri="{BB962C8B-B14F-4D97-AF65-F5344CB8AC3E}">
        <p14:creationId xmlns:p14="http://schemas.microsoft.com/office/powerpoint/2010/main" val="148472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6491-0BA5-1842-B482-A5CC23343EF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5FDE9E3-9632-4E4E-A5D0-FB4240EB132C}"/>
              </a:ext>
            </a:extLst>
          </p:cNvPr>
          <p:cNvSpPr>
            <a:spLocks noGrp="1"/>
          </p:cNvSpPr>
          <p:nvPr>
            <p:ph idx="1"/>
          </p:nvPr>
        </p:nvSpPr>
        <p:spPr/>
        <p:txBody>
          <a:bodyPr/>
          <a:lstStyle/>
          <a:p>
            <a:pPr marL="0" indent="0">
              <a:buNone/>
            </a:pPr>
            <a:r>
              <a:rPr lang="en-US" dirty="0"/>
              <a:t>Dr. Gayle </a:t>
            </a:r>
            <a:r>
              <a:rPr lang="en-US" dirty="0" err="1"/>
              <a:t>Woloschak</a:t>
            </a:r>
            <a:r>
              <a:rPr lang="en-US" dirty="0"/>
              <a:t> </a:t>
            </a:r>
          </a:p>
          <a:p>
            <a:pPr marL="0" indent="0">
              <a:buNone/>
            </a:pPr>
            <a:r>
              <a:rPr lang="en-US" dirty="0"/>
              <a:t>Dr. Tatjana </a:t>
            </a:r>
            <a:r>
              <a:rPr lang="en-US" dirty="0" err="1"/>
              <a:t>Paunesku</a:t>
            </a:r>
            <a:endParaRPr lang="en-US" dirty="0"/>
          </a:p>
          <a:p>
            <a:pPr marL="0" indent="0">
              <a:buNone/>
            </a:pPr>
            <a:r>
              <a:rPr lang="en-US" dirty="0"/>
              <a:t>Dr. Edward Malthouse</a:t>
            </a:r>
          </a:p>
          <a:p>
            <a:pPr marL="0" indent="0">
              <a:buNone/>
            </a:pPr>
            <a:r>
              <a:rPr lang="en-US" dirty="0"/>
              <a:t>Dr. Alfred </a:t>
            </a:r>
            <a:r>
              <a:rPr lang="en-US" dirty="0" err="1"/>
              <a:t>Redamaker</a:t>
            </a:r>
            <a:endParaRPr lang="en-US" dirty="0"/>
          </a:p>
          <a:p>
            <a:pPr marL="0" indent="0">
              <a:buNone/>
            </a:pPr>
            <a:r>
              <a:rPr lang="en-US" dirty="0"/>
              <a:t>Dr. Adin-Christian Andrei</a:t>
            </a:r>
          </a:p>
          <a:p>
            <a:pPr marL="0" indent="0">
              <a:buNone/>
            </a:pPr>
            <a:r>
              <a:rPr lang="en-US" dirty="0"/>
              <a:t>Dr. Ben Haley</a:t>
            </a:r>
          </a:p>
          <a:p>
            <a:pPr marL="0" indent="0">
              <a:buNone/>
            </a:pPr>
            <a:r>
              <a:rPr lang="en-US" dirty="0"/>
              <a:t>Carissa </a:t>
            </a:r>
            <a:r>
              <a:rPr lang="en-US" dirty="0" err="1"/>
              <a:t>Ritner</a:t>
            </a:r>
            <a:endParaRPr lang="en-US" dirty="0"/>
          </a:p>
          <a:p>
            <a:pPr marL="0" indent="0">
              <a:buNone/>
            </a:pPr>
            <a:endParaRPr lang="en-US" dirty="0"/>
          </a:p>
        </p:txBody>
      </p:sp>
    </p:spTree>
    <p:extLst>
      <p:ext uri="{BB962C8B-B14F-4D97-AF65-F5344CB8AC3E}">
        <p14:creationId xmlns:p14="http://schemas.microsoft.com/office/powerpoint/2010/main" val="385099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4" y="365125"/>
            <a:ext cx="11998035" cy="1325563"/>
          </a:xfrm>
        </p:spPr>
        <p:txBody>
          <a:bodyPr/>
          <a:lstStyle/>
          <a:p>
            <a:r>
              <a:rPr lang="en-US" dirty="0"/>
              <a:t>Dose and Dose Rate Effectiveness (DDREF) estimates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81633234"/>
              </p:ext>
            </p:extLst>
          </p:nvPr>
        </p:nvGraphicFramePr>
        <p:xfrm>
          <a:off x="1981200" y="1455329"/>
          <a:ext cx="8229600" cy="4758802"/>
        </p:xfrm>
        <a:graphic>
          <a:graphicData uri="http://schemas.openxmlformats.org/drawingml/2006/table">
            <a:tbl>
              <a:tblPr firstRow="1" bandRow="1">
                <a:tableStyleId>{9DCAF9ED-07DC-4A11-8D7F-57B35C25682E}</a:tableStyleId>
              </a:tblPr>
              <a:tblGrid>
                <a:gridCol w="6079067">
                  <a:extLst>
                    <a:ext uri="{9D8B030D-6E8A-4147-A177-3AD203B41FA5}">
                      <a16:colId xmlns:a16="http://schemas.microsoft.com/office/drawing/2014/main" val="20000"/>
                    </a:ext>
                  </a:extLst>
                </a:gridCol>
                <a:gridCol w="2150533">
                  <a:extLst>
                    <a:ext uri="{9D8B030D-6E8A-4147-A177-3AD203B41FA5}">
                      <a16:colId xmlns:a16="http://schemas.microsoft.com/office/drawing/2014/main" val="20001"/>
                    </a:ext>
                  </a:extLst>
                </a:gridCol>
              </a:tblGrid>
              <a:tr h="374036">
                <a:tc>
                  <a:txBody>
                    <a:bodyPr/>
                    <a:lstStyle/>
                    <a:p>
                      <a:r>
                        <a:rPr lang="en-US" sz="2400" dirty="0"/>
                        <a:t>Research Institution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DDREF Value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673265">
                <a:tc>
                  <a:txBody>
                    <a:bodyPr/>
                    <a:lstStyle/>
                    <a:p>
                      <a:r>
                        <a:rPr lang="en-US" sz="2400" dirty="0"/>
                        <a:t>United Nations Scientific Committee on the Effects of Atomic Radiation (UNSCEAR)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1.2-2.85 (2006)</a:t>
                      </a:r>
                    </a:p>
                    <a:p>
                      <a:r>
                        <a:rPr lang="en-US" sz="2400" dirty="0"/>
                        <a:t>NA</a:t>
                      </a:r>
                      <a:r>
                        <a:rPr lang="en-US" sz="2400" baseline="0" dirty="0"/>
                        <a:t> (2012)</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8389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SSK German Commission on Radiological Protection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673265">
                <a:tc>
                  <a:txBody>
                    <a:bodyPr/>
                    <a:lstStyle/>
                    <a:p>
                      <a:r>
                        <a:rPr lang="en-US" sz="2400" dirty="0"/>
                        <a:t>International Commission</a:t>
                      </a:r>
                      <a:r>
                        <a:rPr lang="en-US" sz="2400" baseline="0" dirty="0"/>
                        <a:t> on Radiological Protection (ICRP)</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908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National Council on Radiation Protection (NCRP)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2.0-10.0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908348">
                <a:tc>
                  <a:txBody>
                    <a:bodyPr/>
                    <a:lstStyle/>
                    <a:p>
                      <a:r>
                        <a:rPr lang="en-US" sz="2400" dirty="0"/>
                        <a:t>National Academy</a:t>
                      </a:r>
                      <a:r>
                        <a:rPr lang="en-US" sz="2400" baseline="0" dirty="0"/>
                        <a:t> of Sciences (NAS) - </a:t>
                      </a:r>
                      <a:r>
                        <a:rPr lang="en-US" sz="2400" dirty="0"/>
                        <a:t>Biological Effects of Ionizing Radiation (BEIR VII)</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1.5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486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radiation studies</a:t>
            </a:r>
          </a:p>
        </p:txBody>
      </p:sp>
      <p:graphicFrame>
        <p:nvGraphicFramePr>
          <p:cNvPr id="4" name="Content Placeholder 3"/>
          <p:cNvGraphicFramePr>
            <a:graphicFrameLocks noGrp="1"/>
          </p:cNvGraphicFramePr>
          <p:nvPr>
            <p:ph idx="1"/>
          </p:nvPr>
        </p:nvGraphicFramePr>
        <p:xfrm>
          <a:off x="2124963" y="1490137"/>
          <a:ext cx="7950366" cy="5048079"/>
        </p:xfrm>
        <a:graphic>
          <a:graphicData uri="http://schemas.openxmlformats.org/drawingml/2006/table">
            <a:tbl>
              <a:tblPr firstRow="1" bandRow="1">
                <a:tableStyleId>{9DCAF9ED-07DC-4A11-8D7F-57B35C25682E}</a:tableStyleId>
              </a:tblPr>
              <a:tblGrid>
                <a:gridCol w="2243837">
                  <a:extLst>
                    <a:ext uri="{9D8B030D-6E8A-4147-A177-3AD203B41FA5}">
                      <a16:colId xmlns:a16="http://schemas.microsoft.com/office/drawing/2014/main" val="20000"/>
                    </a:ext>
                  </a:extLst>
                </a:gridCol>
                <a:gridCol w="2980267">
                  <a:extLst>
                    <a:ext uri="{9D8B030D-6E8A-4147-A177-3AD203B41FA5}">
                      <a16:colId xmlns:a16="http://schemas.microsoft.com/office/drawing/2014/main" val="20001"/>
                    </a:ext>
                  </a:extLst>
                </a:gridCol>
                <a:gridCol w="2726262">
                  <a:extLst>
                    <a:ext uri="{9D8B030D-6E8A-4147-A177-3AD203B41FA5}">
                      <a16:colId xmlns:a16="http://schemas.microsoft.com/office/drawing/2014/main" val="20002"/>
                    </a:ext>
                  </a:extLst>
                </a:gridCol>
              </a:tblGrid>
              <a:tr h="647608">
                <a:tc>
                  <a:txBody>
                    <a:bodyPr/>
                    <a:lstStyle/>
                    <a:p>
                      <a:r>
                        <a:rPr lang="en-US" sz="2400" dirty="0"/>
                        <a:t>Type</a:t>
                      </a:r>
                      <a:r>
                        <a:rPr lang="en-US" sz="2400" baseline="0" dirty="0"/>
                        <a:t>s of studies</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Pros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a:t>Cons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172338">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Controlled experiment</a:t>
                      </a:r>
                    </a:p>
                    <a:p>
                      <a:r>
                        <a:rPr lang="en-US" sz="1900" dirty="0"/>
                        <a:t>Economically advantageous</a:t>
                      </a:r>
                    </a:p>
                    <a:p>
                      <a:r>
                        <a:rPr lang="en-US" sz="1900" dirty="0"/>
                        <a:t>Ease</a:t>
                      </a:r>
                      <a:r>
                        <a:rPr lang="en-US" sz="1900" baseline="0" dirty="0"/>
                        <a:t> of genetic manipulation</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Not as</a:t>
                      </a:r>
                      <a:r>
                        <a:rPr lang="en-US" sz="1900" baseline="0" dirty="0"/>
                        <a:t> physiologically accurate </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58398">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Controlled experiment</a:t>
                      </a:r>
                    </a:p>
                    <a:p>
                      <a:r>
                        <a:rPr lang="en-US" sz="1900" dirty="0"/>
                        <a:t>Varying doses</a:t>
                      </a:r>
                    </a:p>
                    <a:p>
                      <a:r>
                        <a:rPr lang="en-US" sz="1900" dirty="0"/>
                        <a:t>Varying dose</a:t>
                      </a:r>
                      <a:r>
                        <a:rPr lang="en-US" sz="1900" baseline="0" dirty="0"/>
                        <a:t> rates</a:t>
                      </a:r>
                    </a:p>
                    <a:p>
                      <a:r>
                        <a:rPr lang="en-US" sz="1900" baseline="0" dirty="0"/>
                        <a:t>Can test multiple species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Ease</a:t>
                      </a:r>
                      <a:r>
                        <a:rPr lang="en-US" sz="1900" baseline="0" dirty="0"/>
                        <a:t> of genetic manipulation</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Not species</a:t>
                      </a:r>
                      <a:r>
                        <a:rPr lang="en-US" sz="1900" baseline="0" dirty="0"/>
                        <a:t> of interest</a:t>
                      </a:r>
                    </a:p>
                    <a:p>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321991">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Species of interest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Confounding</a:t>
                      </a:r>
                      <a:r>
                        <a:rPr lang="en-US" sz="1900" baseline="0" dirty="0"/>
                        <a:t> factors</a:t>
                      </a:r>
                      <a:endParaRPr lang="en-US" sz="1900" dirty="0"/>
                    </a:p>
                    <a:p>
                      <a:r>
                        <a:rPr lang="en-US" sz="1900" dirty="0"/>
                        <a:t>Lack of ethnic diversity</a:t>
                      </a:r>
                    </a:p>
                    <a:p>
                      <a:r>
                        <a:rPr lang="en-US" sz="1900" dirty="0"/>
                        <a:t>Small sample size</a:t>
                      </a:r>
                    </a:p>
                    <a:p>
                      <a:r>
                        <a:rPr lang="en-US" sz="1900" dirty="0"/>
                        <a:t>Mostly</a:t>
                      </a:r>
                      <a:r>
                        <a:rPr lang="en-US" sz="1900" baseline="0" dirty="0"/>
                        <a:t> acute exposures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41986" name="Picture 2"/>
          <p:cNvPicPr>
            <a:picLocks noChangeAspect="1" noChangeArrowheads="1"/>
          </p:cNvPicPr>
          <p:nvPr/>
        </p:nvPicPr>
        <p:blipFill>
          <a:blip r:embed="rId3"/>
          <a:srcRect/>
          <a:stretch>
            <a:fillRect/>
          </a:stretch>
        </p:blipFill>
        <p:spPr bwMode="auto">
          <a:xfrm>
            <a:off x="2524765" y="2581000"/>
            <a:ext cx="1300205" cy="596051"/>
          </a:xfrm>
          <a:prstGeom prst="rect">
            <a:avLst/>
          </a:prstGeom>
          <a:noFill/>
          <a:ln w="9525">
            <a:noFill/>
            <a:miter lim="800000"/>
            <a:headEnd/>
            <a:tailEnd/>
          </a:ln>
          <a:effectLst/>
        </p:spPr>
      </p:pic>
      <p:pic>
        <p:nvPicPr>
          <p:cNvPr id="41987" name="Picture 3"/>
          <p:cNvPicPr>
            <a:picLocks noChangeAspect="1" noChangeArrowheads="1"/>
          </p:cNvPicPr>
          <p:nvPr/>
        </p:nvPicPr>
        <p:blipFill>
          <a:blip r:embed="rId4"/>
          <a:srcRect/>
          <a:stretch>
            <a:fillRect/>
          </a:stretch>
        </p:blipFill>
        <p:spPr bwMode="auto">
          <a:xfrm rot="16200000">
            <a:off x="2669790" y="3789435"/>
            <a:ext cx="1128369" cy="1181992"/>
          </a:xfrm>
          <a:prstGeom prst="rect">
            <a:avLst/>
          </a:prstGeom>
          <a:noFill/>
          <a:ln w="9525">
            <a:noFill/>
            <a:miter lim="800000"/>
            <a:headEnd/>
            <a:tailEnd/>
          </a:ln>
          <a:effectLst/>
        </p:spPr>
      </p:pic>
      <p:pic>
        <p:nvPicPr>
          <p:cNvPr id="41992" name="Picture 8"/>
          <p:cNvPicPr>
            <a:picLocks noChangeAspect="1" noChangeArrowheads="1"/>
          </p:cNvPicPr>
          <p:nvPr/>
        </p:nvPicPr>
        <p:blipFill>
          <a:blip r:embed="rId5"/>
          <a:srcRect/>
          <a:stretch>
            <a:fillRect/>
          </a:stretch>
        </p:blipFill>
        <p:spPr bwMode="auto">
          <a:xfrm flipH="1">
            <a:off x="2467549" y="5313016"/>
            <a:ext cx="299482" cy="597108"/>
          </a:xfrm>
          <a:prstGeom prst="rect">
            <a:avLst/>
          </a:prstGeom>
          <a:noFill/>
          <a:ln w="9525">
            <a:noFill/>
            <a:miter lim="800000"/>
            <a:headEnd/>
            <a:tailEnd/>
          </a:ln>
          <a:effectLst/>
        </p:spPr>
      </p:pic>
      <p:pic>
        <p:nvPicPr>
          <p:cNvPr id="12" name="Picture 8"/>
          <p:cNvPicPr>
            <a:picLocks noChangeAspect="1" noChangeArrowheads="1"/>
          </p:cNvPicPr>
          <p:nvPr/>
        </p:nvPicPr>
        <p:blipFill>
          <a:blip r:embed="rId5"/>
          <a:srcRect/>
          <a:stretch>
            <a:fillRect/>
          </a:stretch>
        </p:blipFill>
        <p:spPr bwMode="auto">
          <a:xfrm flipH="1">
            <a:off x="2619949" y="5465416"/>
            <a:ext cx="299482" cy="597108"/>
          </a:xfrm>
          <a:prstGeom prst="rect">
            <a:avLst/>
          </a:prstGeom>
          <a:noFill/>
          <a:ln w="9525">
            <a:noFill/>
            <a:miter lim="800000"/>
            <a:headEnd/>
            <a:tailEnd/>
          </a:ln>
          <a:effectLst/>
        </p:spPr>
      </p:pic>
      <p:pic>
        <p:nvPicPr>
          <p:cNvPr id="13" name="Picture 8"/>
          <p:cNvPicPr>
            <a:picLocks noChangeAspect="1" noChangeArrowheads="1"/>
          </p:cNvPicPr>
          <p:nvPr/>
        </p:nvPicPr>
        <p:blipFill>
          <a:blip r:embed="rId5"/>
          <a:srcRect/>
          <a:stretch>
            <a:fillRect/>
          </a:stretch>
        </p:blipFill>
        <p:spPr bwMode="auto">
          <a:xfrm flipH="1">
            <a:off x="2772349" y="5617816"/>
            <a:ext cx="299482" cy="597108"/>
          </a:xfrm>
          <a:prstGeom prst="rect">
            <a:avLst/>
          </a:prstGeom>
          <a:noFill/>
          <a:ln w="9525">
            <a:noFill/>
            <a:miter lim="800000"/>
            <a:headEnd/>
            <a:tailEnd/>
          </a:ln>
          <a:effectLst/>
        </p:spPr>
      </p:pic>
      <p:pic>
        <p:nvPicPr>
          <p:cNvPr id="14" name="Picture 8"/>
          <p:cNvPicPr>
            <a:picLocks noChangeAspect="1" noChangeArrowheads="1"/>
          </p:cNvPicPr>
          <p:nvPr/>
        </p:nvPicPr>
        <p:blipFill>
          <a:blip r:embed="rId5"/>
          <a:srcRect/>
          <a:stretch>
            <a:fillRect/>
          </a:stretch>
        </p:blipFill>
        <p:spPr bwMode="auto">
          <a:xfrm flipH="1">
            <a:off x="2978407" y="5770216"/>
            <a:ext cx="299482" cy="597108"/>
          </a:xfrm>
          <a:prstGeom prst="rect">
            <a:avLst/>
          </a:prstGeom>
          <a:noFill/>
          <a:ln w="9525">
            <a:noFill/>
            <a:miter lim="800000"/>
            <a:headEnd/>
            <a:tailEnd/>
          </a:ln>
          <a:effectLst/>
        </p:spPr>
      </p:pic>
      <p:pic>
        <p:nvPicPr>
          <p:cNvPr id="15" name="Picture 8"/>
          <p:cNvPicPr>
            <a:picLocks noChangeAspect="1" noChangeArrowheads="1"/>
          </p:cNvPicPr>
          <p:nvPr/>
        </p:nvPicPr>
        <p:blipFill>
          <a:blip r:embed="rId5"/>
          <a:srcRect/>
          <a:stretch>
            <a:fillRect/>
          </a:stretch>
        </p:blipFill>
        <p:spPr bwMode="auto">
          <a:xfrm flipH="1">
            <a:off x="3077149" y="5260760"/>
            <a:ext cx="299482" cy="597108"/>
          </a:xfrm>
          <a:prstGeom prst="rect">
            <a:avLst/>
          </a:prstGeom>
          <a:noFill/>
          <a:ln w="9525">
            <a:noFill/>
            <a:miter lim="800000"/>
            <a:headEnd/>
            <a:tailEnd/>
          </a:ln>
          <a:effectLst/>
        </p:spPr>
      </p:pic>
      <p:pic>
        <p:nvPicPr>
          <p:cNvPr id="16" name="Picture 8"/>
          <p:cNvPicPr>
            <a:picLocks noChangeAspect="1" noChangeArrowheads="1"/>
          </p:cNvPicPr>
          <p:nvPr/>
        </p:nvPicPr>
        <p:blipFill>
          <a:blip r:embed="rId5"/>
          <a:srcRect/>
          <a:stretch>
            <a:fillRect/>
          </a:stretch>
        </p:blipFill>
        <p:spPr bwMode="auto">
          <a:xfrm flipH="1">
            <a:off x="3130807" y="5922616"/>
            <a:ext cx="299482" cy="597108"/>
          </a:xfrm>
          <a:prstGeom prst="rect">
            <a:avLst/>
          </a:prstGeom>
          <a:noFill/>
          <a:ln w="9525">
            <a:noFill/>
            <a:miter lim="800000"/>
            <a:headEnd/>
            <a:tailEnd/>
          </a:ln>
          <a:effectLst/>
        </p:spPr>
      </p:pic>
      <p:pic>
        <p:nvPicPr>
          <p:cNvPr id="17" name="Picture 8"/>
          <p:cNvPicPr>
            <a:picLocks noChangeAspect="1" noChangeArrowheads="1"/>
          </p:cNvPicPr>
          <p:nvPr/>
        </p:nvPicPr>
        <p:blipFill>
          <a:blip r:embed="rId5"/>
          <a:srcRect/>
          <a:stretch>
            <a:fillRect/>
          </a:stretch>
        </p:blipFill>
        <p:spPr bwMode="auto">
          <a:xfrm flipH="1">
            <a:off x="3229549" y="5484712"/>
            <a:ext cx="299482" cy="597108"/>
          </a:xfrm>
          <a:prstGeom prst="rect">
            <a:avLst/>
          </a:prstGeom>
          <a:noFill/>
          <a:ln w="9525">
            <a:noFill/>
            <a:miter lim="800000"/>
            <a:headEnd/>
            <a:tailEnd/>
          </a:ln>
          <a:effectLst/>
        </p:spPr>
      </p:pic>
      <p:pic>
        <p:nvPicPr>
          <p:cNvPr id="18" name="Picture 8"/>
          <p:cNvPicPr>
            <a:picLocks noChangeAspect="1" noChangeArrowheads="1"/>
          </p:cNvPicPr>
          <p:nvPr/>
        </p:nvPicPr>
        <p:blipFill>
          <a:blip r:embed="rId5"/>
          <a:srcRect/>
          <a:stretch>
            <a:fillRect/>
          </a:stretch>
        </p:blipFill>
        <p:spPr bwMode="auto">
          <a:xfrm flipH="1">
            <a:off x="3381949" y="5637112"/>
            <a:ext cx="299482" cy="597108"/>
          </a:xfrm>
          <a:prstGeom prst="rect">
            <a:avLst/>
          </a:prstGeom>
          <a:noFill/>
          <a:ln w="9525">
            <a:noFill/>
            <a:miter lim="800000"/>
            <a:headEnd/>
            <a:tailEnd/>
          </a:ln>
          <a:effectLst/>
        </p:spPr>
      </p:pic>
      <p:pic>
        <p:nvPicPr>
          <p:cNvPr id="19" name="Picture 8"/>
          <p:cNvPicPr>
            <a:picLocks noChangeAspect="1" noChangeArrowheads="1"/>
          </p:cNvPicPr>
          <p:nvPr/>
        </p:nvPicPr>
        <p:blipFill>
          <a:blip r:embed="rId5"/>
          <a:srcRect/>
          <a:stretch>
            <a:fillRect/>
          </a:stretch>
        </p:blipFill>
        <p:spPr bwMode="auto">
          <a:xfrm flipH="1">
            <a:off x="3534349" y="5789512"/>
            <a:ext cx="299482" cy="597108"/>
          </a:xfrm>
          <a:prstGeom prst="rect">
            <a:avLst/>
          </a:prstGeom>
          <a:noFill/>
          <a:ln w="9525">
            <a:noFill/>
            <a:miter lim="800000"/>
            <a:headEnd/>
            <a:tailEnd/>
          </a:ln>
          <a:effectLst/>
        </p:spPr>
      </p:pic>
      <p:pic>
        <p:nvPicPr>
          <p:cNvPr id="21" name="Picture 8"/>
          <p:cNvPicPr>
            <a:picLocks noChangeAspect="1" noChangeArrowheads="1"/>
          </p:cNvPicPr>
          <p:nvPr/>
        </p:nvPicPr>
        <p:blipFill>
          <a:blip r:embed="rId5"/>
          <a:srcRect/>
          <a:stretch>
            <a:fillRect/>
          </a:stretch>
        </p:blipFill>
        <p:spPr bwMode="auto">
          <a:xfrm flipH="1">
            <a:off x="3642976" y="5406914"/>
            <a:ext cx="299482" cy="597108"/>
          </a:xfrm>
          <a:prstGeom prst="rect">
            <a:avLst/>
          </a:prstGeom>
          <a:noFill/>
          <a:ln w="9525">
            <a:noFill/>
            <a:miter lim="800000"/>
            <a:headEnd/>
            <a:tailEnd/>
          </a:ln>
          <a:effectLst/>
        </p:spPr>
      </p:pic>
      <p:pic>
        <p:nvPicPr>
          <p:cNvPr id="22" name="Picture 8"/>
          <p:cNvPicPr>
            <a:picLocks noChangeAspect="1" noChangeArrowheads="1"/>
          </p:cNvPicPr>
          <p:nvPr/>
        </p:nvPicPr>
        <p:blipFill>
          <a:blip r:embed="rId5"/>
          <a:srcRect/>
          <a:stretch>
            <a:fillRect/>
          </a:stretch>
        </p:blipFill>
        <p:spPr bwMode="auto">
          <a:xfrm flipH="1">
            <a:off x="3795376" y="5559314"/>
            <a:ext cx="299482" cy="597108"/>
          </a:xfrm>
          <a:prstGeom prst="rect">
            <a:avLst/>
          </a:prstGeom>
          <a:noFill/>
          <a:ln w="9525">
            <a:noFill/>
            <a:miter lim="800000"/>
            <a:headEnd/>
            <a:tailEnd/>
          </a:ln>
          <a:effectLst/>
        </p:spPr>
      </p:pic>
    </p:spTree>
    <p:extLst>
      <p:ext uri="{BB962C8B-B14F-4D97-AF65-F5344CB8AC3E}">
        <p14:creationId xmlns:p14="http://schemas.microsoft.com/office/powerpoint/2010/main" val="171755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958"/>
            <a:ext cx="8229600" cy="1143000"/>
          </a:xfrm>
        </p:spPr>
        <p:txBody>
          <a:bodyPr/>
          <a:lstStyle/>
          <a:p>
            <a:r>
              <a:rPr lang="en-US" dirty="0"/>
              <a:t>Janus Tissue Archive</a:t>
            </a:r>
          </a:p>
        </p:txBody>
      </p:sp>
      <p:pic>
        <p:nvPicPr>
          <p:cNvPr id="4" name="Content Placeholder 3" descr="Screen Shot 2016-11-22 at 5.17.20 PM.png"/>
          <p:cNvPicPr>
            <a:picLocks noGrp="1" noChangeAspect="1"/>
          </p:cNvPicPr>
          <p:nvPr>
            <p:ph idx="1"/>
          </p:nvPr>
        </p:nvPicPr>
        <p:blipFill>
          <a:blip r:embed="rId3"/>
          <a:srcRect l="-715" r="-1576"/>
          <a:stretch>
            <a:fillRect/>
          </a:stretch>
        </p:blipFill>
        <p:spPr>
          <a:xfrm>
            <a:off x="1981200" y="1106786"/>
            <a:ext cx="8229600" cy="5621984"/>
          </a:xfrm>
        </p:spPr>
      </p:pic>
    </p:spTree>
    <p:extLst>
      <p:ext uri="{BB962C8B-B14F-4D97-AF65-F5344CB8AC3E}">
        <p14:creationId xmlns:p14="http://schemas.microsoft.com/office/powerpoint/2010/main" val="182732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Cox Proportional Hazard Models - Benefits</a:t>
            </a:r>
          </a:p>
        </p:txBody>
      </p:sp>
      <p:sp>
        <p:nvSpPr>
          <p:cNvPr id="3" name="Content Placeholder 2"/>
          <p:cNvSpPr>
            <a:spLocks noGrp="1"/>
          </p:cNvSpPr>
          <p:nvPr>
            <p:ph idx="1"/>
          </p:nvPr>
        </p:nvSpPr>
        <p:spPr>
          <a:xfrm>
            <a:off x="838200" y="1815115"/>
            <a:ext cx="10515600" cy="4351338"/>
          </a:xfrm>
        </p:spPr>
        <p:txBody>
          <a:bodyPr/>
          <a:lstStyle/>
          <a:p>
            <a:r>
              <a:rPr lang="en-US" dirty="0"/>
              <a:t>Most popular model for survival analysis</a:t>
            </a:r>
          </a:p>
          <a:p>
            <a:r>
              <a:rPr lang="en-US" dirty="0"/>
              <a:t>Allow multivariate survival analysis </a:t>
            </a:r>
          </a:p>
          <a:p>
            <a:pPr lvl="1"/>
            <a:r>
              <a:rPr lang="en-US" dirty="0"/>
              <a:t>Continuous and categorical covariates</a:t>
            </a:r>
          </a:p>
          <a:p>
            <a:pPr lvl="1"/>
            <a:r>
              <a:rPr lang="en-US" dirty="0"/>
              <a:t>Includes interactions between covariates</a:t>
            </a:r>
          </a:p>
          <a:p>
            <a:r>
              <a:rPr lang="en-US" dirty="0"/>
              <a:t>Stratification to control for nuance variables</a:t>
            </a:r>
          </a:p>
        </p:txBody>
      </p:sp>
      <p:pic>
        <p:nvPicPr>
          <p:cNvPr id="4" name="Picture 2">
            <a:extLst>
              <a:ext uri="{FF2B5EF4-FFF2-40B4-BE49-F238E27FC236}">
                <a16:creationId xmlns:a16="http://schemas.microsoft.com/office/drawing/2014/main" id="{93316098-1778-A34D-AA5E-E74227CB87C0}"/>
              </a:ext>
            </a:extLst>
          </p:cNvPr>
          <p:cNvPicPr>
            <a:picLocks noChangeAspect="1" noChangeArrowheads="1"/>
          </p:cNvPicPr>
          <p:nvPr/>
        </p:nvPicPr>
        <p:blipFill>
          <a:blip r:embed="rId3"/>
          <a:srcRect l="1810" t="33583" r="10956" b="19245"/>
          <a:stretch>
            <a:fillRect/>
          </a:stretch>
        </p:blipFill>
        <p:spPr bwMode="auto">
          <a:xfrm>
            <a:off x="2976737" y="4209065"/>
            <a:ext cx="6403384" cy="2596896"/>
          </a:xfrm>
          <a:prstGeom prst="rect">
            <a:avLst/>
          </a:prstGeom>
          <a:noFill/>
          <a:ln w="9525">
            <a:noFill/>
            <a:miter lim="800000"/>
            <a:headEnd/>
            <a:tailEnd/>
          </a:ln>
          <a:effectLst/>
        </p:spPr>
      </p:pic>
    </p:spTree>
    <p:extLst>
      <p:ext uri="{BB962C8B-B14F-4D97-AF65-F5344CB8AC3E}">
        <p14:creationId xmlns:p14="http://schemas.microsoft.com/office/powerpoint/2010/main" val="40311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 Analysis</a:t>
            </a:r>
          </a:p>
        </p:txBody>
      </p:sp>
      <p:pic>
        <p:nvPicPr>
          <p:cNvPr id="3" name="Picture 2" descr="Survival-expt-controls.png"/>
          <p:cNvPicPr>
            <a:picLocks noChangeAspect="1"/>
          </p:cNvPicPr>
          <p:nvPr/>
        </p:nvPicPr>
        <p:blipFill>
          <a:blip r:embed="rId3"/>
          <a:stretch>
            <a:fillRect/>
          </a:stretch>
        </p:blipFill>
        <p:spPr>
          <a:xfrm>
            <a:off x="471485" y="2514432"/>
            <a:ext cx="3657600" cy="2743200"/>
          </a:xfrm>
          <a:prstGeom prst="rect">
            <a:avLst/>
          </a:prstGeom>
        </p:spPr>
      </p:pic>
      <p:pic>
        <p:nvPicPr>
          <p:cNvPr id="4" name="Picture 3" descr="Survival-fractions-continuous-controls.png"/>
          <p:cNvPicPr>
            <a:picLocks noChangeAspect="1"/>
          </p:cNvPicPr>
          <p:nvPr/>
        </p:nvPicPr>
        <p:blipFill>
          <a:blip r:embed="rId4"/>
          <a:srcRect r="3125"/>
          <a:stretch>
            <a:fillRect/>
          </a:stretch>
        </p:blipFill>
        <p:spPr>
          <a:xfrm>
            <a:off x="4271960" y="2514432"/>
            <a:ext cx="3661409" cy="2834640"/>
          </a:xfrm>
          <a:prstGeom prst="rect">
            <a:avLst/>
          </a:prstGeom>
        </p:spPr>
      </p:pic>
      <p:pic>
        <p:nvPicPr>
          <p:cNvPr id="5" name="Picture 4" descr="Survival-first-irrad-continuous-controls.png"/>
          <p:cNvPicPr>
            <a:picLocks noChangeAspect="1"/>
          </p:cNvPicPr>
          <p:nvPr/>
        </p:nvPicPr>
        <p:blipFill>
          <a:blip r:embed="rId5"/>
          <a:stretch>
            <a:fillRect/>
          </a:stretch>
        </p:blipFill>
        <p:spPr>
          <a:xfrm>
            <a:off x="8216245" y="2539830"/>
            <a:ext cx="3655315" cy="2743200"/>
          </a:xfrm>
          <a:prstGeom prst="rect">
            <a:avLst/>
          </a:prstGeom>
        </p:spPr>
      </p:pic>
    </p:spTree>
    <p:extLst>
      <p:ext uri="{BB962C8B-B14F-4D97-AF65-F5344CB8AC3E}">
        <p14:creationId xmlns:p14="http://schemas.microsoft.com/office/powerpoint/2010/main" val="273616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Analysis</a:t>
            </a:r>
          </a:p>
        </p:txBody>
      </p:sp>
      <p:pic>
        <p:nvPicPr>
          <p:cNvPr id="6" name="Picture 5" descr="Age-vs-cod-treatment.png"/>
          <p:cNvPicPr>
            <a:picLocks noChangeAspect="1"/>
          </p:cNvPicPr>
          <p:nvPr/>
        </p:nvPicPr>
        <p:blipFill>
          <a:blip r:embed="rId3"/>
          <a:stretch>
            <a:fillRect/>
          </a:stretch>
        </p:blipFill>
        <p:spPr>
          <a:xfrm>
            <a:off x="4849674" y="1690686"/>
            <a:ext cx="7199650" cy="4114800"/>
          </a:xfrm>
          <a:prstGeom prst="rect">
            <a:avLst/>
          </a:prstGeom>
        </p:spPr>
      </p:pic>
      <p:pic>
        <p:nvPicPr>
          <p:cNvPr id="5" name="Picture 4" descr="Percent-COD-gamma.png">
            <a:extLst>
              <a:ext uri="{FF2B5EF4-FFF2-40B4-BE49-F238E27FC236}">
                <a16:creationId xmlns:a16="http://schemas.microsoft.com/office/drawing/2014/main" id="{CF9A4A09-7B37-184F-A550-13D75C1313CE}"/>
              </a:ext>
            </a:extLst>
          </p:cNvPr>
          <p:cNvPicPr>
            <a:picLocks noChangeAspect="1"/>
          </p:cNvPicPr>
          <p:nvPr/>
        </p:nvPicPr>
        <p:blipFill>
          <a:blip r:embed="rId4"/>
          <a:srcRect l="4444" t="11111" r="33333" b="14815"/>
          <a:stretch>
            <a:fillRect/>
          </a:stretch>
        </p:blipFill>
        <p:spPr>
          <a:xfrm>
            <a:off x="2377440" y="2462209"/>
            <a:ext cx="2400300" cy="2286000"/>
          </a:xfrm>
          <a:prstGeom prst="rect">
            <a:avLst/>
          </a:prstGeom>
        </p:spPr>
      </p:pic>
      <p:pic>
        <p:nvPicPr>
          <p:cNvPr id="8" name="Picture 7" descr="Percent-COD-control.png">
            <a:extLst>
              <a:ext uri="{FF2B5EF4-FFF2-40B4-BE49-F238E27FC236}">
                <a16:creationId xmlns:a16="http://schemas.microsoft.com/office/drawing/2014/main" id="{1B34BF91-09F3-E84E-A555-E9DD27E59F93}"/>
              </a:ext>
            </a:extLst>
          </p:cNvPr>
          <p:cNvPicPr>
            <a:picLocks noChangeAspect="1"/>
          </p:cNvPicPr>
          <p:nvPr/>
        </p:nvPicPr>
        <p:blipFill>
          <a:blip r:embed="rId5"/>
          <a:srcRect l="5926" t="11111" r="33333" b="12963"/>
          <a:stretch>
            <a:fillRect/>
          </a:stretch>
        </p:blipFill>
        <p:spPr>
          <a:xfrm>
            <a:off x="91440" y="2462209"/>
            <a:ext cx="2286000" cy="2286000"/>
          </a:xfrm>
          <a:prstGeom prst="rect">
            <a:avLst/>
          </a:prstGeom>
        </p:spPr>
      </p:pic>
      <p:pic>
        <p:nvPicPr>
          <p:cNvPr id="9" name="Picture 8" descr="Percent-COD-gamma.png">
            <a:extLst>
              <a:ext uri="{FF2B5EF4-FFF2-40B4-BE49-F238E27FC236}">
                <a16:creationId xmlns:a16="http://schemas.microsoft.com/office/drawing/2014/main" id="{B50648BC-B2B0-A54D-BBC2-50EC162B3B52}"/>
              </a:ext>
            </a:extLst>
          </p:cNvPr>
          <p:cNvPicPr>
            <a:picLocks noChangeAspect="1"/>
          </p:cNvPicPr>
          <p:nvPr/>
        </p:nvPicPr>
        <p:blipFill>
          <a:blip r:embed="rId6"/>
          <a:srcRect t="88333"/>
          <a:stretch>
            <a:fillRect/>
          </a:stretch>
        </p:blipFill>
        <p:spPr>
          <a:xfrm>
            <a:off x="0" y="4748210"/>
            <a:ext cx="4754880" cy="443793"/>
          </a:xfrm>
          <a:prstGeom prst="rect">
            <a:avLst/>
          </a:prstGeom>
        </p:spPr>
      </p:pic>
      <p:sp>
        <p:nvSpPr>
          <p:cNvPr id="3" name="TextBox 2">
            <a:extLst>
              <a:ext uri="{FF2B5EF4-FFF2-40B4-BE49-F238E27FC236}">
                <a16:creationId xmlns:a16="http://schemas.microsoft.com/office/drawing/2014/main" id="{E4FB27B5-2BA9-3B46-B76E-DE00310440E1}"/>
              </a:ext>
            </a:extLst>
          </p:cNvPr>
          <p:cNvSpPr txBox="1"/>
          <p:nvPr/>
        </p:nvSpPr>
        <p:spPr>
          <a:xfrm>
            <a:off x="771529" y="2071688"/>
            <a:ext cx="1328738" cy="369332"/>
          </a:xfrm>
          <a:prstGeom prst="rect">
            <a:avLst/>
          </a:prstGeom>
          <a:noFill/>
        </p:spPr>
        <p:txBody>
          <a:bodyPr wrap="square" rtlCol="0">
            <a:spAutoFit/>
          </a:bodyPr>
          <a:lstStyle/>
          <a:p>
            <a:r>
              <a:rPr lang="en-US" b="1" dirty="0"/>
              <a:t>Control</a:t>
            </a:r>
          </a:p>
        </p:txBody>
      </p:sp>
      <p:sp>
        <p:nvSpPr>
          <p:cNvPr id="10" name="TextBox 9">
            <a:extLst>
              <a:ext uri="{FF2B5EF4-FFF2-40B4-BE49-F238E27FC236}">
                <a16:creationId xmlns:a16="http://schemas.microsoft.com/office/drawing/2014/main" id="{22F975F6-538E-5D4F-B471-AB98366CC8E6}"/>
              </a:ext>
            </a:extLst>
          </p:cNvPr>
          <p:cNvSpPr txBox="1"/>
          <p:nvPr/>
        </p:nvSpPr>
        <p:spPr>
          <a:xfrm>
            <a:off x="3086599" y="2071688"/>
            <a:ext cx="1328738" cy="369332"/>
          </a:xfrm>
          <a:prstGeom prst="rect">
            <a:avLst/>
          </a:prstGeom>
          <a:noFill/>
        </p:spPr>
        <p:txBody>
          <a:bodyPr wrap="square" rtlCol="0">
            <a:spAutoFit/>
          </a:bodyPr>
          <a:lstStyle/>
          <a:p>
            <a:r>
              <a:rPr lang="en-US" b="1" dirty="0"/>
              <a:t>Gamma</a:t>
            </a:r>
          </a:p>
        </p:txBody>
      </p:sp>
    </p:spTree>
    <p:extLst>
      <p:ext uri="{BB962C8B-B14F-4D97-AF65-F5344CB8AC3E}">
        <p14:creationId xmlns:p14="http://schemas.microsoft.com/office/powerpoint/2010/main" val="339546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Analysis</a:t>
            </a:r>
          </a:p>
        </p:txBody>
      </p:sp>
      <p:pic>
        <p:nvPicPr>
          <p:cNvPr id="3" name="Picture 2" descr="Age-vs-Dose-Fractions.png"/>
          <p:cNvPicPr>
            <a:picLocks noChangeAspect="1"/>
          </p:cNvPicPr>
          <p:nvPr/>
        </p:nvPicPr>
        <p:blipFill>
          <a:blip r:embed="rId2"/>
          <a:stretch>
            <a:fillRect/>
          </a:stretch>
        </p:blipFill>
        <p:spPr>
          <a:xfrm>
            <a:off x="1295137" y="1517166"/>
            <a:ext cx="8377500" cy="5026500"/>
          </a:xfrm>
          <a:prstGeom prst="rect">
            <a:avLst/>
          </a:prstGeom>
        </p:spPr>
      </p:pic>
    </p:spTree>
    <p:extLst>
      <p:ext uri="{BB962C8B-B14F-4D97-AF65-F5344CB8AC3E}">
        <p14:creationId xmlns:p14="http://schemas.microsoft.com/office/powerpoint/2010/main" val="300462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Proportional Hazards  Base Model</a:t>
            </a:r>
          </a:p>
        </p:txBody>
      </p:sp>
      <p:pic>
        <p:nvPicPr>
          <p:cNvPr id="8" name="Content Placeholder 7" descr="Survival-base-model.png"/>
          <p:cNvPicPr>
            <a:picLocks noGrp="1" noChangeAspect="1"/>
          </p:cNvPicPr>
          <p:nvPr>
            <p:ph idx="1"/>
          </p:nvPr>
        </p:nvPicPr>
        <p:blipFill>
          <a:blip r:embed="rId3"/>
          <a:srcRect l="-4549" r="-4549"/>
          <a:stretch>
            <a:fillRect/>
          </a:stretch>
        </p:blipFill>
        <p:spPr>
          <a:xfrm>
            <a:off x="1591741" y="1701798"/>
            <a:ext cx="9006085" cy="4953000"/>
          </a:xfrm>
        </p:spPr>
      </p:pic>
    </p:spTree>
    <p:extLst>
      <p:ext uri="{BB962C8B-B14F-4D97-AF65-F5344CB8AC3E}">
        <p14:creationId xmlns:p14="http://schemas.microsoft.com/office/powerpoint/2010/main" val="3054071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8376</TotalTime>
  <Words>1245</Words>
  <Application>Microsoft Macintosh PowerPoint</Application>
  <PresentationFormat>Widescreen</PresentationFormat>
  <Paragraphs>109</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Wingdings</vt:lpstr>
      <vt:lpstr>Zapf Dingbats</vt:lpstr>
      <vt:lpstr>Office Theme</vt:lpstr>
      <vt:lpstr>How Fractionation Affects Ionizing Radiation Risks</vt:lpstr>
      <vt:lpstr>Dose and Dose Rate Effectiveness (DDREF) estimates</vt:lpstr>
      <vt:lpstr>Types of radiation studies</vt:lpstr>
      <vt:lpstr>Janus Tissue Archive</vt:lpstr>
      <vt:lpstr>Cox Proportional Hazard Models - Benefits</vt:lpstr>
      <vt:lpstr>Controls Analysis</vt:lpstr>
      <vt:lpstr>Descriptive Analysis</vt:lpstr>
      <vt:lpstr>Descriptive Analysis</vt:lpstr>
      <vt:lpstr>Cox Proportional Hazards  Base Model</vt:lpstr>
      <vt:lpstr>Cox Proportional Hazards  Base Model</vt:lpstr>
      <vt:lpstr>Base Model: Robustness checks</vt:lpstr>
      <vt:lpstr>Conclusions and Future Directions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risk of death associated with ionizing radiation in mice</dc:title>
  <dc:creator>Alia Zander</dc:creator>
  <cp:lastModifiedBy>Alia Zander</cp:lastModifiedBy>
  <cp:revision>26</cp:revision>
  <dcterms:created xsi:type="dcterms:W3CDTF">2018-09-17T16:02:34Z</dcterms:created>
  <dcterms:modified xsi:type="dcterms:W3CDTF">2018-10-02T05:36:03Z</dcterms:modified>
</cp:coreProperties>
</file>