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27" r:id="rId2"/>
    <p:sldMasterId id="2147483692" r:id="rId3"/>
    <p:sldMasterId id="2147483670" r:id="rId4"/>
    <p:sldMasterId id="2147483743" r:id="rId5"/>
    <p:sldMasterId id="2147483747" r:id="rId6"/>
  </p:sldMasterIdLst>
  <p:notesMasterIdLst>
    <p:notesMasterId r:id="rId23"/>
  </p:notesMasterIdLst>
  <p:handoutMasterIdLst>
    <p:handoutMasterId r:id="rId24"/>
  </p:handoutMasterIdLst>
  <p:sldIdLst>
    <p:sldId id="262" r:id="rId7"/>
    <p:sldId id="291" r:id="rId8"/>
    <p:sldId id="321" r:id="rId9"/>
    <p:sldId id="322" r:id="rId10"/>
    <p:sldId id="324" r:id="rId11"/>
    <p:sldId id="326" r:id="rId12"/>
    <p:sldId id="327" r:id="rId13"/>
    <p:sldId id="325" r:id="rId14"/>
    <p:sldId id="330" r:id="rId15"/>
    <p:sldId id="331" r:id="rId16"/>
    <p:sldId id="332" r:id="rId17"/>
    <p:sldId id="336" r:id="rId18"/>
    <p:sldId id="337" r:id="rId19"/>
    <p:sldId id="320" r:id="rId20"/>
    <p:sldId id="338" r:id="rId21"/>
    <p:sldId id="315" r:id="rId2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3">
          <p15:clr>
            <a:srgbClr val="A4A3A4"/>
          </p15:clr>
        </p15:guide>
        <p15:guide id="2" pos="57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F2F2F2"/>
    <a:srgbClr val="0C5A9C"/>
    <a:srgbClr val="022467"/>
    <a:srgbClr val="40B79C"/>
    <a:srgbClr val="333333"/>
    <a:srgbClr val="64E066"/>
    <a:srgbClr val="4EB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7" autoAdjust="0"/>
    <p:restoredTop sz="90450" autoAdjust="0"/>
  </p:normalViewPr>
  <p:slideViewPr>
    <p:cSldViewPr snapToGrid="0" snapToObjects="1">
      <p:cViewPr varScale="1">
        <p:scale>
          <a:sx n="81" d="100"/>
          <a:sy n="81" d="100"/>
        </p:scale>
        <p:origin x="720" y="96"/>
      </p:cViewPr>
      <p:guideLst>
        <p:guide orient="horz" pos="3493"/>
        <p:guide pos="5700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3144" y="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3706E6A-F5FA-094D-99DE-7C7107FB276F}" type="datetime1">
              <a:rPr lang="en-CA" smtClean="0"/>
              <a:pPr/>
              <a:t>2018-10-02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r>
              <a:rPr lang="en-US"/>
              <a:t>AECL -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BE5802F-D8A0-FD40-A558-8ED6A18C6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46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FD6AE2E-5B9D-C74D-8DF3-873D0C53E1CC}" type="datetime1">
              <a:rPr lang="en-CA" smtClean="0"/>
              <a:pPr/>
              <a:t>2018-10-02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r>
              <a:rPr lang="en-US" dirty="0"/>
              <a:t>OFFICIAL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329B2972-47EF-544F-9906-3872D36B8B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330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Please note:  </a:t>
            </a:r>
            <a:r>
              <a:rPr lang="en-CA" dirty="0">
                <a:solidFill>
                  <a:srgbClr val="FF0000"/>
                </a:solidFill>
              </a:rPr>
              <a:t>Limited to </a:t>
            </a:r>
            <a:r>
              <a:rPr lang="en-CA" b="1" u="sng" dirty="0">
                <a:solidFill>
                  <a:srgbClr val="FF0000"/>
                </a:solidFill>
              </a:rPr>
              <a:t>1 slide</a:t>
            </a:r>
            <a:r>
              <a:rPr lang="en-CA" b="1" u="sng" baseline="0" dirty="0">
                <a:solidFill>
                  <a:srgbClr val="FF0000"/>
                </a:solidFill>
              </a:rPr>
              <a:t> max</a:t>
            </a:r>
          </a:p>
          <a:p>
            <a:r>
              <a:rPr lang="en-CA" baseline="0" dirty="0"/>
              <a:t>Project status must include:</a:t>
            </a:r>
          </a:p>
          <a:p>
            <a:pPr lvl="2">
              <a:buFont typeface="Wingdings" pitchFamily="2" charset="2"/>
              <a:buChar char="§"/>
            </a:pPr>
            <a:r>
              <a:rPr lang="en-CA" dirty="0"/>
              <a:t>Tasks Performed in the first six months</a:t>
            </a:r>
          </a:p>
          <a:p>
            <a:pPr lvl="2">
              <a:buFont typeface="Wingdings" pitchFamily="2" charset="2"/>
              <a:buChar char="§"/>
            </a:pPr>
            <a:r>
              <a:rPr lang="en-CA" dirty="0"/>
              <a:t>  Milestone and budget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OFFICIAL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9B2972-47EF-544F-9906-3872D36B8B6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7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3788475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CA" dirty="0"/>
              <a:t>Title </a:t>
            </a:r>
            <a:r>
              <a:rPr lang="en-CA"/>
              <a:t>/ Titre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4387006"/>
            <a:ext cx="8601073" cy="367874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Sub-Title / </a:t>
            </a:r>
            <a:r>
              <a:rPr lang="en-CA" dirty="0" err="1"/>
              <a:t>Sous</a:t>
            </a:r>
            <a:r>
              <a:rPr lang="en-CA" dirty="0"/>
              <a:t>-titre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3" y="4754563"/>
            <a:ext cx="8601075" cy="558800"/>
          </a:xfrm>
          <a:prstGeom prst="rect">
            <a:avLst/>
          </a:prstGeom>
        </p:spPr>
        <p:txBody>
          <a:bodyPr vert="horz"/>
          <a:lstStyle>
            <a:lvl1pPr>
              <a:defRPr sz="2400" b="1"/>
            </a:lvl1pPr>
          </a:lstStyle>
          <a:p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Date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475038"/>
          </a:xfrm>
          <a:prstGeom prst="rect">
            <a:avLst/>
          </a:prstGeom>
        </p:spPr>
        <p:txBody>
          <a:bodyPr vert="horz" anchor="ctr"/>
          <a:lstStyle>
            <a:lvl1pPr algn="ctr"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insert picture. </a:t>
            </a:r>
          </a:p>
          <a:p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endParaRPr lang="en-US" dirty="0"/>
          </a:p>
        </p:txBody>
      </p:sp>
      <p:pic>
        <p:nvPicPr>
          <p:cNvPr id="2" name="Picture 1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40"/>
          <a:stretch/>
        </p:blipFill>
        <p:spPr>
          <a:xfrm>
            <a:off x="0" y="3475038"/>
            <a:ext cx="9143391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1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11169"/>
            <a:ext cx="9144000" cy="5770532"/>
          </a:xfrm>
          <a:prstGeom prst="rect">
            <a:avLst/>
          </a:prstGeom>
        </p:spPr>
        <p:txBody>
          <a:bodyPr vert="horz" anchor="ctr"/>
          <a:lstStyle>
            <a:lvl1pPr algn="ctr">
              <a:defRPr sz="1600" b="0" i="0" baseline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insert picture. </a:t>
            </a:r>
          </a:p>
          <a:p>
            <a:r>
              <a:rPr lang="en-US" dirty="0"/>
              <a:t>For best results, please ensure this image is sent to the back layer. </a:t>
            </a:r>
          </a:p>
          <a:p>
            <a:r>
              <a:rPr lang="en-US" dirty="0"/>
              <a:t>Choose “Arrange” then select “Send to Back”.</a:t>
            </a:r>
          </a:p>
          <a:p>
            <a:endParaRPr lang="en-US" dirty="0"/>
          </a:p>
          <a:p>
            <a:r>
              <a:rPr lang="en-US" dirty="0"/>
              <a:t>Click to insert picture. </a:t>
            </a:r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r>
              <a:rPr lang="en-CA" dirty="0"/>
              <a:t>.</a:t>
            </a:r>
            <a:endParaRPr lang="en-US" dirty="0"/>
          </a:p>
          <a:p>
            <a:r>
              <a:rPr lang="en-US" dirty="0"/>
              <a:t>For best results, please send this image to the back layer.  Choose “Arrange” then select “Send to Back”.</a:t>
            </a:r>
          </a:p>
          <a:p>
            <a:endParaRPr lang="en-US" dirty="0"/>
          </a:p>
        </p:txBody>
      </p:sp>
      <p:pic>
        <p:nvPicPr>
          <p:cNvPr id="2" name="Picture 1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7"/>
          <a:stretch/>
        </p:blipFill>
        <p:spPr>
          <a:xfrm>
            <a:off x="0" y="0"/>
            <a:ext cx="9143391" cy="5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0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4" y="1884478"/>
            <a:ext cx="8685740" cy="316218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CA" dirty="0"/>
              <a:t>Click to change text.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 b="1" i="0" baseline="0">
                <a:solidFill>
                  <a:srgbClr val="0C5A9C"/>
                </a:solidFill>
                <a:latin typeface="Trebuchet MS"/>
                <a:cs typeface="Trebuchet MS"/>
              </a:defRPr>
            </a:lvl1pPr>
          </a:lstStyle>
          <a:p>
            <a:r>
              <a:rPr lang="en-CA" dirty="0"/>
              <a:t>Notes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Notes Highlighted </a:t>
            </a:r>
          </a:p>
        </p:txBody>
      </p:sp>
    </p:spTree>
    <p:extLst>
      <p:ext uri="{BB962C8B-B14F-4D97-AF65-F5344CB8AC3E}">
        <p14:creationId xmlns:p14="http://schemas.microsoft.com/office/powerpoint/2010/main" val="2814483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65114" y="1884478"/>
            <a:ext cx="8601074" cy="3678916"/>
          </a:xfrm>
          <a:prstGeom prst="rect">
            <a:avLst/>
          </a:prstGeom>
        </p:spPr>
        <p:txBody>
          <a:bodyPr/>
          <a:lstStyle>
            <a:lvl1pPr marL="257175" indent="-257175">
              <a:buFont typeface="Arial"/>
              <a:buChar char="•"/>
              <a:defRPr sz="15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  <a:lvl2pPr marL="600075" indent="-257175">
              <a:buFont typeface="Arial"/>
              <a:buChar char="•"/>
              <a:defRPr sz="15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2pPr>
            <a:lvl3pPr marL="942975" indent="-257175">
              <a:buFont typeface="Arial"/>
              <a:buChar char="•"/>
              <a:defRPr sz="15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3pPr>
            <a:lvl4pPr marL="1285875" indent="-257175">
              <a:buFont typeface="Arial"/>
              <a:buChar char="•"/>
              <a:defRPr sz="15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4pPr>
            <a:lvl5pPr marL="1628775" indent="-257175">
              <a:buFont typeface="Arial"/>
              <a:buChar char="•"/>
              <a:defRPr sz="15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CA" dirty="0"/>
              <a:t>Click to edit body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4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US" dirty="0"/>
              <a:t>Title / 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265114" y="1119302"/>
            <a:ext cx="8601074" cy="7651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rgbClr val="0C5A9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solidFill>
                <a:srgbClr val="40B79C"/>
              </a:solidFill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4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>
              <a:defRPr sz="15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Sub-Title / </a:t>
            </a:r>
            <a:r>
              <a:rPr lang="en-CA" dirty="0" err="1"/>
              <a:t>Sous</a:t>
            </a:r>
            <a:r>
              <a:rPr lang="en-CA" dirty="0"/>
              <a:t>-titre</a:t>
            </a:r>
          </a:p>
        </p:txBody>
      </p:sp>
      <p:pic>
        <p:nvPicPr>
          <p:cNvPr id="7" name="Picture 6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1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42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5113" y="4058705"/>
            <a:ext cx="8601072" cy="1190625"/>
          </a:xfrm>
          <a:prstGeom prst="rect">
            <a:avLst/>
          </a:prstGeom>
        </p:spPr>
        <p:txBody>
          <a:bodyPr vert="horz"/>
          <a:lstStyle>
            <a:lvl1pPr algn="l">
              <a:defRPr sz="5400" b="1" i="0">
                <a:solidFill>
                  <a:srgbClr val="0C5A9C"/>
                </a:solidFill>
                <a:latin typeface="Trebuchet MS"/>
                <a:cs typeface="Trebuchet MS"/>
              </a:defRPr>
            </a:lvl1pPr>
          </a:lstStyle>
          <a:p>
            <a:r>
              <a:rPr lang="en-CA" dirty="0"/>
              <a:t>Section 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4884729"/>
            <a:ext cx="8601072" cy="936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Divider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42545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insert picture. </a:t>
            </a:r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r>
              <a:rPr lang="en-CA" dirty="0"/>
              <a:t>.</a:t>
            </a:r>
            <a:endParaRPr lang="en-US" dirty="0"/>
          </a:p>
          <a:p>
            <a:r>
              <a:rPr lang="en-US" dirty="0"/>
              <a:t>For best results, please send this image to the back layer.  </a:t>
            </a:r>
          </a:p>
          <a:p>
            <a:r>
              <a:rPr lang="en-US" dirty="0"/>
              <a:t>Choose “Arrange” then select “Send to Back”.</a:t>
            </a:r>
          </a:p>
        </p:txBody>
      </p:sp>
    </p:spTree>
    <p:extLst>
      <p:ext uri="{BB962C8B-B14F-4D97-AF65-F5344CB8AC3E}">
        <p14:creationId xmlns:p14="http://schemas.microsoft.com/office/powerpoint/2010/main" val="173059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-14287" y="-179387"/>
            <a:ext cx="9144000" cy="4150788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insert picture. </a:t>
            </a:r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r>
              <a:rPr lang="en-CA" dirty="0"/>
              <a:t>.</a:t>
            </a:r>
            <a:endParaRPr lang="en-US" dirty="0"/>
          </a:p>
          <a:p>
            <a:r>
              <a:rPr lang="en-US" dirty="0"/>
              <a:t>For best results, please send this image to the back layer.  Choose “Arrange” then select “Send to Back”.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5113" y="2960163"/>
            <a:ext cx="8601072" cy="1190625"/>
          </a:xfrm>
          <a:prstGeom prst="rect">
            <a:avLst/>
          </a:prstGeom>
        </p:spPr>
        <p:txBody>
          <a:bodyPr vert="horz"/>
          <a:lstStyle>
            <a:lvl1pPr algn="l">
              <a:defRPr sz="5400" b="1" i="0">
                <a:solidFill>
                  <a:srgbClr val="0C5A9C"/>
                </a:solidFill>
                <a:latin typeface="Trebuchet MS"/>
                <a:cs typeface="Trebuchet MS"/>
              </a:defRPr>
            </a:lvl1pPr>
          </a:lstStyle>
          <a:p>
            <a:r>
              <a:rPr lang="en-CA" dirty="0"/>
              <a:t>Thank you. </a:t>
            </a:r>
            <a:r>
              <a:rPr lang="en-CA" dirty="0" err="1"/>
              <a:t>Merci</a:t>
            </a:r>
            <a:r>
              <a:rPr lang="en-CA" dirty="0"/>
              <a:t>.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3786187"/>
            <a:ext cx="8601072" cy="936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Questions?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611813" y="4949825"/>
            <a:ext cx="3254375" cy="1073150"/>
          </a:xfrm>
          <a:prstGeom prst="rect">
            <a:avLst/>
          </a:prstGeom>
        </p:spPr>
        <p:txBody>
          <a:bodyPr/>
          <a:lstStyle>
            <a:lvl1pPr algn="r">
              <a:buNone/>
              <a:defRPr sz="1600" baseline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40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00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Contact Information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176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-3811586" y="330200"/>
            <a:ext cx="8601074" cy="64263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C5A9C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  <p:sp>
        <p:nvSpPr>
          <p:cNvPr id="4" name="Text Placeholder 2"/>
          <p:cNvSpPr txBox="1">
            <a:spLocks/>
          </p:cNvSpPr>
          <p:nvPr userDrawn="1"/>
        </p:nvSpPr>
        <p:spPr>
          <a:xfrm>
            <a:off x="-3367086" y="1358900"/>
            <a:ext cx="8601073" cy="16263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65113" y="4165600"/>
            <a:ext cx="8601072" cy="1651000"/>
          </a:xfrm>
          <a:prstGeom prst="rect">
            <a:avLst/>
          </a:prstGeom>
        </p:spPr>
        <p:txBody>
          <a:bodyPr/>
          <a:lstStyle>
            <a:lvl1pPr algn="l">
              <a:buNone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Text Area</a:t>
            </a:r>
            <a:endParaRPr lang="en-C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65113" y="3378200"/>
            <a:ext cx="8601075" cy="787400"/>
          </a:xfrm>
          <a:prstGeom prst="rect">
            <a:avLst/>
          </a:prstGeom>
        </p:spPr>
        <p:txBody>
          <a:bodyPr/>
          <a:lstStyle>
            <a:lvl1pPr>
              <a:buNone/>
              <a:defRPr sz="4400" b="1">
                <a:solidFill>
                  <a:srgbClr val="0C5A9C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dirty="0"/>
              <a:t>Title / </a:t>
            </a:r>
            <a:r>
              <a:rPr lang="en-US" dirty="0" err="1"/>
              <a:t>Sous-titre</a:t>
            </a:r>
            <a:endParaRPr lang="en-CA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3225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to insert picture. </a:t>
            </a:r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r>
              <a:rPr lang="en-CA" dirty="0"/>
              <a:t>.</a:t>
            </a:r>
            <a:endParaRPr lang="en-US" dirty="0"/>
          </a:p>
          <a:p>
            <a:r>
              <a:rPr lang="en-US" dirty="0"/>
              <a:t>For best results, please send this image to the back layer.  </a:t>
            </a:r>
          </a:p>
          <a:p>
            <a:r>
              <a:rPr lang="en-US" dirty="0"/>
              <a:t>Choose “Arrange” then select “Send to Back”.</a:t>
            </a:r>
          </a:p>
          <a:p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US" dirty="0"/>
              <a:t>Title / 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65113" y="1884478"/>
            <a:ext cx="8601073" cy="3640024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CA" dirty="0"/>
              <a:t>Keep text clear and concise. </a:t>
            </a:r>
            <a:r>
              <a:rPr lang="fr-FR" dirty="0"/>
              <a:t>Gardez votre texte clair et concis.</a:t>
            </a:r>
            <a:endParaRPr lang="en-CA" dirty="0"/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265113" y="1119302"/>
            <a:ext cx="8601074" cy="76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rgbClr val="0C5A9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40B79C"/>
              </a:solidFill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Sub-Title / </a:t>
            </a:r>
            <a:r>
              <a:rPr lang="en-CA" dirty="0" err="1"/>
              <a:t>Sous</a:t>
            </a:r>
            <a:r>
              <a:rPr lang="en-CA" dirty="0"/>
              <a:t>-titre</a:t>
            </a:r>
          </a:p>
        </p:txBody>
      </p:sp>
      <p:pic>
        <p:nvPicPr>
          <p:cNvPr id="10" name="Picture 9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0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1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65113" y="1884478"/>
            <a:ext cx="8601074" cy="3678916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  <a:lvl2pPr marL="800100" indent="-342900">
              <a:buFont typeface="Arial"/>
              <a:buChar char="•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2pPr>
            <a:lvl3pPr marL="1257300" indent="-342900">
              <a:buFont typeface="Arial"/>
              <a:buChar char="•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3pPr>
            <a:lvl4pPr marL="1714500" indent="-342900">
              <a:buFont typeface="Arial"/>
              <a:buChar char="•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4pPr>
            <a:lvl5pPr marL="2171700" indent="-342900">
              <a:buFont typeface="Arial"/>
              <a:buChar char="•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CA" dirty="0"/>
              <a:t>Click to edit body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US" dirty="0"/>
              <a:t>Title / 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265113" y="1119302"/>
            <a:ext cx="8601074" cy="76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rgbClr val="0C5A9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40B79C"/>
              </a:solidFill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Sub-Title / </a:t>
            </a:r>
            <a:r>
              <a:rPr lang="en-CA" dirty="0" err="1"/>
              <a:t>Sous</a:t>
            </a:r>
            <a:r>
              <a:rPr lang="en-CA" dirty="0"/>
              <a:t>-titre</a:t>
            </a:r>
          </a:p>
        </p:txBody>
      </p:sp>
      <p:pic>
        <p:nvPicPr>
          <p:cNvPr id="7" name="Picture 6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0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ab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65113" y="1884477"/>
            <a:ext cx="8601075" cy="32971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lnSpc>
                <a:spcPct val="100000"/>
              </a:lnSpc>
              <a:buFont typeface="+mj-lt"/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CA" dirty="0"/>
              <a:t>Click icon to open table option. Enter amount of columns and rows. Click the black table layout in the table style options.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CA" dirty="0"/>
              <a:t>Title: Table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Sub-Title / </a:t>
            </a:r>
            <a:r>
              <a:rPr lang="en-CA" dirty="0" err="1"/>
              <a:t>Sous</a:t>
            </a:r>
            <a:r>
              <a:rPr lang="en-CA" dirty="0"/>
              <a:t>-titre: Table</a:t>
            </a:r>
          </a:p>
        </p:txBody>
      </p:sp>
      <p:pic>
        <p:nvPicPr>
          <p:cNvPr id="8" name="Picture 7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0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5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4360" y="1884476"/>
            <a:ext cx="4222221" cy="28410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6499" y="1953206"/>
            <a:ext cx="4017946" cy="2703638"/>
          </a:xfrm>
          <a:prstGeom prst="rect">
            <a:avLst/>
          </a:prstGeom>
        </p:spPr>
        <p:txBody>
          <a:bodyPr vert="horz" anchor="ctr"/>
          <a:lstStyle>
            <a:lvl1pPr algn="ctr"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630038" y="1884477"/>
            <a:ext cx="4310063" cy="28416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CA" dirty="0"/>
              <a:t>Text Area / Zone de </a:t>
            </a:r>
            <a:r>
              <a:rPr lang="en-CA" dirty="0" err="1"/>
              <a:t>texte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CA" dirty="0"/>
              <a:t>Title / Titre — Two Column Layout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Sub-Title / </a:t>
            </a:r>
            <a:r>
              <a:rPr lang="en-CA" dirty="0" err="1"/>
              <a:t>Sous</a:t>
            </a:r>
            <a:r>
              <a:rPr lang="en-CA" dirty="0"/>
              <a:t>-Titre</a:t>
            </a:r>
          </a:p>
        </p:txBody>
      </p:sp>
      <p:pic>
        <p:nvPicPr>
          <p:cNvPr id="11" name="Picture 10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0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CA" dirty="0"/>
              <a:t>Title / Titre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Sub-Title  / </a:t>
            </a:r>
            <a:r>
              <a:rPr lang="en-CA" dirty="0" err="1"/>
              <a:t>Sous</a:t>
            </a:r>
            <a:r>
              <a:rPr lang="en-CA" dirty="0"/>
              <a:t>-titre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69875" y="1739901"/>
            <a:ext cx="2651126" cy="1920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3249083" y="1739901"/>
            <a:ext cx="2651126" cy="1920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6215060" y="1739901"/>
            <a:ext cx="2651126" cy="1920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41"/>
          <p:cNvSpPr>
            <a:spLocks noGrp="1"/>
          </p:cNvSpPr>
          <p:nvPr>
            <p:ph type="pic" sz="quarter" idx="13"/>
          </p:nvPr>
        </p:nvSpPr>
        <p:spPr>
          <a:xfrm>
            <a:off x="345440" y="1794652"/>
            <a:ext cx="2499994" cy="18113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45"/>
          <p:cNvSpPr>
            <a:spLocks noGrp="1"/>
          </p:cNvSpPr>
          <p:nvPr>
            <p:ph type="body" sz="quarter" idx="14" hasCustomPrompt="1"/>
          </p:nvPr>
        </p:nvSpPr>
        <p:spPr>
          <a:xfrm>
            <a:off x="269875" y="3660775"/>
            <a:ext cx="2651125" cy="3714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0E67B8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Title / Titre</a:t>
            </a:r>
            <a:endParaRPr lang="en-US" dirty="0"/>
          </a:p>
        </p:txBody>
      </p:sp>
      <p:sp>
        <p:nvSpPr>
          <p:cNvPr id="32" name="Text Placeholder 45"/>
          <p:cNvSpPr>
            <a:spLocks noGrp="1"/>
          </p:cNvSpPr>
          <p:nvPr>
            <p:ph type="body" sz="quarter" idx="15" hasCustomPrompt="1"/>
          </p:nvPr>
        </p:nvSpPr>
        <p:spPr>
          <a:xfrm>
            <a:off x="3249085" y="3660775"/>
            <a:ext cx="2651125" cy="3714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0E67B8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Title / Titre</a:t>
            </a:r>
            <a:endParaRPr lang="en-US" dirty="0"/>
          </a:p>
        </p:txBody>
      </p:sp>
      <p:sp>
        <p:nvSpPr>
          <p:cNvPr id="33" name="Text Placeholder 45"/>
          <p:cNvSpPr>
            <a:spLocks noGrp="1"/>
          </p:cNvSpPr>
          <p:nvPr>
            <p:ph type="body" sz="quarter" idx="16" hasCustomPrompt="1"/>
          </p:nvPr>
        </p:nvSpPr>
        <p:spPr>
          <a:xfrm>
            <a:off x="6215060" y="3660775"/>
            <a:ext cx="2651125" cy="3714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0E67B8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Title / Titre</a:t>
            </a:r>
            <a:endParaRPr lang="en-US" dirty="0"/>
          </a:p>
        </p:txBody>
      </p:sp>
      <p:sp>
        <p:nvSpPr>
          <p:cNvPr id="34" name="Picture Placeholder 41"/>
          <p:cNvSpPr>
            <a:spLocks noGrp="1"/>
          </p:cNvSpPr>
          <p:nvPr>
            <p:ph type="pic" sz="quarter" idx="18"/>
          </p:nvPr>
        </p:nvSpPr>
        <p:spPr>
          <a:xfrm>
            <a:off x="3320205" y="1794652"/>
            <a:ext cx="2499994" cy="18113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41"/>
          <p:cNvSpPr>
            <a:spLocks noGrp="1"/>
          </p:cNvSpPr>
          <p:nvPr>
            <p:ph type="pic" sz="quarter" idx="19"/>
          </p:nvPr>
        </p:nvSpPr>
        <p:spPr>
          <a:xfrm>
            <a:off x="6286180" y="1794652"/>
            <a:ext cx="2499994" cy="18113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 strike="noStrike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45"/>
          <p:cNvSpPr>
            <a:spLocks noGrp="1"/>
          </p:cNvSpPr>
          <p:nvPr>
            <p:ph type="body" sz="quarter" idx="20" hasCustomPrompt="1"/>
          </p:nvPr>
        </p:nvSpPr>
        <p:spPr>
          <a:xfrm>
            <a:off x="269875" y="4032250"/>
            <a:ext cx="2651125" cy="16370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CA" dirty="0"/>
              <a:t>Text Area / Zone de </a:t>
            </a:r>
            <a:r>
              <a:rPr lang="en-CA" dirty="0" err="1"/>
              <a:t>texte</a:t>
            </a:r>
            <a:endParaRPr lang="en-US" dirty="0"/>
          </a:p>
        </p:txBody>
      </p:sp>
      <p:sp>
        <p:nvSpPr>
          <p:cNvPr id="37" name="Text Placeholder 45"/>
          <p:cNvSpPr>
            <a:spLocks noGrp="1"/>
          </p:cNvSpPr>
          <p:nvPr>
            <p:ph type="body" sz="quarter" idx="21" hasCustomPrompt="1"/>
          </p:nvPr>
        </p:nvSpPr>
        <p:spPr>
          <a:xfrm>
            <a:off x="3249085" y="4032250"/>
            <a:ext cx="2651125" cy="16370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CA" dirty="0"/>
              <a:t>Text Area / Zone de </a:t>
            </a:r>
            <a:r>
              <a:rPr lang="en-CA" dirty="0" err="1"/>
              <a:t>texte</a:t>
            </a:r>
            <a:endParaRPr lang="en-US" dirty="0"/>
          </a:p>
        </p:txBody>
      </p:sp>
      <p:sp>
        <p:nvSpPr>
          <p:cNvPr id="3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6215060" y="4032250"/>
            <a:ext cx="2651125" cy="16370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CA" dirty="0"/>
              <a:t>Text Area / Zone de </a:t>
            </a:r>
            <a:r>
              <a:rPr lang="en-CA" dirty="0" err="1"/>
              <a:t>texte</a:t>
            </a:r>
            <a:endParaRPr lang="en-US" dirty="0"/>
          </a:p>
        </p:txBody>
      </p:sp>
      <p:pic>
        <p:nvPicPr>
          <p:cNvPr id="17" name="Picture 16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0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5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81038" y="200526"/>
            <a:ext cx="7781925" cy="5013158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4800" b="1" i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defRPr>
            </a:lvl1pPr>
            <a:lvl2pPr marL="4572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2pPr>
            <a:lvl3pPr marL="9144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3pPr>
            <a:lvl4pPr marL="13716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4pPr>
            <a:lvl5pPr marL="18288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r>
              <a:rPr lang="en-CA" dirty="0"/>
              <a:t>Page à fort impact. High impact page. </a:t>
            </a:r>
            <a:r>
              <a:rPr lang="en-CA" dirty="0">
                <a:solidFill>
                  <a:srgbClr val="64E066"/>
                </a:solidFill>
              </a:rPr>
              <a:t>Less is more.</a:t>
            </a:r>
            <a:r>
              <a:rPr lang="en-CA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rgbClr val="64E066"/>
              </a:solidFill>
            </a:endParaRPr>
          </a:p>
        </p:txBody>
      </p:sp>
      <p:pic>
        <p:nvPicPr>
          <p:cNvPr id="4" name="Picture 3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0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9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81038" y="187158"/>
            <a:ext cx="7781925" cy="505326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4800" b="1" i="0" baseline="0">
                <a:solidFill>
                  <a:schemeClr val="bg1"/>
                </a:solidFill>
                <a:latin typeface="Trebuchet MS"/>
                <a:cs typeface="Trebuchet MS"/>
              </a:defRPr>
            </a:lvl1pPr>
            <a:lvl2pPr marL="4572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2pPr>
            <a:lvl3pPr marL="9144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3pPr>
            <a:lvl4pPr marL="13716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4pPr>
            <a:lvl5pPr marL="18288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r>
              <a:rPr lang="en-CA" dirty="0"/>
              <a:t>Page à fort impact. High impact page. </a:t>
            </a:r>
            <a:r>
              <a:rPr lang="en-CA" dirty="0">
                <a:solidFill>
                  <a:srgbClr val="64E066"/>
                </a:solidFill>
              </a:rPr>
              <a:t>Less is more.</a:t>
            </a:r>
            <a:r>
              <a:rPr lang="en-CA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rgbClr val="64E066"/>
              </a:solidFill>
            </a:endParaRPr>
          </a:p>
        </p:txBody>
      </p:sp>
      <p:pic>
        <p:nvPicPr>
          <p:cNvPr id="5" name="Picture 4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0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3460751" y="4635501"/>
            <a:ext cx="5683250" cy="144356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insert picture. </a:t>
            </a:r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r>
              <a:rPr lang="en-CA" dirty="0"/>
              <a:t>.</a:t>
            </a:r>
            <a:endParaRPr lang="en-US" dirty="0"/>
          </a:p>
          <a:p>
            <a:r>
              <a:rPr lang="en-US" dirty="0"/>
              <a:t>For best results, please send this image to the back layer.  Choose “Arrange” then select “Send to Back”.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668896" y="453299"/>
            <a:ext cx="5683250" cy="4381501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insert picture. </a:t>
            </a:r>
          </a:p>
          <a:p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387789"/>
            <a:ext cx="3206750" cy="3470211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insert picture. </a:t>
            </a:r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r>
              <a:rPr lang="en-CA" dirty="0"/>
              <a:t>.</a:t>
            </a:r>
          </a:p>
          <a:p>
            <a:endParaRPr lang="en-US" dirty="0"/>
          </a:p>
          <a:p>
            <a:r>
              <a:rPr lang="en-US" dirty="0"/>
              <a:t>For best results, please send this image to the back layer.  Choose “Arrange” then select “Send to Back”.</a:t>
            </a:r>
          </a:p>
          <a:p>
            <a:endParaRPr lang="en-US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-1537854" y="2074390"/>
            <a:ext cx="3206750" cy="3162519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insert picture.</a:t>
            </a:r>
          </a:p>
          <a:p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173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0dpi-swoosh-thi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OFFICIAL USE ONLY / À USAGE </a:t>
            </a:r>
            <a:r>
              <a:rPr lang="en-CA" sz="1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EXCLUSIF</a:t>
            </a:r>
            <a:endParaRPr lang="en-CA" sz="1000" b="0" i="0" kern="1200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  <a:ea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0910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696" r:id="rId2"/>
    <p:sldLayoutId id="2147483730" r:id="rId3"/>
    <p:sldLayoutId id="2147483735" r:id="rId4"/>
    <p:sldLayoutId id="2147483734" r:id="rId5"/>
    <p:sldLayoutId id="2147483732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rgbClr val="0C5A9C"/>
          </a:solidFill>
          <a:latin typeface="Trebuchet MS"/>
          <a:ea typeface="+mj-ea"/>
          <a:cs typeface="Trebuchet M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io_Lab_12.tif"/>
          <p:cNvPicPr>
            <a:picLocks noChangeAspect="1"/>
          </p:cNvPicPr>
          <p:nvPr/>
        </p:nvPicPr>
        <p:blipFill rotWithShape="1">
          <a:blip r:embed="rId3" cstate="email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27" t="4500" r="1972"/>
          <a:stretch/>
        </p:blipFill>
        <p:spPr>
          <a:xfrm>
            <a:off x="0" y="0"/>
            <a:ext cx="9144000" cy="6254750"/>
          </a:xfrm>
          <a:prstGeom prst="rect">
            <a:avLst/>
          </a:prstGeom>
        </p:spPr>
      </p:pic>
      <p:pic>
        <p:nvPicPr>
          <p:cNvPr id="4" name="Picture 3" descr="150dpi-swoosh-th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OFFICIAL USE ONLY / À USAGE </a:t>
            </a:r>
            <a:r>
              <a:rPr lang="en-CA" sz="1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EXCLUSIF</a:t>
            </a:r>
            <a:endParaRPr lang="en-CA" sz="1000" b="0" i="0" kern="1200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  <a:ea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2492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6000" b="1" i="0" kern="1200" baseline="0">
          <a:solidFill>
            <a:schemeClr val="bg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254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Bio_Lab_12.tif"/>
          <p:cNvPicPr>
            <a:picLocks noChangeAspect="1"/>
          </p:cNvPicPr>
          <p:nvPr/>
        </p:nvPicPr>
        <p:blipFill rotWithShape="1">
          <a:blip r:embed="rId3" cstate="email">
            <a:alphaModFix amt="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31" t="4500" r="2070"/>
          <a:stretch/>
        </p:blipFill>
        <p:spPr>
          <a:xfrm>
            <a:off x="0" y="0"/>
            <a:ext cx="9144000" cy="6254750"/>
          </a:xfrm>
          <a:prstGeom prst="rect">
            <a:avLst/>
          </a:prstGeom>
        </p:spPr>
      </p:pic>
      <p:pic>
        <p:nvPicPr>
          <p:cNvPr id="9" name="Picture 8" descr="150dpi-swoosh-th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OFFICIAL USE ONLY / À USAGE </a:t>
            </a:r>
            <a:r>
              <a:rPr lang="en-CA" sz="1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EXCLUSIF</a:t>
            </a:r>
            <a:endParaRPr lang="en-CA" sz="1000" b="0" i="0" kern="1200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  <a:ea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9254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6000" b="1" i="0" kern="1200" baseline="0">
          <a:solidFill>
            <a:schemeClr val="bg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OFFICIAL USE ONLY / À USAGE </a:t>
            </a:r>
            <a:r>
              <a:rPr lang="en-CA" sz="1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EXCLUSIF</a:t>
            </a:r>
            <a:endParaRPr lang="en-CA" sz="1000" b="0" i="0" kern="1200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3945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3" r:id="rId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 baseline="0">
          <a:solidFill>
            <a:srgbClr val="0C5A9C"/>
          </a:solidFill>
          <a:latin typeface="Trebuchet MS"/>
          <a:ea typeface="+mj-ea"/>
          <a:cs typeface="Trebuchet M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0" i="0" kern="1200">
          <a:solidFill>
            <a:srgbClr val="40B79C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-whtbar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207"/>
          <a:stretch>
            <a:fillRect/>
          </a:stretch>
        </p:blipFill>
        <p:spPr>
          <a:xfrm>
            <a:off x="0" y="5912069"/>
            <a:ext cx="9144000" cy="9459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OFFICIAL USE ONLY / À USAGE </a:t>
            </a:r>
            <a:r>
              <a:rPr lang="en-CA" sz="1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EXCLUSIF</a:t>
            </a:r>
            <a:endParaRPr lang="en-CA" sz="1000" b="0" i="0" kern="1200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  <a:ea typeface="+mn-ea"/>
              <a:cs typeface="Verdana"/>
            </a:endParaRPr>
          </a:p>
        </p:txBody>
      </p:sp>
      <p:pic>
        <p:nvPicPr>
          <p:cNvPr id="7" name="Picture 6" descr="150dpi-bar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0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60533"/>
            <a:ext cx="9144000" cy="89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OFFICIAL USE ONLY / À USAGE </a:t>
            </a:r>
            <a:r>
              <a:rPr lang="en-CA" sz="1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EXCLUSIF</a:t>
            </a:r>
            <a:r>
              <a:rPr lang="en-CA" sz="1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691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jpeg"/><Relationship Id="rId4" Type="http://schemas.openxmlformats.org/officeDocument/2006/relationships/hyperlink" Target="http://www.google.ca/imgres?imgurl=http://www.gsea.org/awardinfo/locate/PublishingImages/flag_canada.gif&amp;imgrefurl=http://www.gsea.org/awardinfo/locate/Pages/CanadaGSEA2009.aspx&amp;h=788&amp;w=1181&amp;sz=16&amp;tbnid=wWE5-Gja8mtjKM:&amp;tbnh=100&amp;tbnw=150&amp;prev=/images?q=canada+flag&amp;usg=__T1Rcy4szL_6PfbrYEcVPqbfNDFo=&amp;ei=oDGqS46wF4H58Abtvtm7Bw&amp;sa=X&amp;oi=image_result&amp;resnum=2&amp;ct=image&amp;ved=0CAsQ9QEwA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65804" y="5050591"/>
            <a:ext cx="3211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Joint Topical ANS &amp; HPS</a:t>
            </a:r>
          </a:p>
          <a:p>
            <a:r>
              <a:rPr lang="en-CA" sz="2400" b="1" dirty="0"/>
              <a:t>Tri-Cities, WA</a:t>
            </a:r>
          </a:p>
          <a:p>
            <a:r>
              <a:rPr lang="en-CA" sz="2400" b="1" dirty="0"/>
              <a:t>Sept 30 – Oct 3,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8887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/>
              <a:t>Low-Dose Radiobiology Program at Canadian Nuclear Laboratories: </a:t>
            </a:r>
          </a:p>
          <a:p>
            <a:pPr algn="ctr"/>
            <a:r>
              <a:rPr lang="en-CA" sz="4800" b="1" dirty="0"/>
              <a:t>Past, Present and Future</a:t>
            </a:r>
            <a:endParaRPr lang="en-CA" sz="4800" b="1" i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2255" y="3718899"/>
            <a:ext cx="290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Dmitry Klokov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4463" y="4375923"/>
            <a:ext cx="4097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Canadian Nuclear Laboratories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Mechanisms (2014-…): </a:t>
            </a:r>
            <a:r>
              <a:rPr lang="en-CA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LDR suppresses cellular aging </a:t>
            </a:r>
            <a:r>
              <a:rPr lang="en-CA" sz="3600" b="1" i="1" dirty="0">
                <a:solidFill>
                  <a:srgbClr val="0070C0"/>
                </a:solidFill>
                <a:latin typeface="Arial Narrow" panose="020B0606020202030204" pitchFamily="34" charset="0"/>
              </a:rPr>
              <a:t>in vitro</a:t>
            </a:r>
            <a:endParaRPr lang="en-CA" sz="3600" b="1" i="1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2185" y="6249070"/>
            <a:ext cx="25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err="1">
                <a:latin typeface="Bell MT" panose="02020503060305020303" pitchFamily="18" charset="0"/>
              </a:rPr>
              <a:t>Velegzhaninov</a:t>
            </a:r>
            <a:r>
              <a:rPr lang="en-CA" i="1" dirty="0">
                <a:latin typeface="Bell MT" panose="02020503060305020303" pitchFamily="18" charset="0"/>
              </a:rPr>
              <a:t> et al (2018)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3" y="2671345"/>
            <a:ext cx="5768776" cy="343624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522636" y="1619973"/>
            <a:ext cx="3346396" cy="1481592"/>
            <a:chOff x="178599" y="2011493"/>
            <a:chExt cx="5225504" cy="2191216"/>
          </a:xfrm>
        </p:grpSpPr>
        <p:sp>
          <p:nvSpPr>
            <p:cNvPr id="11" name="TextBox 10"/>
            <p:cNvSpPr txBox="1"/>
            <p:nvPr/>
          </p:nvSpPr>
          <p:spPr>
            <a:xfrm>
              <a:off x="3750477" y="3112788"/>
              <a:ext cx="1653626" cy="864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/>
                <a:t>aged cells quantified</a:t>
              </a:r>
            </a:p>
          </p:txBody>
        </p:sp>
        <p:sp>
          <p:nvSpPr>
            <p:cNvPr id="12" name="Lightning Bolt 11"/>
            <p:cNvSpPr/>
            <p:nvPr/>
          </p:nvSpPr>
          <p:spPr>
            <a:xfrm flipH="1">
              <a:off x="958047" y="2639715"/>
              <a:ext cx="336160" cy="203539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b="1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294207" y="3090488"/>
              <a:ext cx="973537" cy="125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294207" y="3949169"/>
              <a:ext cx="1025012" cy="47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184127" y="3497454"/>
              <a:ext cx="5016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8599" y="2011493"/>
              <a:ext cx="1975862" cy="864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/>
                <a:t>10 or 100 mGy</a:t>
              </a:r>
            </a:p>
          </p:txBody>
        </p:sp>
        <p:pic>
          <p:nvPicPr>
            <p:cNvPr id="19" name="Picture 2" descr="Image result for petri dish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078" y="2828532"/>
              <a:ext cx="1039274" cy="519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Image result for petri dish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312" y="3683072"/>
              <a:ext cx="1039274" cy="519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Image result for petri dish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9" y="2843254"/>
              <a:ext cx="1039274" cy="519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mage result for petri dish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9" y="3676473"/>
              <a:ext cx="1039274" cy="519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Oval 22"/>
            <p:cNvSpPr/>
            <p:nvPr/>
          </p:nvSpPr>
          <p:spPr>
            <a:xfrm>
              <a:off x="2972930" y="3027493"/>
              <a:ext cx="60765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b="1"/>
            </a:p>
          </p:txBody>
        </p:sp>
        <p:sp>
          <p:nvSpPr>
            <p:cNvPr id="24" name="Oval 23"/>
            <p:cNvSpPr/>
            <p:nvPr/>
          </p:nvSpPr>
          <p:spPr>
            <a:xfrm>
              <a:off x="2864566" y="3089928"/>
              <a:ext cx="60765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b="1"/>
            </a:p>
          </p:txBody>
        </p:sp>
        <p:sp>
          <p:nvSpPr>
            <p:cNvPr id="25" name="Oval 24"/>
            <p:cNvSpPr/>
            <p:nvPr/>
          </p:nvSpPr>
          <p:spPr>
            <a:xfrm>
              <a:off x="2704500" y="3153298"/>
              <a:ext cx="60765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b="1"/>
            </a:p>
          </p:txBody>
        </p:sp>
        <p:sp>
          <p:nvSpPr>
            <p:cNvPr id="26" name="Oval 25"/>
            <p:cNvSpPr/>
            <p:nvPr/>
          </p:nvSpPr>
          <p:spPr>
            <a:xfrm>
              <a:off x="2734882" y="3027493"/>
              <a:ext cx="60765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b="1"/>
            </a:p>
          </p:txBody>
        </p:sp>
        <p:sp>
          <p:nvSpPr>
            <p:cNvPr id="27" name="Oval 26"/>
            <p:cNvSpPr/>
            <p:nvPr/>
          </p:nvSpPr>
          <p:spPr>
            <a:xfrm>
              <a:off x="2978830" y="3858678"/>
              <a:ext cx="60765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b="1"/>
            </a:p>
          </p:txBody>
        </p:sp>
        <p:sp>
          <p:nvSpPr>
            <p:cNvPr id="28" name="Oval 27"/>
            <p:cNvSpPr/>
            <p:nvPr/>
          </p:nvSpPr>
          <p:spPr>
            <a:xfrm>
              <a:off x="2870466" y="3921113"/>
              <a:ext cx="60765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b="1"/>
            </a:p>
          </p:txBody>
        </p:sp>
        <p:sp>
          <p:nvSpPr>
            <p:cNvPr id="29" name="Oval 28"/>
            <p:cNvSpPr/>
            <p:nvPr/>
          </p:nvSpPr>
          <p:spPr>
            <a:xfrm>
              <a:off x="2710400" y="3984483"/>
              <a:ext cx="60765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b="1"/>
            </a:p>
          </p:txBody>
        </p:sp>
        <p:sp>
          <p:nvSpPr>
            <p:cNvPr id="30" name="Oval 29"/>
            <p:cNvSpPr/>
            <p:nvPr/>
          </p:nvSpPr>
          <p:spPr>
            <a:xfrm>
              <a:off x="2740782" y="3858678"/>
              <a:ext cx="60765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b="1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82574" y="3110738"/>
              <a:ext cx="1352049" cy="864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/>
                <a:t>cells aged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17581" y="3866331"/>
            <a:ext cx="1113703" cy="461665"/>
            <a:chOff x="5965292" y="4606603"/>
            <a:chExt cx="1484937" cy="615553"/>
          </a:xfrm>
        </p:grpSpPr>
        <p:sp>
          <p:nvSpPr>
            <p:cNvPr id="33" name="Left-Right Arrow 32"/>
            <p:cNvSpPr/>
            <p:nvPr/>
          </p:nvSpPr>
          <p:spPr>
            <a:xfrm rot="2731148">
              <a:off x="7232760" y="4984523"/>
              <a:ext cx="297442" cy="137497"/>
            </a:xfrm>
            <a:prstGeom prst="leftRightArrow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65292" y="4606603"/>
              <a:ext cx="142021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00B050"/>
                  </a:solidFill>
                </a:rPr>
                <a:t>delay in aging</a:t>
              </a:r>
            </a:p>
            <a:p>
              <a:r>
                <a:rPr lang="en-CA" sz="1200" b="1" dirty="0">
                  <a:solidFill>
                    <a:srgbClr val="00B050"/>
                  </a:solidFill>
                </a:rPr>
                <a:t>onset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155304" y="4976843"/>
            <a:ext cx="289121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2000" dirty="0">
                <a:latin typeface="Arial Rounded MT Bold" pitchFamily="34" charset="0"/>
              </a:rPr>
              <a:t>gene expression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2000" dirty="0">
                <a:latin typeface="Arial Rounded MT Bold" pitchFamily="34" charset="0"/>
              </a:rPr>
              <a:t>protein levels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2636" y="1180886"/>
            <a:ext cx="2969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Normal human fibroblasts</a:t>
            </a:r>
          </a:p>
        </p:txBody>
      </p:sp>
    </p:spTree>
    <p:extLst>
      <p:ext uri="{BB962C8B-B14F-4D97-AF65-F5344CB8AC3E}">
        <p14:creationId xmlns:p14="http://schemas.microsoft.com/office/powerpoint/2010/main" val="238060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Mechanisms (2014-…): </a:t>
            </a:r>
            <a:r>
              <a:rPr lang="en-CA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other acute gamma LDR effects</a:t>
            </a:r>
            <a:endParaRPr lang="en-CA" sz="3600" b="1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9876" y="1639432"/>
            <a:ext cx="8793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LDR </a:t>
            </a:r>
            <a:r>
              <a:rPr lang="en-CA" sz="2400" b="1" i="1" dirty="0">
                <a:solidFill>
                  <a:schemeClr val="bg1">
                    <a:lumMod val="50000"/>
                  </a:schemeClr>
                </a:solidFill>
              </a:rPr>
              <a:t>in vivo</a:t>
            </a: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 does not enhance aging markers in mice </a:t>
            </a:r>
            <a:r>
              <a:rPr lang="en-CA" sz="2400" b="1" i="1" dirty="0">
                <a:solidFill>
                  <a:schemeClr val="bg1">
                    <a:lumMod val="50000"/>
                  </a:schemeClr>
                </a:solidFill>
              </a:rPr>
              <a:t>in vivo</a:t>
            </a:r>
          </a:p>
          <a:p>
            <a:pPr marL="800100" lvl="1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potentiates the immune system of old, but not young mice</a:t>
            </a:r>
          </a:p>
          <a:p>
            <a:pPr marL="800100" lvl="1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enhances the Immune Checkpoint Therapy efficacy in mice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LDR </a:t>
            </a:r>
            <a:r>
              <a:rPr lang="en-CA" sz="2400" b="1" i="1" dirty="0">
                <a:solidFill>
                  <a:schemeClr val="bg1">
                    <a:lumMod val="50000"/>
                  </a:schemeClr>
                </a:solidFill>
              </a:rPr>
              <a:t>in vitro</a:t>
            </a: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800100" lvl="1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partially reverses aging-related loss of stem cells:</a:t>
            </a:r>
          </a:p>
          <a:p>
            <a:pPr marL="1257300" lvl="2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muscle SC</a:t>
            </a:r>
          </a:p>
          <a:p>
            <a:pPr marL="1257300" lvl="2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mesenchymal SC</a:t>
            </a:r>
          </a:p>
          <a:p>
            <a:pPr marL="1257300" lvl="2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endothelial SC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925681" y="2828873"/>
            <a:ext cx="7720378" cy="1988998"/>
            <a:chOff x="925681" y="2828873"/>
            <a:chExt cx="7720378" cy="1988998"/>
          </a:xfrm>
        </p:grpSpPr>
        <p:grpSp>
          <p:nvGrpSpPr>
            <p:cNvPr id="30" name="Group 29"/>
            <p:cNvGrpSpPr/>
            <p:nvPr/>
          </p:nvGrpSpPr>
          <p:grpSpPr>
            <a:xfrm>
              <a:off x="925681" y="2828873"/>
              <a:ext cx="7720378" cy="1911939"/>
              <a:chOff x="925681" y="2828873"/>
              <a:chExt cx="7720378" cy="1911939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925681" y="2828873"/>
                <a:ext cx="7720378" cy="561441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8525022" y="3390314"/>
                <a:ext cx="0" cy="13504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609113" y="4356206"/>
              <a:ext cx="19159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Cancer therapy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23622" y="4096498"/>
            <a:ext cx="3560687" cy="1904412"/>
            <a:chOff x="1423622" y="4096498"/>
            <a:chExt cx="3560687" cy="1904412"/>
          </a:xfrm>
        </p:grpSpPr>
        <p:sp>
          <p:nvSpPr>
            <p:cNvPr id="29" name="Rounded Rectangle 28"/>
            <p:cNvSpPr/>
            <p:nvPr/>
          </p:nvSpPr>
          <p:spPr>
            <a:xfrm>
              <a:off x="1423622" y="4096498"/>
              <a:ext cx="2346520" cy="144274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09190" y="5539245"/>
              <a:ext cx="2775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Regenerative medicine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2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Systemic approach (2016-…): </a:t>
            </a:r>
            <a:r>
              <a:rPr lang="en-CA" sz="3600" b="1" dirty="0">
                <a:solidFill>
                  <a:srgbClr val="00B0F0"/>
                </a:solidFill>
                <a:latin typeface="Arial Narrow" panose="020B0606020202030204" pitchFamily="34" charset="0"/>
              </a:rPr>
              <a:t>whole picture</a:t>
            </a:r>
            <a:endParaRPr lang="en-CA" sz="3600" b="1" i="1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8860" y="2782162"/>
            <a:ext cx="8363222" cy="3118079"/>
            <a:chOff x="364925" y="2658100"/>
            <a:chExt cx="8363222" cy="3118079"/>
          </a:xfrm>
        </p:grpSpPr>
        <p:sp>
          <p:nvSpPr>
            <p:cNvPr id="8" name="TextBox 7"/>
            <p:cNvSpPr txBox="1"/>
            <p:nvPr/>
          </p:nvSpPr>
          <p:spPr>
            <a:xfrm>
              <a:off x="4906035" y="3072133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Apc</a:t>
              </a:r>
              <a:r>
                <a:rPr lang="en-CA" baseline="30000" dirty="0" err="1"/>
                <a:t>min</a:t>
              </a:r>
              <a:r>
                <a:rPr lang="en-CA" baseline="30000" dirty="0"/>
                <a:t>/+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54639" y="3056720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MMTV-Neu</a:t>
              </a:r>
              <a:endParaRPr lang="en-CA" baseline="30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35435" y="3055529"/>
              <a:ext cx="477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A/J</a:t>
              </a:r>
              <a:endParaRPr lang="en-CA" baseline="300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64925" y="2708864"/>
              <a:ext cx="3691079" cy="3067315"/>
              <a:chOff x="154352" y="923061"/>
              <a:chExt cx="3691079" cy="3067315"/>
            </a:xfrm>
          </p:grpSpPr>
          <p:pic>
            <p:nvPicPr>
              <p:cNvPr id="13" name="Picture 10" descr="Image result for mouse animal icon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28022" y="1230168"/>
                <a:ext cx="725697" cy="706856"/>
              </a:xfrm>
              <a:prstGeom prst="rect">
                <a:avLst/>
              </a:prstGeom>
              <a:noFill/>
            </p:spPr>
          </p:pic>
          <p:cxnSp>
            <p:nvCxnSpPr>
              <p:cNvPr id="16" name="Straight Arrow Connector 15"/>
              <p:cNvCxnSpPr/>
              <p:nvPr/>
            </p:nvCxnSpPr>
            <p:spPr>
              <a:xfrm>
                <a:off x="1482385" y="1657019"/>
                <a:ext cx="1403129" cy="176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10" descr="Image result for mouse animal icon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085059" y="1230168"/>
                <a:ext cx="725697" cy="706856"/>
              </a:xfrm>
              <a:prstGeom prst="rect">
                <a:avLst/>
              </a:prstGeom>
              <a:noFill/>
            </p:spPr>
          </p:pic>
          <p:pic>
            <p:nvPicPr>
              <p:cNvPr id="18" name="Picture 17" descr="Image result for mouse animal icon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28022" y="2292085"/>
                <a:ext cx="725697" cy="706856"/>
              </a:xfrm>
              <a:prstGeom prst="rect">
                <a:avLst/>
              </a:prstGeom>
              <a:noFill/>
            </p:spPr>
          </p:pic>
          <p:cxnSp>
            <p:nvCxnSpPr>
              <p:cNvPr id="19" name="Straight Arrow Connector 18"/>
              <p:cNvCxnSpPr/>
              <p:nvPr/>
            </p:nvCxnSpPr>
            <p:spPr>
              <a:xfrm>
                <a:off x="1521799" y="2645513"/>
                <a:ext cx="14031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0" descr="Image result for mouse animal icon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085059" y="2292085"/>
                <a:ext cx="725697" cy="706856"/>
              </a:xfrm>
              <a:prstGeom prst="rect">
                <a:avLst/>
              </a:prstGeom>
              <a:noFill/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80258" y="1063186"/>
                <a:ext cx="10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/>
                  <a:t>2 months</a:t>
                </a:r>
              </a:p>
            </p:txBody>
          </p:sp>
          <p:pic>
            <p:nvPicPr>
              <p:cNvPr id="22" name="Picture 10" descr="Image result for mouse animal icon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28022" y="3257170"/>
                <a:ext cx="725697" cy="706856"/>
              </a:xfrm>
              <a:prstGeom prst="rect">
                <a:avLst/>
              </a:prstGeom>
              <a:noFill/>
            </p:spPr>
          </p:pic>
          <p:cxnSp>
            <p:nvCxnSpPr>
              <p:cNvPr id="23" name="Straight Arrow Connector 22"/>
              <p:cNvCxnSpPr/>
              <p:nvPr/>
            </p:nvCxnSpPr>
            <p:spPr>
              <a:xfrm>
                <a:off x="1521799" y="3806506"/>
                <a:ext cx="1403129" cy="176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Picture 10" descr="Image result for mouse animal icon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19734" y="3269710"/>
                <a:ext cx="725697" cy="706856"/>
              </a:xfrm>
              <a:prstGeom prst="rect">
                <a:avLst/>
              </a:prstGeom>
              <a:noFill/>
            </p:spPr>
          </p:pic>
          <p:sp>
            <p:nvSpPr>
              <p:cNvPr id="25" name="Lightning Bolt 24"/>
              <p:cNvSpPr/>
              <p:nvPr/>
            </p:nvSpPr>
            <p:spPr>
              <a:xfrm flipH="1">
                <a:off x="1269679" y="2226881"/>
                <a:ext cx="336160" cy="203539"/>
              </a:xfrm>
              <a:prstGeom prst="lightningBol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Lightning Bolt 25"/>
              <p:cNvSpPr/>
              <p:nvPr/>
            </p:nvSpPr>
            <p:spPr>
              <a:xfrm flipH="1">
                <a:off x="1633570" y="2230927"/>
                <a:ext cx="336160" cy="203539"/>
              </a:xfrm>
              <a:prstGeom prst="lightningBol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Lightning Bolt 26"/>
              <p:cNvSpPr/>
              <p:nvPr/>
            </p:nvSpPr>
            <p:spPr>
              <a:xfrm flipH="1">
                <a:off x="2021322" y="2234222"/>
                <a:ext cx="336160" cy="203539"/>
              </a:xfrm>
              <a:prstGeom prst="lightningBol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Lightning Bolt 27"/>
              <p:cNvSpPr/>
              <p:nvPr/>
            </p:nvSpPr>
            <p:spPr>
              <a:xfrm flipH="1">
                <a:off x="2428779" y="2224891"/>
                <a:ext cx="336160" cy="203539"/>
              </a:xfrm>
              <a:prstGeom prst="lightningBol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Lightning Bolt 28"/>
              <p:cNvSpPr/>
              <p:nvPr/>
            </p:nvSpPr>
            <p:spPr>
              <a:xfrm flipH="1">
                <a:off x="2857521" y="2224891"/>
                <a:ext cx="336160" cy="203539"/>
              </a:xfrm>
              <a:prstGeom prst="lightningBol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7729" y="3109773"/>
                <a:ext cx="381096" cy="657252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5298" y="3097913"/>
                <a:ext cx="381096" cy="657252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7398" y="3112184"/>
                <a:ext cx="381096" cy="657252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 rot="16200000">
                <a:off x="-1179251" y="2256664"/>
                <a:ext cx="30673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b="1" dirty="0"/>
                  <a:t>HTO       Gamma       Control</a:t>
                </a: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9574" y="3082408"/>
                <a:ext cx="381096" cy="657252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4873117" y="2658100"/>
              <a:ext cx="3855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/>
                <a:t>Colon        Breast            Lung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906035" y="3934113"/>
            <a:ext cx="4072071" cy="284693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b="1" u="sng" dirty="0">
                <a:latin typeface="Arial Rounded MT Bold" pitchFamily="34" charset="0"/>
              </a:rPr>
              <a:t>End-points: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Arial Rounded MT Bold" pitchFamily="34" charset="0"/>
              </a:rPr>
              <a:t>DNA damage/repair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Arial Rounded MT Bold" pitchFamily="34" charset="0"/>
              </a:rPr>
              <a:t>DNA methylation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Arial Rounded MT Bold" pitchFamily="34" charset="0"/>
              </a:rPr>
              <a:t>inflammation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Arial Rounded MT Bold" pitchFamily="34" charset="0"/>
              </a:rPr>
              <a:t>immune function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Arial Rounded MT Bold" pitchFamily="34" charset="0"/>
              </a:rPr>
              <a:t>tumor rates/size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Arial Rounded MT Bold" pitchFamily="34" charset="0"/>
              </a:rPr>
              <a:t>stem cell function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Arial Rounded MT Bold" pitchFamily="34" charset="0"/>
              </a:rPr>
              <a:t>…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237" y="1038826"/>
            <a:ext cx="6090956" cy="141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Systemic approach (2012-…): </a:t>
            </a:r>
            <a:r>
              <a:rPr lang="en-CA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LDR tritium </a:t>
            </a:r>
            <a:r>
              <a:rPr lang="en-CA" sz="3600" b="1" i="1" dirty="0">
                <a:solidFill>
                  <a:srgbClr val="0070C0"/>
                </a:solidFill>
                <a:latin typeface="Arial Narrow" panose="020B0606020202030204" pitchFamily="34" charset="0"/>
              </a:rPr>
              <a:t>in vivo</a:t>
            </a:r>
            <a:endParaRPr lang="en-CA" sz="3600" b="1" i="1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7426" y="6134715"/>
            <a:ext cx="208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latin typeface="Bell MT" panose="02020503060305020303" pitchFamily="18" charset="0"/>
              </a:rPr>
              <a:t>Surette et al (In Prep)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76833" y="1426082"/>
            <a:ext cx="3691079" cy="3067315"/>
            <a:chOff x="154352" y="923061"/>
            <a:chExt cx="3691079" cy="3067315"/>
          </a:xfrm>
        </p:grpSpPr>
        <p:pic>
          <p:nvPicPr>
            <p:cNvPr id="10" name="Picture 9" descr="Image result for mouse animal ico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8022" y="1230168"/>
              <a:ext cx="725697" cy="706856"/>
            </a:xfrm>
            <a:prstGeom prst="rect">
              <a:avLst/>
            </a:prstGeom>
            <a:noFill/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1482385" y="1657019"/>
              <a:ext cx="1403129" cy="176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0" descr="Image result for mouse animal ico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85059" y="1230168"/>
              <a:ext cx="725697" cy="706856"/>
            </a:xfrm>
            <a:prstGeom prst="rect">
              <a:avLst/>
            </a:prstGeom>
            <a:noFill/>
          </p:spPr>
        </p:pic>
        <p:pic>
          <p:nvPicPr>
            <p:cNvPr id="13" name="Picture 12" descr="Image result for mouse animal ico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8022" y="2292085"/>
              <a:ext cx="725697" cy="706856"/>
            </a:xfrm>
            <a:prstGeom prst="rect">
              <a:avLst/>
            </a:prstGeom>
            <a:noFill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1521799" y="2645513"/>
              <a:ext cx="1403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0" descr="Image result for mouse animal ico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85059" y="2292085"/>
              <a:ext cx="725697" cy="70685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406250" y="1090397"/>
              <a:ext cx="15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1 or 8 months</a:t>
              </a:r>
            </a:p>
          </p:txBody>
        </p:sp>
        <p:pic>
          <p:nvPicPr>
            <p:cNvPr id="19" name="Picture 10" descr="Image result for mouse animal ico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8022" y="3257170"/>
              <a:ext cx="725697" cy="706856"/>
            </a:xfrm>
            <a:prstGeom prst="rect">
              <a:avLst/>
            </a:prstGeom>
            <a:noFill/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1521799" y="3806506"/>
              <a:ext cx="1403129" cy="176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10" descr="Image result for mouse animal ico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19734" y="3269710"/>
              <a:ext cx="725697" cy="706856"/>
            </a:xfrm>
            <a:prstGeom prst="rect">
              <a:avLst/>
            </a:prstGeom>
            <a:noFill/>
          </p:spPr>
        </p:pic>
        <p:sp>
          <p:nvSpPr>
            <p:cNvPr id="22" name="Lightning Bolt 21"/>
            <p:cNvSpPr/>
            <p:nvPr/>
          </p:nvSpPr>
          <p:spPr>
            <a:xfrm flipH="1">
              <a:off x="1269679" y="2226881"/>
              <a:ext cx="336160" cy="203539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Lightning Bolt 22"/>
            <p:cNvSpPr/>
            <p:nvPr/>
          </p:nvSpPr>
          <p:spPr>
            <a:xfrm flipH="1">
              <a:off x="1633570" y="2230927"/>
              <a:ext cx="336160" cy="203539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Lightning Bolt 23"/>
            <p:cNvSpPr/>
            <p:nvPr/>
          </p:nvSpPr>
          <p:spPr>
            <a:xfrm flipH="1">
              <a:off x="2021322" y="2234222"/>
              <a:ext cx="336160" cy="203539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Lightning Bolt 24"/>
            <p:cNvSpPr/>
            <p:nvPr/>
          </p:nvSpPr>
          <p:spPr>
            <a:xfrm flipH="1">
              <a:off x="2428779" y="2224891"/>
              <a:ext cx="336160" cy="203539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Lightning Bolt 25"/>
            <p:cNvSpPr/>
            <p:nvPr/>
          </p:nvSpPr>
          <p:spPr>
            <a:xfrm flipH="1">
              <a:off x="2857521" y="2224891"/>
              <a:ext cx="336160" cy="203539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7729" y="3109773"/>
              <a:ext cx="381096" cy="65725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5298" y="3097913"/>
              <a:ext cx="381096" cy="65725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7398" y="3112184"/>
              <a:ext cx="381096" cy="65725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 rot="16200000">
              <a:off x="-1179251" y="2256664"/>
              <a:ext cx="30673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dirty="0"/>
                <a:t>HTO       Gamma       Control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9574" y="3082408"/>
              <a:ext cx="381096" cy="657252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5023713" y="1616103"/>
            <a:ext cx="4072071" cy="143116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b="1" u="sng" dirty="0">
                <a:latin typeface="Arial Rounded MT Bold" pitchFamily="34" charset="0"/>
              </a:rPr>
              <a:t>Dose-rates: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Arial Rounded MT Bold" pitchFamily="34" charset="0"/>
              </a:rPr>
              <a:t>10 </a:t>
            </a:r>
            <a:r>
              <a:rPr lang="en-CA" dirty="0" err="1">
                <a:latin typeface="Arial Rounded MT Bold" pitchFamily="34" charset="0"/>
              </a:rPr>
              <a:t>KBq</a:t>
            </a:r>
            <a:r>
              <a:rPr lang="en-CA" dirty="0">
                <a:latin typeface="Arial Rounded MT Bold" pitchFamily="34" charset="0"/>
              </a:rPr>
              <a:t>/L  ==   n/a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Arial Rounded MT Bold" pitchFamily="34" charset="0"/>
              </a:rPr>
              <a:t>1 </a:t>
            </a:r>
            <a:r>
              <a:rPr lang="en-CA" dirty="0" err="1">
                <a:latin typeface="Arial Rounded MT Bold" pitchFamily="34" charset="0"/>
              </a:rPr>
              <a:t>MBq</a:t>
            </a:r>
            <a:r>
              <a:rPr lang="en-CA" dirty="0">
                <a:latin typeface="Arial Rounded MT Bold" pitchFamily="34" charset="0"/>
              </a:rPr>
              <a:t>/L    ==   1.4 </a:t>
            </a:r>
            <a:r>
              <a:rPr lang="en-CA" dirty="0" err="1">
                <a:latin typeface="Symbol" panose="05050102010706020507" pitchFamily="18" charset="2"/>
              </a:rPr>
              <a:t>m</a:t>
            </a:r>
            <a:r>
              <a:rPr lang="en-CA" dirty="0" err="1">
                <a:latin typeface="Arial Rounded MT Bold" pitchFamily="34" charset="0"/>
              </a:rPr>
              <a:t>Gy</a:t>
            </a:r>
            <a:r>
              <a:rPr lang="en-CA" dirty="0">
                <a:latin typeface="Arial Rounded MT Bold" pitchFamily="34" charset="0"/>
              </a:rPr>
              <a:t>/h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Arial Rounded MT Bold" pitchFamily="34" charset="0"/>
              </a:rPr>
              <a:t>20 </a:t>
            </a:r>
            <a:r>
              <a:rPr lang="en-CA" dirty="0" err="1">
                <a:latin typeface="Arial Rounded MT Bold" pitchFamily="34" charset="0"/>
              </a:rPr>
              <a:t>MBq</a:t>
            </a:r>
            <a:r>
              <a:rPr lang="en-CA" dirty="0">
                <a:latin typeface="Arial Rounded MT Bold" pitchFamily="34" charset="0"/>
              </a:rPr>
              <a:t>/L  ==   31 </a:t>
            </a:r>
            <a:r>
              <a:rPr lang="en-CA" dirty="0" err="1">
                <a:latin typeface="Symbol" panose="05050102010706020507" pitchFamily="18" charset="2"/>
              </a:rPr>
              <a:t>m</a:t>
            </a:r>
            <a:r>
              <a:rPr lang="en-CA" dirty="0" err="1">
                <a:latin typeface="Arial Rounded MT Bold" pitchFamily="34" charset="0"/>
              </a:rPr>
              <a:t>Gy</a:t>
            </a:r>
            <a:r>
              <a:rPr lang="en-CA" dirty="0">
                <a:latin typeface="Arial Rounded MT Bold" pitchFamily="34" charset="0"/>
              </a:rPr>
              <a:t>/h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6087" y="3760191"/>
            <a:ext cx="4072071" cy="28315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b="1" u="sng" dirty="0">
                <a:latin typeface="Arial Rounded MT Bold" pitchFamily="34" charset="0"/>
              </a:rPr>
              <a:t>End-points: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Arial Rounded MT Bold" pitchFamily="34" charset="0"/>
              </a:rPr>
              <a:t>DNA damage/repair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Arial Rounded MT Bold" pitchFamily="34" charset="0"/>
              </a:rPr>
              <a:t>Chromosome aberrations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Arial Rounded MT Bold" pitchFamily="34" charset="0"/>
              </a:rPr>
              <a:t>mRNA, miRNA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Arial Rounded MT Bold" pitchFamily="34" charset="0"/>
              </a:rPr>
              <a:t>Inflammation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Arial Rounded MT Bold" pitchFamily="34" charset="0"/>
              </a:rPr>
              <a:t>Physiological toxicity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  <a:latin typeface="Arial Rounded MT Bold" pitchFamily="34" charset="0"/>
              </a:rPr>
              <a:t>Tumorigenesis and life span (CBA, 2-week exposure)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30210" y="3410799"/>
            <a:ext cx="19859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HTO or OBT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60240" y="6298723"/>
            <a:ext cx="379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latin typeface="Bell MT" panose="02020503060305020303" pitchFamily="18" charset="0"/>
              </a:rPr>
              <a:t>(</a:t>
            </a:r>
            <a:r>
              <a:rPr lang="en-CA" i="1" dirty="0" err="1">
                <a:latin typeface="Bell MT" panose="02020503060305020303" pitchFamily="18" charset="0"/>
              </a:rPr>
              <a:t>Roch-Lefevre</a:t>
            </a:r>
            <a:r>
              <a:rPr lang="en-CA" i="1" dirty="0">
                <a:latin typeface="Bell MT" panose="02020503060305020303" pitchFamily="18" charset="0"/>
              </a:rPr>
              <a:t> 2018; </a:t>
            </a:r>
            <a:r>
              <a:rPr lang="en-CA" i="1" dirty="0" err="1">
                <a:latin typeface="Bell MT" panose="02020503060305020303" pitchFamily="18" charset="0"/>
              </a:rPr>
              <a:t>Gueguen</a:t>
            </a:r>
            <a:r>
              <a:rPr lang="en-CA" i="1" dirty="0">
                <a:latin typeface="Bell MT" panose="02020503060305020303" pitchFamily="18" charset="0"/>
              </a:rPr>
              <a:t> et al 2018)</a:t>
            </a:r>
          </a:p>
        </p:txBody>
      </p:sp>
    </p:spTree>
    <p:extLst>
      <p:ext uri="{BB962C8B-B14F-4D97-AF65-F5344CB8AC3E}">
        <p14:creationId xmlns:p14="http://schemas.microsoft.com/office/powerpoint/2010/main" val="31670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2361" y="186964"/>
            <a:ext cx="925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In Vivo </a:t>
            </a:r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Study: </a:t>
            </a:r>
            <a:r>
              <a:rPr lang="en-CA" sz="3600" b="1" dirty="0">
                <a:solidFill>
                  <a:srgbClr val="00B0F0"/>
                </a:solidFill>
                <a:latin typeface="Arial Narrow" panose="020B0606020202030204" pitchFamily="34" charset="0"/>
              </a:rPr>
              <a:t>CBA/J Life Span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" y="744821"/>
            <a:ext cx="4554207" cy="3122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360" y="767419"/>
            <a:ext cx="4566875" cy="3167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3" y="3703625"/>
            <a:ext cx="4579544" cy="315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691" y="3716294"/>
            <a:ext cx="4579544" cy="31417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203" y="1252652"/>
            <a:ext cx="1301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66 </a:t>
            </a:r>
            <a:r>
              <a:rPr lang="en-CA" sz="2800" dirty="0" err="1"/>
              <a:t>mGy</a:t>
            </a:r>
            <a:endParaRPr lang="en-C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189365" y="1252652"/>
            <a:ext cx="1484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221 </a:t>
            </a:r>
            <a:r>
              <a:rPr lang="en-CA" sz="2800" dirty="0" err="1"/>
              <a:t>mGy</a:t>
            </a:r>
            <a:endParaRPr lang="en-CA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14956" y="4224125"/>
            <a:ext cx="1484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530 </a:t>
            </a:r>
            <a:r>
              <a:rPr lang="en-CA" sz="2800" dirty="0" err="1"/>
              <a:t>mGy</a:t>
            </a:r>
            <a:endParaRPr lang="en-CA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139742" y="4224125"/>
            <a:ext cx="1666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1326 </a:t>
            </a:r>
            <a:r>
              <a:rPr lang="en-CA" sz="2800" dirty="0" err="1"/>
              <a:t>mGy</a:t>
            </a:r>
            <a:endParaRPr lang="en-CA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098042" y="437801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1842" y="437801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520" y="1947369"/>
            <a:ext cx="1241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66 mGy</a:t>
            </a:r>
          </a:p>
          <a:p>
            <a:endParaRPr lang="en-CA" b="1" dirty="0"/>
          </a:p>
          <a:p>
            <a:r>
              <a:rPr lang="en-CA" b="1" dirty="0"/>
              <a:t>150 MBq/L</a:t>
            </a:r>
          </a:p>
          <a:p>
            <a:endParaRPr lang="en-CA" b="1" dirty="0"/>
          </a:p>
          <a:p>
            <a:r>
              <a:rPr lang="en-CA" b="1" dirty="0"/>
              <a:t>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7292" y="1991109"/>
            <a:ext cx="1241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221 mGy</a:t>
            </a:r>
          </a:p>
          <a:p>
            <a:endParaRPr lang="en-CA" b="1" dirty="0"/>
          </a:p>
          <a:p>
            <a:r>
              <a:rPr lang="en-CA" b="1" dirty="0"/>
              <a:t>500 MBq/L</a:t>
            </a:r>
          </a:p>
          <a:p>
            <a:endParaRPr lang="en-CA" b="1" dirty="0"/>
          </a:p>
          <a:p>
            <a:r>
              <a:rPr lang="en-CA" b="1" dirty="0"/>
              <a:t>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8871" y="4906173"/>
            <a:ext cx="1358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530 mGy</a:t>
            </a:r>
          </a:p>
          <a:p>
            <a:endParaRPr lang="en-CA" b="1" dirty="0"/>
          </a:p>
          <a:p>
            <a:r>
              <a:rPr lang="en-CA" b="1" dirty="0"/>
              <a:t>1200 MBq/L</a:t>
            </a:r>
          </a:p>
          <a:p>
            <a:endParaRPr lang="en-CA" b="1" dirty="0"/>
          </a:p>
          <a:p>
            <a:r>
              <a:rPr lang="en-CA" b="1" dirty="0"/>
              <a:t>Control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3740" y="4904096"/>
            <a:ext cx="1358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1326 mGy</a:t>
            </a:r>
          </a:p>
          <a:p>
            <a:endParaRPr lang="en-CA" b="1" dirty="0"/>
          </a:p>
          <a:p>
            <a:r>
              <a:rPr lang="en-CA" b="1" dirty="0"/>
              <a:t>3000 MBq/L</a:t>
            </a:r>
          </a:p>
          <a:p>
            <a:endParaRPr lang="en-CA" b="1" dirty="0"/>
          </a:p>
          <a:p>
            <a:r>
              <a:rPr lang="en-CA" b="1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66499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2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CONCLUSIONS</a:t>
            </a:r>
            <a:endParaRPr lang="en-CA" sz="3600" b="1" i="1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876" y="973673"/>
            <a:ext cx="8793720" cy="542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CNL maintains the world’s longest low-dose research program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CNL maintains one of the world’s unique low dose / low dose rate animal irradiation facilities (external + internal)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Results collectively support the lack of detrimental biological and health effects at low doses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Lack of effects (DNA DSB repair, CBA mice life span, aging markers)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Stimulatory effects (DNA repair, stem cells)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Beneficial effects (delay of tumorigenesis in mice)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Holistic (molecules-&gt;cells-&gt;tissues-&gt;organism) understanding of health outcomes is needed: studies ongoing, but more collaboration needed</a:t>
            </a:r>
          </a:p>
          <a:p>
            <a:pPr marL="2857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Future: therapy applications, individual radiosensitivity…</a:t>
            </a:r>
          </a:p>
        </p:txBody>
      </p:sp>
    </p:spTree>
    <p:extLst>
      <p:ext uri="{BB962C8B-B14F-4D97-AF65-F5344CB8AC3E}">
        <p14:creationId xmlns:p14="http://schemas.microsoft.com/office/powerpoint/2010/main" val="143689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M:\CORP_01\PICTURES\CRL sites\Chalk River Lab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0207" y="1197200"/>
            <a:ext cx="6545236" cy="527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377319" y="1100493"/>
            <a:ext cx="5789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/>
              <a:t>Canadian Nuclear Laboratories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59623" y="4263549"/>
            <a:ext cx="2030264" cy="141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42863" algn="ctr" defTabSz="6858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CA" sz="2400" b="1" kern="0" dirty="0">
                <a:solidFill>
                  <a:schemeClr val="bg1"/>
                </a:solidFill>
                <a:cs typeface="Microsoft Sans Serif" pitchFamily="34" charset="0"/>
              </a:rPr>
              <a:t>Funding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7069822" y="4839061"/>
            <a:ext cx="1982405" cy="696521"/>
          </a:xfrm>
          <a:prstGeom prst="rect">
            <a:avLst/>
          </a:prstGeo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3000" b="1" kern="0" dirty="0">
                <a:solidFill>
                  <a:schemeClr val="bg1"/>
                </a:solidFill>
                <a:latin typeface="Baskerville Old Face" pitchFamily="18" charset="0"/>
                <a:ea typeface="+mj-ea"/>
                <a:cs typeface="+mj-cs"/>
              </a:rPr>
              <a:t>Canada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3000" b="1" kern="0" dirty="0">
                <a:solidFill>
                  <a:schemeClr val="bg1"/>
                </a:solidFill>
                <a:latin typeface="Baskerville Old Face" pitchFamily="18" charset="0"/>
                <a:ea typeface="+mj-ea"/>
                <a:cs typeface="+mj-cs"/>
              </a:rPr>
              <a:t>COG</a:t>
            </a:r>
            <a:endParaRPr lang="en-US" sz="3000" b="1" kern="0" dirty="0">
              <a:solidFill>
                <a:schemeClr val="bg1"/>
              </a:solidFill>
              <a:latin typeface="Baskerville Old Face" pitchFamily="18" charset="0"/>
              <a:ea typeface="+mj-ea"/>
              <a:cs typeface="+mj-cs"/>
            </a:endParaRPr>
          </a:p>
        </p:txBody>
      </p:sp>
      <p:pic>
        <p:nvPicPr>
          <p:cNvPr id="11" name="Picture 6" descr="http://www.google.ca/images?q=tbn:wWE5-Gja8mtjKM::www.gsea.org/awardinfo/locate/PublishingImages/flag_canada.gif&amp;h=94&amp;w=140&amp;usg=__MRPi4XpyZHcGCPyG4R7U6XeDL8U=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0304" y="4968979"/>
            <a:ext cx="365147" cy="245170"/>
          </a:xfrm>
          <a:prstGeom prst="rect">
            <a:avLst/>
          </a:prstGeo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4938" y="662876"/>
            <a:ext cx="2749555" cy="60052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42863" defTabSz="6858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CA" sz="2400" b="1" kern="0" dirty="0">
                <a:cs typeface="Microsoft Sans Serif" pitchFamily="34" charset="0"/>
              </a:rPr>
              <a:t>CNL</a:t>
            </a:r>
          </a:p>
          <a:p>
            <a:pPr marL="328613" indent="-28575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CA" kern="0" dirty="0">
                <a:cs typeface="Microsoft Sans Serif" pitchFamily="34" charset="0"/>
              </a:rPr>
              <a:t>Mathew Flegal</a:t>
            </a:r>
          </a:p>
          <a:p>
            <a:pPr marL="328613" indent="-28575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CA" kern="0" dirty="0">
                <a:cs typeface="Microsoft Sans Serif" pitchFamily="34" charset="0"/>
              </a:rPr>
              <a:t>Lindsey Bertrand</a:t>
            </a:r>
          </a:p>
          <a:p>
            <a:pPr marL="328613" indent="-28575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CA" kern="0" dirty="0">
                <a:cs typeface="Microsoft Sans Serif" pitchFamily="34" charset="0"/>
              </a:rPr>
              <a:t>Yi Wang</a:t>
            </a:r>
          </a:p>
          <a:p>
            <a:pPr marL="328613" indent="-28575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CA" kern="0" dirty="0">
                <a:cs typeface="Microsoft Sans Serif" pitchFamily="34" charset="0"/>
              </a:rPr>
              <a:t>Soji Sebastian</a:t>
            </a:r>
          </a:p>
          <a:p>
            <a:pPr marL="328613" indent="-28575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CA" kern="0" dirty="0">
                <a:cs typeface="Microsoft Sans Serif" pitchFamily="34" charset="0"/>
              </a:rPr>
              <a:t>Yevgeniya Le</a:t>
            </a:r>
          </a:p>
          <a:p>
            <a:pPr marL="328613" indent="-28575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CA" kern="0" dirty="0">
                <a:cs typeface="Microsoft Sans Serif" pitchFamily="34" charset="0"/>
              </a:rPr>
              <a:t>Animal Facility team</a:t>
            </a:r>
          </a:p>
          <a:p>
            <a:pPr marL="42863" fontAlgn="base">
              <a:spcBef>
                <a:spcPct val="20000"/>
              </a:spcBef>
              <a:spcAft>
                <a:spcPct val="0"/>
              </a:spcAft>
              <a:defRPr/>
            </a:pPr>
            <a:endParaRPr lang="en-CA" sz="2100" b="1" kern="0" dirty="0">
              <a:cs typeface="Microsoft Sans Serif" pitchFamily="34" charset="0"/>
            </a:endParaRPr>
          </a:p>
          <a:p>
            <a:pPr marL="42863" fontAlgn="base">
              <a:spcBef>
                <a:spcPct val="20000"/>
              </a:spcBef>
              <a:spcAft>
                <a:spcPct val="0"/>
              </a:spcAft>
              <a:defRPr/>
            </a:pPr>
            <a:endParaRPr lang="en-CA" sz="2100" b="1" kern="0" dirty="0">
              <a:cs typeface="Microsoft Sans Serif" pitchFamily="34" charset="0"/>
            </a:endParaRPr>
          </a:p>
          <a:p>
            <a:pPr marL="42863" fontAlgn="base">
              <a:spcBef>
                <a:spcPct val="20000"/>
              </a:spcBef>
              <a:spcAft>
                <a:spcPct val="0"/>
              </a:spcAft>
              <a:defRPr/>
            </a:pPr>
            <a:endParaRPr lang="en-CA" sz="2100" b="1" kern="0" dirty="0">
              <a:cs typeface="Microsoft Sans Serif" pitchFamily="34" charset="0"/>
            </a:endParaRPr>
          </a:p>
          <a:p>
            <a:pPr marL="42863" fontAlgn="base">
              <a:spcBef>
                <a:spcPct val="20000"/>
              </a:spcBef>
              <a:spcAft>
                <a:spcPct val="0"/>
              </a:spcAft>
              <a:defRPr/>
            </a:pPr>
            <a:endParaRPr lang="en-CA" sz="2100" b="1" kern="0" dirty="0">
              <a:cs typeface="Microsoft Sans Serif" pitchFamily="34" charset="0"/>
            </a:endParaRPr>
          </a:p>
          <a:p>
            <a:pPr marL="42863" fontAlgn="base">
              <a:spcBef>
                <a:spcPct val="20000"/>
              </a:spcBef>
              <a:spcAft>
                <a:spcPct val="0"/>
              </a:spcAft>
              <a:defRPr/>
            </a:pPr>
            <a:endParaRPr lang="en-CA" sz="2100" b="1" kern="0" dirty="0">
              <a:cs typeface="Microsoft Sans Serif" pitchFamily="34" charset="0"/>
            </a:endParaRPr>
          </a:p>
          <a:p>
            <a:pPr marL="42863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CA" sz="2100" b="1" kern="0" dirty="0">
                <a:cs typeface="Microsoft Sans Serif" pitchFamily="34" charset="0"/>
              </a:rPr>
              <a:t>Russian Academy of Sciences</a:t>
            </a:r>
          </a:p>
          <a:p>
            <a:pPr marL="328613" indent="-28575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CA" kern="0" dirty="0">
                <a:cs typeface="Microsoft Sans Serif" pitchFamily="34" charset="0"/>
              </a:rPr>
              <a:t>Ilya Velegzhaninov</a:t>
            </a:r>
          </a:p>
          <a:p>
            <a:pPr marL="328613" indent="-28575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CA" kern="0" dirty="0">
                <a:cs typeface="Microsoft Sans Serif" pitchFamily="34" charset="0"/>
              </a:rPr>
              <a:t>Katya </a:t>
            </a:r>
            <a:r>
              <a:rPr lang="en-CA" kern="0" dirty="0" err="1">
                <a:cs typeface="Microsoft Sans Serif" pitchFamily="34" charset="0"/>
              </a:rPr>
              <a:t>Plyusnina</a:t>
            </a:r>
            <a:endParaRPr lang="en-CA" kern="0" dirty="0">
              <a:cs typeface="Microsoft Sans Serif" pitchFamily="34" charset="0"/>
            </a:endParaRPr>
          </a:p>
          <a:p>
            <a:pPr marL="328613" indent="-28575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CA" kern="0" dirty="0">
                <a:cs typeface="Microsoft Sans Serif" pitchFamily="34" charset="0"/>
              </a:rPr>
              <a:t>Alexey </a:t>
            </a:r>
            <a:r>
              <a:rPr lang="en-CA" kern="0" dirty="0" err="1">
                <a:cs typeface="Microsoft Sans Serif" pitchFamily="34" charset="0"/>
              </a:rPr>
              <a:t>Moskalev</a:t>
            </a:r>
            <a:r>
              <a:rPr lang="en-CA" b="1" kern="0" dirty="0">
                <a:cs typeface="Microsoft Sans Serif" pitchFamily="34" charset="0"/>
              </a:rPr>
              <a:t>						</a:t>
            </a:r>
            <a:endParaRPr lang="en-CA" kern="0" dirty="0">
              <a:cs typeface="Microsoft Sans Serif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876" y="324942"/>
            <a:ext cx="8964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Acknowledgements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3039" y="3105698"/>
            <a:ext cx="2811454" cy="186328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CA" sz="18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CA" sz="2400" b="1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IRSN</a:t>
            </a:r>
          </a:p>
          <a:p>
            <a:r>
              <a:rPr lang="en-CA" sz="1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Sandrine </a:t>
            </a:r>
            <a:r>
              <a:rPr lang="en-CA" sz="18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Roch-Lefevre</a:t>
            </a:r>
            <a:endParaRPr lang="en-CA" sz="18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1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Eric </a:t>
            </a:r>
            <a:r>
              <a:rPr lang="en-CA" sz="18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Gregoire</a:t>
            </a:r>
            <a:endParaRPr lang="en-CA" sz="18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1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Yann </a:t>
            </a:r>
            <a:r>
              <a:rPr lang="en-CA" sz="1800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Gueguen</a:t>
            </a:r>
            <a:endParaRPr lang="en-CA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18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8058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76" y="1036136"/>
            <a:ext cx="8466183" cy="5744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9876" y="435971"/>
            <a:ext cx="8466183" cy="1200329"/>
          </a:xfrm>
          <a:prstGeom prst="rect">
            <a:avLst/>
          </a:prstGeom>
          <a:solidFill>
            <a:srgbClr val="F2F2F2">
              <a:alpha val="52157"/>
            </a:srgbClr>
          </a:solidFill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/>
                </a:solidFill>
                <a:latin typeface="Arial Narrow" panose="020B0606020202030204" pitchFamily="34" charset="0"/>
              </a:rPr>
              <a:t>Canadian Nuclear Laboratories</a:t>
            </a:r>
          </a:p>
          <a:p>
            <a:r>
              <a:rPr lang="en-CA" sz="3600" b="1" dirty="0">
                <a:solidFill>
                  <a:schemeClr val="tx2"/>
                </a:solidFill>
                <a:latin typeface="Arial Narrow" panose="020B0606020202030204" pitchFamily="34" charset="0"/>
              </a:rPr>
              <a:t>Atomic Energy of Canada Limited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039" y="6458793"/>
            <a:ext cx="1323975" cy="161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1468" y="1372048"/>
            <a:ext cx="8793720" cy="335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WWII: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UK nuclear lab moved to Canada in 1942 (Montreal lab)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Joins the Manhattan project and moves to Chalk River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needs for agreed RP norms</a:t>
            </a:r>
          </a:p>
          <a:p>
            <a:pPr marL="2857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1949:  Permissible Doses Conference in Chalk River, ON</a:t>
            </a:r>
          </a:p>
          <a:p>
            <a:pPr marL="742950" lvl="2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CA" sz="2400" b="1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 of the Tripartite Conferences on RP Standards</a:t>
            </a:r>
          </a:p>
          <a:p>
            <a:pPr marL="742950" lvl="2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UK, USA and Canadian geneticists/health physicists</a:t>
            </a:r>
          </a:p>
          <a:p>
            <a:pPr marL="2857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First set of internationally agreed RP standards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Chalk River: </a:t>
            </a:r>
            <a:r>
              <a:rPr lang="en-CA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birth place of international RP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6984" y="6297553"/>
            <a:ext cx="19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latin typeface="Bell MT" panose="02020503060305020303" pitchFamily="18" charset="0"/>
              </a:rPr>
              <a:t>Taylor (1980, 1983)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87770" y="5843648"/>
            <a:ext cx="5870518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…based on threshold (permissible) doses</a:t>
            </a:r>
          </a:p>
        </p:txBody>
      </p:sp>
    </p:spTree>
    <p:extLst>
      <p:ext uri="{BB962C8B-B14F-4D97-AF65-F5344CB8AC3E}">
        <p14:creationId xmlns:p14="http://schemas.microsoft.com/office/powerpoint/2010/main" val="39227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Early studies (1945-1970s): </a:t>
            </a:r>
            <a:r>
              <a:rPr lang="en-CA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pioneering LDR studies</a:t>
            </a:r>
            <a:endParaRPr lang="en-CA" sz="3600" b="1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368" y="1575129"/>
            <a:ext cx="8962532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Mutagenic effects of radiation in: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bacteria (</a:t>
            </a:r>
            <a:r>
              <a:rPr lang="en-CA" sz="2400" b="1" dirty="0" err="1">
                <a:solidFill>
                  <a:schemeClr val="bg1">
                    <a:lumMod val="50000"/>
                  </a:schemeClr>
                </a:solidFill>
              </a:rPr>
              <a:t>Newcombe</a:t>
            </a: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 1948, 1949, 1953, 1959)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mammalian cells (</a:t>
            </a:r>
            <a:r>
              <a:rPr lang="en-CA" sz="2400" b="1" dirty="0" err="1">
                <a:solidFill>
                  <a:schemeClr val="bg1">
                    <a:lumMod val="50000"/>
                  </a:schemeClr>
                </a:solidFill>
              </a:rPr>
              <a:t>Rhynas</a:t>
            </a: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 1960; McGreggor,1961)</a:t>
            </a:r>
          </a:p>
          <a:p>
            <a:pPr marL="742950" lvl="2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fish (</a:t>
            </a:r>
            <a:r>
              <a:rPr lang="en-CA" sz="2400" b="1" dirty="0" err="1">
                <a:solidFill>
                  <a:schemeClr val="bg1">
                    <a:lumMod val="50000"/>
                  </a:schemeClr>
                </a:solidFill>
              </a:rPr>
              <a:t>McGreggor</a:t>
            </a: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 1968)</a:t>
            </a:r>
          </a:p>
          <a:p>
            <a:pPr marL="2857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Epidemiological studies/new quantitation approaches (</a:t>
            </a:r>
            <a:r>
              <a:rPr lang="en-CA" sz="2400" b="1" dirty="0" err="1">
                <a:solidFill>
                  <a:schemeClr val="bg1">
                    <a:lumMod val="50000"/>
                  </a:schemeClr>
                </a:solidFill>
              </a:rPr>
              <a:t>Newcombe</a:t>
            </a: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 1959, 1967)</a:t>
            </a:r>
          </a:p>
          <a:p>
            <a:pPr marL="2857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Low dose studies:</a:t>
            </a:r>
          </a:p>
          <a:p>
            <a:pPr marL="742950" lvl="2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Stimulation of production of trout embryos (</a:t>
            </a:r>
            <a:r>
              <a:rPr lang="en-CA" sz="2400" b="1" dirty="0" err="1">
                <a:solidFill>
                  <a:schemeClr val="bg1">
                    <a:lumMod val="50000"/>
                  </a:schemeClr>
                </a:solidFill>
              </a:rPr>
              <a:t>Newcombe</a:t>
            </a: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 197a)</a:t>
            </a:r>
          </a:p>
          <a:p>
            <a:pPr marL="742950" lvl="2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Beneficial effects in the offspring (</a:t>
            </a:r>
            <a:r>
              <a:rPr lang="en-CA" sz="2400" b="1" dirty="0" err="1">
                <a:solidFill>
                  <a:schemeClr val="bg1">
                    <a:lumMod val="50000"/>
                  </a:schemeClr>
                </a:solidFill>
              </a:rPr>
              <a:t>Newcombe</a:t>
            </a: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 1972b)</a:t>
            </a:r>
          </a:p>
          <a:p>
            <a:pPr marL="342900" lvl="2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“Harm” vs. “benefit” argument (</a:t>
            </a:r>
            <a:r>
              <a:rPr lang="en-CA" sz="2400" b="1" dirty="0" err="1">
                <a:solidFill>
                  <a:schemeClr val="bg1">
                    <a:lumMod val="50000"/>
                  </a:schemeClr>
                </a:solidFill>
              </a:rPr>
              <a:t>Newcombe</a:t>
            </a: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 1973)</a:t>
            </a:r>
          </a:p>
          <a:p>
            <a:pPr marL="342900" lvl="2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endParaRPr lang="en-C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8909" y="5778345"/>
            <a:ext cx="7412607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long before the radioadaptive response </a:t>
            </a:r>
            <a:r>
              <a:rPr lang="en-CA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Olivieri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1984 </a:t>
            </a:r>
          </a:p>
        </p:txBody>
      </p:sp>
    </p:spTree>
    <p:extLst>
      <p:ext uri="{BB962C8B-B14F-4D97-AF65-F5344CB8AC3E}">
        <p14:creationId xmlns:p14="http://schemas.microsoft.com/office/powerpoint/2010/main" val="171201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Early studies (1970s-2000s): </a:t>
            </a:r>
            <a:r>
              <a:rPr lang="en-CA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LDR protects from neoplastic transformation </a:t>
            </a:r>
            <a:r>
              <a:rPr lang="en-CA" sz="3600" b="1" i="1" dirty="0">
                <a:solidFill>
                  <a:srgbClr val="0070C0"/>
                </a:solidFill>
                <a:latin typeface="Arial Narrow" panose="020B0606020202030204" pitchFamily="34" charset="0"/>
              </a:rPr>
              <a:t>in vitro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280" y="3476790"/>
            <a:ext cx="8793720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Radiation-induced heat-shock proteins (Mitchel 1982)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Inducible DNA repair mechanism (Mitchel 1987)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Mammalian cells exposed to LDR showed neoplastic transformation rates below spontaneous rates (</a:t>
            </a:r>
            <a:r>
              <a:rPr lang="en-CA" sz="2400" b="1" dirty="0" err="1">
                <a:solidFill>
                  <a:schemeClr val="bg1">
                    <a:lumMod val="50000"/>
                  </a:schemeClr>
                </a:solidFill>
              </a:rPr>
              <a:t>Azzam</a:t>
            </a: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 1996)</a:t>
            </a:r>
          </a:p>
        </p:txBody>
      </p:sp>
      <p:sp>
        <p:nvSpPr>
          <p:cNvPr id="2" name="AutoShape 2" descr="Image result for ron mitchel aec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484" y="1067585"/>
            <a:ext cx="1552575" cy="1562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3484" y="2633257"/>
            <a:ext cx="1467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Ron Mitchel</a:t>
            </a:r>
          </a:p>
        </p:txBody>
      </p:sp>
    </p:spTree>
    <p:extLst>
      <p:ext uri="{BB962C8B-B14F-4D97-AF65-F5344CB8AC3E}">
        <p14:creationId xmlns:p14="http://schemas.microsoft.com/office/powerpoint/2010/main" val="283367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Early studies (1970s-2000s): </a:t>
            </a:r>
            <a:r>
              <a:rPr lang="en-CA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globally unique low-dose animal irradiation facility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3362" y="1475984"/>
            <a:ext cx="7837105" cy="530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88930" y="1462565"/>
            <a:ext cx="8661537" cy="1815882"/>
          </a:xfrm>
          <a:prstGeom prst="rect">
            <a:avLst/>
          </a:prstGeom>
          <a:solidFill>
            <a:srgbClr val="FFFFFF">
              <a:alpha val="52941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30 m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SPF</a:t>
            </a:r>
            <a:endParaRPr lang="ru-RU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/>
              <a:t>Cs-137: 605 </a:t>
            </a:r>
            <a:r>
              <a:rPr lang="pt-BR" sz="2800" b="1" dirty="0">
                <a:latin typeface="Symbol" panose="05050102010706020507" pitchFamily="18" charset="2"/>
              </a:rPr>
              <a:t>m</a:t>
            </a:r>
            <a:r>
              <a:rPr lang="pt-BR" sz="2800" b="1" dirty="0"/>
              <a:t>Gy/h to 5.4 Gy/h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/>
              <a:t>Co-60: 76.4 </a:t>
            </a:r>
            <a:r>
              <a:rPr lang="pt-BR" sz="2800" b="1" dirty="0">
                <a:latin typeface="Symbol" panose="05050102010706020507" pitchFamily="18" charset="2"/>
              </a:rPr>
              <a:t>m</a:t>
            </a:r>
            <a:r>
              <a:rPr lang="en-CA" sz="2800" b="1" dirty="0"/>
              <a:t>Gy/h to 65,7 mGy/h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3362" y="5839074"/>
            <a:ext cx="7837105" cy="954107"/>
          </a:xfrm>
          <a:prstGeom prst="rect">
            <a:avLst/>
          </a:prstGeom>
          <a:solidFill>
            <a:srgbClr val="FFFFFF">
              <a:alpha val="52941"/>
            </a:srgbClr>
          </a:solidFill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CA" sz="2800" b="1" dirty="0"/>
              <a:t>One in Norway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CA" sz="2800" b="1" dirty="0"/>
              <a:t>One in Japan</a:t>
            </a:r>
          </a:p>
        </p:txBody>
      </p:sp>
    </p:spTree>
    <p:extLst>
      <p:ext uri="{BB962C8B-B14F-4D97-AF65-F5344CB8AC3E}">
        <p14:creationId xmlns:p14="http://schemas.microsoft.com/office/powerpoint/2010/main" val="308717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Early studies (1970s-2000s): </a:t>
            </a:r>
            <a:r>
              <a:rPr lang="en-CA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LDR delays the onset of tumorigenesis in mice </a:t>
            </a:r>
            <a:r>
              <a:rPr lang="en-CA" sz="3600" b="1" i="1" dirty="0">
                <a:solidFill>
                  <a:srgbClr val="0070C0"/>
                </a:solidFill>
                <a:latin typeface="Arial Narrow" panose="020B0606020202030204" pitchFamily="34" charset="0"/>
              </a:rPr>
              <a:t>in vivo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7357" y="2974814"/>
            <a:ext cx="3982413" cy="3634865"/>
            <a:chOff x="155564" y="3091224"/>
            <a:chExt cx="3982413" cy="363486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t="1230" b="-1"/>
            <a:stretch/>
          </p:blipFill>
          <p:spPr>
            <a:xfrm>
              <a:off x="155564" y="3429978"/>
              <a:ext cx="3982413" cy="292677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51520" y="3091224"/>
              <a:ext cx="1670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dirty="0"/>
                <a:t>osteosarcoma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86973" y="6356757"/>
              <a:ext cx="23005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Time to Tumors (days)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85295" y="3467125"/>
              <a:ext cx="9489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/>
                <a:t>no dose</a:t>
              </a:r>
            </a:p>
            <a:p>
              <a:r>
                <a:rPr lang="en-CA" sz="1600" b="1" dirty="0"/>
                <a:t>low dose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97087" y="2912480"/>
            <a:ext cx="3451082" cy="3665252"/>
            <a:chOff x="4505294" y="3028890"/>
            <a:chExt cx="3451082" cy="366525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/>
            <a:srcRect r="15435"/>
            <a:stretch/>
          </p:blipFill>
          <p:spPr>
            <a:xfrm>
              <a:off x="4505294" y="3393540"/>
              <a:ext cx="3451082" cy="325400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853017" y="3028890"/>
              <a:ext cx="132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dirty="0"/>
                <a:t>lymphoma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83712" y="6324810"/>
              <a:ext cx="23005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Time to Tumors (days)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84618" y="3834552"/>
              <a:ext cx="1099596" cy="640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CA" sz="1600" b="1" dirty="0"/>
                <a:t>no dose</a:t>
              </a:r>
            </a:p>
            <a:p>
              <a:pPr>
                <a:lnSpc>
                  <a:spcPts val="1400"/>
                </a:lnSpc>
              </a:pPr>
              <a:r>
                <a:rPr lang="en-CA" sz="1600" b="1" dirty="0"/>
                <a:t>low dose 1</a:t>
              </a:r>
            </a:p>
            <a:p>
              <a:pPr>
                <a:lnSpc>
                  <a:spcPts val="1400"/>
                </a:lnSpc>
              </a:pPr>
              <a:r>
                <a:rPr lang="en-CA" sz="1600" b="1" dirty="0"/>
                <a:t>low dose 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348629" y="4901241"/>
            <a:ext cx="1949148" cy="604030"/>
            <a:chOff x="2056836" y="5017651"/>
            <a:chExt cx="1949148" cy="604030"/>
          </a:xfrm>
        </p:grpSpPr>
        <p:sp>
          <p:nvSpPr>
            <p:cNvPr id="23" name="Left-Right Arrow 22"/>
            <p:cNvSpPr/>
            <p:nvPr/>
          </p:nvSpPr>
          <p:spPr>
            <a:xfrm rot="2731148">
              <a:off x="1909740" y="5164747"/>
              <a:ext cx="445554" cy="151362"/>
            </a:xfrm>
            <a:prstGeom prst="leftRightArrow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48250" y="5283127"/>
              <a:ext cx="1557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rgbClr val="00B050"/>
                  </a:solidFill>
                </a:rPr>
                <a:t>tumor-free time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168049" y="4634078"/>
            <a:ext cx="1633415" cy="540112"/>
            <a:chOff x="7045440" y="4689898"/>
            <a:chExt cx="1633415" cy="540112"/>
          </a:xfrm>
        </p:grpSpPr>
        <p:sp>
          <p:nvSpPr>
            <p:cNvPr id="26" name="Left-Right Arrow 25"/>
            <p:cNvSpPr/>
            <p:nvPr/>
          </p:nvSpPr>
          <p:spPr>
            <a:xfrm rot="2731148">
              <a:off x="7002974" y="5036183"/>
              <a:ext cx="236293" cy="151362"/>
            </a:xfrm>
            <a:prstGeom prst="leftRightArrow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21121" y="4689898"/>
              <a:ext cx="1557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>
                  <a:solidFill>
                    <a:srgbClr val="00B050"/>
                  </a:solidFill>
                </a:rPr>
                <a:t>tumor-free time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 rot="20478901">
            <a:off x="3457364" y="3946708"/>
            <a:ext cx="3519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mechanisms unknown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3313" y="1580016"/>
            <a:ext cx="879372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(Mitchel 1999, 2003)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&gt;100 citations each</a:t>
            </a:r>
          </a:p>
        </p:txBody>
      </p:sp>
    </p:spTree>
    <p:extLst>
      <p:ext uri="{BB962C8B-B14F-4D97-AF65-F5344CB8AC3E}">
        <p14:creationId xmlns:p14="http://schemas.microsoft.com/office/powerpoint/2010/main" val="408281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Mechanisms (2007-…): </a:t>
            </a:r>
            <a:r>
              <a:rPr lang="en-CA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is DNA repair involved?</a:t>
            </a:r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468" y="1372048"/>
            <a:ext cx="8793720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DNA double-strand break repair is not activated (Blimkie 2014; Bannister 2016)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50000"/>
                  </a:schemeClr>
                </a:solidFill>
              </a:rPr>
              <a:t>Other types of DNA repair pathways are activated in mice after 10 and 100 mGy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81" y="3105857"/>
            <a:ext cx="5719321" cy="33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7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Systemic approach (2014-…):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084570"/>
            <a:ext cx="91440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350"/>
          </a:p>
        </p:txBody>
      </p:sp>
      <p:grpSp>
        <p:nvGrpSpPr>
          <p:cNvPr id="9" name="Group 8"/>
          <p:cNvGrpSpPr/>
          <p:nvPr/>
        </p:nvGrpSpPr>
        <p:grpSpPr>
          <a:xfrm>
            <a:off x="155224" y="1661080"/>
            <a:ext cx="8130491" cy="1157288"/>
            <a:chOff x="239146" y="4637692"/>
            <a:chExt cx="10700109" cy="15430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1905" y="4637692"/>
              <a:ext cx="1657350" cy="15430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146" y="4901503"/>
              <a:ext cx="927452" cy="911085"/>
            </a:xfrm>
            <a:prstGeom prst="rect">
              <a:avLst/>
            </a:prstGeom>
          </p:spPr>
        </p:pic>
        <p:sp>
          <p:nvSpPr>
            <p:cNvPr id="12" name="Right Arrow 11"/>
            <p:cNvSpPr/>
            <p:nvPr/>
          </p:nvSpPr>
          <p:spPr>
            <a:xfrm>
              <a:off x="1212202" y="5249820"/>
              <a:ext cx="8069703" cy="32128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2518" y="1734451"/>
            <a:ext cx="6087674" cy="944462"/>
            <a:chOff x="1424705" y="3937742"/>
            <a:chExt cx="7651128" cy="1259283"/>
          </a:xfrm>
        </p:grpSpPr>
        <p:sp>
          <p:nvSpPr>
            <p:cNvPr id="16" name="Rounded Rectangle 15"/>
            <p:cNvSpPr/>
            <p:nvPr/>
          </p:nvSpPr>
          <p:spPr>
            <a:xfrm>
              <a:off x="1750776" y="4351014"/>
              <a:ext cx="953678" cy="663796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64E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Genes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63844" y="4699869"/>
              <a:ext cx="952019" cy="497156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64E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Genome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294558" y="4295204"/>
              <a:ext cx="1158827" cy="497156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64E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Epi</a:t>
              </a:r>
              <a:r>
                <a:rPr lang="en-CA" sz="1200" dirty="0">
                  <a:solidFill>
                    <a:schemeClr val="tx1"/>
                  </a:solidFill>
                </a:rPr>
                <a:t>genome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09422" y="3937742"/>
              <a:ext cx="3014376" cy="497156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64E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Inflammation/Immune system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43409" y="4319129"/>
              <a:ext cx="1910591" cy="497156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64E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Angiogenesis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244229" y="4754819"/>
              <a:ext cx="1831604" cy="259990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64E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err="1">
                  <a:solidFill>
                    <a:schemeClr val="tx1"/>
                  </a:solidFill>
                </a:rPr>
                <a:t>EMT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424705" y="4012584"/>
              <a:ext cx="1162488" cy="497156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64E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DNA damage</a:t>
              </a:r>
            </a:p>
          </p:txBody>
        </p:sp>
      </p:grpSp>
      <p:sp>
        <p:nvSpPr>
          <p:cNvPr id="23" name="Oval 22"/>
          <p:cNvSpPr/>
          <p:nvPr/>
        </p:nvSpPr>
        <p:spPr>
          <a:xfrm>
            <a:off x="155224" y="1627467"/>
            <a:ext cx="2092418" cy="134067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4" name="Oval 23"/>
          <p:cNvSpPr/>
          <p:nvPr/>
        </p:nvSpPr>
        <p:spPr>
          <a:xfrm>
            <a:off x="145432" y="1308568"/>
            <a:ext cx="8140283" cy="1880134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pic>
        <p:nvPicPr>
          <p:cNvPr id="25" name="Picture 4" descr="http://www.healthytimesblog.com/wp-content/uploads/2011/05/Agin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578" y="3456798"/>
            <a:ext cx="7874153" cy="3280505"/>
          </a:xfrm>
          <a:prstGeom prst="rect">
            <a:avLst/>
          </a:prstGeom>
          <a:noFill/>
        </p:spPr>
      </p:pic>
      <p:pic>
        <p:nvPicPr>
          <p:cNvPr id="26" name="Picture 2" descr="http://www.crs-src.ca/view.image?Id=1561"/>
          <p:cNvPicPr>
            <a:picLocks noChangeAspect="1" noChangeArrowheads="1"/>
          </p:cNvPicPr>
          <p:nvPr/>
        </p:nvPicPr>
        <p:blipFill rotWithShape="1">
          <a:blip r:embed="rId5"/>
          <a:srcRect l="2357" t="2323" r="2022" b="2967"/>
          <a:stretch/>
        </p:blipFill>
        <p:spPr bwMode="auto">
          <a:xfrm>
            <a:off x="4459458" y="3752612"/>
            <a:ext cx="4532123" cy="2702383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5525338" y="344465"/>
            <a:ext cx="183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Cancer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56645" y="347251"/>
            <a:ext cx="21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and Aging</a:t>
            </a:r>
          </a:p>
        </p:txBody>
      </p:sp>
    </p:spTree>
    <p:extLst>
      <p:ext uri="{BB962C8B-B14F-4D97-AF65-F5344CB8AC3E}">
        <p14:creationId xmlns:p14="http://schemas.microsoft.com/office/powerpoint/2010/main" val="60098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-0.17084 0.0548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8" grpId="0"/>
    </p:bldLst>
  </p:timing>
</p:sld>
</file>

<file path=ppt/theme/theme1.xml><?xml version="1.0" encoding="utf-8"?>
<a:theme xmlns:a="http://schemas.openxmlformats.org/drawingml/2006/main" name="PP-OFFICIAL-U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IAL USE ONLY.potx" id="{0BA114B1-92E1-4328-A7F3-00BD0C07FD97}" vid="{DC259F84-49CB-4F6B-AC66-1CDE7CB06C1F}"/>
    </a:ext>
  </a:extLst>
</a:theme>
</file>

<file path=ppt/theme/theme2.xml><?xml version="1.0" encoding="utf-8"?>
<a:theme xmlns:a="http://schemas.openxmlformats.org/drawingml/2006/main" name="Impact 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IAL USE ONLY.potx" id="{0BA114B1-92E1-4328-A7F3-00BD0C07FD97}" vid="{1F83879C-AAA6-482F-B284-87D7FABD6E76}"/>
    </a:ext>
  </a:extLst>
</a:theme>
</file>

<file path=ppt/theme/theme3.xml><?xml version="1.0" encoding="utf-8"?>
<a:theme xmlns:a="http://schemas.openxmlformats.org/drawingml/2006/main" name="Impact Page da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IAL USE ONLY.potx" id="{0BA114B1-92E1-4328-A7F3-00BD0C07FD97}" vid="{66D09BA2-6DF4-47FE-A605-2D9BAE3D9459}"/>
    </a:ext>
  </a:extLst>
</a:theme>
</file>

<file path=ppt/theme/theme4.xml><?xml version="1.0" encoding="utf-8"?>
<a:theme xmlns:a="http://schemas.openxmlformats.org/drawingml/2006/main" name="Gallery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IAL USE ONLY.potx" id="{0BA114B1-92E1-4328-A7F3-00BD0C07FD97}" vid="{50580283-9BEA-435D-930F-E13B13B2DF29}"/>
    </a:ext>
  </a:extLst>
</a:theme>
</file>

<file path=ppt/theme/theme5.xml><?xml version="1.0" encoding="utf-8"?>
<a:theme xmlns:a="http://schemas.openxmlformats.org/drawingml/2006/main" name="Notes Pages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IAL USE ONLY.potx" id="{0BA114B1-92E1-4328-A7F3-00BD0C07FD97}" vid="{CE528D54-4D08-4BDA-973C-DEF5336D5DFD}"/>
    </a:ext>
  </a:extLst>
</a:theme>
</file>

<file path=ppt/theme/theme6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spcBef>
            <a:spcPct val="20000"/>
          </a:spcBef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  <a:uLnTx/>
            <a:uFillTx/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IAL USE ONLY.potx" id="{0BA114B1-92E1-4328-A7F3-00BD0C07FD97}" vid="{E69FFC5F-58EF-4BD8-AAB8-7F02F66154D3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OFFICIAL USE ONLY</Template>
  <TotalTime>8754</TotalTime>
  <Words>983</Words>
  <Application>Microsoft Office PowerPoint</Application>
  <PresentationFormat>On-screen Show (4:3)</PresentationFormat>
  <Paragraphs>219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35" baseType="lpstr">
      <vt:lpstr>Arial</vt:lpstr>
      <vt:lpstr>Arial Narrow</vt:lpstr>
      <vt:lpstr>Arial Rounded MT Bold</vt:lpstr>
      <vt:lpstr>Arial Unicode MS</vt:lpstr>
      <vt:lpstr>Baskerville Old Face</vt:lpstr>
      <vt:lpstr>Bell MT</vt:lpstr>
      <vt:lpstr>Calibri</vt:lpstr>
      <vt:lpstr>Microsoft Sans Serif</vt:lpstr>
      <vt:lpstr>Symbol</vt:lpstr>
      <vt:lpstr>Tahoma</vt:lpstr>
      <vt:lpstr>Trebuchet MS</vt:lpstr>
      <vt:lpstr>Verdana</vt:lpstr>
      <vt:lpstr>Wingdings</vt:lpstr>
      <vt:lpstr>PP-OFFICIAL-USE</vt:lpstr>
      <vt:lpstr>Impact Light</vt:lpstr>
      <vt:lpstr>Impact Page dark</vt:lpstr>
      <vt:lpstr>Gallery Style</vt:lpstr>
      <vt:lpstr>Notes Pages Master</vt:lpstr>
      <vt:lpstr>Section Break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CNL / AECL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Klokov, Dmitry</dc:creator>
  <dc:description>Date Created:  2014/11/03
Date Modified:  2014/12/03
Approved for use by:  Pat Quinn</dc:description>
  <cp:lastModifiedBy>Steve Baker</cp:lastModifiedBy>
  <cp:revision>148</cp:revision>
  <dcterms:created xsi:type="dcterms:W3CDTF">2016-09-23T16:14:32Z</dcterms:created>
  <dcterms:modified xsi:type="dcterms:W3CDTF">2018-10-02T14:36:52Z</dcterms:modified>
</cp:coreProperties>
</file>