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57F-46FC-45B3-83E6-59B2065F9FF2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290E4-7D04-4437-B99D-077B7ABF38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70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290E4-7D04-4437-B99D-077B7ABF38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8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4CF65-92F8-417D-A3E3-370973CE8D53}" type="slidenum">
              <a:rPr lang="de-DE" smtClean="0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9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58A02-4123-48CF-872B-5F8588CA2D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7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12-4827-4A61-8BD0-23BFFEE99F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7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783C-0EFE-45D5-9A2D-BDF49ED314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0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E7F2F-3FD7-4E4D-B1FE-A6570D362E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6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6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1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0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7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DD8E-D9B3-4B7E-90FD-BC8D8EE85D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35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1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90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EFA0D-914E-473D-AED2-CDD51C01D5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5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9767-E987-406C-8C0F-4E85072747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DCEE1-B6CF-4932-9B03-7F89E21109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6B9A-108B-495A-92A9-E47081F22A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FC4C-0C40-4499-8F0F-D39D361291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9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D5849-32C1-4318-A6F1-E4F257E778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EE0A8-8132-43B0-95CB-6F22913FB0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487519-FD8F-440B-A009-5426E155DE1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2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874A-EFDA-4355-8FBF-365A3A5053A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F99-46FC-4075-98D6-7D4041CD17B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7504" y="188168"/>
            <a:ext cx="8839200" cy="6553200"/>
          </a:xfrm>
          <a:prstGeom prst="rect">
            <a:avLst/>
          </a:prstGeom>
          <a:solidFill>
            <a:srgbClr val="4D4D4D"/>
          </a:solidFill>
          <a:ln w="38100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457200" y="5715000"/>
            <a:ext cx="2209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Atoms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457200" y="4724400"/>
            <a:ext cx="2209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Molecules - DNA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3" name="AutoShape 5" descr="75%"/>
          <p:cNvSpPr>
            <a:spLocks noChangeArrowheads="1"/>
          </p:cNvSpPr>
          <p:nvPr/>
        </p:nvSpPr>
        <p:spPr bwMode="auto">
          <a:xfrm>
            <a:off x="457200" y="3733800"/>
            <a:ext cx="2209800" cy="533400"/>
          </a:xfrm>
          <a:prstGeom prst="roundRect">
            <a:avLst>
              <a:gd name="adj" fmla="val 16667"/>
            </a:avLst>
          </a:prstGeom>
          <a:pattFill prst="pct75">
            <a:fgClr>
              <a:schemeClr val="bg2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>
                <a:solidFill>
                  <a:srgbClr val="FFFFFF"/>
                </a:solidFill>
              </a:rPr>
              <a:t>Cells</a:t>
            </a:r>
            <a:r>
              <a:rPr lang="de-DE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4" name="AutoShape 6" descr="90%"/>
          <p:cNvSpPr>
            <a:spLocks noChangeArrowheads="1"/>
          </p:cNvSpPr>
          <p:nvPr/>
        </p:nvSpPr>
        <p:spPr bwMode="auto">
          <a:xfrm>
            <a:off x="457200" y="2743200"/>
            <a:ext cx="2209800" cy="533400"/>
          </a:xfrm>
          <a:prstGeom prst="roundRect">
            <a:avLst>
              <a:gd name="adj" fmla="val 16667"/>
            </a:avLst>
          </a:prstGeom>
          <a:pattFill prst="pct90">
            <a:fgClr>
              <a:srgbClr val="777777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Tissues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5" name="AutoShape 7" descr="90%"/>
          <p:cNvSpPr>
            <a:spLocks noChangeArrowheads="1"/>
          </p:cNvSpPr>
          <p:nvPr/>
        </p:nvSpPr>
        <p:spPr bwMode="auto">
          <a:xfrm>
            <a:off x="457200" y="1752600"/>
            <a:ext cx="2209800" cy="533400"/>
          </a:xfrm>
          <a:prstGeom prst="roundRect">
            <a:avLst>
              <a:gd name="adj" fmla="val 16667"/>
            </a:avLst>
          </a:prstGeom>
          <a:pattFill prst="pct90">
            <a:fgClr>
              <a:srgbClr val="4D4D4D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Organism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533400" y="52578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 flipV="1">
            <a:off x="1524000" y="52578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533400" y="42672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V="1">
            <a:off x="533400" y="32766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533400" y="22860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H="1" flipV="1">
            <a:off x="1524000" y="42672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 flipV="1">
            <a:off x="1524000" y="32766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H="1" flipV="1">
            <a:off x="1447800" y="22860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6011863" y="2325216"/>
            <a:ext cx="2952750" cy="4344144"/>
          </a:xfrm>
          <a:prstGeom prst="rect">
            <a:avLst/>
          </a:prstGeom>
          <a:solidFill>
            <a:srgbClr val="4D4D4D"/>
          </a:solidFill>
          <a:ln w="38100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IMMUNE RESPONSE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INFLAMMATION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IMMUNE RESPONSE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APOPTOSIS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APOPTOSIS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CELL SENESCENCE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DNA REPAIR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DETOXIFICATION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SCAVENGING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>
            <a:off x="2627313" y="4149725"/>
            <a:ext cx="1524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3276600" y="1752600"/>
            <a:ext cx="2362200" cy="4724400"/>
          </a:xfrm>
          <a:prstGeom prst="rect">
            <a:avLst/>
          </a:prstGeom>
          <a:solidFill>
            <a:srgbClr val="4D4D4D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Lethal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Cancer</a:t>
            </a: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Metastases</a:t>
            </a: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Clonal</a:t>
            </a:r>
            <a:r>
              <a:rPr lang="de-DE" b="1" dirty="0">
                <a:solidFill>
                  <a:srgbClr val="FFFFFF"/>
                </a:solidFill>
              </a:rPr>
              <a:t> Expansion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Promotion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Initiation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Mutation 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Mutation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 DNA-</a:t>
            </a:r>
            <a:r>
              <a:rPr lang="de-DE" b="1" dirty="0" err="1">
                <a:solidFill>
                  <a:srgbClr val="FFFFFF"/>
                </a:solidFill>
              </a:rPr>
              <a:t>Damage</a:t>
            </a:r>
            <a:r>
              <a:rPr lang="de-DE" b="1" dirty="0">
                <a:solidFill>
                  <a:srgbClr val="FFFFFF"/>
                </a:solidFill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4419600" y="51816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V="1">
            <a:off x="4419600" y="38100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4419600" y="32766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V="1">
            <a:off x="4419600" y="27432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4419600" y="43434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V="1">
            <a:off x="4419600" y="2209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4419600" y="5410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419600" y="2362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4419600" y="45720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4419600" y="40386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4419600" y="3505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4419600" y="29718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5076056" y="594928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H="1" flipV="1">
            <a:off x="5508104" y="6158954"/>
            <a:ext cx="439737" cy="63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5435600" y="4797425"/>
            <a:ext cx="504825" cy="714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5486400" y="5516563"/>
            <a:ext cx="454025" cy="1222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 flipH="1">
            <a:off x="5580063" y="3789363"/>
            <a:ext cx="504825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7" name="Line 39"/>
          <p:cNvSpPr>
            <a:spLocks noChangeShapeType="1"/>
          </p:cNvSpPr>
          <p:nvPr/>
        </p:nvSpPr>
        <p:spPr bwMode="auto">
          <a:xfrm flipH="1" flipV="1">
            <a:off x="5580063" y="2636838"/>
            <a:ext cx="431800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8" name="Line 40"/>
          <p:cNvSpPr>
            <a:spLocks noChangeShapeType="1"/>
          </p:cNvSpPr>
          <p:nvPr/>
        </p:nvSpPr>
        <p:spPr bwMode="auto">
          <a:xfrm rot="20628759" flipH="1">
            <a:off x="5580063" y="2994025"/>
            <a:ext cx="446087" cy="31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9" name="Oval 41"/>
          <p:cNvSpPr>
            <a:spLocks noChangeArrowheads="1"/>
          </p:cNvSpPr>
          <p:nvPr/>
        </p:nvSpPr>
        <p:spPr bwMode="auto">
          <a:xfrm>
            <a:off x="5105400" y="22098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0" name="Oval 42"/>
          <p:cNvSpPr>
            <a:spLocks noChangeArrowheads="1"/>
          </p:cNvSpPr>
          <p:nvPr/>
        </p:nvSpPr>
        <p:spPr bwMode="auto">
          <a:xfrm>
            <a:off x="5130800" y="5221288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1" name="Oval 43"/>
          <p:cNvSpPr>
            <a:spLocks noChangeArrowheads="1"/>
          </p:cNvSpPr>
          <p:nvPr/>
        </p:nvSpPr>
        <p:spPr bwMode="auto">
          <a:xfrm>
            <a:off x="5140325" y="44196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3" name="Oval 45"/>
          <p:cNvSpPr>
            <a:spLocks noChangeArrowheads="1"/>
          </p:cNvSpPr>
          <p:nvPr/>
        </p:nvSpPr>
        <p:spPr bwMode="auto">
          <a:xfrm>
            <a:off x="5105400" y="33528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4" name="Oval 46"/>
          <p:cNvSpPr>
            <a:spLocks noChangeArrowheads="1"/>
          </p:cNvSpPr>
          <p:nvPr/>
        </p:nvSpPr>
        <p:spPr bwMode="auto">
          <a:xfrm>
            <a:off x="5148064" y="5733256"/>
            <a:ext cx="215900" cy="144462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 dirty="0">
                <a:solidFill>
                  <a:srgbClr val="FFFFFF"/>
                </a:solidFill>
              </a:rPr>
              <a:t>-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14735" name="Oval 47"/>
          <p:cNvSpPr>
            <a:spLocks noChangeArrowheads="1"/>
          </p:cNvSpPr>
          <p:nvPr/>
        </p:nvSpPr>
        <p:spPr bwMode="auto">
          <a:xfrm>
            <a:off x="5105400" y="28194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 flipV="1">
            <a:off x="8893175" y="2205038"/>
            <a:ext cx="0" cy="403860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7" name="AutoShape 49"/>
          <p:cNvSpPr>
            <a:spLocks/>
          </p:cNvSpPr>
          <p:nvPr/>
        </p:nvSpPr>
        <p:spPr bwMode="auto">
          <a:xfrm>
            <a:off x="5334000" y="2514600"/>
            <a:ext cx="152400" cy="838200"/>
          </a:xfrm>
          <a:prstGeom prst="rightBracket">
            <a:avLst>
              <a:gd name="adj" fmla="val 45833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8" name="AutoShape 50"/>
          <p:cNvSpPr>
            <a:spLocks/>
          </p:cNvSpPr>
          <p:nvPr/>
        </p:nvSpPr>
        <p:spPr bwMode="auto">
          <a:xfrm>
            <a:off x="5292725" y="3657600"/>
            <a:ext cx="193675" cy="635000"/>
          </a:xfrm>
          <a:prstGeom prst="rightBracket">
            <a:avLst>
              <a:gd name="adj" fmla="val 27322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9" name="AutoShape 51"/>
          <p:cNvSpPr>
            <a:spLocks/>
          </p:cNvSpPr>
          <p:nvPr/>
        </p:nvSpPr>
        <p:spPr bwMode="auto">
          <a:xfrm>
            <a:off x="5105400" y="4724400"/>
            <a:ext cx="152400" cy="457200"/>
          </a:xfrm>
          <a:prstGeom prst="rightBracket">
            <a:avLst>
              <a:gd name="adj" fmla="val 25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0" name="AutoShape 52"/>
          <p:cNvSpPr>
            <a:spLocks/>
          </p:cNvSpPr>
          <p:nvPr/>
        </p:nvSpPr>
        <p:spPr bwMode="auto">
          <a:xfrm>
            <a:off x="3733800" y="4724400"/>
            <a:ext cx="76200" cy="457200"/>
          </a:xfrm>
          <a:prstGeom prst="leftBracket">
            <a:avLst>
              <a:gd name="adj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H="1" flipV="1">
            <a:off x="5435600" y="5013325"/>
            <a:ext cx="504825" cy="3603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H="1" flipV="1">
            <a:off x="5580063" y="4005263"/>
            <a:ext cx="504825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H="1">
            <a:off x="2627313" y="4149725"/>
            <a:ext cx="7143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6" name="Rectangle 58"/>
          <p:cNvSpPr>
            <a:spLocks noChangeArrowheads="1"/>
          </p:cNvSpPr>
          <p:nvPr/>
        </p:nvSpPr>
        <p:spPr bwMode="auto">
          <a:xfrm>
            <a:off x="3348038" y="6381750"/>
            <a:ext cx="2232025" cy="287338"/>
          </a:xfrm>
          <a:prstGeom prst="rect">
            <a:avLst/>
          </a:prstGeom>
          <a:solidFill>
            <a:srgbClr val="4D4D4D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</a:rPr>
              <a:t>&lt; </a:t>
            </a:r>
            <a:r>
              <a:rPr lang="en-US" b="1" dirty="0">
                <a:solidFill>
                  <a:srgbClr val="FFFF00"/>
                </a:solidFill>
              </a:rPr>
              <a:t>2 %      &gt; 98 %</a:t>
            </a:r>
          </a:p>
        </p:txBody>
      </p:sp>
      <p:sp>
        <p:nvSpPr>
          <p:cNvPr id="114747" name="Rectangle 59"/>
          <p:cNvSpPr>
            <a:spLocks noChangeArrowheads="1"/>
          </p:cNvSpPr>
          <p:nvPr/>
        </p:nvSpPr>
        <p:spPr bwMode="auto">
          <a:xfrm>
            <a:off x="3492500" y="6021288"/>
            <a:ext cx="914400" cy="287337"/>
          </a:xfrm>
          <a:prstGeom prst="rect">
            <a:avLst/>
          </a:prstGeom>
          <a:solidFill>
            <a:srgbClr val="4D4D4D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00"/>
                </a:solidFill>
              </a:rPr>
              <a:t>Radiat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4748" name="Rectangle 60"/>
          <p:cNvSpPr>
            <a:spLocks noChangeArrowheads="1"/>
          </p:cNvSpPr>
          <p:nvPr/>
        </p:nvSpPr>
        <p:spPr bwMode="auto">
          <a:xfrm>
            <a:off x="4500563" y="6021388"/>
            <a:ext cx="914400" cy="287337"/>
          </a:xfrm>
          <a:prstGeom prst="rect">
            <a:avLst/>
          </a:prstGeom>
          <a:solidFill>
            <a:srgbClr val="4D4D4D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</a:rPr>
              <a:t>Toxins</a:t>
            </a:r>
          </a:p>
        </p:txBody>
      </p:sp>
      <p:sp>
        <p:nvSpPr>
          <p:cNvPr id="114749" name="Oval 61"/>
          <p:cNvSpPr>
            <a:spLocks noChangeArrowheads="1"/>
          </p:cNvSpPr>
          <p:nvPr/>
        </p:nvSpPr>
        <p:spPr bwMode="auto">
          <a:xfrm>
            <a:off x="2627313" y="4365625"/>
            <a:ext cx="287337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750" name="AutoShape 62"/>
          <p:cNvSpPr>
            <a:spLocks/>
          </p:cNvSpPr>
          <p:nvPr/>
        </p:nvSpPr>
        <p:spPr bwMode="auto">
          <a:xfrm>
            <a:off x="2700338" y="1989138"/>
            <a:ext cx="304800" cy="2133600"/>
          </a:xfrm>
          <a:prstGeom prst="rightBracket">
            <a:avLst>
              <a:gd name="adj" fmla="val 58333"/>
            </a:avLst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51" name="Freeform 63"/>
          <p:cNvSpPr>
            <a:spLocks/>
          </p:cNvSpPr>
          <p:nvPr/>
        </p:nvSpPr>
        <p:spPr bwMode="auto">
          <a:xfrm>
            <a:off x="2700338" y="2997200"/>
            <a:ext cx="287337" cy="287338"/>
          </a:xfrm>
          <a:custGeom>
            <a:avLst/>
            <a:gdLst>
              <a:gd name="T0" fmla="*/ 0 w 227"/>
              <a:gd name="T1" fmla="*/ 2147483647 h 190"/>
              <a:gd name="T2" fmla="*/ 2147483647 w 227"/>
              <a:gd name="T3" fmla="*/ 2147483647 h 190"/>
              <a:gd name="T4" fmla="*/ 2147483647 w 227"/>
              <a:gd name="T5" fmla="*/ 2147483647 h 190"/>
              <a:gd name="T6" fmla="*/ 2147483647 w 227"/>
              <a:gd name="T7" fmla="*/ 2147483647 h 1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190">
                <a:moveTo>
                  <a:pt x="0" y="8"/>
                </a:moveTo>
                <a:cubicBezTo>
                  <a:pt x="30" y="4"/>
                  <a:pt x="61" y="0"/>
                  <a:pt x="91" y="8"/>
                </a:cubicBezTo>
                <a:cubicBezTo>
                  <a:pt x="121" y="16"/>
                  <a:pt x="159" y="24"/>
                  <a:pt x="182" y="54"/>
                </a:cubicBezTo>
                <a:cubicBezTo>
                  <a:pt x="205" y="84"/>
                  <a:pt x="220" y="160"/>
                  <a:pt x="227" y="190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114752" name="AutoShape 64"/>
          <p:cNvCxnSpPr>
            <a:cxnSpLocks noChangeShapeType="1"/>
          </p:cNvCxnSpPr>
          <p:nvPr/>
        </p:nvCxnSpPr>
        <p:spPr bwMode="auto">
          <a:xfrm>
            <a:off x="2700338" y="4149725"/>
            <a:ext cx="1587" cy="990600"/>
          </a:xfrm>
          <a:prstGeom prst="curvedConnector3">
            <a:avLst>
              <a:gd name="adj1" fmla="val 20200000"/>
            </a:avLst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53" name="Oval 65"/>
          <p:cNvSpPr>
            <a:spLocks noChangeArrowheads="1"/>
          </p:cNvSpPr>
          <p:nvPr/>
        </p:nvSpPr>
        <p:spPr bwMode="auto">
          <a:xfrm>
            <a:off x="2627313" y="2276475"/>
            <a:ext cx="288925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4754" name="Oval 66"/>
          <p:cNvSpPr>
            <a:spLocks noChangeArrowheads="1"/>
          </p:cNvSpPr>
          <p:nvPr/>
        </p:nvSpPr>
        <p:spPr bwMode="auto">
          <a:xfrm>
            <a:off x="2627313" y="3284538"/>
            <a:ext cx="288925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609600" y="457200"/>
            <a:ext cx="2057400" cy="884238"/>
          </a:xfrm>
          <a:prstGeom prst="rect">
            <a:avLst/>
          </a:prstGeom>
          <a:solidFill>
            <a:srgbClr val="777777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Levels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of Organization</a:t>
            </a:r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2987824" y="476250"/>
            <a:ext cx="2447925" cy="865188"/>
          </a:xfrm>
          <a:prstGeom prst="rect">
            <a:avLst/>
          </a:prstGeom>
          <a:solidFill>
            <a:srgbClr val="777777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Steps to Cancer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 dirty="0" err="1">
                <a:solidFill>
                  <a:srgbClr val="FFFFFF"/>
                </a:solidFill>
                <a:latin typeface="Arial Narrow" pitchFamily="34" charset="0"/>
              </a:rPr>
              <a:t>Indiv</a:t>
            </a:r>
            <a:r>
              <a:rPr lang="de-DE" sz="2400" b="1" dirty="0">
                <a:solidFill>
                  <a:srgbClr val="FFFFFF"/>
                </a:solidFill>
                <a:latin typeface="Arial Narrow" pitchFamily="34" charset="0"/>
              </a:rPr>
              <a:t>. </a:t>
            </a:r>
            <a:r>
              <a:rPr lang="de-DE" sz="2400" b="1" dirty="0" err="1">
                <a:solidFill>
                  <a:srgbClr val="FFFFFF"/>
                </a:solidFill>
                <a:latin typeface="Arial Narrow" pitchFamily="34" charset="0"/>
              </a:rPr>
              <a:t>Probablitites</a:t>
            </a:r>
            <a:endParaRPr lang="en-US" sz="24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5796136" y="476250"/>
            <a:ext cx="2952750" cy="1543050"/>
          </a:xfrm>
          <a:prstGeom prst="rect">
            <a:avLst/>
          </a:prstGeom>
          <a:solidFill>
            <a:srgbClr val="777777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Physiological Defenses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With </a:t>
            </a:r>
            <a:r>
              <a:rPr lang="en-US" sz="2400" b="1" dirty="0" err="1">
                <a:solidFill>
                  <a:srgbClr val="FFFFFF"/>
                </a:solidFill>
                <a:latin typeface="Arial Narrow" pitchFamily="34" charset="0"/>
              </a:rPr>
              <a:t>Indiv</a:t>
            </a: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. </a:t>
            </a:r>
            <a:r>
              <a:rPr lang="en-US" sz="2400" b="1" dirty="0" err="1">
                <a:solidFill>
                  <a:srgbClr val="FFFFFF"/>
                </a:solidFill>
                <a:latin typeface="Arial Narrow" pitchFamily="34" charset="0"/>
              </a:rPr>
              <a:t>Probablitites</a:t>
            </a:r>
            <a:endParaRPr lang="en-US" sz="2400" b="1" dirty="0">
              <a:solidFill>
                <a:srgbClr val="FFFFFF"/>
              </a:solidFill>
              <a:latin typeface="Arial Narrow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Under Genetic Control</a:t>
            </a:r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V="1">
            <a:off x="3924176" y="5733950"/>
            <a:ext cx="431800" cy="2873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 flipH="1" flipV="1">
            <a:off x="4499992" y="5733256"/>
            <a:ext cx="431800" cy="2873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7504" y="188168"/>
            <a:ext cx="8839200" cy="6553200"/>
          </a:xfrm>
          <a:prstGeom prst="rect">
            <a:avLst/>
          </a:prstGeom>
          <a:solidFill>
            <a:srgbClr val="4D4D4D"/>
          </a:solidFill>
          <a:ln w="38100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457200" y="5715000"/>
            <a:ext cx="2209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Atoms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457200" y="4724400"/>
            <a:ext cx="2209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Molecules</a:t>
            </a:r>
            <a:r>
              <a:rPr lang="de-DE" b="1" dirty="0">
                <a:solidFill>
                  <a:srgbClr val="FFFFFF"/>
                </a:solidFill>
              </a:rPr>
              <a:t> - DNA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4693" name="AutoShape 5" descr="75%"/>
          <p:cNvSpPr>
            <a:spLocks noChangeArrowheads="1"/>
          </p:cNvSpPr>
          <p:nvPr/>
        </p:nvSpPr>
        <p:spPr bwMode="auto">
          <a:xfrm>
            <a:off x="457200" y="3733800"/>
            <a:ext cx="2209800" cy="533400"/>
          </a:xfrm>
          <a:prstGeom prst="roundRect">
            <a:avLst>
              <a:gd name="adj" fmla="val 16667"/>
            </a:avLst>
          </a:prstGeom>
          <a:pattFill prst="pct75">
            <a:fgClr>
              <a:schemeClr val="bg2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>
                <a:solidFill>
                  <a:srgbClr val="FFFFFF"/>
                </a:solidFill>
              </a:rPr>
              <a:t>Cells</a:t>
            </a:r>
            <a:r>
              <a:rPr lang="de-DE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4" name="AutoShape 6" descr="90%"/>
          <p:cNvSpPr>
            <a:spLocks noChangeArrowheads="1"/>
          </p:cNvSpPr>
          <p:nvPr/>
        </p:nvSpPr>
        <p:spPr bwMode="auto">
          <a:xfrm>
            <a:off x="457200" y="2743200"/>
            <a:ext cx="2209800" cy="533400"/>
          </a:xfrm>
          <a:prstGeom prst="roundRect">
            <a:avLst>
              <a:gd name="adj" fmla="val 16667"/>
            </a:avLst>
          </a:prstGeom>
          <a:pattFill prst="pct90">
            <a:fgClr>
              <a:srgbClr val="777777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Tissues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5" name="AutoShape 7" descr="90%"/>
          <p:cNvSpPr>
            <a:spLocks noChangeArrowheads="1"/>
          </p:cNvSpPr>
          <p:nvPr/>
        </p:nvSpPr>
        <p:spPr bwMode="auto">
          <a:xfrm>
            <a:off x="457200" y="1752600"/>
            <a:ext cx="2209800" cy="533400"/>
          </a:xfrm>
          <a:prstGeom prst="roundRect">
            <a:avLst>
              <a:gd name="adj" fmla="val 16667"/>
            </a:avLst>
          </a:prstGeom>
          <a:pattFill prst="pct90">
            <a:fgClr>
              <a:srgbClr val="4D4D4D"/>
            </a:fgClr>
            <a:bgClr>
              <a:srgbClr val="FFFFFF"/>
            </a:bgClr>
          </a:pattFill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FFFFFF"/>
                </a:solidFill>
              </a:rPr>
              <a:t>Organism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533400" y="52578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 flipV="1">
            <a:off x="1524000" y="52578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533400" y="42672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V="1">
            <a:off x="533400" y="32766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533400" y="2286000"/>
            <a:ext cx="9906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H="1" flipV="1">
            <a:off x="1524000" y="42672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 flipV="1">
            <a:off x="1524000" y="32766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H="1" flipV="1">
            <a:off x="1447800" y="2286000"/>
            <a:ext cx="1066800" cy="457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6011863" y="2325216"/>
            <a:ext cx="2952750" cy="4344144"/>
          </a:xfrm>
          <a:prstGeom prst="rect">
            <a:avLst/>
          </a:prstGeom>
          <a:solidFill>
            <a:srgbClr val="4D4D4D"/>
          </a:solidFill>
          <a:ln w="38100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IMMUNE RESPONSE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INFLAMMATION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IMMUNE RESPONSE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APOPTOSIS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APOPTOSIS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FF"/>
                </a:solidFill>
              </a:rPr>
              <a:t>CELL SENESCENCE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DNA REPAIR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DETOXIFICATION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rgbClr val="FFFF00"/>
                </a:solidFill>
              </a:rPr>
              <a:t>SCAVENGING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>
            <a:off x="2627313" y="4149725"/>
            <a:ext cx="1524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5652120" y="471314"/>
            <a:ext cx="3096344" cy="1517824"/>
          </a:xfrm>
          <a:prstGeom prst="rect">
            <a:avLst/>
          </a:prstGeom>
          <a:solidFill>
            <a:srgbClr val="808080"/>
          </a:solidFill>
          <a:ln w="381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f-ZA" sz="2400" b="1" dirty="0">
                <a:solidFill>
                  <a:srgbClr val="FFFF00"/>
                </a:solidFill>
                <a:latin typeface="Arial Narrow" pitchFamily="34" charset="0"/>
              </a:rPr>
              <a:t>Low Doses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f-ZA" sz="2400" b="1" dirty="0">
                <a:solidFill>
                  <a:srgbClr val="FFFF00"/>
                </a:solidFill>
                <a:latin typeface="Arial Narrow" pitchFamily="34" charset="0"/>
              </a:rPr>
              <a:t>Can Up-regulate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f-ZA" sz="2400" b="1" dirty="0">
                <a:solidFill>
                  <a:srgbClr val="FFFF00"/>
                </a:solidFill>
                <a:latin typeface="Arial Narrow" pitchFamily="34" charset="0"/>
              </a:rPr>
              <a:t>Physiologoical Defenses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3276600" y="1752600"/>
            <a:ext cx="2362200" cy="4724400"/>
          </a:xfrm>
          <a:prstGeom prst="rect">
            <a:avLst/>
          </a:prstGeom>
          <a:solidFill>
            <a:srgbClr val="4D4D4D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Lethal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Cancer</a:t>
            </a: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Metastases</a:t>
            </a: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FFFFFF"/>
                </a:solidFill>
              </a:rPr>
              <a:t>Clonal</a:t>
            </a:r>
            <a:r>
              <a:rPr lang="de-DE" b="1" dirty="0">
                <a:solidFill>
                  <a:srgbClr val="FFFFFF"/>
                </a:solidFill>
              </a:rPr>
              <a:t> Expansion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Promotion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Initiation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Mutation 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Mutation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 DNA-</a:t>
            </a:r>
            <a:r>
              <a:rPr lang="de-DE" b="1" dirty="0" err="1">
                <a:solidFill>
                  <a:srgbClr val="FFFFFF"/>
                </a:solidFill>
              </a:rPr>
              <a:t>Damage</a:t>
            </a:r>
            <a:r>
              <a:rPr lang="de-DE" b="1" dirty="0">
                <a:solidFill>
                  <a:srgbClr val="FFFFFF"/>
                </a:solidFill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V="1">
            <a:off x="3924176" y="5733950"/>
            <a:ext cx="431800" cy="2873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4419600" y="51816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V="1">
            <a:off x="4419600" y="38100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4419600" y="32766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V="1">
            <a:off x="4419600" y="27432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4419600" y="43434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V="1">
            <a:off x="4419600" y="2209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4419600" y="5410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419600" y="2362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4419600" y="45720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4419600" y="40386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4419600" y="35052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4419600" y="297180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5038328" y="5949280"/>
            <a:ext cx="6858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H="1" flipV="1">
            <a:off x="5508104" y="6158954"/>
            <a:ext cx="439737" cy="63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5435600" y="4797425"/>
            <a:ext cx="504825" cy="714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5486400" y="5516563"/>
            <a:ext cx="454025" cy="1222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 flipH="1">
            <a:off x="5580063" y="3789363"/>
            <a:ext cx="504825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7" name="Line 39"/>
          <p:cNvSpPr>
            <a:spLocks noChangeShapeType="1"/>
          </p:cNvSpPr>
          <p:nvPr/>
        </p:nvSpPr>
        <p:spPr bwMode="auto">
          <a:xfrm flipH="1" flipV="1">
            <a:off x="5580063" y="2636838"/>
            <a:ext cx="431800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8" name="Line 40"/>
          <p:cNvSpPr>
            <a:spLocks noChangeShapeType="1"/>
          </p:cNvSpPr>
          <p:nvPr/>
        </p:nvSpPr>
        <p:spPr bwMode="auto">
          <a:xfrm rot="20628759" flipH="1">
            <a:off x="5580063" y="2994025"/>
            <a:ext cx="446087" cy="31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29" name="Oval 41"/>
          <p:cNvSpPr>
            <a:spLocks noChangeArrowheads="1"/>
          </p:cNvSpPr>
          <p:nvPr/>
        </p:nvSpPr>
        <p:spPr bwMode="auto">
          <a:xfrm>
            <a:off x="5105400" y="22098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0" name="Oval 42"/>
          <p:cNvSpPr>
            <a:spLocks noChangeArrowheads="1"/>
          </p:cNvSpPr>
          <p:nvPr/>
        </p:nvSpPr>
        <p:spPr bwMode="auto">
          <a:xfrm>
            <a:off x="5130800" y="5221288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1" name="Oval 43"/>
          <p:cNvSpPr>
            <a:spLocks noChangeArrowheads="1"/>
          </p:cNvSpPr>
          <p:nvPr/>
        </p:nvSpPr>
        <p:spPr bwMode="auto">
          <a:xfrm>
            <a:off x="5140325" y="44196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3" name="Oval 45"/>
          <p:cNvSpPr>
            <a:spLocks noChangeArrowheads="1"/>
          </p:cNvSpPr>
          <p:nvPr/>
        </p:nvSpPr>
        <p:spPr bwMode="auto">
          <a:xfrm>
            <a:off x="5105400" y="33528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4" name="Oval 46"/>
          <p:cNvSpPr>
            <a:spLocks noChangeArrowheads="1"/>
          </p:cNvSpPr>
          <p:nvPr/>
        </p:nvSpPr>
        <p:spPr bwMode="auto">
          <a:xfrm>
            <a:off x="5148064" y="5733256"/>
            <a:ext cx="215900" cy="144462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 dirty="0">
                <a:solidFill>
                  <a:srgbClr val="FFFFFF"/>
                </a:solidFill>
              </a:rPr>
              <a:t>-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14735" name="Oval 47"/>
          <p:cNvSpPr>
            <a:spLocks noChangeArrowheads="1"/>
          </p:cNvSpPr>
          <p:nvPr/>
        </p:nvSpPr>
        <p:spPr bwMode="auto">
          <a:xfrm>
            <a:off x="5105400" y="2819400"/>
            <a:ext cx="304800" cy="304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>
                <a:solidFill>
                  <a:srgbClr val="FFFFFF"/>
                </a:solidFill>
              </a:rPr>
              <a:t>-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 flipV="1">
            <a:off x="8893175" y="2205038"/>
            <a:ext cx="0" cy="403860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7" name="AutoShape 49"/>
          <p:cNvSpPr>
            <a:spLocks/>
          </p:cNvSpPr>
          <p:nvPr/>
        </p:nvSpPr>
        <p:spPr bwMode="auto">
          <a:xfrm>
            <a:off x="5334000" y="2514600"/>
            <a:ext cx="152400" cy="838200"/>
          </a:xfrm>
          <a:prstGeom prst="rightBracket">
            <a:avLst>
              <a:gd name="adj" fmla="val 45833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8" name="AutoShape 50"/>
          <p:cNvSpPr>
            <a:spLocks/>
          </p:cNvSpPr>
          <p:nvPr/>
        </p:nvSpPr>
        <p:spPr bwMode="auto">
          <a:xfrm>
            <a:off x="5292725" y="3657600"/>
            <a:ext cx="193675" cy="635000"/>
          </a:xfrm>
          <a:prstGeom prst="rightBracket">
            <a:avLst>
              <a:gd name="adj" fmla="val 27322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39" name="AutoShape 51"/>
          <p:cNvSpPr>
            <a:spLocks/>
          </p:cNvSpPr>
          <p:nvPr/>
        </p:nvSpPr>
        <p:spPr bwMode="auto">
          <a:xfrm>
            <a:off x="5105400" y="4724400"/>
            <a:ext cx="152400" cy="457200"/>
          </a:xfrm>
          <a:prstGeom prst="rightBracket">
            <a:avLst>
              <a:gd name="adj" fmla="val 25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0" name="AutoShape 52"/>
          <p:cNvSpPr>
            <a:spLocks/>
          </p:cNvSpPr>
          <p:nvPr/>
        </p:nvSpPr>
        <p:spPr bwMode="auto">
          <a:xfrm>
            <a:off x="3733800" y="4724400"/>
            <a:ext cx="76200" cy="457200"/>
          </a:xfrm>
          <a:prstGeom prst="leftBracket">
            <a:avLst>
              <a:gd name="adj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H="1" flipV="1">
            <a:off x="5435600" y="5013325"/>
            <a:ext cx="504825" cy="3603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H="1" flipV="1">
            <a:off x="5580063" y="4005263"/>
            <a:ext cx="504825" cy="714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H="1">
            <a:off x="2627313" y="4149725"/>
            <a:ext cx="7143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H="1" flipV="1">
            <a:off x="4499992" y="5733256"/>
            <a:ext cx="431800" cy="2873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49" name="Oval 61"/>
          <p:cNvSpPr>
            <a:spLocks noChangeArrowheads="1"/>
          </p:cNvSpPr>
          <p:nvPr/>
        </p:nvSpPr>
        <p:spPr bwMode="auto">
          <a:xfrm>
            <a:off x="2627313" y="4365625"/>
            <a:ext cx="287337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750" name="AutoShape 62"/>
          <p:cNvSpPr>
            <a:spLocks/>
          </p:cNvSpPr>
          <p:nvPr/>
        </p:nvSpPr>
        <p:spPr bwMode="auto">
          <a:xfrm>
            <a:off x="2700338" y="1989138"/>
            <a:ext cx="304800" cy="2133600"/>
          </a:xfrm>
          <a:prstGeom prst="rightBracket">
            <a:avLst>
              <a:gd name="adj" fmla="val 58333"/>
            </a:avLst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4751" name="Freeform 63"/>
          <p:cNvSpPr>
            <a:spLocks/>
          </p:cNvSpPr>
          <p:nvPr/>
        </p:nvSpPr>
        <p:spPr bwMode="auto">
          <a:xfrm>
            <a:off x="2700338" y="2997200"/>
            <a:ext cx="287337" cy="287338"/>
          </a:xfrm>
          <a:custGeom>
            <a:avLst/>
            <a:gdLst>
              <a:gd name="T0" fmla="*/ 0 w 227"/>
              <a:gd name="T1" fmla="*/ 2147483647 h 190"/>
              <a:gd name="T2" fmla="*/ 2147483647 w 227"/>
              <a:gd name="T3" fmla="*/ 2147483647 h 190"/>
              <a:gd name="T4" fmla="*/ 2147483647 w 227"/>
              <a:gd name="T5" fmla="*/ 2147483647 h 190"/>
              <a:gd name="T6" fmla="*/ 2147483647 w 227"/>
              <a:gd name="T7" fmla="*/ 2147483647 h 1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190">
                <a:moveTo>
                  <a:pt x="0" y="8"/>
                </a:moveTo>
                <a:cubicBezTo>
                  <a:pt x="30" y="4"/>
                  <a:pt x="61" y="0"/>
                  <a:pt x="91" y="8"/>
                </a:cubicBezTo>
                <a:cubicBezTo>
                  <a:pt x="121" y="16"/>
                  <a:pt x="159" y="24"/>
                  <a:pt x="182" y="54"/>
                </a:cubicBezTo>
                <a:cubicBezTo>
                  <a:pt x="205" y="84"/>
                  <a:pt x="220" y="160"/>
                  <a:pt x="227" y="190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114752" name="AutoShape 64"/>
          <p:cNvCxnSpPr>
            <a:cxnSpLocks noChangeShapeType="1"/>
          </p:cNvCxnSpPr>
          <p:nvPr/>
        </p:nvCxnSpPr>
        <p:spPr bwMode="auto">
          <a:xfrm>
            <a:off x="2700338" y="4149725"/>
            <a:ext cx="1587" cy="990600"/>
          </a:xfrm>
          <a:prstGeom prst="curvedConnector3">
            <a:avLst>
              <a:gd name="adj1" fmla="val 20200000"/>
            </a:avLst>
          </a:prstGeom>
          <a:noFill/>
          <a:ln w="38100">
            <a:solidFill>
              <a:srgbClr val="FFFF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53" name="Oval 65"/>
          <p:cNvSpPr>
            <a:spLocks noChangeArrowheads="1"/>
          </p:cNvSpPr>
          <p:nvPr/>
        </p:nvSpPr>
        <p:spPr bwMode="auto">
          <a:xfrm>
            <a:off x="2627313" y="2276475"/>
            <a:ext cx="288925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4754" name="Oval 66"/>
          <p:cNvSpPr>
            <a:spLocks noChangeArrowheads="1"/>
          </p:cNvSpPr>
          <p:nvPr/>
        </p:nvSpPr>
        <p:spPr bwMode="auto">
          <a:xfrm>
            <a:off x="2627313" y="3284538"/>
            <a:ext cx="288925" cy="431800"/>
          </a:xfrm>
          <a:prstGeom prst="ellipse">
            <a:avLst/>
          </a:prstGeom>
          <a:solidFill>
            <a:srgbClr val="4D4D4D"/>
          </a:soli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609600" y="457200"/>
            <a:ext cx="2057400" cy="884238"/>
          </a:xfrm>
          <a:prstGeom prst="rect">
            <a:avLst/>
          </a:prstGeom>
          <a:solidFill>
            <a:srgbClr val="777777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Levels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of Organization</a:t>
            </a:r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2987824" y="476250"/>
            <a:ext cx="2447925" cy="865188"/>
          </a:xfrm>
          <a:prstGeom prst="rect">
            <a:avLst/>
          </a:prstGeom>
          <a:solidFill>
            <a:srgbClr val="777777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 Narrow" pitchFamily="34" charset="0"/>
              </a:rPr>
              <a:t>Steps to Cancer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 dirty="0" err="1">
                <a:solidFill>
                  <a:srgbClr val="FFFFFF"/>
                </a:solidFill>
                <a:latin typeface="Arial Narrow" pitchFamily="34" charset="0"/>
              </a:rPr>
              <a:t>Indiv</a:t>
            </a:r>
            <a:r>
              <a:rPr lang="de-DE" sz="2400" b="1" dirty="0">
                <a:solidFill>
                  <a:srgbClr val="FFFFFF"/>
                </a:solidFill>
                <a:latin typeface="Arial Narrow" pitchFamily="34" charset="0"/>
              </a:rPr>
              <a:t>. </a:t>
            </a:r>
            <a:r>
              <a:rPr lang="de-DE" sz="2400" b="1" dirty="0" err="1">
                <a:solidFill>
                  <a:srgbClr val="FFFFFF"/>
                </a:solidFill>
                <a:latin typeface="Arial Narrow" pitchFamily="34" charset="0"/>
              </a:rPr>
              <a:t>Probablitites</a:t>
            </a:r>
            <a:endParaRPr lang="en-US" sz="24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9" name="Rectangle 59"/>
          <p:cNvSpPr>
            <a:spLocks noChangeArrowheads="1"/>
          </p:cNvSpPr>
          <p:nvPr/>
        </p:nvSpPr>
        <p:spPr bwMode="auto">
          <a:xfrm>
            <a:off x="3492500" y="6021388"/>
            <a:ext cx="914400" cy="287337"/>
          </a:xfrm>
          <a:prstGeom prst="rect">
            <a:avLst/>
          </a:prstGeom>
          <a:solidFill>
            <a:srgbClr val="4D4D4D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00"/>
                </a:solidFill>
              </a:rPr>
              <a:t>Radiat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4500563" y="6021388"/>
            <a:ext cx="914400" cy="287337"/>
          </a:xfrm>
          <a:prstGeom prst="rect">
            <a:avLst/>
          </a:prstGeom>
          <a:solidFill>
            <a:srgbClr val="4D4D4D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</a:rPr>
              <a:t>Toxins</a:t>
            </a:r>
          </a:p>
        </p:txBody>
      </p:sp>
      <p:sp>
        <p:nvSpPr>
          <p:cNvPr id="72" name="Rectangle 59"/>
          <p:cNvSpPr>
            <a:spLocks noChangeArrowheads="1"/>
          </p:cNvSpPr>
          <p:nvPr/>
        </p:nvSpPr>
        <p:spPr bwMode="auto">
          <a:xfrm>
            <a:off x="3492500" y="6021288"/>
            <a:ext cx="914400" cy="287337"/>
          </a:xfrm>
          <a:prstGeom prst="rect">
            <a:avLst/>
          </a:prstGeom>
          <a:solidFill>
            <a:srgbClr val="4D4D4D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00"/>
                </a:solidFill>
              </a:rPr>
              <a:t>Radiat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1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188640"/>
            <a:ext cx="8784976" cy="6552728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333184" y="1700808"/>
            <a:ext cx="0" cy="475252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331640" y="5589240"/>
            <a:ext cx="711886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 rot="16200000">
            <a:off x="-1384902" y="3407582"/>
            <a:ext cx="3704890" cy="43204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prstClr val="white"/>
                </a:solidFill>
              </a:rPr>
              <a:t>Percent</a:t>
            </a:r>
            <a:r>
              <a:rPr lang="de-DE" sz="2400" dirty="0">
                <a:solidFill>
                  <a:prstClr val="white"/>
                </a:solidFill>
              </a:rPr>
              <a:t> Protection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3562198" y="6165304"/>
            <a:ext cx="1989935" cy="36004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Dos</a:t>
            </a:r>
            <a:r>
              <a:rPr lang="de-DE" sz="2400" dirty="0">
                <a:solidFill>
                  <a:prstClr val="white"/>
                </a:solidFill>
                <a:sym typeface="Symbol"/>
              </a:rPr>
              <a:t> </a:t>
            </a:r>
            <a:r>
              <a:rPr lang="de-DE" sz="2400" dirty="0">
                <a:solidFill>
                  <a:prstClr val="white"/>
                </a:solidFill>
              </a:rPr>
              <a:t>e (</a:t>
            </a:r>
            <a:r>
              <a:rPr lang="de-DE" sz="2400" dirty="0" err="1">
                <a:solidFill>
                  <a:prstClr val="white"/>
                </a:solidFill>
              </a:rPr>
              <a:t>mGy</a:t>
            </a:r>
            <a:r>
              <a:rPr lang="de-DE" sz="2400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550840" y="320804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331640" y="198884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1331640" y="234888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1331640" y="270892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333184" y="522920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331640" y="486916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1331640" y="450912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333184" y="4005064"/>
            <a:ext cx="150856" cy="14401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331640" y="378904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1331640" y="342900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331640" y="3072379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619813" y="1771161"/>
            <a:ext cx="684076" cy="52247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100</a:t>
            </a:r>
          </a:p>
        </p:txBody>
      </p:sp>
      <p:sp>
        <p:nvSpPr>
          <p:cNvPr id="38" name="Rechteck 37"/>
          <p:cNvSpPr/>
          <p:nvPr/>
        </p:nvSpPr>
        <p:spPr>
          <a:xfrm>
            <a:off x="619813" y="2479547"/>
            <a:ext cx="684076" cy="42369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80</a:t>
            </a:r>
          </a:p>
        </p:txBody>
      </p:sp>
      <p:sp>
        <p:nvSpPr>
          <p:cNvPr id="39" name="Rechteck 38"/>
          <p:cNvSpPr/>
          <p:nvPr/>
        </p:nvSpPr>
        <p:spPr>
          <a:xfrm>
            <a:off x="632730" y="3132584"/>
            <a:ext cx="684076" cy="59283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60</a:t>
            </a:r>
          </a:p>
        </p:txBody>
      </p:sp>
      <p:sp>
        <p:nvSpPr>
          <p:cNvPr id="40" name="Rechteck 39"/>
          <p:cNvSpPr/>
          <p:nvPr/>
        </p:nvSpPr>
        <p:spPr>
          <a:xfrm>
            <a:off x="619813" y="3916288"/>
            <a:ext cx="684076" cy="44881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40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1560" y="4638001"/>
            <a:ext cx="684076" cy="59119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20</a:t>
            </a:r>
          </a:p>
        </p:txBody>
      </p:sp>
      <p:cxnSp>
        <p:nvCxnSpPr>
          <p:cNvPr id="45" name="Gerade Verbindung 44"/>
          <p:cNvCxnSpPr/>
          <p:nvPr/>
        </p:nvCxnSpPr>
        <p:spPr>
          <a:xfrm>
            <a:off x="2483768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491880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4572000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652120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732240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7812360" y="5441032"/>
            <a:ext cx="0" cy="14820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2483768" y="1705000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3491880" y="1705000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4572000" y="1735827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652120" y="1700808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6716193" y="1700808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7812360" y="1771161"/>
            <a:ext cx="0" cy="374022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1475656" y="2708920"/>
            <a:ext cx="697484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1331640" y="4149080"/>
            <a:ext cx="697484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1475656" y="4869160"/>
            <a:ext cx="697484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356956" y="3429000"/>
            <a:ext cx="697484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43053" y="4968488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2426060" y="3573016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845523" y="3864193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627784" y="3212976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2483768" y="4437112"/>
            <a:ext cx="144016" cy="144016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275856" y="4005064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491880" y="4394820"/>
            <a:ext cx="144016" cy="144016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419872" y="3717032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917531" y="3426904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402182" y="4005064"/>
            <a:ext cx="217490" cy="14716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416696" y="1916832"/>
            <a:ext cx="211088" cy="144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148880" y="5654578"/>
            <a:ext cx="698376" cy="37175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100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149198" y="5663247"/>
            <a:ext cx="698376" cy="34590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200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4211960" y="5692898"/>
            <a:ext cx="721804" cy="34590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300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270376" y="5721537"/>
            <a:ext cx="698376" cy="34590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400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383052" y="5680433"/>
            <a:ext cx="698376" cy="34590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500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485351" y="5680433"/>
            <a:ext cx="698376" cy="34590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600</a:t>
            </a:r>
          </a:p>
        </p:txBody>
      </p:sp>
      <p:cxnSp>
        <p:nvCxnSpPr>
          <p:cNvPr id="110" name="Gerade Verbindung 109"/>
          <p:cNvCxnSpPr/>
          <p:nvPr/>
        </p:nvCxnSpPr>
        <p:spPr>
          <a:xfrm>
            <a:off x="1331640" y="5949280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>
            <a:off x="1331640" y="6381328"/>
            <a:ext cx="152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683568" y="5314104"/>
            <a:ext cx="576064" cy="59119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467544" y="6093296"/>
            <a:ext cx="792088" cy="507054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prstClr val="white"/>
                </a:solidFill>
              </a:rPr>
              <a:t>- 20</a:t>
            </a:r>
          </a:p>
        </p:txBody>
      </p:sp>
      <p:sp>
        <p:nvSpPr>
          <p:cNvPr id="3" name="Raute 2"/>
          <p:cNvSpPr/>
          <p:nvPr/>
        </p:nvSpPr>
        <p:spPr>
          <a:xfrm>
            <a:off x="2344687" y="3206688"/>
            <a:ext cx="283097" cy="228600"/>
          </a:xfrm>
          <a:prstGeom prst="diamond">
            <a:avLst/>
          </a:prstGeom>
          <a:solidFill>
            <a:srgbClr val="FF33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aute 103"/>
          <p:cNvSpPr/>
          <p:nvPr/>
        </p:nvSpPr>
        <p:spPr>
          <a:xfrm>
            <a:off x="1359610" y="3212976"/>
            <a:ext cx="260062" cy="186133"/>
          </a:xfrm>
          <a:prstGeom prst="diamond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aute 115"/>
          <p:cNvSpPr/>
          <p:nvPr/>
        </p:nvSpPr>
        <p:spPr>
          <a:xfrm>
            <a:off x="3393583" y="3056384"/>
            <a:ext cx="314321" cy="228600"/>
          </a:xfrm>
          <a:prstGeom prst="diamond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aute 116"/>
          <p:cNvSpPr/>
          <p:nvPr/>
        </p:nvSpPr>
        <p:spPr>
          <a:xfrm>
            <a:off x="8681392" y="4332065"/>
            <a:ext cx="283096" cy="228600"/>
          </a:xfrm>
          <a:prstGeom prst="diamond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tern mit 5 Zacken 4"/>
          <p:cNvSpPr/>
          <p:nvPr/>
        </p:nvSpPr>
        <p:spPr>
          <a:xfrm>
            <a:off x="7668344" y="6093296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9" name="Stern mit 5 Zacken 118"/>
          <p:cNvSpPr/>
          <p:nvPr/>
        </p:nvSpPr>
        <p:spPr>
          <a:xfrm>
            <a:off x="8620660" y="5661248"/>
            <a:ext cx="404559" cy="360040"/>
          </a:xfrm>
          <a:prstGeom prst="star5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0" name="Stern mit 5 Zacken 119"/>
          <p:cNvSpPr/>
          <p:nvPr/>
        </p:nvSpPr>
        <p:spPr>
          <a:xfrm>
            <a:off x="6513913" y="3652586"/>
            <a:ext cx="404559" cy="360040"/>
          </a:xfrm>
          <a:prstGeom prst="star5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Stern mit 5 Zacken 120"/>
          <p:cNvSpPr/>
          <p:nvPr/>
        </p:nvSpPr>
        <p:spPr>
          <a:xfrm>
            <a:off x="3203848" y="2867282"/>
            <a:ext cx="404559" cy="360040"/>
          </a:xfrm>
          <a:prstGeom prst="star5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2" name="Stern mit 5 Zacken 121"/>
          <p:cNvSpPr/>
          <p:nvPr/>
        </p:nvSpPr>
        <p:spPr>
          <a:xfrm>
            <a:off x="1619672" y="4869160"/>
            <a:ext cx="404559" cy="360040"/>
          </a:xfrm>
          <a:prstGeom prst="star5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Stern mit 5 Zacken 122"/>
          <p:cNvSpPr/>
          <p:nvPr/>
        </p:nvSpPr>
        <p:spPr>
          <a:xfrm>
            <a:off x="3375353" y="3789040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Stern mit 5 Zacken 123"/>
          <p:cNvSpPr/>
          <p:nvPr/>
        </p:nvSpPr>
        <p:spPr>
          <a:xfrm>
            <a:off x="2771800" y="3501008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prstClr val="white"/>
                </a:solidFill>
              </a:rPr>
              <a:t>€</a:t>
            </a:r>
          </a:p>
        </p:txBody>
      </p:sp>
      <p:sp>
        <p:nvSpPr>
          <p:cNvPr id="125" name="Stern mit 5 Zacken 124"/>
          <p:cNvSpPr/>
          <p:nvPr/>
        </p:nvSpPr>
        <p:spPr>
          <a:xfrm>
            <a:off x="1763688" y="4906295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Gleichschenkliges Dreieck 125"/>
          <p:cNvSpPr/>
          <p:nvPr/>
        </p:nvSpPr>
        <p:spPr>
          <a:xfrm>
            <a:off x="1331640" y="3717032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3347864" y="5004792"/>
            <a:ext cx="332551" cy="22440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Stern mit 5 Zacken 127"/>
          <p:cNvSpPr/>
          <p:nvPr/>
        </p:nvSpPr>
        <p:spPr>
          <a:xfrm>
            <a:off x="6471697" y="6165304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Stern mit 5 Zacken 128"/>
          <p:cNvSpPr/>
          <p:nvPr/>
        </p:nvSpPr>
        <p:spPr>
          <a:xfrm>
            <a:off x="5535593" y="4509120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Stern mit 5 Zacken 129"/>
          <p:cNvSpPr/>
          <p:nvPr/>
        </p:nvSpPr>
        <p:spPr>
          <a:xfrm>
            <a:off x="4383465" y="3789040"/>
            <a:ext cx="404559" cy="360040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3" name="Sechseck 22"/>
          <p:cNvSpPr/>
          <p:nvPr/>
        </p:nvSpPr>
        <p:spPr>
          <a:xfrm>
            <a:off x="1259632" y="4509120"/>
            <a:ext cx="235779" cy="21602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Sechseck 130"/>
          <p:cNvSpPr/>
          <p:nvPr/>
        </p:nvSpPr>
        <p:spPr>
          <a:xfrm>
            <a:off x="2267744" y="4509120"/>
            <a:ext cx="235779" cy="21602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Sechseck 132"/>
          <p:cNvSpPr/>
          <p:nvPr/>
        </p:nvSpPr>
        <p:spPr>
          <a:xfrm>
            <a:off x="1527909" y="4509120"/>
            <a:ext cx="235779" cy="21602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Sechseck 133"/>
          <p:cNvSpPr/>
          <p:nvPr/>
        </p:nvSpPr>
        <p:spPr>
          <a:xfrm>
            <a:off x="1403648" y="4581128"/>
            <a:ext cx="235779" cy="21602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Sechseck 134"/>
          <p:cNvSpPr/>
          <p:nvPr/>
        </p:nvSpPr>
        <p:spPr>
          <a:xfrm>
            <a:off x="6588224" y="4560665"/>
            <a:ext cx="235779" cy="21602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347864" y="2708920"/>
            <a:ext cx="214693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tangle 25"/>
          <p:cNvSpPr>
            <a:spLocks noChangeArrowheads="1"/>
          </p:cNvSpPr>
          <p:nvPr/>
        </p:nvSpPr>
        <p:spPr bwMode="auto">
          <a:xfrm>
            <a:off x="179512" y="122464"/>
            <a:ext cx="8685157" cy="1578343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Adaptive Protection after Acute Low-LET Irradiation</a:t>
            </a:r>
          </a:p>
          <a:p>
            <a:pPr algn="ctr"/>
            <a:r>
              <a:rPr lang="en-US" sz="2800" dirty="0">
                <a:solidFill>
                  <a:prstClr val="white"/>
                </a:solidFill>
              </a:rPr>
              <a:t>Cell level (      10);  Cancer +  (      5); Immune resp. (      1)</a:t>
            </a:r>
          </a:p>
          <a:p>
            <a:pPr algn="ctr"/>
            <a:r>
              <a:rPr lang="en-US" sz="2800" dirty="0">
                <a:solidFill>
                  <a:prstClr val="white"/>
                </a:solidFill>
              </a:rPr>
              <a:t>        Bystander damage (      1);  Enzyme-</a:t>
            </a:r>
            <a:r>
              <a:rPr lang="en-US" sz="2800" dirty="0" err="1">
                <a:solidFill>
                  <a:prstClr val="white"/>
                </a:solidFill>
              </a:rPr>
              <a:t>inactiv</a:t>
            </a:r>
            <a:r>
              <a:rPr lang="en-US" sz="2800" dirty="0">
                <a:solidFill>
                  <a:prstClr val="white"/>
                </a:solidFill>
              </a:rPr>
              <a:t>. – </a:t>
            </a:r>
            <a:r>
              <a:rPr lang="en-US" sz="2800" dirty="0" err="1">
                <a:solidFill>
                  <a:prstClr val="white"/>
                </a:solidFill>
              </a:rPr>
              <a:t>TdR</a:t>
            </a:r>
            <a:r>
              <a:rPr lang="en-US" sz="2800" dirty="0">
                <a:solidFill>
                  <a:prstClr val="white"/>
                </a:solidFill>
              </a:rPr>
              <a:t>-K (      1)        </a:t>
            </a:r>
          </a:p>
        </p:txBody>
      </p:sp>
      <p:sp>
        <p:nvSpPr>
          <p:cNvPr id="35" name="Kreuz 34"/>
          <p:cNvSpPr/>
          <p:nvPr/>
        </p:nvSpPr>
        <p:spPr>
          <a:xfrm>
            <a:off x="1979712" y="836712"/>
            <a:ext cx="349188" cy="215196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Kreuz 139"/>
          <p:cNvSpPr/>
          <p:nvPr/>
        </p:nvSpPr>
        <p:spPr>
          <a:xfrm>
            <a:off x="4716016" y="836712"/>
            <a:ext cx="349188" cy="215196"/>
          </a:xfrm>
          <a:prstGeom prst="plus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Kreuz 140"/>
          <p:cNvSpPr/>
          <p:nvPr/>
        </p:nvSpPr>
        <p:spPr>
          <a:xfrm>
            <a:off x="3347864" y="1269588"/>
            <a:ext cx="349188" cy="215196"/>
          </a:xfrm>
          <a:prstGeom prst="plu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42" name="Kreuz 141"/>
          <p:cNvSpPr/>
          <p:nvPr/>
        </p:nvSpPr>
        <p:spPr>
          <a:xfrm>
            <a:off x="7967228" y="1269588"/>
            <a:ext cx="349188" cy="215196"/>
          </a:xfrm>
          <a:prstGeom prst="plus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6" name="Trapezoid 35"/>
          <p:cNvSpPr/>
          <p:nvPr/>
        </p:nvSpPr>
        <p:spPr>
          <a:xfrm>
            <a:off x="1403648" y="2636912"/>
            <a:ext cx="254365" cy="216024"/>
          </a:xfrm>
          <a:prstGeom prst="trapezoid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Trapezoid 142"/>
          <p:cNvSpPr/>
          <p:nvPr/>
        </p:nvSpPr>
        <p:spPr>
          <a:xfrm>
            <a:off x="1763688" y="1916832"/>
            <a:ext cx="254365" cy="216024"/>
          </a:xfrm>
          <a:prstGeom prst="trapezoid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Trapezoid 143"/>
          <p:cNvSpPr/>
          <p:nvPr/>
        </p:nvSpPr>
        <p:spPr>
          <a:xfrm>
            <a:off x="3381531" y="3501008"/>
            <a:ext cx="254365" cy="216024"/>
          </a:xfrm>
          <a:prstGeom prst="trapezoid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151" name="Gerade Verbindung 150"/>
          <p:cNvCxnSpPr/>
          <p:nvPr/>
        </p:nvCxnSpPr>
        <p:spPr>
          <a:xfrm>
            <a:off x="1475656" y="1988840"/>
            <a:ext cx="697484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2 8"/>
          <p:cNvSpPr/>
          <p:nvPr/>
        </p:nvSpPr>
        <p:spPr>
          <a:xfrm>
            <a:off x="1979712" y="2780928"/>
            <a:ext cx="381744" cy="273686"/>
          </a:xfrm>
          <a:prstGeom prst="irregularSeal2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Explosion 2 98"/>
          <p:cNvSpPr/>
          <p:nvPr/>
        </p:nvSpPr>
        <p:spPr>
          <a:xfrm>
            <a:off x="2339752" y="3016978"/>
            <a:ext cx="399103" cy="268006"/>
          </a:xfrm>
          <a:prstGeom prst="irregularSeal2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12" name="Explosion 2 111"/>
          <p:cNvSpPr/>
          <p:nvPr/>
        </p:nvSpPr>
        <p:spPr>
          <a:xfrm>
            <a:off x="2699792" y="3383481"/>
            <a:ext cx="433344" cy="333551"/>
          </a:xfrm>
          <a:prstGeom prst="irregularSeal2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prstClr val="white"/>
                </a:solidFill>
              </a:rPr>
              <a:t>€€</a:t>
            </a:r>
          </a:p>
        </p:txBody>
      </p:sp>
      <p:sp>
        <p:nvSpPr>
          <p:cNvPr id="113" name="Explosion 2 112"/>
          <p:cNvSpPr/>
          <p:nvPr/>
        </p:nvSpPr>
        <p:spPr>
          <a:xfrm>
            <a:off x="1763688" y="3068960"/>
            <a:ext cx="381744" cy="273686"/>
          </a:xfrm>
          <a:prstGeom prst="irregularSeal2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1333184" y="3392996"/>
            <a:ext cx="6998621" cy="1724000"/>
          </a:xfrm>
          <a:custGeom>
            <a:avLst/>
            <a:gdLst>
              <a:gd name="connsiteX0" fmla="*/ 0 w 7015655"/>
              <a:gd name="connsiteY0" fmla="*/ 985713 h 2010472"/>
              <a:gd name="connsiteX1" fmla="*/ 630621 w 7015655"/>
              <a:gd name="connsiteY1" fmla="*/ 181672 h 2010472"/>
              <a:gd name="connsiteX2" fmla="*/ 2112579 w 7015655"/>
              <a:gd name="connsiteY2" fmla="*/ 118610 h 2010472"/>
              <a:gd name="connsiteX3" fmla="*/ 4918842 w 7015655"/>
              <a:gd name="connsiteY3" fmla="*/ 1553272 h 2010472"/>
              <a:gd name="connsiteX4" fmla="*/ 7015655 w 7015655"/>
              <a:gd name="connsiteY4" fmla="*/ 2010472 h 201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5655" h="2010472">
                <a:moveTo>
                  <a:pt x="0" y="985713"/>
                </a:moveTo>
                <a:cubicBezTo>
                  <a:pt x="139262" y="655951"/>
                  <a:pt x="278525" y="326189"/>
                  <a:pt x="630621" y="181672"/>
                </a:cubicBezTo>
                <a:cubicBezTo>
                  <a:pt x="982717" y="37155"/>
                  <a:pt x="1397876" y="-109990"/>
                  <a:pt x="2112579" y="118610"/>
                </a:cubicBezTo>
                <a:cubicBezTo>
                  <a:pt x="2827282" y="347210"/>
                  <a:pt x="4101663" y="1237962"/>
                  <a:pt x="4918842" y="1553272"/>
                </a:cubicBezTo>
                <a:cubicBezTo>
                  <a:pt x="5736021" y="1868582"/>
                  <a:pt x="6375838" y="1939527"/>
                  <a:pt x="7015655" y="2010472"/>
                </a:cubicBezTo>
              </a:path>
            </a:pathLst>
          </a:cu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87069" y="2082552"/>
            <a:ext cx="1881275" cy="55436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prstClr val="white"/>
                </a:solidFill>
              </a:rPr>
              <a:t>18 Studies</a:t>
            </a:r>
          </a:p>
        </p:txBody>
      </p:sp>
      <p:sp>
        <p:nvSpPr>
          <p:cNvPr id="118" name="Trapezoid 117"/>
          <p:cNvSpPr/>
          <p:nvPr/>
        </p:nvSpPr>
        <p:spPr>
          <a:xfrm>
            <a:off x="3447360" y="2564904"/>
            <a:ext cx="188536" cy="216024"/>
          </a:xfrm>
          <a:prstGeom prst="trapezoid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Stern mit 4 Zacken 12"/>
          <p:cNvSpPr/>
          <p:nvPr/>
        </p:nvSpPr>
        <p:spPr>
          <a:xfrm>
            <a:off x="1259632" y="3429000"/>
            <a:ext cx="548633" cy="57778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83768" y="521990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white"/>
                </a:solidFill>
              </a:rPr>
              <a:t>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2" name="Gleichschenkliges Dreieck 131"/>
          <p:cNvSpPr/>
          <p:nvPr/>
        </p:nvSpPr>
        <p:spPr>
          <a:xfrm>
            <a:off x="1259632" y="5445224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Gleichschenkliges Dreieck 137"/>
          <p:cNvSpPr/>
          <p:nvPr/>
        </p:nvSpPr>
        <p:spPr>
          <a:xfrm>
            <a:off x="2218773" y="3140968"/>
            <a:ext cx="264995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Gleichschenkliges Dreieck 144"/>
          <p:cNvSpPr/>
          <p:nvPr/>
        </p:nvSpPr>
        <p:spPr>
          <a:xfrm>
            <a:off x="2434797" y="6381328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Gleichschenkliges Dreieck 145"/>
          <p:cNvSpPr/>
          <p:nvPr/>
        </p:nvSpPr>
        <p:spPr>
          <a:xfrm>
            <a:off x="1259632" y="6453336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Trapezoid 136"/>
          <p:cNvSpPr/>
          <p:nvPr/>
        </p:nvSpPr>
        <p:spPr>
          <a:xfrm>
            <a:off x="6831736" y="4776689"/>
            <a:ext cx="188536" cy="216024"/>
          </a:xfrm>
          <a:prstGeom prst="trapezoid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Trapezoid 146"/>
          <p:cNvSpPr/>
          <p:nvPr/>
        </p:nvSpPr>
        <p:spPr>
          <a:xfrm>
            <a:off x="1763688" y="5157192"/>
            <a:ext cx="188536" cy="216024"/>
          </a:xfrm>
          <a:prstGeom prst="trapezoid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Gleichschenkliges Dreieck 147"/>
          <p:cNvSpPr/>
          <p:nvPr/>
        </p:nvSpPr>
        <p:spPr>
          <a:xfrm>
            <a:off x="1403648" y="4005064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Gleichschenkliges Dreieck 149"/>
          <p:cNvSpPr/>
          <p:nvPr/>
        </p:nvSpPr>
        <p:spPr>
          <a:xfrm>
            <a:off x="1210661" y="3140968"/>
            <a:ext cx="264995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Gleichschenkliges Dreieck 151"/>
          <p:cNvSpPr/>
          <p:nvPr/>
        </p:nvSpPr>
        <p:spPr>
          <a:xfrm>
            <a:off x="1354677" y="2924944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Gleichschenkliges Dreieck 152"/>
          <p:cNvSpPr/>
          <p:nvPr/>
        </p:nvSpPr>
        <p:spPr>
          <a:xfrm>
            <a:off x="1475656" y="3429000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Gleichschenkliges Dreieck 148"/>
          <p:cNvSpPr/>
          <p:nvPr/>
        </p:nvSpPr>
        <p:spPr>
          <a:xfrm>
            <a:off x="1475656" y="2924944"/>
            <a:ext cx="264995" cy="216024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Kreuz 126"/>
          <p:cNvSpPr/>
          <p:nvPr/>
        </p:nvSpPr>
        <p:spPr>
          <a:xfrm>
            <a:off x="7812360" y="836712"/>
            <a:ext cx="349188" cy="215196"/>
          </a:xfrm>
          <a:prstGeom prst="plus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Gleichschenkliges Dreieck 135"/>
          <p:cNvSpPr/>
          <p:nvPr/>
        </p:nvSpPr>
        <p:spPr>
          <a:xfrm>
            <a:off x="1858733" y="4157464"/>
            <a:ext cx="264995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034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133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Symbol</vt:lpstr>
      <vt:lpstr>1_Standarddesign</vt:lpstr>
      <vt:lpstr>1_Larissa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Prof. Feinendegen</dc:creator>
  <cp:lastModifiedBy>Steve Baker</cp:lastModifiedBy>
  <cp:revision>5</cp:revision>
  <dcterms:created xsi:type="dcterms:W3CDTF">2018-09-29T18:51:34Z</dcterms:created>
  <dcterms:modified xsi:type="dcterms:W3CDTF">2018-10-02T14:21:24Z</dcterms:modified>
</cp:coreProperties>
</file>