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91" r:id="rId3"/>
    <p:sldId id="294" r:id="rId4"/>
    <p:sldId id="289" r:id="rId5"/>
    <p:sldId id="290" r:id="rId6"/>
  </p:sldIdLst>
  <p:sldSz cx="9144000" cy="6858000" type="screen4x3"/>
  <p:notesSz cx="7010400" cy="92964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90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r">
              <a:defRPr sz="1200"/>
            </a:lvl1pPr>
          </a:lstStyle>
          <a:p>
            <a:fld id="{2C7A2E7C-B1AC-4CD1-B130-FCFBEBD608DB}" type="datetimeFigureOut">
              <a:rPr lang="th-TH" smtClean="0"/>
              <a:pPr/>
              <a:t>02/10/61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7" rIns="93172" bIns="46587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7" rIns="93172" bIns="4658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r">
              <a:defRPr sz="1200"/>
            </a:lvl1pPr>
          </a:lstStyle>
          <a:p>
            <a:fld id="{5F9A6E9E-0269-47BB-B346-4B4E8CF1FEE9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521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0EE4-71FD-4CF1-A9B9-8FCA7DE9D09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0EE4-71FD-4CF1-A9B9-8FCA7DE9D09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0EE4-71FD-4CF1-A9B9-8FCA7DE9D09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6841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6568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7800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0786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168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2412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9773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094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0EE4-71FD-4CF1-A9B9-8FCA7DE9D09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245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0EE4-71FD-4CF1-A9B9-8FCA7DE9D09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0EE4-71FD-4CF1-A9B9-8FCA7DE9D09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0EE4-71FD-4CF1-A9B9-8FCA7DE9D09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0EE4-71FD-4CF1-A9B9-8FCA7DE9D09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0EE4-71FD-4CF1-A9B9-8FCA7DE9D09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0EE4-71FD-4CF1-A9B9-8FCA7DE9D09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10EE4-71FD-4CF1-A9B9-8FCA7DE9D09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0EE4-71FD-4CF1-A9B9-8FCA7DE9D092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kern="0"/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3038765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6995188" y="6492875"/>
            <a:ext cx="2133600" cy="365125"/>
          </a:xfrm>
        </p:spPr>
        <p:txBody>
          <a:bodyPr/>
          <a:lstStyle/>
          <a:p>
            <a:fld id="{00000000-1234-1234-1234-123412341234}" type="slidenum">
              <a:rPr lang="en-US" b="1" smtClean="0">
                <a:solidFill>
                  <a:srgbClr val="0000FF"/>
                </a:solidFill>
              </a:rPr>
              <a:pPr/>
              <a:t>1</a:t>
            </a:fld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504" y="1196752"/>
            <a:ext cx="892899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latin typeface="Berlin Sans FB Demi" panose="020E0802020502020306" pitchFamily="34" charset="0"/>
                <a:ea typeface="Times New Roman"/>
              </a:rPr>
              <a:t>Delayed Effects of a Whole-body Exposure to </a:t>
            </a:r>
          </a:p>
          <a:p>
            <a:pPr marL="2568575" indent="-2568575" algn="ctr"/>
            <a:r>
              <a:rPr lang="en-US" dirty="0">
                <a:solidFill>
                  <a:srgbClr val="0000FF"/>
                </a:solidFill>
                <a:latin typeface="Berlin Sans FB Demi" panose="020E0802020502020306" pitchFamily="34" charset="0"/>
                <a:ea typeface="Times New Roman"/>
              </a:rPr>
              <a:t>Low-dose Radiation on </a:t>
            </a:r>
          </a:p>
          <a:p>
            <a:pPr marL="2568575" indent="-2568575" algn="ctr"/>
            <a:r>
              <a:rPr lang="en-US" dirty="0">
                <a:solidFill>
                  <a:srgbClr val="0000FF"/>
                </a:solidFill>
                <a:latin typeface="Berlin Sans FB Demi" panose="020E0802020502020306" pitchFamily="34" charset="0"/>
                <a:ea typeface="Times New Roman"/>
              </a:rPr>
              <a:t>Somatic and Germinal Cells of Mice</a:t>
            </a:r>
          </a:p>
          <a:p>
            <a:pPr algn="ctr"/>
            <a:endParaRPr lang="en-US" dirty="0">
              <a:solidFill>
                <a:srgbClr val="0000FF"/>
              </a:solidFill>
              <a:latin typeface="Berlin Sans FB Demi" panose="020E0802020502020306" pitchFamily="34" charset="0"/>
              <a:ea typeface="Times New Roman"/>
            </a:endParaRPr>
          </a:p>
          <a:p>
            <a:pPr algn="ctr"/>
            <a:endParaRPr lang="en-US" dirty="0">
              <a:solidFill>
                <a:srgbClr val="0000FF"/>
              </a:solidFill>
              <a:latin typeface="Berlin Sans FB Demi" panose="020E0802020502020306" pitchFamily="34" charset="0"/>
              <a:ea typeface="Times New Roman"/>
            </a:endParaRPr>
          </a:p>
          <a:p>
            <a:pPr algn="ctr"/>
            <a:r>
              <a:rPr lang="en-US" u="sng" dirty="0" err="1">
                <a:solidFill>
                  <a:srgbClr val="0000FF"/>
                </a:solidFill>
                <a:latin typeface="Berlin Sans FB Demi" panose="020E0802020502020306" pitchFamily="34" charset="0"/>
                <a:ea typeface="Times New Roman"/>
              </a:rPr>
              <a:t>Kanokporn</a:t>
            </a:r>
            <a:r>
              <a:rPr lang="en-US" u="sng" dirty="0">
                <a:solidFill>
                  <a:srgbClr val="0000FF"/>
                </a:solidFill>
                <a:latin typeface="Berlin Sans FB Demi" panose="020E0802020502020306" pitchFamily="34" charset="0"/>
                <a:ea typeface="Times New Roman"/>
              </a:rPr>
              <a:t> </a:t>
            </a:r>
            <a:r>
              <a:rPr lang="en-US" u="sng" dirty="0" err="1">
                <a:solidFill>
                  <a:srgbClr val="0000FF"/>
                </a:solidFill>
                <a:latin typeface="Berlin Sans FB Demi" panose="020E0802020502020306" pitchFamily="34" charset="0"/>
                <a:ea typeface="Times New Roman"/>
              </a:rPr>
              <a:t>Noy</a:t>
            </a:r>
            <a:r>
              <a:rPr lang="en-US" u="sng" dirty="0">
                <a:solidFill>
                  <a:srgbClr val="0000FF"/>
                </a:solidFill>
                <a:latin typeface="Berlin Sans FB Demi" panose="020E0802020502020306" pitchFamily="34" charset="0"/>
                <a:ea typeface="Times New Roman"/>
              </a:rPr>
              <a:t> Rithidech</a:t>
            </a:r>
          </a:p>
          <a:p>
            <a:pPr algn="ctr"/>
            <a:r>
              <a:rPr lang="en-US" dirty="0" err="1">
                <a:solidFill>
                  <a:srgbClr val="0000FF"/>
                </a:solidFill>
                <a:latin typeface="Berlin Sans FB Demi" panose="020E0802020502020306" pitchFamily="34" charset="0"/>
                <a:ea typeface="Times New Roman"/>
              </a:rPr>
              <a:t>Witawat</a:t>
            </a:r>
            <a:r>
              <a:rPr lang="en-US" dirty="0">
                <a:solidFill>
                  <a:srgbClr val="0000FF"/>
                </a:solidFill>
                <a:latin typeface="Berlin Sans FB Demi" panose="020E0802020502020306" pitchFamily="34" charset="0"/>
                <a:ea typeface="Times New Roman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Berlin Sans FB Demi" panose="020E0802020502020306" pitchFamily="34" charset="0"/>
                <a:ea typeface="Times New Roman"/>
              </a:rPr>
              <a:t>Jangiam</a:t>
            </a:r>
            <a:r>
              <a:rPr lang="en-US" dirty="0">
                <a:solidFill>
                  <a:srgbClr val="0000FF"/>
                </a:solidFill>
                <a:latin typeface="Berlin Sans FB Demi" panose="020E0802020502020306" pitchFamily="34" charset="0"/>
                <a:ea typeface="Times New Roman"/>
              </a:rPr>
              <a:t> </a:t>
            </a:r>
          </a:p>
          <a:p>
            <a:pPr algn="ctr"/>
            <a:r>
              <a:rPr lang="en-US" dirty="0" err="1">
                <a:solidFill>
                  <a:srgbClr val="0000FF"/>
                </a:solidFill>
                <a:latin typeface="Berlin Sans FB Demi" panose="020E0802020502020306" pitchFamily="34" charset="0"/>
                <a:ea typeface="Times New Roman"/>
              </a:rPr>
              <a:t>Montree</a:t>
            </a:r>
            <a:r>
              <a:rPr lang="en-US" dirty="0">
                <a:solidFill>
                  <a:srgbClr val="0000FF"/>
                </a:solidFill>
                <a:latin typeface="Berlin Sans FB Demi" panose="020E0802020502020306" pitchFamily="34" charset="0"/>
                <a:ea typeface="Times New Roman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Berlin Sans FB Demi" panose="020E0802020502020306" pitchFamily="34" charset="0"/>
                <a:ea typeface="Times New Roman"/>
              </a:rPr>
              <a:t>Tungjai</a:t>
            </a:r>
            <a:r>
              <a:rPr lang="en-US" dirty="0">
                <a:solidFill>
                  <a:srgbClr val="0000FF"/>
                </a:solidFill>
                <a:latin typeface="Berlin Sans FB Demi" panose="020E0802020502020306" pitchFamily="34" charset="0"/>
                <a:ea typeface="Times New Roman"/>
              </a:rPr>
              <a:t> </a:t>
            </a:r>
          </a:p>
          <a:p>
            <a:pPr algn="ctr"/>
            <a:r>
              <a:rPr lang="en-US" dirty="0">
                <a:solidFill>
                  <a:srgbClr val="0000FF"/>
                </a:solidFill>
                <a:latin typeface="Berlin Sans FB Demi" panose="020E0802020502020306" pitchFamily="34" charset="0"/>
                <a:ea typeface="Times New Roman"/>
              </a:rPr>
              <a:t>Louise </a:t>
            </a:r>
            <a:r>
              <a:rPr lang="en-US" dirty="0" err="1">
                <a:solidFill>
                  <a:srgbClr val="0000FF"/>
                </a:solidFill>
                <a:latin typeface="Berlin Sans FB Demi" panose="020E0802020502020306" pitchFamily="34" charset="0"/>
                <a:ea typeface="Times New Roman"/>
              </a:rPr>
              <a:t>Honikel</a:t>
            </a:r>
            <a:endParaRPr lang="en-US" dirty="0">
              <a:solidFill>
                <a:srgbClr val="0000FF"/>
              </a:solidFill>
              <a:latin typeface="Berlin Sans FB Demi" panose="020E0802020502020306" pitchFamily="34" charset="0"/>
              <a:ea typeface="Times New Roman"/>
            </a:endParaRPr>
          </a:p>
          <a:p>
            <a:pPr algn="ctr"/>
            <a:r>
              <a:rPr lang="en-US" dirty="0">
                <a:solidFill>
                  <a:srgbClr val="0000FF"/>
                </a:solidFill>
                <a:latin typeface="Berlin Sans FB Demi" panose="020E0802020502020306" pitchFamily="34" charset="0"/>
                <a:ea typeface="Times New Roman"/>
              </a:rPr>
              <a:t>Chris Gordon</a:t>
            </a:r>
            <a:endParaRPr lang="en-US" dirty="0">
              <a:solidFill>
                <a:srgbClr val="0000FF"/>
              </a:solidFill>
              <a:effectLst/>
              <a:latin typeface="Berlin Sans FB Demi" panose="020E0802020502020306" pitchFamily="34" charset="0"/>
              <a:ea typeface="Times New Roman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89714"/>
            <a:ext cx="2232248" cy="807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698460"/>
            <a:ext cx="914400" cy="91440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74363"/>
            <a:ext cx="1097280" cy="90394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-59863" y="6580552"/>
            <a:ext cx="2895600" cy="36512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</a:rPr>
              <a:t>ANS/HPS, 2018</a:t>
            </a:r>
          </a:p>
        </p:txBody>
      </p:sp>
    </p:spTree>
    <p:extLst>
      <p:ext uri="{BB962C8B-B14F-4D97-AF65-F5344CB8AC3E}">
        <p14:creationId xmlns:p14="http://schemas.microsoft.com/office/powerpoint/2010/main" val="13934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978393" y="6480908"/>
            <a:ext cx="2133600" cy="365125"/>
          </a:xfrm>
        </p:spPr>
        <p:txBody>
          <a:bodyPr/>
          <a:lstStyle/>
          <a:p>
            <a:fld id="{00000000-1234-1234-1234-123412341234}" type="slidenum">
              <a:rPr lang="en-US" sz="1400" b="1" smtClean="0">
                <a:solidFill>
                  <a:srgbClr val="0000FF"/>
                </a:solidFill>
              </a:rPr>
              <a:pPr/>
              <a:t>2</a:t>
            </a:fld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04" y="1201425"/>
            <a:ext cx="89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0188" lvl="0" indent="-230188">
              <a:buFontTx/>
              <a:buAutoNum type="arabicPeriod"/>
            </a:pPr>
            <a:r>
              <a:rPr lang="en-US" sz="2400" b="1" dirty="0">
                <a:solidFill>
                  <a:srgbClr val="0000FF"/>
                </a:solidFill>
                <a:latin typeface="Berlin Sans FB Demi" panose="020E0802020502020306" pitchFamily="34" charset="0"/>
                <a:ea typeface="Federo"/>
                <a:cs typeface="Federo"/>
                <a:sym typeface="Federo"/>
              </a:rPr>
              <a:t> There is insufficient information on </a:t>
            </a:r>
            <a:r>
              <a:rPr lang="en-US" sz="2400" b="1" u="sng" dirty="0">
                <a:solidFill>
                  <a:srgbClr val="0000FF"/>
                </a:solidFill>
                <a:latin typeface="Berlin Sans FB Demi" panose="020E0802020502020306" pitchFamily="34" charset="0"/>
                <a:ea typeface="Federo"/>
                <a:cs typeface="Federo"/>
                <a:sym typeface="Federo"/>
              </a:rPr>
              <a:t>late (or delayed) effects </a:t>
            </a:r>
            <a:r>
              <a:rPr lang="en-US" sz="2400" b="1" dirty="0">
                <a:solidFill>
                  <a:srgbClr val="0000FF"/>
                </a:solidFill>
                <a:latin typeface="Berlin Sans FB Demi" panose="020E0802020502020306" pitchFamily="34" charset="0"/>
                <a:ea typeface="Federo"/>
                <a:cs typeface="Federo"/>
                <a:sym typeface="Federo"/>
              </a:rPr>
              <a:t>of low-dose radiation (LDR) that are highly relevant to risk assessment.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-61263" y="659301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>
              <a:defRPr lang="th-TH"/>
            </a:defPPr>
            <a:lvl1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kern="120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/>
            <a:r>
              <a:rPr lang="en-US" b="1" dirty="0">
                <a:solidFill>
                  <a:srgbClr val="0000FF"/>
                </a:solidFill>
              </a:rPr>
              <a:t>ANS/HPS, 2018 </a:t>
            </a:r>
          </a:p>
        </p:txBody>
      </p:sp>
      <p:sp>
        <p:nvSpPr>
          <p:cNvPr id="8" name="Rectangle 7"/>
          <p:cNvSpPr/>
          <p:nvPr/>
        </p:nvSpPr>
        <p:spPr>
          <a:xfrm>
            <a:off x="35004" y="2735921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0188" indent="-230188"/>
            <a:r>
              <a:rPr lang="en-US" sz="2400" b="1" dirty="0">
                <a:solidFill>
                  <a:srgbClr val="0000FF"/>
                </a:solidFill>
                <a:latin typeface="Berlin Sans FB Demi" panose="020E0802020502020306" pitchFamily="34" charset="0"/>
                <a:ea typeface="Times New Roman"/>
              </a:rPr>
              <a:t>2. There is scant information on late effects of LDR on </a:t>
            </a:r>
            <a:r>
              <a:rPr lang="en-US" sz="2400" b="1" u="sng" dirty="0">
                <a:solidFill>
                  <a:srgbClr val="0000FF"/>
                </a:solidFill>
                <a:latin typeface="Berlin Sans FB Demi" panose="020E0802020502020306" pitchFamily="34" charset="0"/>
                <a:ea typeface="Times New Roman"/>
              </a:rPr>
              <a:t>germinal cells </a:t>
            </a:r>
            <a:r>
              <a:rPr lang="en-US" sz="2400" b="1" dirty="0">
                <a:solidFill>
                  <a:srgbClr val="0000FF"/>
                </a:solidFill>
                <a:latin typeface="Berlin Sans FB Demi" panose="020E0802020502020306" pitchFamily="34" charset="0"/>
                <a:ea typeface="Times New Roman"/>
              </a:rPr>
              <a:t>(testis).  It is known that any damage in these cells is likely to be transmitted to the offspring and, hence, such damage is highly relevant to genetic risks.</a:t>
            </a:r>
            <a:endParaRPr lang="en-US" sz="2400" b="1" dirty="0">
              <a:solidFill>
                <a:srgbClr val="00B050"/>
              </a:solidFill>
              <a:latin typeface="Berlin Sans FB Demi" panose="020E0802020502020306" pitchFamily="34" charset="0"/>
              <a:ea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4266" y="327635"/>
            <a:ext cx="7321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00FF"/>
                </a:solidFill>
                <a:latin typeface="Berlin Sans FB Demi" panose="020E0802020502020306" pitchFamily="34" charset="0"/>
              </a:rPr>
              <a:t>Why is it important to conduct this study?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4560678"/>
            <a:ext cx="89639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75" indent="-396875"/>
            <a:r>
              <a:rPr lang="en-US" sz="2400" dirty="0">
                <a:solidFill>
                  <a:srgbClr val="0000FF"/>
                </a:solidFill>
                <a:latin typeface="Berlin Sans FB Demi" panose="020E0802020502020306" pitchFamily="34" charset="0"/>
              </a:rPr>
              <a:t>3. There is no information on the late effects of LDR </a:t>
            </a:r>
            <a:r>
              <a:rPr lang="en-US" sz="2400" u="sng" dirty="0">
                <a:solidFill>
                  <a:srgbClr val="0000FF"/>
                </a:solidFill>
                <a:latin typeface="Berlin Sans FB Demi" panose="020E0802020502020306" pitchFamily="34" charset="0"/>
              </a:rPr>
              <a:t>across tissues of the same exposed individual </a:t>
            </a:r>
            <a:r>
              <a:rPr lang="en-US" sz="2400" dirty="0">
                <a:solidFill>
                  <a:srgbClr val="0000FF"/>
                </a:solidFill>
                <a:latin typeface="Berlin Sans FB Demi" panose="020E0802020502020306" pitchFamily="34" charset="0"/>
              </a:rPr>
              <a:t>using various biological metrics highly relevant to health risks.  </a:t>
            </a:r>
            <a:endParaRPr lang="en-US" sz="2400" b="1" dirty="0">
              <a:solidFill>
                <a:srgbClr val="0000FF"/>
              </a:solidFill>
              <a:latin typeface="Berlin Sans FB Demi" panose="020E0802020502020306" pitchFamily="34" charset="0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912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5592" y="-138249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>
                <a:solidFill>
                  <a:srgbClr val="0000FF"/>
                </a:solidFill>
                <a:latin typeface="Berlin Sans FB Demi" panose="020E0802020502020306" pitchFamily="34" charset="0"/>
              </a:rPr>
              <a:t>METHODS</a:t>
            </a: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7D16B1D1-EF96-4698-B22E-BF439C2B5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82" y="801959"/>
            <a:ext cx="7697982" cy="565901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" y="6461436"/>
            <a:ext cx="2895600" cy="36512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</a:rPr>
              <a:t>ANS/HPS,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2693" y="6576671"/>
            <a:ext cx="2133600" cy="365125"/>
          </a:xfrm>
        </p:spPr>
        <p:txBody>
          <a:bodyPr/>
          <a:lstStyle/>
          <a:p>
            <a:fld id="{E5910EE4-71FD-4CF1-A9B9-8FCA7DE9D092}" type="slidenum">
              <a:rPr lang="th-TH" b="1" smtClean="0">
                <a:solidFill>
                  <a:srgbClr val="0000FF"/>
                </a:solidFill>
                <a:latin typeface="Calibri" panose="020F0502020204030204" pitchFamily="34" charset="0"/>
              </a:rPr>
              <a:pPr/>
              <a:t>3</a:t>
            </a:fld>
            <a:endParaRPr lang="th-TH" b="1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26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6124" y="152091"/>
            <a:ext cx="77048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rgbClr val="0000FF"/>
                </a:solidFill>
                <a:latin typeface="Berlin Sans FB Demi" panose="020E0802020502020306" pitchFamily="34" charset="0"/>
              </a:rPr>
              <a:t>RESULTS and CONCLUSIONS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711" y="879592"/>
            <a:ext cx="89644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FF"/>
                </a:solidFill>
                <a:latin typeface="Berlin Sans FB Demi" panose="020E0802020502020306" pitchFamily="34" charset="0"/>
              </a:rPr>
              <a:t>Our data demonstrated not only no harm but also </a:t>
            </a:r>
            <a:r>
              <a:rPr lang="en-US" b="1" dirty="0" err="1">
                <a:solidFill>
                  <a:srgbClr val="0000FF"/>
                </a:solidFill>
                <a:latin typeface="Berlin Sans FB Demi" panose="020E0802020502020306" pitchFamily="34" charset="0"/>
              </a:rPr>
              <a:t>hormesis</a:t>
            </a:r>
            <a:r>
              <a:rPr lang="en-US" b="1" dirty="0">
                <a:solidFill>
                  <a:srgbClr val="0000FF"/>
                </a:solidFill>
                <a:latin typeface="Berlin Sans FB Demi" panose="020E0802020502020306" pitchFamily="34" charset="0"/>
              </a:rPr>
              <a:t> in the 0.05-Gy exposed mice. Yet, such </a:t>
            </a:r>
            <a:r>
              <a:rPr lang="en-US" b="1" dirty="0" err="1">
                <a:solidFill>
                  <a:srgbClr val="0000FF"/>
                </a:solidFill>
                <a:latin typeface="Berlin Sans FB Demi" panose="020E0802020502020306" pitchFamily="34" charset="0"/>
              </a:rPr>
              <a:t>hormetic</a:t>
            </a:r>
            <a:r>
              <a:rPr lang="en-US" b="1" dirty="0">
                <a:solidFill>
                  <a:srgbClr val="0000FF"/>
                </a:solidFill>
                <a:latin typeface="Berlin Sans FB Demi" panose="020E0802020502020306" pitchFamily="34" charset="0"/>
              </a:rPr>
              <a:t> effects appear to be dependent on the tissue and biological metric used for the analyses. 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idx="12"/>
          </p:nvPr>
        </p:nvSpPr>
        <p:spPr>
          <a:xfrm>
            <a:off x="7010400" y="6497257"/>
            <a:ext cx="2133600" cy="365125"/>
          </a:xfrm>
        </p:spPr>
        <p:txBody>
          <a:bodyPr/>
          <a:lstStyle/>
          <a:p>
            <a:fld id="{00000000-1234-1234-1234-123412341234}" type="slidenum">
              <a:rPr lang="en-US" b="1" smtClean="0">
                <a:solidFill>
                  <a:srgbClr val="0000FF"/>
                </a:solidFill>
              </a:rPr>
              <a:pPr/>
              <a:t>4</a:t>
            </a:fld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A8181175-BF62-4524-A320-860762E32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20" y="2852936"/>
            <a:ext cx="5943600" cy="386875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39129"/>
            <a:ext cx="2895600" cy="36512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00FF"/>
                </a:solidFill>
              </a:rPr>
              <a:t>ANS/HPS, 2018</a:t>
            </a:r>
            <a:endParaRPr lang="th-TH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44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2840</TotalTime>
  <Words>202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Angsana New</vt:lpstr>
      <vt:lpstr>Arial</vt:lpstr>
      <vt:lpstr>Berlin Sans FB Demi</vt:lpstr>
      <vt:lpstr>Calibri</vt:lpstr>
      <vt:lpstr>Cordia New</vt:lpstr>
      <vt:lpstr>Federo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Steve Baker</cp:lastModifiedBy>
  <cp:revision>105</cp:revision>
  <cp:lastPrinted>2018-09-29T21:27:39Z</cp:lastPrinted>
  <dcterms:created xsi:type="dcterms:W3CDTF">2018-04-26T01:36:48Z</dcterms:created>
  <dcterms:modified xsi:type="dcterms:W3CDTF">2018-10-02T16:56:12Z</dcterms:modified>
</cp:coreProperties>
</file>