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8"/>
  </p:notesMasterIdLst>
  <p:sldIdLst>
    <p:sldId id="256" r:id="rId2"/>
    <p:sldId id="783" r:id="rId3"/>
    <p:sldId id="781" r:id="rId4"/>
    <p:sldId id="726" r:id="rId5"/>
    <p:sldId id="682" r:id="rId6"/>
    <p:sldId id="727" r:id="rId7"/>
    <p:sldId id="714" r:id="rId8"/>
    <p:sldId id="676" r:id="rId9"/>
    <p:sldId id="715" r:id="rId10"/>
    <p:sldId id="728" r:id="rId11"/>
    <p:sldId id="724" r:id="rId12"/>
    <p:sldId id="671" r:id="rId13"/>
    <p:sldId id="672" r:id="rId14"/>
    <p:sldId id="734" r:id="rId15"/>
    <p:sldId id="735" r:id="rId16"/>
    <p:sldId id="729" r:id="rId17"/>
    <p:sldId id="782" r:id="rId18"/>
    <p:sldId id="780" r:id="rId19"/>
    <p:sldId id="725" r:id="rId20"/>
    <p:sldId id="685" r:id="rId21"/>
    <p:sldId id="738" r:id="rId22"/>
    <p:sldId id="713" r:id="rId23"/>
    <p:sldId id="739" r:id="rId24"/>
    <p:sldId id="694" r:id="rId25"/>
    <p:sldId id="731" r:id="rId26"/>
    <p:sldId id="73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E924A"/>
    <a:srgbClr val="0000CC"/>
    <a:srgbClr val="C75B39"/>
    <a:srgbClr val="66CCFF"/>
    <a:srgbClr val="33CCFF"/>
    <a:srgbClr val="F4EAE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5" autoAdjust="0"/>
    <p:restoredTop sz="91271" autoAdjust="0"/>
  </p:normalViewPr>
  <p:slideViewPr>
    <p:cSldViewPr>
      <p:cViewPr varScale="1">
        <p:scale>
          <a:sx n="76" d="100"/>
          <a:sy n="76" d="100"/>
        </p:scale>
        <p:origin x="10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F8F6B-9C17-48DF-B3A8-74E7DE9E04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6DF5B-7239-4042-BFD0-54CFFE4BEBC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480D57-5A7A-462D-B003-47600080F09A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5C65FB-3CAA-4596-9D65-BE89D73E0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647F25B-90E8-4C4B-A977-B2A7FC871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536C9-A9F4-44F4-9855-99A98FF1E8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C1A30-9047-42DB-AE68-315FCE568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480086F-3855-4479-AEA2-61F0961A63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DA658D0F-9EDE-43EA-9B80-5849939AAB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E7DE4EC0-18B5-4981-9056-9D93EEDC2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D91DC950-EB53-408F-82AA-D343332B6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47147A-A468-403C-A4B8-707D89A24BC4}" type="slidenum">
              <a:rPr lang="en-US" altLang="en-US" smtClean="0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FC49EB15-64B0-487E-8F03-6C5DDACA8D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4DA19E0-6DB4-4F10-8DAD-049AD4C56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C3C0D99D-C5B8-4DA1-B532-679CBCBB7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2061196-9572-4D0B-BC84-DA23ECB9E865}" type="slidenum">
              <a:rPr lang="en-US" altLang="en-US" smtClean="0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3FCA8FD2-75A7-48D1-9539-E0F717BFD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8F34A09C-9BF4-4557-9215-6F50769EF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9AE3FCA-0861-4E7B-8BC7-1C59550D0C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01E52F0-0B29-4760-B176-1F1EFED59853}" type="slidenum">
              <a:rPr lang="en-US" altLang="en-US" smtClean="0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93241337-5821-4FD9-9C80-263252C63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3D477C2-63B3-4E1E-83F9-639C6ED04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BD3D8D21-CC1E-44A2-AF66-47279456D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16C83F-4758-4A92-B890-2EC7C7F22CD7}" type="slidenum">
              <a:rPr lang="en-US" altLang="en-US" smtClean="0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087E-AD8F-49B7-A9CE-8574DF25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AD246-B156-4201-A1CF-670EA0750EC7}" type="datetime1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EE0E-87AC-48CB-81DE-D41FDBF1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E2A2-22C0-4A69-9B0B-9B8CF834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6C4F4-2FE8-42D2-BADC-42C45DCB00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3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4A3D8-72EE-4F1F-A371-C93CAA70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5ABCA-AE9F-4351-B216-E3272BA77AF9}" type="datetime1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1B74-09F5-4E18-ACCF-F4BB41D8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60E0-E522-44FA-A089-34B0562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C59D6-7FBA-41DA-AB43-43DF765D3F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67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0B1A3-95E1-4C66-8B34-12976E64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C9A0C-2D16-4A8C-9A8C-8092E1DA3741}" type="datetime1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74E63-8E5F-4D13-B223-372E77F3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2E88-91DF-4207-982D-F2936823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87C72-81B8-4EB4-AC5F-2DDFCDC813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9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BA3D1-A11B-478D-B7EB-02B0D723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3CCD0-2147-4AD0-9CF8-2DD4D46F0B1A}" type="datetime1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458E-0A01-4B0B-B602-28DF3947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B26FD-CABF-4F08-8C0A-91CB3187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35758-41B5-4AAD-9EF4-F30AF18206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7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D9F9-9165-4F39-B8D7-B41A81BB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60391-1A1C-4745-A06C-3806EAC303A9}" type="datetime1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030E0-EC35-4930-A4ED-1ADC9FAA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A98D-1B70-4EBD-8923-50D32F0C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2BF80-7348-4CBB-8107-6EF38928B9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665931-F87F-496C-B71D-30768487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4A855-FC01-4D58-ACD7-2486D0A8AF8E}" type="datetime1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5BAB06-3F36-49DE-952F-0CCE6E84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E775F4-2A35-49C6-A8F0-1156E68C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43FDD-763E-4F88-A759-74957F613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AEAAD1E-5A62-40C3-A310-31576590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FDCAE-55B6-41A4-ABD3-7866968669B2}" type="datetime1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C05E08-07BB-4D45-9F22-6274BED1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BD927C-F0E7-4459-A69F-5DC0CE6D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994CD-3A67-4A31-A743-25E0479FED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10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F950E83-EF78-4B10-9804-8D18532F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537CB-2F1A-42C9-B027-A50135528CC6}" type="datetime1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79A8F4-5BEA-418C-9851-D5FB8678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EF68CF-07A4-4068-B466-C41B3959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AC377-B99D-4E4A-A6C7-78675F297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16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D3CD0E0-BB05-4466-886C-8EC73BE3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AFD48-6A8F-453C-91DC-ED86E68A5AAB}" type="datetime1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1F2B3D4-45B9-4794-8669-43915891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7321EA-8ECA-4CAA-923A-355ECC06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486AF-73FB-45A4-BE2D-D75609A032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78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F85894-64CA-4D06-BE00-CF6E1BA4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6B2C9-8BAC-4A1E-8EF5-10DA2B204933}" type="datetime1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85BD41-2A38-4451-90E0-12E75580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49956B-0C89-4FFD-8199-B974AD67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A4419-9D86-4381-9D64-C813F97C36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1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564617-F649-4D3D-B36B-AD57A00B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F129F-6A57-4E19-BC56-9BEAA520C5A3}" type="datetime1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BB12AD-6B75-49DF-AE07-A57882EA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F3BC9D-79C1-4C41-AC75-25658738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2E041-FDB2-436F-B341-988C2CEB3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85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CD5A89C-6A11-4A35-B2ED-6BAF7A8B8CA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63BD1D1-2E7F-4FC1-9FFA-84E893518C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35A8-56A6-47A8-AFBF-7FD5A9363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A22889-1538-4519-8BB6-7FE42835A38B}" type="datetime1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E0A1A-3BE0-4D21-8B7E-2BDB4C367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EFED8-AB02-4C5C-B5DC-17837CCA5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C4A1A3B-A9D1-419C-9229-C588F9EA19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ohan.doss@fcc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nm.snmjournals.org/content/early/2018/09/26/jnumed.118.217182.abstrac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/823140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hyperlink" Target="http://www.ncbi.nlm.nih.gov/pubmed/2790825" TargetMode="External"/><Relationship Id="rId2" Type="http://schemas.openxmlformats.org/officeDocument/2006/relationships/hyperlink" Target="http://www.ncbi.nlm.nih.gov/pubmed/781425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ournals.lww.com/health-physics/Abstract/1974/11000/Radium_in_Man.10.aspx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hyperlink" Target="http://www.unscear.org/unscear/en/publications/1958.html" TargetMode="External"/><Relationship Id="rId4" Type="http://schemas.openxmlformats.org/officeDocument/2006/relationships/hyperlink" Target="http://www.ncbi.nlm.nih.gov/pubmed/8178130" TargetMode="Externa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s://www.ncbi.nlm.nih.gov/pubmed/29438374" TargetMode="External"/><Relationship Id="rId3" Type="http://schemas.openxmlformats.org/officeDocument/2006/relationships/hyperlink" Target="http://www.ncbi.nlm.nih.gov/pubmed/11459730" TargetMode="External"/><Relationship Id="rId7" Type="http://schemas.openxmlformats.org/officeDocument/2006/relationships/hyperlink" Target="http://www.ncbi.nlm.nih.gov/pubmed/21595074" TargetMode="Externa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hyperlink" Target="http://www.ncbi.nlm.nih.gov/pubmed/24298226" TargetMode="External"/><Relationship Id="rId5" Type="http://schemas.openxmlformats.org/officeDocument/2006/relationships/hyperlink" Target="https://www.jstage.jst.go.jp/article/jastro1989/9/3/9_3_161/_pdf/-char/ja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hyperlink" Target="http://www.inderscience.com/info/inarticle.php?artid=7915" TargetMode="External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ncbi.nlm.nih.gov/pubmed/25648772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10382695" TargetMode="External"/><Relationship Id="rId2" Type="http://schemas.openxmlformats.org/officeDocument/2006/relationships/hyperlink" Target="http://www.ncbi.nlm.nih.gov/pubmed/1722071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9895231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ncbi.nlm.nih.gov/pubmed/24910585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-lnt.org/" TargetMode="External"/><Relationship Id="rId2" Type="http://schemas.openxmlformats.org/officeDocument/2006/relationships/hyperlink" Target="http://radiationeffect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ncbi.nlm.nih.gov/pubmed/864382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://www.ncbi.nlm.nih.gov/pubmed/159877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cbi.nlm.nih.gov/pubmed/22171960" TargetMode="External"/><Relationship Id="rId5" Type="http://schemas.openxmlformats.org/officeDocument/2006/relationships/hyperlink" Target="http://nuclearsafety.gc.ca/pubs_catalogue/uploads/INFO0811_e.pdf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rppublications.org/Commentaries/27" TargetMode="External"/><Relationship Id="rId2" Type="http://schemas.openxmlformats.org/officeDocument/2006/relationships/hyperlink" Target="http://www.ncbi.nlm.nih.gov/pubmed/2831946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2831946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ncbi.nlm.nih.gov/pubmed/26010707" TargetMode="External"/><Relationship Id="rId7" Type="http://schemas.openxmlformats.org/officeDocument/2006/relationships/hyperlink" Target="https://www.ncbi.nlm.nih.gov/pubmed/967294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www.ncbi.nlm.nih.gov/pubmed/26487649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rscienceonline.com/doi/abs/10.1504/IJLR.2003.003487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cbi.nlm.nih.gov/pubmed/1996380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://www.ncbi.nlm.nih.gov/pubmed/27971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2218BDF-1E1A-4E01-8002-2DFC91AA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228600"/>
            <a:ext cx="8991600" cy="609600"/>
          </a:xfrm>
        </p:spPr>
        <p:txBody>
          <a:bodyPr/>
          <a:lstStyle/>
          <a:p>
            <a:pPr eaLnBrk="1" hangingPunct="1"/>
            <a:r>
              <a:rPr lang="en-US" altLang="en-US" sz="2800"/>
              <a:t>Radiation Hormesis and Radiation Protection</a:t>
            </a:r>
            <a:br>
              <a:rPr lang="en-US" altLang="en-US" sz="2800"/>
            </a:br>
            <a:endParaRPr lang="en-US" altLang="en-US" sz="2600" b="1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045143B-BC8C-432C-A304-19DF33CF4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50863"/>
            <a:ext cx="8947150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00FF"/>
                </a:solidFill>
              </a:rPr>
              <a:t>Mohan Doss, PhD, MCCPM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/>
              <a:t>Medical Physicist, 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/>
              <a:t>Professor, Diagnostic Imaging, 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/>
              <a:t>Fox Chase Cancer Center, Philadelphia, PA, USA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1400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E-mail:  </a:t>
            </a:r>
            <a:r>
              <a:rPr lang="en-US" altLang="en-US" sz="2000">
                <a:hlinkClick r:id="rId2"/>
              </a:rPr>
              <a:t>mohan.doss@fccc.edu</a:t>
            </a:r>
            <a:endParaRPr lang="en-US" altLang="en-US" sz="2000"/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000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1800"/>
              <a:t>Presentation at: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1800"/>
              <a:t>ANS-HPS Topical Meeting on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1800"/>
              <a:t>Applicability of Radiation-Response Models to Low Dose Protection Standards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1800"/>
              <a:t>Pasco, WA</a:t>
            </a:r>
          </a:p>
          <a:p>
            <a:pPr algn="ctr" eaLnBrk="1" hangingPunct="1">
              <a:buFontTx/>
              <a:buNone/>
            </a:pPr>
            <a:r>
              <a:rPr lang="en-US" altLang="en-US" sz="1800"/>
              <a:t>Oct 1-3, 2018</a:t>
            </a:r>
          </a:p>
          <a:p>
            <a:pPr algn="ctr" eaLnBrk="1" hangingPunct="1">
              <a:buFontTx/>
              <a:buNone/>
            </a:pPr>
            <a:endParaRPr lang="en-US" altLang="en-US" sz="1800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80808"/>
                </a:solidFill>
              </a:rPr>
              <a:t>Copyright © 2018 by Mohan Doss.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1800">
              <a:solidFill>
                <a:srgbClr val="080808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Disclaimer:  Opinions expressed in this presentation are my own professional opinion, and do not necessarily represent those of my employer.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FF"/>
              </a:solidFill>
            </a:endParaRPr>
          </a:p>
        </p:txBody>
      </p:sp>
      <p:sp>
        <p:nvSpPr>
          <p:cNvPr id="3076" name="Slide Number Placeholder 2">
            <a:extLst>
              <a:ext uri="{FF2B5EF4-FFF2-40B4-BE49-F238E27FC236}">
                <a16:creationId xmlns:a16="http://schemas.microsoft.com/office/drawing/2014/main" id="{3FC15606-BA9A-4DA6-82B7-4A76B3C72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99275" y="64166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55427F-449C-43C7-9C36-B4C90DDF35A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>
            <a:extLst>
              <a:ext uri="{FF2B5EF4-FFF2-40B4-BE49-F238E27FC236}">
                <a16:creationId xmlns:a16="http://schemas.microsoft.com/office/drawing/2014/main" id="{B5E0EE2C-9FB2-4D16-B9DA-31889719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7E75E8-7850-4C74-BE65-603A918A2EE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363" name="TextBox 2">
            <a:extLst>
              <a:ext uri="{FF2B5EF4-FFF2-40B4-BE49-F238E27FC236}">
                <a16:creationId xmlns:a16="http://schemas.microsoft.com/office/drawing/2014/main" id="{DC8303C6-6913-4D70-8C67-DF7A1D0E8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52538"/>
            <a:ext cx="86106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FF"/>
                </a:solidFill>
              </a:rPr>
              <a:t>Other studies claimed by NCRP to support the LNT model, on closer scrutiny, were found to not support the LNT model.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360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3600">
              <a:solidFill>
                <a:srgbClr val="0000FF"/>
              </a:solidFill>
            </a:endParaRP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/>
              <a:t>Doss M. </a:t>
            </a:r>
            <a:r>
              <a:rPr lang="en-US" altLang="en-US" sz="2400">
                <a:hlinkClick r:id="rId2"/>
              </a:rPr>
              <a:t>Are We Approaching the End of the LNT Model Era? </a:t>
            </a:r>
            <a:r>
              <a:rPr lang="en-US" altLang="en-US" sz="2400" i="1"/>
              <a:t>J Nucl Med.</a:t>
            </a:r>
            <a:r>
              <a:rPr lang="en-US" altLang="en-US" sz="2400"/>
              <a:t> Published ahead of print on Sep 27, 2018 as doi:10.2967/jnumed.118.213264.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3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06A4C77-F052-4912-83A6-45A03EA34C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rgbClr val="0000FF"/>
                </a:solidFill>
              </a:rPr>
              <a:t>Radiation Hormesis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F4439ED8-BEA3-4CEE-A2FD-49507A5216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BDC702B-6DBD-47F8-8F27-4CA8F0FE73DD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hlinkClick r:id="rId2"/>
            <a:extLst>
              <a:ext uri="{FF2B5EF4-FFF2-40B4-BE49-F238E27FC236}">
                <a16:creationId xmlns:a16="http://schemas.microsoft.com/office/drawing/2014/main" id="{D371F2FA-06A5-45C2-9BE7-956E1A90E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3284538"/>
            <a:ext cx="29591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1">
            <a:hlinkClick r:id="rId4"/>
            <a:extLst>
              <a:ext uri="{FF2B5EF4-FFF2-40B4-BE49-F238E27FC236}">
                <a16:creationId xmlns:a16="http://schemas.microsoft.com/office/drawing/2014/main" id="{0BC9926D-C0E9-4E65-ADDA-D5C7045B7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3417888"/>
            <a:ext cx="2874962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itle 1">
            <a:extLst>
              <a:ext uri="{FF2B5EF4-FFF2-40B4-BE49-F238E27FC236}">
                <a16:creationId xmlns:a16="http://schemas.microsoft.com/office/drawing/2014/main" id="{7F8B1BDB-4FD5-4319-897C-3EFC494F0B06}"/>
              </a:ext>
            </a:extLst>
          </p:cNvPr>
          <p:cNvSpPr>
            <a:spLocks/>
          </p:cNvSpPr>
          <p:nvPr/>
        </p:nvSpPr>
        <p:spPr bwMode="auto">
          <a:xfrm>
            <a:off x="26988" y="152400"/>
            <a:ext cx="8858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Evidence Against the LNT model and/or for Radiation Hormesis</a:t>
            </a:r>
          </a:p>
        </p:txBody>
      </p:sp>
      <p:pic>
        <p:nvPicPr>
          <p:cNvPr id="17413" name="Picture 11">
            <a:hlinkClick r:id="rId6"/>
            <a:extLst>
              <a:ext uri="{FF2B5EF4-FFF2-40B4-BE49-F238E27FC236}">
                <a16:creationId xmlns:a16="http://schemas.microsoft.com/office/drawing/2014/main" id="{67216A60-0ECE-42E2-976A-8A14DBB7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601663"/>
            <a:ext cx="271145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0">
            <a:hlinkClick r:id="rId8"/>
            <a:extLst>
              <a:ext uri="{FF2B5EF4-FFF2-40B4-BE49-F238E27FC236}">
                <a16:creationId xmlns:a16="http://schemas.microsoft.com/office/drawing/2014/main" id="{82A2D0BD-BBFF-4572-8DBB-2382668C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90550"/>
            <a:ext cx="262255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Slide Number Placeholder 2">
            <a:extLst>
              <a:ext uri="{FF2B5EF4-FFF2-40B4-BE49-F238E27FC236}">
                <a16:creationId xmlns:a16="http://schemas.microsoft.com/office/drawing/2014/main" id="{45B7CDFD-8572-4016-BD5A-6B2516A556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056757-CE3E-4FEF-8163-39CA89B8ACEF}" type="slidenum">
              <a:rPr lang="en-US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7416" name="Picture 1">
            <a:hlinkClick r:id="rId10"/>
            <a:extLst>
              <a:ext uri="{FF2B5EF4-FFF2-40B4-BE49-F238E27FC236}">
                <a16:creationId xmlns:a16="http://schemas.microsoft.com/office/drawing/2014/main" id="{58B9E77F-69C9-4FC2-84B5-71137E9B86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682625"/>
            <a:ext cx="276542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">
            <a:hlinkClick r:id="rId12"/>
            <a:extLst>
              <a:ext uri="{FF2B5EF4-FFF2-40B4-BE49-F238E27FC236}">
                <a16:creationId xmlns:a16="http://schemas.microsoft.com/office/drawing/2014/main" id="{5C4DBE10-E639-488D-BFD2-93EB399242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0288"/>
            <a:ext cx="2795588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TextBox 10">
            <a:extLst>
              <a:ext uri="{FF2B5EF4-FFF2-40B4-BE49-F238E27FC236}">
                <a16:creationId xmlns:a16="http://schemas.microsoft.com/office/drawing/2014/main" id="{21FB0002-58AD-47B2-9388-08A665D3D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0" y="5211763"/>
            <a:ext cx="1274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Reduced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cancers</a:t>
            </a:r>
          </a:p>
        </p:txBody>
      </p:sp>
      <p:sp>
        <p:nvSpPr>
          <p:cNvPr id="17419" name="TextBox 12">
            <a:extLst>
              <a:ext uri="{FF2B5EF4-FFF2-40B4-BE49-F238E27FC236}">
                <a16:creationId xmlns:a16="http://schemas.microsoft.com/office/drawing/2014/main" id="{95466530-B0BD-4008-AFDF-BC968133C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5210175"/>
            <a:ext cx="12747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Reduced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cancers</a:t>
            </a:r>
          </a:p>
        </p:txBody>
      </p:sp>
      <p:sp>
        <p:nvSpPr>
          <p:cNvPr id="17420" name="TextBox 13">
            <a:extLst>
              <a:ext uri="{FF2B5EF4-FFF2-40B4-BE49-F238E27FC236}">
                <a16:creationId xmlns:a16="http://schemas.microsoft.com/office/drawing/2014/main" id="{A2EEA1C2-4454-4692-8389-A1CD60B72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2371725"/>
            <a:ext cx="12747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Reduced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cancers</a:t>
            </a:r>
          </a:p>
        </p:txBody>
      </p:sp>
      <p:sp>
        <p:nvSpPr>
          <p:cNvPr id="17421" name="TextBox 14">
            <a:extLst>
              <a:ext uri="{FF2B5EF4-FFF2-40B4-BE49-F238E27FC236}">
                <a16:creationId xmlns:a16="http://schemas.microsoft.com/office/drawing/2014/main" id="{68CD10DC-A791-4385-B0B1-AFBB5838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4946650"/>
            <a:ext cx="1276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Reduced cancers</a:t>
            </a:r>
          </a:p>
        </p:txBody>
      </p:sp>
      <p:sp>
        <p:nvSpPr>
          <p:cNvPr id="17422" name="TextBox 15">
            <a:extLst>
              <a:ext uri="{FF2B5EF4-FFF2-40B4-BE49-F238E27FC236}">
                <a16:creationId xmlns:a16="http://schemas.microsoft.com/office/drawing/2014/main" id="{8C89F022-E223-4424-8CB0-9DEF01E41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2322513"/>
            <a:ext cx="2362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b="1">
                <a:solidFill>
                  <a:srgbClr val="00B050"/>
                </a:solidFill>
              </a:rPr>
              <a:t>Cancer Therapeutic effect - Survival equivalent to Chemotherapy</a:t>
            </a:r>
          </a:p>
        </p:txBody>
      </p:sp>
      <p:sp>
        <p:nvSpPr>
          <p:cNvPr id="17423" name="TextBox 16">
            <a:extLst>
              <a:ext uri="{FF2B5EF4-FFF2-40B4-BE49-F238E27FC236}">
                <a16:creationId xmlns:a16="http://schemas.microsoft.com/office/drawing/2014/main" id="{2A14FB4A-34E6-4DF4-9B6D-18A10443F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3" y="2205038"/>
            <a:ext cx="1325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No increase in cancers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FA452-EF51-48B7-A8FD-DDB630F57017}"/>
              </a:ext>
            </a:extLst>
          </p:cNvPr>
          <p:cNvSpPr txBox="1"/>
          <p:nvPr/>
        </p:nvSpPr>
        <p:spPr>
          <a:xfrm>
            <a:off x="6684963" y="1419225"/>
            <a:ext cx="914400" cy="41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dirty="0">
                <a:solidFill>
                  <a:srgbClr val="FF0000"/>
                </a:solidFill>
              </a:rPr>
              <a:t>1.5 Gy over 5 weeks</a:t>
            </a:r>
          </a:p>
        </p:txBody>
      </p:sp>
      <p:sp>
        <p:nvSpPr>
          <p:cNvPr id="17425" name="TextBox 3">
            <a:extLst>
              <a:ext uri="{FF2B5EF4-FFF2-40B4-BE49-F238E27FC236}">
                <a16:creationId xmlns:a16="http://schemas.microsoft.com/office/drawing/2014/main" id="{B7B746E2-4780-4955-AECE-3DAC91ABA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5715000"/>
            <a:ext cx="2438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Dose to lungs, breast, esophagus ~ 0.8 Gy over 2.5 years </a:t>
            </a:r>
          </a:p>
        </p:txBody>
      </p:sp>
      <p:sp>
        <p:nvSpPr>
          <p:cNvPr id="17426" name="TextBox 1">
            <a:extLst>
              <a:ext uri="{FF2B5EF4-FFF2-40B4-BE49-F238E27FC236}">
                <a16:creationId xmlns:a16="http://schemas.microsoft.com/office/drawing/2014/main" id="{9BA26523-D33E-43A3-95AE-C89AD093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1719263"/>
            <a:ext cx="1244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10 Gy over many years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>
            <a:hlinkClick r:id="rId3"/>
            <a:extLst>
              <a:ext uri="{FF2B5EF4-FFF2-40B4-BE49-F238E27FC236}">
                <a16:creationId xmlns:a16="http://schemas.microsoft.com/office/drawing/2014/main" id="{481C6178-57B1-4BBA-9D67-F73E63C6D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555625"/>
            <a:ext cx="27114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>
            <a:hlinkClick r:id="rId5"/>
            <a:extLst>
              <a:ext uri="{FF2B5EF4-FFF2-40B4-BE49-F238E27FC236}">
                <a16:creationId xmlns:a16="http://schemas.microsoft.com/office/drawing/2014/main" id="{D543CCC7-86B4-43DF-B1F1-1AA43E285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49288"/>
            <a:ext cx="2671762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itle 1">
            <a:extLst>
              <a:ext uri="{FF2B5EF4-FFF2-40B4-BE49-F238E27FC236}">
                <a16:creationId xmlns:a16="http://schemas.microsoft.com/office/drawing/2014/main" id="{BF635BA9-61F8-4DF5-99FE-92A450F641CA}"/>
              </a:ext>
            </a:extLst>
          </p:cNvPr>
          <p:cNvSpPr>
            <a:spLocks/>
          </p:cNvSpPr>
          <p:nvPr/>
        </p:nvSpPr>
        <p:spPr bwMode="auto">
          <a:xfrm>
            <a:off x="152400" y="68263"/>
            <a:ext cx="8858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Evidence Against the LNT model and/or for Radiation Hormesis</a:t>
            </a:r>
          </a:p>
        </p:txBody>
      </p:sp>
      <p:pic>
        <p:nvPicPr>
          <p:cNvPr id="18437" name="Picture 9">
            <a:hlinkClick r:id="rId7"/>
            <a:extLst>
              <a:ext uri="{FF2B5EF4-FFF2-40B4-BE49-F238E27FC236}">
                <a16:creationId xmlns:a16="http://schemas.microsoft.com/office/drawing/2014/main" id="{13086F96-0E58-490E-A218-658E7643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3849688"/>
            <a:ext cx="2820987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0">
            <a:hlinkClick r:id="rId9"/>
            <a:extLst>
              <a:ext uri="{FF2B5EF4-FFF2-40B4-BE49-F238E27FC236}">
                <a16:creationId xmlns:a16="http://schemas.microsoft.com/office/drawing/2014/main" id="{3843919C-8856-44B5-A205-E5C3FD63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517525"/>
            <a:ext cx="2608262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Slide Number Placeholder 2">
            <a:extLst>
              <a:ext uri="{FF2B5EF4-FFF2-40B4-BE49-F238E27FC236}">
                <a16:creationId xmlns:a16="http://schemas.microsoft.com/office/drawing/2014/main" id="{E9D6A4A6-5881-410B-8E9C-FCE4A48E3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B38701-CCB0-4D8A-B3DC-C47F5C66F4D2}" type="slidenum">
              <a:rPr lang="en-US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8440" name="Picture 3">
            <a:hlinkClick r:id="rId11"/>
            <a:extLst>
              <a:ext uri="{FF2B5EF4-FFF2-40B4-BE49-F238E27FC236}">
                <a16:creationId xmlns:a16="http://schemas.microsoft.com/office/drawing/2014/main" id="{CD0CA959-FFD1-4DF8-9984-6658F9975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3619500"/>
            <a:ext cx="3408363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TextBox 12">
            <a:extLst>
              <a:ext uri="{FF2B5EF4-FFF2-40B4-BE49-F238E27FC236}">
                <a16:creationId xmlns:a16="http://schemas.microsoft.com/office/drawing/2014/main" id="{6481F8A5-6B30-4677-B5B7-DF407A35C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975" y="1992313"/>
            <a:ext cx="1225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Reduced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cancers</a:t>
            </a:r>
          </a:p>
        </p:txBody>
      </p:sp>
      <p:sp>
        <p:nvSpPr>
          <p:cNvPr id="18442" name="TextBox 13">
            <a:extLst>
              <a:ext uri="{FF2B5EF4-FFF2-40B4-BE49-F238E27FC236}">
                <a16:creationId xmlns:a16="http://schemas.microsoft.com/office/drawing/2014/main" id="{A1A1A2DA-DD03-4B55-BCC5-A08847DC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775" y="2667000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B050"/>
                </a:solidFill>
              </a:rPr>
              <a:t>Reduced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B050"/>
                </a:solidFill>
              </a:rPr>
              <a:t>cancers</a:t>
            </a:r>
          </a:p>
        </p:txBody>
      </p:sp>
      <p:sp>
        <p:nvSpPr>
          <p:cNvPr id="18443" name="TextBox 14">
            <a:extLst>
              <a:ext uri="{FF2B5EF4-FFF2-40B4-BE49-F238E27FC236}">
                <a16:creationId xmlns:a16="http://schemas.microsoft.com/office/drawing/2014/main" id="{F3F4131D-4912-45A6-A425-E848DCA6A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88" y="4267200"/>
            <a:ext cx="1227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Reduced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cancers</a:t>
            </a:r>
          </a:p>
        </p:txBody>
      </p:sp>
      <p:sp>
        <p:nvSpPr>
          <p:cNvPr id="18444" name="TextBox 15">
            <a:extLst>
              <a:ext uri="{FF2B5EF4-FFF2-40B4-BE49-F238E27FC236}">
                <a16:creationId xmlns:a16="http://schemas.microsoft.com/office/drawing/2014/main" id="{D8EC5692-71F2-4C56-B98F-1E82C629A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913313"/>
            <a:ext cx="1225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Reduced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cancers</a:t>
            </a:r>
          </a:p>
        </p:txBody>
      </p:sp>
      <p:sp>
        <p:nvSpPr>
          <p:cNvPr id="18445" name="TextBox 16">
            <a:extLst>
              <a:ext uri="{FF2B5EF4-FFF2-40B4-BE49-F238E27FC236}">
                <a16:creationId xmlns:a16="http://schemas.microsoft.com/office/drawing/2014/main" id="{57E0852A-691D-4F14-88D5-94411D79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1571625"/>
            <a:ext cx="1225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Improved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survival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E030C8-3417-46A0-AD90-B62999343DD6}"/>
              </a:ext>
            </a:extLst>
          </p:cNvPr>
          <p:cNvCxnSpPr>
            <a:cxnSpLocks/>
          </p:cNvCxnSpPr>
          <p:nvPr/>
        </p:nvCxnSpPr>
        <p:spPr>
          <a:xfrm flipH="1">
            <a:off x="1698625" y="5522913"/>
            <a:ext cx="17463" cy="355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47" name="Picture 3">
            <a:hlinkClick r:id="rId13"/>
            <a:extLst>
              <a:ext uri="{FF2B5EF4-FFF2-40B4-BE49-F238E27FC236}">
                <a16:creationId xmlns:a16="http://schemas.microsoft.com/office/drawing/2014/main" id="{C509C551-B82F-4CDF-9417-EB37EFBAE8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3619500"/>
            <a:ext cx="2876550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TextBox 11">
            <a:extLst>
              <a:ext uri="{FF2B5EF4-FFF2-40B4-BE49-F238E27FC236}">
                <a16:creationId xmlns:a16="http://schemas.microsoft.com/office/drawing/2014/main" id="{E1C90E63-0241-4CF6-81B7-1FC0CE3E3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975" y="5341938"/>
            <a:ext cx="1225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Reduced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cancers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7F7FF2-B7CB-4AF8-B1EA-3CF4658330CD}"/>
              </a:ext>
            </a:extLst>
          </p:cNvPr>
          <p:cNvCxnSpPr/>
          <p:nvPr/>
        </p:nvCxnSpPr>
        <p:spPr>
          <a:xfrm flipH="1">
            <a:off x="4038600" y="4851400"/>
            <a:ext cx="152400" cy="1001713"/>
          </a:xfrm>
          <a:prstGeom prst="straightConnector1">
            <a:avLst/>
          </a:prstGeom>
          <a:ln w="38100">
            <a:solidFill>
              <a:srgbClr val="1E924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0" name="TextBox 1">
            <a:extLst>
              <a:ext uri="{FF2B5EF4-FFF2-40B4-BE49-F238E27FC236}">
                <a16:creationId xmlns:a16="http://schemas.microsoft.com/office/drawing/2014/main" id="{948DA287-F881-4F05-9438-7870F4FD4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2482850"/>
            <a:ext cx="990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1.5 Gy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>
            <a:extLst>
              <a:ext uri="{FF2B5EF4-FFF2-40B4-BE49-F238E27FC236}">
                <a16:creationId xmlns:a16="http://schemas.microsoft.com/office/drawing/2014/main" id="{84C44CC4-B944-43E5-AD40-86063129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B4AC4-5A6E-4FCC-BD39-3AA7F77F8C2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0483" name="TextBox 8">
            <a:extLst>
              <a:ext uri="{FF2B5EF4-FFF2-40B4-BE49-F238E27FC236}">
                <a16:creationId xmlns:a16="http://schemas.microsoft.com/office/drawing/2014/main" id="{34D2AD12-9F5C-42C0-AE66-D5E133004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8738"/>
            <a:ext cx="8747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</a:rPr>
              <a:t>Lung Cancer (Males) vs Radon in USA Counties 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</a:rPr>
              <a:t>for Narrow Ranges of Elevation and Smoking</a:t>
            </a:r>
          </a:p>
        </p:txBody>
      </p:sp>
      <p:sp>
        <p:nvSpPr>
          <p:cNvPr id="20484" name="TextBox 9">
            <a:extLst>
              <a:ext uri="{FF2B5EF4-FFF2-40B4-BE49-F238E27FC236}">
                <a16:creationId xmlns:a16="http://schemas.microsoft.com/office/drawing/2014/main" id="{FD4BE243-9425-464A-9EC6-5FBE00FE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915025"/>
            <a:ext cx="8153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Confounding by smoking would not explain the observed negative slope in radon-lung cancer data – Cohen’s conclusion is indeed valid.</a:t>
            </a:r>
          </a:p>
        </p:txBody>
      </p:sp>
      <p:sp>
        <p:nvSpPr>
          <p:cNvPr id="20485" name="TextBox 16">
            <a:extLst>
              <a:ext uri="{FF2B5EF4-FFF2-40B4-BE49-F238E27FC236}">
                <a16:creationId xmlns:a16="http://schemas.microsoft.com/office/drawing/2014/main" id="{345D7897-C490-4B74-8757-82D751EB3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1150938"/>
            <a:ext cx="552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Data from </a:t>
            </a:r>
            <a:r>
              <a:rPr lang="en-US" altLang="en-US" sz="2000">
                <a:solidFill>
                  <a:srgbClr val="0000FF"/>
                </a:solidFill>
                <a:hlinkClick r:id="rId2"/>
              </a:rPr>
              <a:t>(Simeonov and Himmelstein, 2015)</a:t>
            </a:r>
            <a:endParaRPr lang="en-US" altLang="en-US" sz="2000">
              <a:solidFill>
                <a:srgbClr val="0000FF"/>
              </a:solidFill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543B96E0-2F25-40CA-8AAD-733C3624C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406650"/>
            <a:ext cx="316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Elevation: 0.225-0.275 km</a:t>
            </a:r>
          </a:p>
        </p:txBody>
      </p:sp>
      <p:pic>
        <p:nvPicPr>
          <p:cNvPr id="20487" name="Picture 3">
            <a:extLst>
              <a:ext uri="{FF2B5EF4-FFF2-40B4-BE49-F238E27FC236}">
                <a16:creationId xmlns:a16="http://schemas.microsoft.com/office/drawing/2014/main" id="{16FA22EA-2457-4522-9D05-B37FEEC8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927350"/>
            <a:ext cx="289560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4">
            <a:extLst>
              <a:ext uri="{FF2B5EF4-FFF2-40B4-BE49-F238E27FC236}">
                <a16:creationId xmlns:a16="http://schemas.microsoft.com/office/drawing/2014/main" id="{8FF84356-52A1-4149-9111-FEC19A121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2935288"/>
            <a:ext cx="27813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6">
            <a:extLst>
              <a:ext uri="{FF2B5EF4-FFF2-40B4-BE49-F238E27FC236}">
                <a16:creationId xmlns:a16="http://schemas.microsoft.com/office/drawing/2014/main" id="{911D6366-3D63-4C34-A154-AF6AC14F6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2909888"/>
            <a:ext cx="28448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TextBox 1">
            <a:extLst>
              <a:ext uri="{FF2B5EF4-FFF2-40B4-BE49-F238E27FC236}">
                <a16:creationId xmlns:a16="http://schemas.microsoft.com/office/drawing/2014/main" id="{4DFE1922-F2BC-4C79-BAB4-10FE89741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663700"/>
            <a:ext cx="647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Elevation varies from 0 to 3.5 km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Male smoking percentage ranges from ~45 to ~70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>
            <a:extLst>
              <a:ext uri="{FF2B5EF4-FFF2-40B4-BE49-F238E27FC236}">
                <a16:creationId xmlns:a16="http://schemas.microsoft.com/office/drawing/2014/main" id="{ADAB927B-9EED-466F-9907-12DF23BF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62A86-0F4A-4BF4-89A4-4B3D7949C1C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1507" name="TextBox 2">
            <a:extLst>
              <a:ext uri="{FF2B5EF4-FFF2-40B4-BE49-F238E27FC236}">
                <a16:creationId xmlns:a16="http://schemas.microsoft.com/office/drawing/2014/main" id="{36325007-4EA2-4D22-86BB-59DD38354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2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Additional Ecological Studies on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Radon and Lung Cancer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654FB-59BB-4D90-9D3D-F898B5B4EB66}"/>
              </a:ext>
            </a:extLst>
          </p:cNvPr>
          <p:cNvSpPr txBox="1"/>
          <p:nvPr/>
        </p:nvSpPr>
        <p:spPr>
          <a:xfrm>
            <a:off x="298450" y="1371600"/>
            <a:ext cx="86106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 err="1"/>
              <a:t>Bogen</a:t>
            </a:r>
            <a:r>
              <a:rPr lang="en-US" sz="2400" dirty="0"/>
              <a:t> KT, Cullen J. Residential Radon in U.S. Counties V Lung Cancer in Women Who Predominantly Never Smoked. Environmental Geochemistry and Health 2002;24:229-47.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FF"/>
                </a:solidFill>
              </a:rPr>
              <a:t>Significant negative Lung cancer mortality vs. radon trends were found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FF"/>
                </a:solidFill>
              </a:rPr>
              <a:t>U-shaped dose-response relationship between lung cancer mortality risk and residential radon</a:t>
            </a:r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Haynes RM. The Distribution of Domestic Radon Concentrations and Lung Cancer Mortality in England and Wales. Radiation Protection </a:t>
            </a:r>
            <a:r>
              <a:rPr lang="en-US" sz="2400" dirty="0" err="1"/>
              <a:t>Dosimetry</a:t>
            </a:r>
            <a:r>
              <a:rPr lang="en-US" sz="2400" dirty="0"/>
              <a:t> 1988;25:93-6.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FF"/>
                </a:solidFill>
              </a:rPr>
              <a:t>A negative association is found between radon levels and lung cancer mortality, when smoking variation was controlled.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EFE5629-6A03-4D3E-9112-EE4D2915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76200"/>
            <a:ext cx="8715375" cy="457200"/>
          </a:xfrm>
        </p:spPr>
        <p:txBody>
          <a:bodyPr/>
          <a:lstStyle/>
          <a:p>
            <a:r>
              <a:rPr lang="en-US" altLang="en-US" sz="2800">
                <a:solidFill>
                  <a:srgbClr val="0000FF"/>
                </a:solidFill>
              </a:rPr>
              <a:t>Chronic Radiation Exposures to Single Organs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9E0BB13F-8CE4-468D-B652-FB4FF601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EB9459-C7EC-4B42-9A92-C90946B399F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ED7363-12B0-4178-9AC3-8904ECD02ACE}"/>
              </a:ext>
            </a:extLst>
          </p:cNvPr>
          <p:cNvGraphicFramePr>
            <a:graphicFrameLocks noGrp="1"/>
          </p:cNvGraphicFramePr>
          <p:nvPr/>
        </p:nvGraphicFramePr>
        <p:xfrm>
          <a:off x="193675" y="609600"/>
          <a:ext cx="8785225" cy="3343275"/>
        </p:xfrm>
        <a:graphic>
          <a:graphicData uri="http://schemas.openxmlformats.org/drawingml/2006/table">
            <a:tbl>
              <a:tblPr/>
              <a:tblGrid>
                <a:gridCol w="224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Reference and Cohort</a:t>
                      </a:r>
                    </a:p>
                  </a:txBody>
                  <a:tcPr marL="6513" marR="6513" marT="650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Cumulative Dose and Time Period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Cause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of Death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SMR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95% CI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7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2"/>
                        </a:rPr>
                        <a:t>(Villeneuve, 2007)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Newfoundland Fluorspar Miners</a:t>
                      </a:r>
                    </a:p>
                  </a:txBody>
                  <a:tcPr marL="6513" marR="6513" marT="650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levels of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radon</a:t>
                      </a:r>
                    </a:p>
                    <a:p>
                      <a:pPr algn="ctr" fontAlgn="ctr"/>
                      <a:r>
                        <a:rPr lang="en-US" sz="1800" dirty="0">
                          <a:latin typeface="+mn-lt"/>
                        </a:rPr>
                        <a:t>378 WLM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Lung Dose =1.9 Gy, Effective Dose = 4.5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over 5.5 Y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Lung Cancer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2.66,3.56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Circulatory System Diseases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0.69-0.87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Mental and Nervous System Diseases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0.26-0.82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 Causes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0.95-1.09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0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(Franklyn, 1999)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Radioioidine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Treatment for Hyperthyroidism</a:t>
                      </a:r>
                    </a:p>
                  </a:txBody>
                  <a:tcPr marL="6513" marR="6513" marT="650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 MBq of I-131,    Effective Dose =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7.2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over a few weeks</a:t>
                      </a:r>
                    </a:p>
                  </a:txBody>
                  <a:tcPr marL="6513" marR="6513" marT="65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Cancer of Bronchus and Trachea  </a:t>
                      </a:r>
                    </a:p>
                  </a:txBody>
                  <a:tcPr marL="6513" marR="6513" marT="65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0·78 </a:t>
                      </a:r>
                    </a:p>
                  </a:txBody>
                  <a:tcPr marL="6513" marR="6513" marT="65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(0·62–0·97)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3" marR="6513" marT="65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Thyroid  Cancer</a:t>
                      </a:r>
                    </a:p>
                  </a:txBody>
                  <a:tcPr marL="6513" marR="6513" marT="65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2·78 </a:t>
                      </a:r>
                    </a:p>
                  </a:txBody>
                  <a:tcPr marL="6513" marR="6513" marT="65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(1·16–6·67)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3" marR="6513" marT="65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 Cancers</a:t>
                      </a:r>
                    </a:p>
                  </a:txBody>
                  <a:tcPr marL="6513" marR="6513" marT="65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0·90 </a:t>
                      </a:r>
                    </a:p>
                  </a:txBody>
                  <a:tcPr marL="6513" marR="6513" marT="65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(0·82–0·98)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513" marR="6513" marT="650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578" name="TextBox 1">
            <a:extLst>
              <a:ext uri="{FF2B5EF4-FFF2-40B4-BE49-F238E27FC236}">
                <a16:creationId xmlns:a16="http://schemas.microsoft.com/office/drawing/2014/main" id="{41294723-CE56-4AB5-AB5F-0A9B62D8F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4038600"/>
            <a:ext cx="8763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High dose to a few organs but low doses to other organs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     </a:t>
            </a:r>
            <a:r>
              <a:rPr lang="en-US" altLang="en-US" sz="2400">
                <a:sym typeface="Wingdings" panose="05000000000000000000" pitchFamily="2" charset="2"/>
              </a:rPr>
              <a:t> </a:t>
            </a:r>
            <a:r>
              <a:rPr lang="en-US" altLang="en-US" sz="2400"/>
              <a:t>Increase in some cancers but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decrease in other cancers and other diseases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Exclusive attention to increase in a few cancers without recognizing the reduction in other cancers/diseases would misrepresent the health effect of the radiation exposure.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>
            <a:extLst>
              <a:ext uri="{FF2B5EF4-FFF2-40B4-BE49-F238E27FC236}">
                <a16:creationId xmlns:a16="http://schemas.microsoft.com/office/drawing/2014/main" id="{5031D5D2-6BD7-4290-929E-311E9B553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847DAD-2E21-4359-A127-1FC88D38B7E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3555" name="TextBox 2">
            <a:extLst>
              <a:ext uri="{FF2B5EF4-FFF2-40B4-BE49-F238E27FC236}">
                <a16:creationId xmlns:a16="http://schemas.microsoft.com/office/drawing/2014/main" id="{E8F9308F-E2D6-4F17-8B4C-F75BF0536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477838"/>
            <a:ext cx="739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Which One is Supported by Evidence?</a:t>
            </a:r>
          </a:p>
        </p:txBody>
      </p:sp>
      <p:sp>
        <p:nvSpPr>
          <p:cNvPr id="23556" name="TextBox 3">
            <a:extLst>
              <a:ext uri="{FF2B5EF4-FFF2-40B4-BE49-F238E27FC236}">
                <a16:creationId xmlns:a16="http://schemas.microsoft.com/office/drawing/2014/main" id="{EC82B692-3EF6-4BDA-835E-BB107EBFF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0"/>
            <a:ext cx="5791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/>
              <a:t>Radiation Hormesis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/>
              <a:t>Or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/>
              <a:t>The LNT Model?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2">
            <a:extLst>
              <a:ext uri="{FF2B5EF4-FFF2-40B4-BE49-F238E27FC236}">
                <a16:creationId xmlns:a16="http://schemas.microsoft.com/office/drawing/2014/main" id="{90181DAE-651C-411C-A303-496DF5178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9288"/>
            <a:ext cx="79470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u="sng">
                <a:solidFill>
                  <a:srgbClr val="0000CC"/>
                </a:solidFill>
              </a:rPr>
              <a:t>Impact on the War on Cancer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   LNT Model and ALARA </a:t>
            </a:r>
            <a:r>
              <a:rPr lang="en-US" altLang="en-US" sz="2400"/>
              <a:t>blocked the study of radiation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hormesis when it was proposed by T D Luckey in 1980.</a:t>
            </a:r>
            <a:endParaRPr lang="en-US" altLang="en-US" sz="2400">
              <a:solidFill>
                <a:srgbClr val="FF0000"/>
              </a:solidFill>
            </a:endParaRP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F2768D47-04A1-4F6C-8A34-911AAB178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8" y="652463"/>
            <a:ext cx="925512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itle 1">
            <a:extLst>
              <a:ext uri="{FF2B5EF4-FFF2-40B4-BE49-F238E27FC236}">
                <a16:creationId xmlns:a16="http://schemas.microsoft.com/office/drawing/2014/main" id="{42F13D89-C547-4E1B-B878-FD277529ACB9}"/>
              </a:ext>
            </a:extLst>
          </p:cNvPr>
          <p:cNvSpPr txBox="1">
            <a:spLocks/>
          </p:cNvSpPr>
          <p:nvPr/>
        </p:nvSpPr>
        <p:spPr bwMode="auto">
          <a:xfrm>
            <a:off x="196850" y="180975"/>
            <a:ext cx="8620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Major Harms From the Use of the LNT model</a:t>
            </a:r>
          </a:p>
        </p:txBody>
      </p:sp>
      <p:sp>
        <p:nvSpPr>
          <p:cNvPr id="29701" name="TextBox 2">
            <a:extLst>
              <a:ext uri="{FF2B5EF4-FFF2-40B4-BE49-F238E27FC236}">
                <a16:creationId xmlns:a16="http://schemas.microsoft.com/office/drawing/2014/main" id="{857D4EB2-C7C4-4D87-A7B9-DDE050262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44700"/>
            <a:ext cx="887095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defRPr/>
            </a:pPr>
            <a:r>
              <a:rPr lang="en-US" altLang="en-US" sz="2400" dirty="0"/>
              <a:t> Number of worldwide cancer deaths in 2018 ~ 9.6 M</a:t>
            </a:r>
          </a:p>
          <a:p>
            <a:pPr marL="342900" indent="-342900" algn="just" eaLnBrk="1" hangingPunct="1">
              <a:spcBef>
                <a:spcPct val="0"/>
              </a:spcBef>
              <a:defRPr/>
            </a:pPr>
            <a:r>
              <a:rPr lang="en-US" altLang="en-US" sz="2400" dirty="0"/>
              <a:t> Based on evidence, there can be 20% reduction in cancer mortality rates from the use of radiation hormesis.</a:t>
            </a:r>
          </a:p>
          <a:p>
            <a:pPr marL="342900" indent="-342900" algn="just" eaLnBrk="1" hangingPunct="1">
              <a:spcBef>
                <a:spcPct val="0"/>
              </a:spcBef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Number of worldwide cancer deaths in 2018 attributable to</a:t>
            </a: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     the use of the LNT model would be ~ 1.92 M</a:t>
            </a: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2400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u="sng" dirty="0">
                <a:solidFill>
                  <a:srgbClr val="0000FF"/>
                </a:solidFill>
              </a:rPr>
              <a:t>Impact on the War on Alzheimer’s Disease</a:t>
            </a: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Low-dose radiation proposed for the prevention and/or therapy of Parkinson's disease and Alzheimer's disease </a:t>
            </a: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   </a:t>
            </a:r>
            <a:r>
              <a:rPr lang="en-US" altLang="en-US" sz="2400" dirty="0">
                <a:solidFill>
                  <a:srgbClr val="0000FF"/>
                </a:solidFill>
                <a:hlinkClick r:id="rId3"/>
              </a:rPr>
              <a:t>(Kojima, 1997)</a:t>
            </a:r>
            <a:r>
              <a:rPr lang="en-US" altLang="en-US" sz="2400" dirty="0">
                <a:solidFill>
                  <a:srgbClr val="0000FF"/>
                </a:solidFill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hlinkClick r:id="rId4"/>
              </a:rPr>
              <a:t>(Doss, 2014)</a:t>
            </a:r>
            <a:endParaRPr lang="en-US" altLang="en-US" sz="2400" dirty="0"/>
          </a:p>
          <a:p>
            <a:pPr marL="342900" indent="-342900" algn="just" eaLnBrk="1" hangingPunct="1">
              <a:spcBef>
                <a:spcPct val="0"/>
              </a:spcBef>
              <a:defRPr/>
            </a:pPr>
            <a:r>
              <a:rPr lang="en-US" altLang="en-US" sz="2400" dirty="0"/>
              <a:t>No clinical trials yet, </a:t>
            </a:r>
            <a:r>
              <a:rPr lang="en-US" altLang="en-US" sz="2400" dirty="0">
                <a:solidFill>
                  <a:srgbClr val="FF0000"/>
                </a:solidFill>
              </a:rPr>
              <a:t>due to the LNT model</a:t>
            </a:r>
            <a:r>
              <a:rPr lang="en-US" altLang="en-US" sz="2400" dirty="0"/>
              <a:t>. Recent case reports are promising </a:t>
            </a:r>
            <a:r>
              <a:rPr lang="en-US" altLang="en-US" sz="2400" dirty="0">
                <a:solidFill>
                  <a:srgbClr val="1E924A"/>
                </a:solidFill>
              </a:rPr>
              <a:t>(See Jerry </a:t>
            </a:r>
            <a:r>
              <a:rPr lang="en-US" altLang="en-US" sz="2400" dirty="0" err="1">
                <a:solidFill>
                  <a:srgbClr val="1E924A"/>
                </a:solidFill>
              </a:rPr>
              <a:t>Cuttler’s</a:t>
            </a:r>
            <a:r>
              <a:rPr lang="en-US" altLang="en-US" sz="2400" dirty="0">
                <a:solidFill>
                  <a:srgbClr val="1E924A"/>
                </a:solidFill>
              </a:rPr>
              <a:t> Poster) </a:t>
            </a:r>
          </a:p>
        </p:txBody>
      </p:sp>
      <p:sp>
        <p:nvSpPr>
          <p:cNvPr id="24582" name="Slide Number Placeholder 2">
            <a:extLst>
              <a:ext uri="{FF2B5EF4-FFF2-40B4-BE49-F238E27FC236}">
                <a16:creationId xmlns:a16="http://schemas.microsoft.com/office/drawing/2014/main" id="{8A37BE6D-CA35-45D5-A99D-33300BDB4F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011ED9-912D-4F8C-9D5D-C23FAF1B81D3}" type="slidenum">
              <a:rPr lang="en-US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432B7EE-C10E-4820-8BC6-4B70108DBD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rgbClr val="0000FF"/>
                </a:solidFill>
              </a:rPr>
              <a:t>Radiation Hormesis &amp; </a:t>
            </a:r>
            <a:br>
              <a:rPr lang="en-US" altLang="en-US" sz="4000">
                <a:solidFill>
                  <a:srgbClr val="0000FF"/>
                </a:solidFill>
              </a:rPr>
            </a:br>
            <a:r>
              <a:rPr lang="en-US" altLang="en-US" sz="4000">
                <a:solidFill>
                  <a:srgbClr val="0000FF"/>
                </a:solidFill>
              </a:rPr>
              <a:t>Radiation Protection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43C17DEF-34D2-451B-8C2F-45ED5111A6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E2B921F-8EB3-4787-8518-63934ABC211F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C80058CF-2204-4B9F-85C4-77B5AEB603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9DFD1D-C3C0-431E-A8F7-E3C924ED9EB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3D96F2C8-930D-44A8-B28D-560E5487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858838"/>
            <a:ext cx="84582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00FF"/>
                </a:solidFill>
              </a:rPr>
              <a:t>Disclosures</a:t>
            </a: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/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/>
              <a:t>I am one of the founding members of 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/>
              <a:t>Scientists for Accurate Radiation Information (SARI)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>
                <a:hlinkClick r:id="rId2"/>
              </a:rPr>
              <a:t>http://radiationeffects.org/</a:t>
            </a:r>
            <a:r>
              <a:rPr lang="en-US" altLang="en-US" sz="2500"/>
              <a:t> 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/>
              <a:t> &amp;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/>
              <a:t>President, XLNT Foundation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>
                <a:hlinkClick r:id="rId3"/>
              </a:rPr>
              <a:t>https://www.x-lnt.org/</a:t>
            </a:r>
            <a:r>
              <a:rPr lang="en-US" altLang="en-US" sz="2500"/>
              <a:t> 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500"/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/>
              <a:t>These organizations aim to reduce the harmful consequences due to the LNT model.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500"/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>
                <a:solidFill>
                  <a:srgbClr val="0000FF"/>
                </a:solidFill>
              </a:rPr>
              <a:t>SARI and XLNT Foundation have an exhibit booth. Please view the SARI &amp; XLNT poster for more information regarding these organizations.</a:t>
            </a:r>
          </a:p>
        </p:txBody>
      </p:sp>
      <p:pic>
        <p:nvPicPr>
          <p:cNvPr id="4100" name="Picture 5">
            <a:extLst>
              <a:ext uri="{FF2B5EF4-FFF2-40B4-BE49-F238E27FC236}">
                <a16:creationId xmlns:a16="http://schemas.microsoft.com/office/drawing/2014/main" id="{283F7483-1961-4779-9F2A-1F8F0A467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39688"/>
            <a:ext cx="4433887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>
            <a:extLst>
              <a:ext uri="{FF2B5EF4-FFF2-40B4-BE49-F238E27FC236}">
                <a16:creationId xmlns:a16="http://schemas.microsoft.com/office/drawing/2014/main" id="{7BE62273-AEFD-44F7-ADA0-8C1C060F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6525"/>
            <a:ext cx="35353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4">
            <a:extLst>
              <a:ext uri="{FF2B5EF4-FFF2-40B4-BE49-F238E27FC236}">
                <a16:creationId xmlns:a16="http://schemas.microsoft.com/office/drawing/2014/main" id="{1B6499A2-EFCD-4F4A-B1F2-FE788F9C9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76200"/>
            <a:ext cx="91249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>
                <a:solidFill>
                  <a:srgbClr val="0000FF"/>
                </a:solidFill>
              </a:rPr>
              <a:t>Legal Basis for Radiation Safety Regulations in USA</a:t>
            </a:r>
            <a:endParaRPr lang="en-US" altLang="en-US" sz="3000" baseline="30000">
              <a:solidFill>
                <a:srgbClr val="0000FF"/>
              </a:solidFill>
            </a:endParaRPr>
          </a:p>
        </p:txBody>
      </p:sp>
      <p:sp>
        <p:nvSpPr>
          <p:cNvPr id="26627" name="Slide Number Placeholder 2">
            <a:extLst>
              <a:ext uri="{FF2B5EF4-FFF2-40B4-BE49-F238E27FC236}">
                <a16:creationId xmlns:a16="http://schemas.microsoft.com/office/drawing/2014/main" id="{46AE0AD3-42ED-4886-B2B1-6A90A8D97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E10863-B94B-4A59-9068-BF83280157C1}" type="slidenum">
              <a:rPr lang="en-US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8" name="TextBox 4">
            <a:extLst>
              <a:ext uri="{FF2B5EF4-FFF2-40B4-BE49-F238E27FC236}">
                <a16:creationId xmlns:a16="http://schemas.microsoft.com/office/drawing/2014/main" id="{7453526D-0693-486F-A3C2-0D18490B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979488"/>
            <a:ext cx="8794750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Section 161(b) of the Atomic Energy Act of 1954 </a:t>
            </a:r>
            <a:r>
              <a:rPr lang="en-US" altLang="en-US" sz="2600">
                <a:solidFill>
                  <a:srgbClr val="0000FF"/>
                </a:solidFill>
              </a:rPr>
              <a:t>authorized the Atomic Energy Commission to establish by rule, regulation, </a:t>
            </a:r>
            <a:r>
              <a:rPr lang="en-US" altLang="en-US" sz="2600"/>
              <a:t>.</a:t>
            </a:r>
            <a:r>
              <a:rPr lang="en-US" altLang="en-US" sz="2600">
                <a:solidFill>
                  <a:srgbClr val="0000FF"/>
                </a:solidFill>
              </a:rPr>
              <a:t>…….. to protect health or to minimize danger to life…..</a:t>
            </a:r>
            <a:endParaRPr lang="en-US" altLang="en-US" sz="260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6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This authority was inherited by EPA, NRC, etc.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6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600"/>
              <a:t>Since there is no harm and no danger to life from low-dose radiation, EPA, NRC have no authority for their regulations regarding low radiation doses.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6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solidFill>
                  <a:srgbClr val="FF0000"/>
                </a:solidFill>
              </a:rPr>
              <a:t>Radiation safety regulations at low doses are not legal.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>
            <a:extLst>
              <a:ext uri="{FF2B5EF4-FFF2-40B4-BE49-F238E27FC236}">
                <a16:creationId xmlns:a16="http://schemas.microsoft.com/office/drawing/2014/main" id="{2F5B005D-BFF1-49D2-8EA7-076AFA9F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42A805-BF3E-4B86-BCC8-34AF3199080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7651" name="TextBox 1">
            <a:extLst>
              <a:ext uri="{FF2B5EF4-FFF2-40B4-BE49-F238E27FC236}">
                <a16:creationId xmlns:a16="http://schemas.microsoft.com/office/drawing/2014/main" id="{451727EA-6209-4AB7-B7E3-C3E6487F9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0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Low-dose Radiation is Like Medicine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4FF50-FB14-4E7E-BEA3-A6ABF47AFCEF}"/>
              </a:ext>
            </a:extLst>
          </p:cNvPr>
          <p:cNvSpPr txBox="1"/>
          <p:nvPr/>
        </p:nvSpPr>
        <p:spPr>
          <a:xfrm>
            <a:off x="381000" y="1766888"/>
            <a:ext cx="8305800" cy="332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2400" dirty="0"/>
              <a:t>With the validity of radiation hormesis established, low-dose radiation should not be considered to be a poison. It should be considered to be similar to medicine and should be regulated to prevent harm from an overdose.</a:t>
            </a:r>
          </a:p>
          <a:p>
            <a:pPr algn="just">
              <a:defRPr/>
            </a:pPr>
            <a:endParaRPr lang="en-US" altLang="en-US" sz="2400" dirty="0">
              <a:solidFill>
                <a:srgbClr val="0000FF"/>
              </a:solidFill>
            </a:endParaRPr>
          </a:p>
          <a:p>
            <a:pPr algn="just"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Dose rate does matter:    </a:t>
            </a:r>
          </a:p>
          <a:p>
            <a:pPr marL="342900" indent="-342900" algn="just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1 caplet per day x 100 days ≠ 100 caplets at one time.</a:t>
            </a:r>
          </a:p>
          <a:p>
            <a:pPr marL="457200" indent="-457200" algn="just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If your study indicates otherwise, your study is likely wrong.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2551-868E-474E-8EF5-2D8D303A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</a:rPr>
              <a:t>Acute Radiation Exposures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662E5214-D86D-42AE-837B-EEA452FF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38" y="2638425"/>
            <a:ext cx="6467475" cy="1289050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In view of uncertainties, 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    A</a:t>
            </a:r>
            <a:r>
              <a:rPr lang="en-US" altLang="en-US" sz="2400">
                <a:sym typeface="Wingdings" panose="05000000000000000000" pitchFamily="2" charset="2"/>
              </a:rPr>
              <a:t>c</a:t>
            </a:r>
            <a:r>
              <a:rPr lang="en-US" altLang="en-US" sz="2400"/>
              <a:t>ute dose of 10 cGy would be well below the threshold dose and so safe. </a:t>
            </a:r>
          </a:p>
        </p:txBody>
      </p:sp>
      <p:pic>
        <p:nvPicPr>
          <p:cNvPr id="28676" name="Picture 3">
            <a:extLst>
              <a:ext uri="{FF2B5EF4-FFF2-40B4-BE49-F238E27FC236}">
                <a16:creationId xmlns:a16="http://schemas.microsoft.com/office/drawing/2014/main" id="{479365F1-B110-45CA-8BAC-434EBF73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1331913"/>
            <a:ext cx="247967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Content Placeholder 2">
            <a:extLst>
              <a:ext uri="{FF2B5EF4-FFF2-40B4-BE49-F238E27FC236}">
                <a16:creationId xmlns:a16="http://schemas.microsoft.com/office/drawing/2014/main" id="{7187DFFF-DB79-4002-A2E3-658CE701F3C1}"/>
              </a:ext>
            </a:extLst>
          </p:cNvPr>
          <p:cNvSpPr txBox="1">
            <a:spLocks/>
          </p:cNvSpPr>
          <p:nvPr/>
        </p:nvSpPr>
        <p:spPr bwMode="auto">
          <a:xfrm>
            <a:off x="249238" y="1371600"/>
            <a:ext cx="65532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Atomic bomb survivor data 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400">
                <a:sym typeface="Wingdings" panose="05000000000000000000" pitchFamily="2" charset="2"/>
              </a:rPr>
              <a:t>      T</a:t>
            </a:r>
            <a:r>
              <a:rPr lang="en-US" altLang="en-US" sz="2400"/>
              <a:t>hreshold dose is ~70 cGy.</a:t>
            </a:r>
          </a:p>
        </p:txBody>
      </p:sp>
      <p:sp>
        <p:nvSpPr>
          <p:cNvPr id="28678" name="Slide Number Placeholder 4">
            <a:extLst>
              <a:ext uri="{FF2B5EF4-FFF2-40B4-BE49-F238E27FC236}">
                <a16:creationId xmlns:a16="http://schemas.microsoft.com/office/drawing/2014/main" id="{B05B2D56-6F43-48A1-80BD-3F544F4B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C904C6-4F21-4D77-B94F-890B9CA9C65D}" type="slidenum">
              <a:rPr lang="en-US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9" name="TextBox 2">
            <a:extLst>
              <a:ext uri="{FF2B5EF4-FFF2-40B4-BE49-F238E27FC236}">
                <a16:creationId xmlns:a16="http://schemas.microsoft.com/office/drawing/2014/main" id="{D6AF1C8C-4106-418B-995C-C45093CE8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4203700"/>
            <a:ext cx="861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Suggested Dose Guidance :</a:t>
            </a:r>
            <a:r>
              <a:rPr lang="en-US" altLang="en-US" sz="2400">
                <a:solidFill>
                  <a:srgbClr val="00B050"/>
                </a:solidFill>
              </a:rPr>
              <a:t>10 cGy </a:t>
            </a:r>
            <a:r>
              <a:rPr lang="en-US" altLang="en-US" sz="2400">
                <a:solidFill>
                  <a:srgbClr val="0000FF"/>
                </a:solidFill>
              </a:rPr>
              <a:t>for Acute Exposure</a:t>
            </a:r>
            <a:endParaRPr lang="en-US" altLang="en-US" sz="2400">
              <a:solidFill>
                <a:srgbClr val="00B050"/>
              </a:solidFill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/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/>
              <a:t>This is not a dose limit, as it would be in the hormetic zone. The guidance is to not exceed this level by a large amount.</a:t>
            </a: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1846-3545-4032-BE3C-12C160A77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12813"/>
            <a:ext cx="6035675" cy="243998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endParaRPr lang="en-US" sz="2800" dirty="0"/>
          </a:p>
          <a:p>
            <a:pPr marL="0" indent="0">
              <a:buFont typeface="Arial" charset="0"/>
              <a:buNone/>
              <a:defRPr/>
            </a:pPr>
            <a:r>
              <a:rPr lang="en-US" sz="2400" dirty="0"/>
              <a:t>Canadian TB patients </a:t>
            </a:r>
            <a:r>
              <a:rPr lang="en-US" sz="2400" dirty="0">
                <a:hlinkClick r:id="rId2"/>
              </a:rPr>
              <a:t>(Howe, 1996)</a:t>
            </a:r>
            <a:endParaRPr lang="en-US" sz="2400" dirty="0"/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Threshold dose 1 </a:t>
            </a:r>
            <a:r>
              <a:rPr lang="en-US" sz="2400" dirty="0" err="1"/>
              <a:t>Gy</a:t>
            </a:r>
            <a:r>
              <a:rPr lang="en-US" sz="2400" dirty="0"/>
              <a:t> in 3 years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/>
              <a:t>                     </a:t>
            </a:r>
            <a:r>
              <a:rPr lang="en-US" sz="2400" dirty="0">
                <a:sym typeface="Wingdings" panose="05000000000000000000" pitchFamily="2" charset="2"/>
              </a:rPr>
              <a:t> ~</a:t>
            </a:r>
            <a:r>
              <a:rPr lang="en-US" sz="2400" dirty="0"/>
              <a:t>30 cGy in 1 year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Using a safety factor of 3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07842BEA-81EA-4D96-BE7F-CD57B71A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1E5416-D550-452B-9017-04928AC8054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9700" name="Picture 2">
            <a:hlinkClick r:id="rId2"/>
            <a:extLst>
              <a:ext uri="{FF2B5EF4-FFF2-40B4-BE49-F238E27FC236}">
                <a16:creationId xmlns:a16="http://schemas.microsoft.com/office/drawing/2014/main" id="{C4665FB9-4362-414E-94CF-DDDDD2FE8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5" y="914400"/>
            <a:ext cx="281940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itle 1">
            <a:extLst>
              <a:ext uri="{FF2B5EF4-FFF2-40B4-BE49-F238E27FC236}">
                <a16:creationId xmlns:a16="http://schemas.microsoft.com/office/drawing/2014/main" id="{4E3F77F9-BBD1-4B34-BDFF-6D48FD3C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76200"/>
            <a:ext cx="8715375" cy="457200"/>
          </a:xfrm>
        </p:spPr>
        <p:txBody>
          <a:bodyPr/>
          <a:lstStyle/>
          <a:p>
            <a:r>
              <a:rPr lang="en-US" altLang="en-US" sz="2800">
                <a:solidFill>
                  <a:srgbClr val="0000FF"/>
                </a:solidFill>
              </a:rPr>
              <a:t>Radiation Exposures over Extended Periods of Time</a:t>
            </a:r>
          </a:p>
        </p:txBody>
      </p:sp>
      <p:sp>
        <p:nvSpPr>
          <p:cNvPr id="29702" name="TextBox 2">
            <a:extLst>
              <a:ext uri="{FF2B5EF4-FFF2-40B4-BE49-F238E27FC236}">
                <a16:creationId xmlns:a16="http://schemas.microsoft.com/office/drawing/2014/main" id="{83FFE053-8AC3-4889-8D52-B248B3B55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3910013"/>
            <a:ext cx="86106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00FF"/>
                </a:solidFill>
              </a:rPr>
              <a:t>Suggested Dose-Rate Guidance for Chronic Exposure:</a:t>
            </a: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>
              <a:solidFill>
                <a:srgbClr val="00B05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                                10 cGy per year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/>
              <a:t>This is not a dose-rate limit, as it would be in the hormetic zone. The guidance is to not exceed this level by a large amount.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B14C705-14C8-472A-A3BA-D8DDE691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801100" cy="381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0000FF"/>
                </a:solidFill>
              </a:rPr>
              <a:t>New Paradigm of Radiation Protection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274BF1E-CCD0-4A86-BF85-7D0B459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" y="930275"/>
            <a:ext cx="8858250" cy="4784725"/>
          </a:xfrm>
        </p:spPr>
        <p:txBody>
          <a:bodyPr/>
          <a:lstStyle/>
          <a:p>
            <a:pPr marL="173038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For acute exposures</a:t>
            </a:r>
            <a:r>
              <a:rPr lang="en-US" altLang="en-US" sz="2400" dirty="0"/>
              <a:t>: </a:t>
            </a:r>
          </a:p>
          <a:p>
            <a:pPr marL="915988" lvl="2" indent="-342900" algn="just" eaLnBrk="1" hangingPunct="1">
              <a:defRPr/>
            </a:pPr>
            <a:r>
              <a:rPr lang="en-US" altLang="en-US" dirty="0"/>
              <a:t>Guidance dose: ~ 10 cGy.</a:t>
            </a:r>
          </a:p>
          <a:p>
            <a:pPr marL="914400" lvl="1" indent="-747713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For chronic exposures</a:t>
            </a:r>
            <a:r>
              <a:rPr lang="en-US" altLang="en-US" sz="2400" dirty="0"/>
              <a:t>: </a:t>
            </a:r>
          </a:p>
          <a:p>
            <a:pPr marL="915988" lvl="2" indent="-342900" algn="just" eaLnBrk="1" hangingPunct="1">
              <a:defRPr/>
            </a:pPr>
            <a:r>
              <a:rPr lang="en-US" altLang="en-US" dirty="0"/>
              <a:t>Guidance dose rate ~ 10 cGy per year</a:t>
            </a:r>
          </a:p>
          <a:p>
            <a:pPr marL="173038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These are not limits but rather safe hormetic levels. </a:t>
            </a:r>
          </a:p>
          <a:p>
            <a:pPr marL="173038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Regulation:  - Do not to exceed these by a large amount.</a:t>
            </a:r>
          </a:p>
          <a:p>
            <a:pPr marL="173038" lvl="1" indent="0" algn="just" eaLnBrk="1" hangingPunct="1">
              <a:buFont typeface="Arial" charset="0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		- No ALARA</a:t>
            </a:r>
          </a:p>
          <a:p>
            <a:pPr marL="404813" lvl="1" indent="-231775" algn="just" eaLnBrk="1" hangingPunct="1">
              <a:buFont typeface="Arial" panose="020B0604020202020204" pitchFamily="34" charset="0"/>
              <a:buChar char="•"/>
              <a:defRPr/>
            </a:pPr>
            <a:endParaRPr lang="en-US" altLang="en-US" sz="2400" dirty="0"/>
          </a:p>
          <a:p>
            <a:pPr marL="173038" lvl="1" indent="0" algn="just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 marL="173038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These guidance values should be revised by examining other publications and as more data on becomes available.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AFB8C1FD-2C2D-4439-8C49-A442F761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06EE36-9504-4F3C-9648-DC575E83CE62}" type="slidenum">
              <a:rPr lang="en-US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451013F-7A5C-4589-BE6C-7DF69E7F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8011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>
                <a:solidFill>
                  <a:srgbClr val="0000FF"/>
                </a:solidFill>
                <a:latin typeface="+mn-lt"/>
              </a:rPr>
              <a:t>Effect of the New Paradigm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5F5DE46B-38D5-42B6-A27F-0ECDC6E7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914400"/>
            <a:ext cx="8877300" cy="5715000"/>
          </a:xfrm>
        </p:spPr>
        <p:txBody>
          <a:bodyPr/>
          <a:lstStyle/>
          <a:p>
            <a:pPr marL="569913" lvl="1" indent="-396875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The new paradigm would: </a:t>
            </a:r>
          </a:p>
          <a:p>
            <a:pPr marL="688975" lvl="1" indent="-344488" algn="just" eaLnBrk="1" hangingPunct="1">
              <a:spcBef>
                <a:spcPct val="0"/>
              </a:spcBef>
              <a:defRPr/>
            </a:pPr>
            <a:r>
              <a:rPr lang="en-US" altLang="en-US" dirty="0">
                <a:solidFill>
                  <a:srgbClr val="1E924A"/>
                </a:solidFill>
              </a:rPr>
              <a:t>Enable study of low-dose radiation for controlling cancer &amp; non-cancer diseases, improving health.</a:t>
            </a:r>
          </a:p>
          <a:p>
            <a:pPr marL="688975" lvl="1" indent="-344488" algn="just" eaLnBrk="1" hangingPunct="1">
              <a:spcBef>
                <a:spcPct val="0"/>
              </a:spcBef>
              <a:defRPr/>
            </a:pPr>
            <a:r>
              <a:rPr lang="en-US" altLang="en-US" dirty="0">
                <a:solidFill>
                  <a:srgbClr val="1E924A"/>
                </a:solidFill>
              </a:rPr>
              <a:t>Reduce concerns regarding nuclear power; renaissance of nuclear power </a:t>
            </a:r>
            <a:r>
              <a:rPr lang="en-US" altLang="en-US" dirty="0">
                <a:solidFill>
                  <a:srgbClr val="1E924A"/>
                </a:solidFill>
                <a:sym typeface="Wingdings" panose="05000000000000000000" pitchFamily="2" charset="2"/>
              </a:rPr>
              <a:t> </a:t>
            </a:r>
            <a:r>
              <a:rPr lang="en-US" altLang="en-US" dirty="0">
                <a:solidFill>
                  <a:srgbClr val="1E924A"/>
                </a:solidFill>
              </a:rPr>
              <a:t>an era of prosperity. </a:t>
            </a:r>
          </a:p>
          <a:p>
            <a:pPr marL="688975" lvl="1" indent="-344488" algn="just" eaLnBrk="1" hangingPunct="1">
              <a:spcBef>
                <a:spcPct val="0"/>
              </a:spcBef>
              <a:defRPr/>
            </a:pPr>
            <a:r>
              <a:rPr lang="en-US" altLang="en-US" dirty="0">
                <a:solidFill>
                  <a:srgbClr val="1E924A"/>
                </a:solidFill>
              </a:rPr>
              <a:t>Avoid casualties due to unsafe energy sources.</a:t>
            </a:r>
          </a:p>
          <a:p>
            <a:pPr marL="688975" lvl="1" indent="-344488" algn="just" eaLnBrk="1" hangingPunct="1">
              <a:spcBef>
                <a:spcPct val="0"/>
              </a:spcBef>
              <a:defRPr/>
            </a:pPr>
            <a:r>
              <a:rPr lang="en-US" altLang="en-US" dirty="0">
                <a:solidFill>
                  <a:srgbClr val="1E924A"/>
                </a:solidFill>
              </a:rPr>
              <a:t>Eliminate panic evacuations for nuclear events.</a:t>
            </a:r>
          </a:p>
          <a:p>
            <a:pPr marL="688975" lvl="1" indent="-344488" algn="just" eaLnBrk="1" hangingPunct="1">
              <a:spcBef>
                <a:spcPct val="0"/>
              </a:spcBef>
              <a:defRPr/>
            </a:pPr>
            <a:r>
              <a:rPr lang="en-US" altLang="en-US" dirty="0">
                <a:solidFill>
                  <a:srgbClr val="1E924A"/>
                </a:solidFill>
              </a:rPr>
              <a:t>Eliminate concerns regarding diagnostic imaging and ensure quality images.</a:t>
            </a:r>
          </a:p>
          <a:p>
            <a:pPr marL="688975" lvl="1" indent="-344488" algn="just" eaLnBrk="1" hangingPunct="1">
              <a:spcBef>
                <a:spcPct val="0"/>
              </a:spcBef>
              <a:defRPr/>
            </a:pPr>
            <a:r>
              <a:rPr lang="en-US" altLang="en-US" dirty="0">
                <a:solidFill>
                  <a:srgbClr val="1E924A"/>
                </a:solidFill>
              </a:rPr>
              <a:t>Reduce regulatory costs for all users of radiation.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CE2ACE2B-9A1B-4240-8C5D-685004E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F75C3D-0178-452D-857C-F1D95741E075}" type="slidenum">
              <a:rPr lang="en-US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97507D3-0032-4A95-863A-ECAD9947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5613"/>
          </a:xfrm>
        </p:spPr>
        <p:txBody>
          <a:bodyPr/>
          <a:lstStyle/>
          <a:p>
            <a:r>
              <a:rPr lang="en-US" altLang="en-US" sz="360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E752-0992-4455-ABEE-89D2A6DE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035675"/>
          </a:xfrm>
        </p:spPr>
        <p:txBody>
          <a:bodyPr/>
          <a:lstStyle/>
          <a:p>
            <a:pPr marL="344488" indent="-344488" algn="just">
              <a:defRPr/>
            </a:pPr>
            <a:r>
              <a:rPr lang="en-US" sz="2400" dirty="0">
                <a:solidFill>
                  <a:srgbClr val="FF0000"/>
                </a:solidFill>
              </a:rPr>
              <a:t>LNT Model – No justification, No valid evidence</a:t>
            </a:r>
          </a:p>
          <a:p>
            <a:pPr marL="344488" indent="-344488" algn="just">
              <a:tabLst>
                <a:tab pos="3657600" algn="l"/>
              </a:tabLst>
              <a:defRPr/>
            </a:pPr>
            <a:r>
              <a:rPr lang="en-US" sz="2400" dirty="0">
                <a:solidFill>
                  <a:srgbClr val="1E924A"/>
                </a:solidFill>
              </a:rPr>
              <a:t>Radiation Hormesis  	– Justifiable</a:t>
            </a:r>
          </a:p>
          <a:p>
            <a:pPr marL="344488" indent="-344488" algn="just"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sz="2400" dirty="0">
                <a:solidFill>
                  <a:srgbClr val="1E924A"/>
                </a:solidFill>
              </a:rPr>
              <a:t>                                    	– Plenty of evidence to support it</a:t>
            </a:r>
          </a:p>
          <a:p>
            <a:pPr marL="344488" indent="-344488" algn="just"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sz="2400" dirty="0"/>
              <a:t>No need to regulate low radiation doses.</a:t>
            </a:r>
          </a:p>
          <a:p>
            <a:pPr marL="344488" indent="-344488" algn="just">
              <a:buFont typeface="Arial" panose="020B0604020202020204" pitchFamily="34" charset="0"/>
              <a:buNone/>
              <a:defRPr/>
            </a:pPr>
            <a:r>
              <a:rPr lang="en-US" sz="2400" dirty="0"/>
              <a:t>Guidance Dose:10 cGy Acute and 10 cGy per year chronic.</a:t>
            </a:r>
          </a:p>
          <a:p>
            <a:pPr marL="225425" indent="-225425" algn="just">
              <a:defRPr/>
            </a:pPr>
            <a:r>
              <a:rPr lang="en-US" sz="2400" dirty="0"/>
              <a:t>Regulation: Do not exceed these by a large amount.</a:t>
            </a:r>
          </a:p>
          <a:p>
            <a:pPr marL="344488" indent="-344488" algn="just"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0000FF"/>
              </a:solidFill>
            </a:endParaRPr>
          </a:p>
          <a:p>
            <a:pPr marL="344488" indent="-344488" algn="just"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</a:rPr>
              <a:t>The new paradigm would: </a:t>
            </a:r>
          </a:p>
          <a:p>
            <a:pPr marL="744538" lvl="1" indent="-344488" algn="just">
              <a:defRPr/>
            </a:pPr>
            <a:r>
              <a:rPr lang="en-US" sz="2400" dirty="0">
                <a:solidFill>
                  <a:srgbClr val="1E924A"/>
                </a:solidFill>
              </a:rPr>
              <a:t>Improve health and prosperity</a:t>
            </a:r>
          </a:p>
          <a:p>
            <a:pPr marL="744538" lvl="1" indent="-344488" algn="just">
              <a:defRPr/>
            </a:pPr>
            <a:r>
              <a:rPr lang="en-US" sz="2400" dirty="0">
                <a:solidFill>
                  <a:srgbClr val="1E924A"/>
                </a:solidFill>
              </a:rPr>
              <a:t>Avoid panic evacuations </a:t>
            </a:r>
          </a:p>
          <a:p>
            <a:pPr marL="744538" lvl="1" indent="-344488" algn="just">
              <a:defRPr/>
            </a:pPr>
            <a:r>
              <a:rPr lang="en-US" sz="2400" dirty="0">
                <a:solidFill>
                  <a:srgbClr val="1E924A"/>
                </a:solidFill>
              </a:rPr>
              <a:t>Reduce costs</a:t>
            </a:r>
          </a:p>
          <a:p>
            <a:pPr marL="344488" indent="-344488" algn="just">
              <a:defRPr/>
            </a:pPr>
            <a:endParaRPr lang="en-US" sz="2400" dirty="0">
              <a:solidFill>
                <a:srgbClr val="1E924A"/>
              </a:solidFill>
            </a:endParaRPr>
          </a:p>
          <a:p>
            <a:pPr marL="344488" indent="-344488" algn="just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The current paradigm does the opposite, and so should be discarded and </a:t>
            </a:r>
            <a:r>
              <a:rPr lang="en-US" sz="2400" dirty="0">
                <a:solidFill>
                  <a:srgbClr val="1E924A"/>
                </a:solidFill>
              </a:rPr>
              <a:t>the new paradigm adopted promptly.</a:t>
            </a:r>
            <a:endParaRPr lang="en-US" sz="2400" dirty="0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22983780-FAB3-45FF-8E5D-902780E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7F9175-7468-4DB2-8593-6C2EAAC52DE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F4D8F83-BFA0-49A0-85C8-BDE939F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36525"/>
            <a:ext cx="8229600" cy="487363"/>
          </a:xfrm>
        </p:spPr>
        <p:txBody>
          <a:bodyPr/>
          <a:lstStyle/>
          <a:p>
            <a:r>
              <a:rPr lang="en-US" altLang="en-US" sz="3200">
                <a:solidFill>
                  <a:srgbClr val="0000FF"/>
                </a:solidFill>
              </a:rPr>
              <a:t>Top Three Diseases of Concern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A4F7FD9-0D68-4504-B899-0523DB4C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739775"/>
            <a:ext cx="5257800" cy="1905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>
                <a:solidFill>
                  <a:srgbClr val="FF0000"/>
                </a:solidFill>
              </a:rPr>
              <a:t>Cardiovascular Disease</a:t>
            </a:r>
          </a:p>
          <a:p>
            <a:pPr>
              <a:spcBef>
                <a:spcPct val="0"/>
              </a:spcBef>
            </a:pPr>
            <a:r>
              <a:rPr lang="en-US" altLang="en-US" sz="2800">
                <a:solidFill>
                  <a:srgbClr val="FF0000"/>
                </a:solidFill>
              </a:rPr>
              <a:t>Cancer </a:t>
            </a:r>
          </a:p>
          <a:p>
            <a:pPr>
              <a:spcBef>
                <a:spcPct val="0"/>
              </a:spcBef>
            </a:pPr>
            <a:r>
              <a:rPr lang="en-US" altLang="en-US" sz="2800">
                <a:solidFill>
                  <a:srgbClr val="FF0000"/>
                </a:solidFill>
              </a:rPr>
              <a:t>Alzheimer’s Disease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B90082E-1296-476A-971F-8EE31ED1D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72FCDF-C70F-4A7B-977C-081620D9B29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125" name="TextBox 1">
            <a:extLst>
              <a:ext uri="{FF2B5EF4-FFF2-40B4-BE49-F238E27FC236}">
                <a16:creationId xmlns:a16="http://schemas.microsoft.com/office/drawing/2014/main" id="{55B93B9D-21D9-4DFE-A519-51E3E73E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2444750"/>
            <a:ext cx="8534400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800"/>
              <a:t>The LNT Model presents a major obstacle for performing investigative studies of prevention and treatment of these diseases using low-dose radiation, in spite of available evidence.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800"/>
              <a:t>Change to a radiation protection paradigm based on radiation hormesis can facilitate and enable progress in tackling these and other diseases.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3A33ABC-18B1-4A23-8647-F46FFC3C4E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The Best of the Best Evidence Supporting the LNT Model</a:t>
            </a:r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2E525181-E694-4497-A335-F07EAECB9DE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A295FE9-77EC-4C30-AE24-2B68EE291077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hlinkClick r:id="rId2"/>
            <a:extLst>
              <a:ext uri="{FF2B5EF4-FFF2-40B4-BE49-F238E27FC236}">
                <a16:creationId xmlns:a16="http://schemas.microsoft.com/office/drawing/2014/main" id="{6408D50B-705F-4AA5-9C2D-B72771090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32250"/>
            <a:ext cx="33305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2">
            <a:hlinkClick r:id="rId2"/>
            <a:extLst>
              <a:ext uri="{FF2B5EF4-FFF2-40B4-BE49-F238E27FC236}">
                <a16:creationId xmlns:a16="http://schemas.microsoft.com/office/drawing/2014/main" id="{E4020FD1-09FE-40D5-87E7-443273CEF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4775"/>
            <a:ext cx="2362200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10">
            <a:extLst>
              <a:ext uri="{FF2B5EF4-FFF2-40B4-BE49-F238E27FC236}">
                <a16:creationId xmlns:a16="http://schemas.microsoft.com/office/drawing/2014/main" id="{B5894C87-4EFF-4F06-9E50-A0397FB9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464050"/>
            <a:ext cx="4832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  <a:defRPr/>
            </a:pPr>
            <a:r>
              <a:rPr lang="en-US" altLang="en-US" sz="1725" dirty="0">
                <a:latin typeface="Arial" panose="020B0604020202020204" pitchFamily="34" charset="0"/>
              </a:rPr>
              <a:t>CNSC withdrew the Canadian data citing major problems with the data </a:t>
            </a:r>
            <a:r>
              <a:rPr lang="en-US" altLang="en-US" sz="1725" dirty="0">
                <a:latin typeface="Arial" panose="020B0604020202020204" pitchFamily="34" charset="0"/>
                <a:hlinkClick r:id="rId5"/>
              </a:rPr>
              <a:t>(CNSC, 2011)</a:t>
            </a:r>
            <a:r>
              <a:rPr lang="en-US" altLang="en-US" sz="1725" dirty="0">
                <a:latin typeface="Arial" panose="020B0604020202020204" pitchFamily="34" charset="0"/>
              </a:rPr>
              <a:t>. </a:t>
            </a:r>
          </a:p>
          <a:p>
            <a:pPr algn="just">
              <a:spcBef>
                <a:spcPct val="50000"/>
              </a:spcBef>
              <a:buFontTx/>
              <a:buNone/>
              <a:defRPr/>
            </a:pPr>
            <a:r>
              <a:rPr lang="en-US" altLang="en-US" sz="1725" dirty="0">
                <a:latin typeface="Arial" panose="020B0604020202020204" pitchFamily="34" charset="0"/>
              </a:rPr>
              <a:t>Without these data, the 15-Country study would no longer show significantly increased cancer risk in the radiation workers.</a:t>
            </a:r>
          </a:p>
        </p:txBody>
      </p:sp>
      <p:sp>
        <p:nvSpPr>
          <p:cNvPr id="7173" name="Slide Number Placeholder 1">
            <a:extLst>
              <a:ext uri="{FF2B5EF4-FFF2-40B4-BE49-F238E27FC236}">
                <a16:creationId xmlns:a16="http://schemas.microsoft.com/office/drawing/2014/main" id="{57F12C95-670F-4697-BEEA-EDEBE36E25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002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4574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71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D48309-2F9F-4C3C-A64D-24C7239B7CD8}" type="slidenum">
              <a:rPr lang="en-US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174" name="TextBox 8">
            <a:extLst>
              <a:ext uri="{FF2B5EF4-FFF2-40B4-BE49-F238E27FC236}">
                <a16:creationId xmlns:a16="http://schemas.microsoft.com/office/drawing/2014/main" id="{0248FA5F-53DF-4819-A957-CDCAC393A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2400"/>
            <a:ext cx="8991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Evidence Quoted by the BEIR VII Report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for the LNT Model No Longer Support It</a:t>
            </a:r>
          </a:p>
        </p:txBody>
      </p:sp>
      <p:pic>
        <p:nvPicPr>
          <p:cNvPr id="7175" name="Picture 2">
            <a:hlinkClick r:id="rId6"/>
            <a:extLst>
              <a:ext uri="{FF2B5EF4-FFF2-40B4-BE49-F238E27FC236}">
                <a16:creationId xmlns:a16="http://schemas.microsoft.com/office/drawing/2014/main" id="{3EC7596B-797C-4BDB-906E-73862479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308100"/>
            <a:ext cx="24511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3">
            <a:extLst>
              <a:ext uri="{FF2B5EF4-FFF2-40B4-BE49-F238E27FC236}">
                <a16:creationId xmlns:a16="http://schemas.microsoft.com/office/drawing/2014/main" id="{F2B01AA2-3E84-421F-B013-6E72A9A7A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1517650"/>
            <a:ext cx="33528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/>
              <a:t>As colon dose increases from ~0.25 Gy to ~0.5 Gy, cancers decrease.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/>
              <a:t>Significant curvature in dose-response contradicts the LNT model</a:t>
            </a:r>
          </a:p>
        </p:txBody>
      </p:sp>
      <p:sp>
        <p:nvSpPr>
          <p:cNvPr id="7177" name="TextBox 1">
            <a:extLst>
              <a:ext uri="{FF2B5EF4-FFF2-40B4-BE49-F238E27FC236}">
                <a16:creationId xmlns:a16="http://schemas.microsoft.com/office/drawing/2014/main" id="{CBF8DBE8-0913-4F81-8FA7-864BBAD12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6296025"/>
            <a:ext cx="8575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</a:rPr>
              <a:t>These data do not support the LNT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C937F8FE-861E-4FDA-9CDB-6F7E635A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33950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/>
              <a:t>Top 3 epidemiologic studies providing strong support for the LNT Model: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F2290880-7A2F-4D42-BDF3-49D40AADEE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D5C824-6C7E-4CF4-B0B9-4C2AA362BB2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E8D3DF-8C33-4D05-8670-50CAB4E57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2632075"/>
            <a:ext cx="89725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2400" dirty="0"/>
              <a:t>Cancer Incidence in the Atomic Bomb Survivors </a:t>
            </a:r>
            <a:r>
              <a:rPr lang="en-US" altLang="en-US" sz="2400" dirty="0">
                <a:hlinkClick r:id="rId2"/>
              </a:rPr>
              <a:t>(Grant, 2017)</a:t>
            </a:r>
            <a:r>
              <a:rPr lang="en-US" altLang="en-US" sz="2400" dirty="0"/>
              <a:t>.</a:t>
            </a:r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2400" dirty="0"/>
              <a:t>INWORKS Study of Nuclear Industry Workers 1945-2005.</a:t>
            </a:r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2400" dirty="0"/>
              <a:t>Breast Cancer in Massachusetts TB Patients </a:t>
            </a:r>
            <a:r>
              <a:rPr lang="en-US" altLang="en-US" sz="2400" dirty="0" err="1"/>
              <a:t>Fluoroscopied</a:t>
            </a:r>
            <a:r>
              <a:rPr lang="en-US" altLang="en-US" sz="2400" dirty="0"/>
              <a:t> Frequently.</a:t>
            </a:r>
          </a:p>
          <a:p>
            <a:pPr marL="457200" indent="-457200" algn="ctr" eaLnBrk="1" hangingPunct="1">
              <a:spcBef>
                <a:spcPct val="0"/>
              </a:spcBef>
              <a:buFontTx/>
              <a:buAutoNum type="arabicPeriod"/>
              <a:defRPr/>
            </a:pPr>
            <a:endParaRPr lang="en-US" altLang="en-US" sz="2400" dirty="0">
              <a:solidFill>
                <a:srgbClr val="0000FF"/>
              </a:solidFill>
            </a:endParaRPr>
          </a:p>
          <a:p>
            <a:pPr marL="457200" indent="-457200" algn="ctr" eaLnBrk="1" hangingPunct="1">
              <a:spcBef>
                <a:spcPct val="0"/>
              </a:spcBef>
              <a:buFontTx/>
              <a:buAutoNum type="arabicPeriod"/>
              <a:defRPr/>
            </a:pPr>
            <a:endParaRPr lang="en-US" altLang="en-US" sz="2400" dirty="0">
              <a:solidFill>
                <a:srgbClr val="0000FF"/>
              </a:solidFill>
            </a:endParaRPr>
          </a:p>
          <a:p>
            <a:pPr marL="457200" indent="-457200" algn="ctr" eaLnBrk="1" hangingPunct="1">
              <a:spcBef>
                <a:spcPct val="0"/>
              </a:spcBef>
              <a:buFontTx/>
              <a:buAutoNum type="arabicPeriod"/>
              <a:defRPr/>
            </a:pPr>
            <a:endParaRPr lang="en-US" altLang="en-US" sz="2400" dirty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8197" name="TextBox 1">
            <a:extLst>
              <a:ext uri="{FF2B5EF4-FFF2-40B4-BE49-F238E27FC236}">
                <a16:creationId xmlns:a16="http://schemas.microsoft.com/office/drawing/2014/main" id="{D9E8B7DD-9D60-41F0-95CC-EFA85D0B2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7800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u="sng">
                <a:solidFill>
                  <a:srgbClr val="0000FF"/>
                </a:solidFill>
                <a:hlinkClick r:id="rId3"/>
              </a:rPr>
              <a:t>NCRP Commentary No. 27</a:t>
            </a:r>
            <a:r>
              <a:rPr lang="en-US" altLang="en-US" u="sng">
                <a:solidFill>
                  <a:srgbClr val="0000FF"/>
                </a:solidFill>
              </a:rPr>
              <a:t>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>
            <a:extLst>
              <a:ext uri="{FF2B5EF4-FFF2-40B4-BE49-F238E27FC236}">
                <a16:creationId xmlns:a16="http://schemas.microsoft.com/office/drawing/2014/main" id="{17795A43-CF68-4702-8D16-28CC0A84B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207963"/>
            <a:ext cx="897255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100">
                <a:solidFill>
                  <a:srgbClr val="0000FF"/>
                </a:solidFill>
              </a:rPr>
              <a:t>1. Cancer Incidence in the Atomic Bomb Survivors</a:t>
            </a:r>
          </a:p>
        </p:txBody>
      </p:sp>
      <p:sp>
        <p:nvSpPr>
          <p:cNvPr id="9219" name="Slide Number Placeholder 1">
            <a:extLst>
              <a:ext uri="{FF2B5EF4-FFF2-40B4-BE49-F238E27FC236}">
                <a16:creationId xmlns:a16="http://schemas.microsoft.com/office/drawing/2014/main" id="{A1CB42DD-894F-47E3-B059-1E9514DB89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F692A5-80F5-47B8-9028-AFA0A220A163}" type="slidenum">
              <a:rPr lang="en-US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9220" name="Picture 1">
            <a:hlinkClick r:id="rId3"/>
            <a:extLst>
              <a:ext uri="{FF2B5EF4-FFF2-40B4-BE49-F238E27FC236}">
                <a16:creationId xmlns:a16="http://schemas.microsoft.com/office/drawing/2014/main" id="{2704A43A-4CC8-448D-8A2D-2A8D05803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35213"/>
            <a:ext cx="3352800" cy="36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3">
            <a:extLst>
              <a:ext uri="{FF2B5EF4-FFF2-40B4-BE49-F238E27FC236}">
                <a16:creationId xmlns:a16="http://schemas.microsoft.com/office/drawing/2014/main" id="{67FAFF8F-622A-4628-BB81-0B29F0B1B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067050"/>
            <a:ext cx="501967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LNT model would not be able to explain the lack of increase in cancers when the radiation dose increased from 0.2 to 0.7 Gy.</a:t>
            </a:r>
          </a:p>
        </p:txBody>
      </p:sp>
      <p:sp>
        <p:nvSpPr>
          <p:cNvPr id="9222" name="TextBox 2">
            <a:extLst>
              <a:ext uri="{FF2B5EF4-FFF2-40B4-BE49-F238E27FC236}">
                <a16:creationId xmlns:a16="http://schemas.microsoft.com/office/drawing/2014/main" id="{49A480C0-2430-4B66-9F04-9E75BA61E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985838"/>
            <a:ext cx="8972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</a:t>
            </a:r>
            <a:r>
              <a:rPr lang="en-US" altLang="en-US" sz="2400">
                <a:hlinkClick r:id="rId3"/>
              </a:rPr>
              <a:t>(Grant, 2017)</a:t>
            </a:r>
            <a:r>
              <a:rPr lang="en-US" altLang="en-US" sz="2400"/>
              <a:t> publication stated that there is too much uncertainty in these data to guide radiation protection policies.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This is not support for the LNT model.</a:t>
            </a:r>
          </a:p>
        </p:txBody>
      </p:sp>
      <p:sp>
        <p:nvSpPr>
          <p:cNvPr id="9223" name="TextBox 4">
            <a:extLst>
              <a:ext uri="{FF2B5EF4-FFF2-40B4-BE49-F238E27FC236}">
                <a16:creationId xmlns:a16="http://schemas.microsoft.com/office/drawing/2014/main" id="{8B5C4111-455C-485D-9B8B-9ECB9DF42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251575"/>
            <a:ext cx="8964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Does this study support the LNT model?</a:t>
            </a: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>
            <a:hlinkClick r:id="rId3"/>
            <a:extLst>
              <a:ext uri="{FF2B5EF4-FFF2-40B4-BE49-F238E27FC236}">
                <a16:creationId xmlns:a16="http://schemas.microsoft.com/office/drawing/2014/main" id="{AA1D4367-903E-4139-AEAA-64FFFDCE5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793750"/>
            <a:ext cx="245745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2">
            <a:extLst>
              <a:ext uri="{FF2B5EF4-FFF2-40B4-BE49-F238E27FC236}">
                <a16:creationId xmlns:a16="http://schemas.microsoft.com/office/drawing/2014/main" id="{89F2D838-A332-434D-83A7-EA301879A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46038"/>
            <a:ext cx="89725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solidFill>
                  <a:srgbClr val="0000FF"/>
                </a:solidFill>
              </a:rPr>
              <a:t>2. INWORKS Study of Nuclear Industry Workers 1945-2005</a:t>
            </a:r>
          </a:p>
        </p:txBody>
      </p:sp>
      <p:sp>
        <p:nvSpPr>
          <p:cNvPr id="11268" name="Slide Number Placeholder 1">
            <a:extLst>
              <a:ext uri="{FF2B5EF4-FFF2-40B4-BE49-F238E27FC236}">
                <a16:creationId xmlns:a16="http://schemas.microsoft.com/office/drawing/2014/main" id="{711F8544-1B6F-404C-BFB7-7B581708AB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3E5123-D107-47A3-B034-561B578C38B1}" type="slidenum">
              <a:rPr lang="en-US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1269" name="Picture 3">
            <a:hlinkClick r:id="rId5"/>
            <a:extLst>
              <a:ext uri="{FF2B5EF4-FFF2-40B4-BE49-F238E27FC236}">
                <a16:creationId xmlns:a16="http://schemas.microsoft.com/office/drawing/2014/main" id="{2A7090D7-E384-4EC0-9371-788B62E130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841375"/>
            <a:ext cx="2574925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2">
            <a:hlinkClick r:id="rId7"/>
            <a:extLst>
              <a:ext uri="{FF2B5EF4-FFF2-40B4-BE49-F238E27FC236}">
                <a16:creationId xmlns:a16="http://schemas.microsoft.com/office/drawing/2014/main" id="{F1875787-0A32-4CC9-BF9E-0C40D81CEA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812800"/>
            <a:ext cx="25304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3">
            <a:extLst>
              <a:ext uri="{FF2B5EF4-FFF2-40B4-BE49-F238E27FC236}">
                <a16:creationId xmlns:a16="http://schemas.microsoft.com/office/drawing/2014/main" id="{AC10CAF5-ACCA-4BF6-8438-4C3DB285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3856038"/>
            <a:ext cx="8972550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200"/>
              <a:t>Highest doses were in the earlier years 1940-1970 when smoking prevalence was high compared to later years.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/>
              <a:t>Smoking increases lung cancer risk and all cancer risk.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/>
              <a:t>Therefore, there would be major confounding of data by smoking.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/>
              <a:t>With smoking-related cancers excluded, according to INWORKS study, ERR/Sv is not significantly increased.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159FE6-C19E-41AC-904A-76516342AD57}"/>
              </a:ext>
            </a:extLst>
          </p:cNvPr>
          <p:cNvCxnSpPr/>
          <p:nvPr/>
        </p:nvCxnSpPr>
        <p:spPr>
          <a:xfrm flipH="1" flipV="1">
            <a:off x="3810000" y="2185988"/>
            <a:ext cx="1189038" cy="173037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39FB3D-8CD6-45DA-818F-41164A250868}"/>
              </a:ext>
            </a:extLst>
          </p:cNvPr>
          <p:cNvCxnSpPr/>
          <p:nvPr/>
        </p:nvCxnSpPr>
        <p:spPr>
          <a:xfrm flipH="1" flipV="1">
            <a:off x="6827838" y="1935163"/>
            <a:ext cx="838200" cy="1981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TextBox 4">
            <a:extLst>
              <a:ext uri="{FF2B5EF4-FFF2-40B4-BE49-F238E27FC236}">
                <a16:creationId xmlns:a16="http://schemas.microsoft.com/office/drawing/2014/main" id="{8CD83B86-8732-415A-886F-45463C154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251575"/>
            <a:ext cx="8964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Does this study support the LNT model?</a:t>
            </a: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>
            <a:extLst>
              <a:ext uri="{FF2B5EF4-FFF2-40B4-BE49-F238E27FC236}">
                <a16:creationId xmlns:a16="http://schemas.microsoft.com/office/drawing/2014/main" id="{50895752-C7C6-45F2-B96F-89BC2929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107950"/>
            <a:ext cx="89725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</a:rPr>
              <a:t>3. Breast Cancer in Massachusetts TB Patients Fluoroscopied Frequently </a:t>
            </a:r>
            <a:r>
              <a:rPr lang="en-US" altLang="en-US" sz="2800">
                <a:solidFill>
                  <a:srgbClr val="0000FF"/>
                </a:solidFill>
                <a:hlinkClick r:id="rId3"/>
              </a:rPr>
              <a:t>(Little &amp; Boice, 2003)</a:t>
            </a:r>
            <a:endParaRPr lang="en-US" altLang="en-US" sz="2800">
              <a:solidFill>
                <a:srgbClr val="0000FF"/>
              </a:solidFill>
            </a:endParaRPr>
          </a:p>
        </p:txBody>
      </p:sp>
      <p:sp>
        <p:nvSpPr>
          <p:cNvPr id="13315" name="Slide Number Placeholder 1">
            <a:extLst>
              <a:ext uri="{FF2B5EF4-FFF2-40B4-BE49-F238E27FC236}">
                <a16:creationId xmlns:a16="http://schemas.microsoft.com/office/drawing/2014/main" id="{A0405CCB-84A7-4673-8B37-C2C008755B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76A93A-A022-42E7-B284-F0AC32719FD4}" type="slidenum">
              <a:rPr lang="en-US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3316" name="Picture 1">
            <a:hlinkClick r:id="rId4"/>
            <a:extLst>
              <a:ext uri="{FF2B5EF4-FFF2-40B4-BE49-F238E27FC236}">
                <a16:creationId xmlns:a16="http://schemas.microsoft.com/office/drawing/2014/main" id="{BAC6D204-C587-448E-9DDF-72481B135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1438275"/>
            <a:ext cx="32543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>
            <a:hlinkClick r:id="rId6"/>
            <a:extLst>
              <a:ext uri="{FF2B5EF4-FFF2-40B4-BE49-F238E27FC236}">
                <a16:creationId xmlns:a16="http://schemas.microsoft.com/office/drawing/2014/main" id="{D4DD653C-FF6C-4173-807F-7EC17F13D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9538"/>
            <a:ext cx="3098800" cy="34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2">
            <a:extLst>
              <a:ext uri="{FF2B5EF4-FFF2-40B4-BE49-F238E27FC236}">
                <a16:creationId xmlns:a16="http://schemas.microsoft.com/office/drawing/2014/main" id="{40976C77-1357-44E2-A44B-7D4A04300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56200"/>
            <a:ext cx="388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Coarse binning at low doses (lowest dose bin was 1 to 99 cGy) can make it impossible to see a threshold or hormetic dose response.</a:t>
            </a:r>
          </a:p>
        </p:txBody>
      </p:sp>
      <p:sp>
        <p:nvSpPr>
          <p:cNvPr id="13319" name="TextBox 6">
            <a:extLst>
              <a:ext uri="{FF2B5EF4-FFF2-40B4-BE49-F238E27FC236}">
                <a16:creationId xmlns:a16="http://schemas.microsoft.com/office/drawing/2014/main" id="{C14B5BCB-6EAC-495A-B60F-AD5274938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75" y="5127625"/>
            <a:ext cx="327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Canadian study with finer binning shows a threshold type of dose response and a hint of radiation hormesis.</a:t>
            </a:r>
          </a:p>
        </p:txBody>
      </p:sp>
      <p:sp>
        <p:nvSpPr>
          <p:cNvPr id="13320" name="TextBox 4">
            <a:extLst>
              <a:ext uri="{FF2B5EF4-FFF2-40B4-BE49-F238E27FC236}">
                <a16:creationId xmlns:a16="http://schemas.microsoft.com/office/drawing/2014/main" id="{2F4EC52D-0CE9-485F-B437-012A946BB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6251575"/>
            <a:ext cx="8964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Does this study support the LNT model?</a:t>
            </a:r>
            <a:endParaRPr lang="en-US" altLang="en-US" sz="2400"/>
          </a:p>
        </p:txBody>
      </p:sp>
      <p:sp>
        <p:nvSpPr>
          <p:cNvPr id="13321" name="TextBox 2">
            <a:extLst>
              <a:ext uri="{FF2B5EF4-FFF2-40B4-BE49-F238E27FC236}">
                <a16:creationId xmlns:a16="http://schemas.microsoft.com/office/drawing/2014/main" id="{3D6A3B6B-9755-48B6-99E0-5BE3DFBA1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-955675"/>
            <a:ext cx="89725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</a:rPr>
              <a:t>3. Breast Cancer in Massachusetts TB Patients Fluoroscopied Frequently </a:t>
            </a:r>
            <a:r>
              <a:rPr lang="en-US" altLang="en-US" sz="2800">
                <a:solidFill>
                  <a:srgbClr val="0000FF"/>
                </a:solidFill>
                <a:hlinkClick r:id="rId3"/>
              </a:rPr>
              <a:t>(Little &amp; Boice, 2003)</a:t>
            </a:r>
            <a:endParaRPr lang="en-US" altLang="en-US" sz="2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67983</TotalTime>
  <Words>1737</Words>
  <Application>Microsoft Office PowerPoint</Application>
  <PresentationFormat>On-screen Show (4:3)</PresentationFormat>
  <Paragraphs>270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Radiation Hormesis and Radiation Protection </vt:lpstr>
      <vt:lpstr>PowerPoint Presentation</vt:lpstr>
      <vt:lpstr>Top Three Diseases of Concern</vt:lpstr>
      <vt:lpstr>The Best of the Best Evidence Supporting the LNT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Radiation Hormesis</vt:lpstr>
      <vt:lpstr>PowerPoint Presentation</vt:lpstr>
      <vt:lpstr>PowerPoint Presentation</vt:lpstr>
      <vt:lpstr>PowerPoint Presentation</vt:lpstr>
      <vt:lpstr>PowerPoint Presentation</vt:lpstr>
      <vt:lpstr>Chronic Radiation Exposures to Single Organs</vt:lpstr>
      <vt:lpstr>PowerPoint Presentation</vt:lpstr>
      <vt:lpstr>PowerPoint Presentation</vt:lpstr>
      <vt:lpstr>Radiation Hormesis &amp;  Radiation Protection</vt:lpstr>
      <vt:lpstr>PowerPoint Presentation</vt:lpstr>
      <vt:lpstr>PowerPoint Presentation</vt:lpstr>
      <vt:lpstr>Acute Radiation Exposures</vt:lpstr>
      <vt:lpstr>Radiation Exposures over Extended Periods of Time</vt:lpstr>
      <vt:lpstr>New Paradigm of Radiation Protection</vt:lpstr>
      <vt:lpstr>Effect of the New Paradigm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the radiological community continue the present radiation dose-reduction campaign and efforts?</dc:title>
  <dc:creator>'Mohan Doss'</dc:creator>
  <cp:lastModifiedBy>Steve Baker</cp:lastModifiedBy>
  <cp:revision>1000</cp:revision>
  <dcterms:created xsi:type="dcterms:W3CDTF">2015-02-17T10:01:28Z</dcterms:created>
  <dcterms:modified xsi:type="dcterms:W3CDTF">2018-10-02T19:06:04Z</dcterms:modified>
</cp:coreProperties>
</file>