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380" r:id="rId3"/>
    <p:sldId id="357" r:id="rId4"/>
    <p:sldId id="360" r:id="rId5"/>
    <p:sldId id="396" r:id="rId6"/>
    <p:sldId id="397" r:id="rId7"/>
    <p:sldId id="389" r:id="rId8"/>
    <p:sldId id="388" r:id="rId9"/>
    <p:sldId id="320" r:id="rId10"/>
    <p:sldId id="409" r:id="rId11"/>
    <p:sldId id="361" r:id="rId12"/>
    <p:sldId id="406" r:id="rId13"/>
    <p:sldId id="362" r:id="rId14"/>
    <p:sldId id="364" r:id="rId15"/>
    <p:sldId id="402" r:id="rId16"/>
    <p:sldId id="408" r:id="rId17"/>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FFD7"/>
    <a:srgbClr val="D1FF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69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1763AC-E768-BA4C-8ED1-C1B36D228633}" type="datetimeFigureOut">
              <a:rPr lang="fr-FR" smtClean="0"/>
              <a:t>02/10/2018</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1A4D39F-E4AD-C347-B10F-7A571EB1D5A7}" type="slidenum">
              <a:rPr lang="fr-FR" smtClean="0"/>
              <a:t>‹#›</a:t>
            </a:fld>
            <a:endParaRPr lang="fr-FR"/>
          </a:p>
        </p:txBody>
      </p:sp>
    </p:spTree>
    <p:extLst>
      <p:ext uri="{BB962C8B-B14F-4D97-AF65-F5344CB8AC3E}">
        <p14:creationId xmlns:p14="http://schemas.microsoft.com/office/powerpoint/2010/main" val="35765372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A842F9-7ADA-574D-AC6E-B6627948B57B}" type="datetimeFigureOut">
              <a:rPr lang="fr-FR" smtClean="0"/>
              <a:t>02/10/2018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909420-013C-134C-9799-9F828CA5E1E0}" type="slidenum">
              <a:rPr lang="fr-FR" smtClean="0"/>
              <a:t>‹#›</a:t>
            </a:fld>
            <a:endParaRPr lang="fr-FR"/>
          </a:p>
        </p:txBody>
      </p:sp>
    </p:spTree>
    <p:extLst>
      <p:ext uri="{BB962C8B-B14F-4D97-AF65-F5344CB8AC3E}">
        <p14:creationId xmlns:p14="http://schemas.microsoft.com/office/powerpoint/2010/main" val="28355020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p:cNvSpPr>
          <p:nvPr>
            <p:ph type="sldImg"/>
          </p:nvPr>
        </p:nvSpPr>
        <p:spPr>
          <a:xfrm>
            <a:off x="1144588" y="687388"/>
            <a:ext cx="4570412" cy="3429000"/>
          </a:xfrm>
          <a:ln/>
        </p:spPr>
      </p:sp>
      <p:sp>
        <p:nvSpPr>
          <p:cNvPr id="40962" name="Espace réservé des commentair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fr-CA">
              <a:latin typeface="Arial" charset="0"/>
              <a:ea typeface="ＭＳ Ｐゴシック" charset="0"/>
              <a:cs typeface="ＭＳ Ｐゴシック" charset="0"/>
            </a:endParaRPr>
          </a:p>
        </p:txBody>
      </p:sp>
      <p:sp>
        <p:nvSpPr>
          <p:cNvPr id="40963" name="Espace réservé de la date 3"/>
          <p:cNvSpPr txBox="1">
            <a:spLocks noGrp="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sz="4400">
                <a:solidFill>
                  <a:schemeClr val="tx2"/>
                </a:solidFill>
                <a:latin typeface="Helvetica" charset="0"/>
                <a:ea typeface="ＭＳ Ｐゴシック" charset="0"/>
                <a:cs typeface="ＭＳ Ｐゴシック" charset="0"/>
              </a:defRPr>
            </a:lvl1pPr>
            <a:lvl2pPr marL="742950" indent="-285750" eaLnBrk="0" hangingPunct="0">
              <a:defRPr sz="4400">
                <a:solidFill>
                  <a:schemeClr val="tx2"/>
                </a:solidFill>
                <a:latin typeface="Helvetica" charset="0"/>
                <a:ea typeface="ＭＳ Ｐゴシック" charset="0"/>
              </a:defRPr>
            </a:lvl2pPr>
            <a:lvl3pPr marL="1143000" indent="-228600" eaLnBrk="0" hangingPunct="0">
              <a:defRPr sz="4400">
                <a:solidFill>
                  <a:schemeClr val="tx2"/>
                </a:solidFill>
                <a:latin typeface="Helvetica" charset="0"/>
                <a:ea typeface="ＭＳ Ｐゴシック" charset="0"/>
              </a:defRPr>
            </a:lvl3pPr>
            <a:lvl4pPr marL="1600200" indent="-228600" eaLnBrk="0" hangingPunct="0">
              <a:defRPr sz="4400">
                <a:solidFill>
                  <a:schemeClr val="tx2"/>
                </a:solidFill>
                <a:latin typeface="Helvetica" charset="0"/>
                <a:ea typeface="ＭＳ Ｐゴシック" charset="0"/>
              </a:defRPr>
            </a:lvl4pPr>
            <a:lvl5pPr marL="2057400" indent="-228600" eaLnBrk="0" hangingPunct="0">
              <a:defRPr sz="4400">
                <a:solidFill>
                  <a:schemeClr val="tx2"/>
                </a:solidFill>
                <a:latin typeface="Helvetica" charset="0"/>
                <a:ea typeface="ＭＳ Ｐゴシック" charset="0"/>
              </a:defRPr>
            </a:lvl5pPr>
            <a:lvl6pPr marL="2514600" indent="-228600" eaLnBrk="0" fontAlgn="base" hangingPunct="0">
              <a:spcBef>
                <a:spcPct val="0"/>
              </a:spcBef>
              <a:spcAft>
                <a:spcPct val="0"/>
              </a:spcAft>
              <a:defRPr sz="4400">
                <a:solidFill>
                  <a:schemeClr val="tx2"/>
                </a:solidFill>
                <a:latin typeface="Helvetica" charset="0"/>
                <a:ea typeface="ＭＳ Ｐゴシック" charset="0"/>
              </a:defRPr>
            </a:lvl6pPr>
            <a:lvl7pPr marL="2971800" indent="-228600" eaLnBrk="0" fontAlgn="base" hangingPunct="0">
              <a:spcBef>
                <a:spcPct val="0"/>
              </a:spcBef>
              <a:spcAft>
                <a:spcPct val="0"/>
              </a:spcAft>
              <a:defRPr sz="4400">
                <a:solidFill>
                  <a:schemeClr val="tx2"/>
                </a:solidFill>
                <a:latin typeface="Helvetica" charset="0"/>
                <a:ea typeface="ＭＳ Ｐゴシック" charset="0"/>
              </a:defRPr>
            </a:lvl7pPr>
            <a:lvl8pPr marL="3429000" indent="-228600" eaLnBrk="0" fontAlgn="base" hangingPunct="0">
              <a:spcBef>
                <a:spcPct val="0"/>
              </a:spcBef>
              <a:spcAft>
                <a:spcPct val="0"/>
              </a:spcAft>
              <a:defRPr sz="4400">
                <a:solidFill>
                  <a:schemeClr val="tx2"/>
                </a:solidFill>
                <a:latin typeface="Helvetica" charset="0"/>
                <a:ea typeface="ＭＳ Ｐゴシック" charset="0"/>
              </a:defRPr>
            </a:lvl8pPr>
            <a:lvl9pPr marL="3886200" indent="-228600" eaLnBrk="0" fontAlgn="base" hangingPunct="0">
              <a:spcBef>
                <a:spcPct val="0"/>
              </a:spcBef>
              <a:spcAft>
                <a:spcPct val="0"/>
              </a:spcAft>
              <a:defRPr sz="4400">
                <a:solidFill>
                  <a:schemeClr val="tx2"/>
                </a:solidFill>
                <a:latin typeface="Helvetica" charset="0"/>
                <a:ea typeface="ＭＳ Ｐゴシック" charset="0"/>
              </a:defRPr>
            </a:lvl9pPr>
          </a:lstStyle>
          <a:p>
            <a:pPr algn="r" eaLnBrk="1" hangingPunct="1"/>
            <a:fld id="{BB828FA6-2D6A-3B48-B97E-CD1940F7079D}" type="datetime1">
              <a:rPr lang="fr-FR" sz="1200">
                <a:solidFill>
                  <a:schemeClr val="tx1"/>
                </a:solidFill>
              </a:rPr>
              <a:pPr algn="r" eaLnBrk="1" hangingPunct="1"/>
              <a:t>02/10/2018</a:t>
            </a:fld>
            <a:endParaRPr lang="fr-FR" sz="1200">
              <a:solidFill>
                <a:schemeClr val="tx1"/>
              </a:solidFill>
            </a:endParaRPr>
          </a:p>
        </p:txBody>
      </p:sp>
      <p:sp>
        <p:nvSpPr>
          <p:cNvPr id="40964" name="Espace réservé du numéro de diapositive 4"/>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b"/>
          <a:lstStyle>
            <a:lvl1pPr eaLnBrk="0" hangingPunct="0">
              <a:defRPr sz="4400">
                <a:solidFill>
                  <a:schemeClr val="tx2"/>
                </a:solidFill>
                <a:latin typeface="Helvetica" charset="0"/>
                <a:ea typeface="ＭＳ Ｐゴシック" charset="0"/>
                <a:cs typeface="ＭＳ Ｐゴシック" charset="0"/>
              </a:defRPr>
            </a:lvl1pPr>
            <a:lvl2pPr marL="742950" indent="-285750" eaLnBrk="0" hangingPunct="0">
              <a:defRPr sz="4400">
                <a:solidFill>
                  <a:schemeClr val="tx2"/>
                </a:solidFill>
                <a:latin typeface="Helvetica" charset="0"/>
                <a:ea typeface="ＭＳ Ｐゴシック" charset="0"/>
              </a:defRPr>
            </a:lvl2pPr>
            <a:lvl3pPr marL="1143000" indent="-228600" eaLnBrk="0" hangingPunct="0">
              <a:defRPr sz="4400">
                <a:solidFill>
                  <a:schemeClr val="tx2"/>
                </a:solidFill>
                <a:latin typeface="Helvetica" charset="0"/>
                <a:ea typeface="ＭＳ Ｐゴシック" charset="0"/>
              </a:defRPr>
            </a:lvl3pPr>
            <a:lvl4pPr marL="1600200" indent="-228600" eaLnBrk="0" hangingPunct="0">
              <a:defRPr sz="4400">
                <a:solidFill>
                  <a:schemeClr val="tx2"/>
                </a:solidFill>
                <a:latin typeface="Helvetica" charset="0"/>
                <a:ea typeface="ＭＳ Ｐゴシック" charset="0"/>
              </a:defRPr>
            </a:lvl4pPr>
            <a:lvl5pPr marL="2057400" indent="-228600" eaLnBrk="0" hangingPunct="0">
              <a:defRPr sz="4400">
                <a:solidFill>
                  <a:schemeClr val="tx2"/>
                </a:solidFill>
                <a:latin typeface="Helvetica" charset="0"/>
                <a:ea typeface="ＭＳ Ｐゴシック" charset="0"/>
              </a:defRPr>
            </a:lvl5pPr>
            <a:lvl6pPr marL="2514600" indent="-228600" eaLnBrk="0" fontAlgn="base" hangingPunct="0">
              <a:spcBef>
                <a:spcPct val="0"/>
              </a:spcBef>
              <a:spcAft>
                <a:spcPct val="0"/>
              </a:spcAft>
              <a:defRPr sz="4400">
                <a:solidFill>
                  <a:schemeClr val="tx2"/>
                </a:solidFill>
                <a:latin typeface="Helvetica" charset="0"/>
                <a:ea typeface="ＭＳ Ｐゴシック" charset="0"/>
              </a:defRPr>
            </a:lvl6pPr>
            <a:lvl7pPr marL="2971800" indent="-228600" eaLnBrk="0" fontAlgn="base" hangingPunct="0">
              <a:spcBef>
                <a:spcPct val="0"/>
              </a:spcBef>
              <a:spcAft>
                <a:spcPct val="0"/>
              </a:spcAft>
              <a:defRPr sz="4400">
                <a:solidFill>
                  <a:schemeClr val="tx2"/>
                </a:solidFill>
                <a:latin typeface="Helvetica" charset="0"/>
                <a:ea typeface="ＭＳ Ｐゴシック" charset="0"/>
              </a:defRPr>
            </a:lvl7pPr>
            <a:lvl8pPr marL="3429000" indent="-228600" eaLnBrk="0" fontAlgn="base" hangingPunct="0">
              <a:spcBef>
                <a:spcPct val="0"/>
              </a:spcBef>
              <a:spcAft>
                <a:spcPct val="0"/>
              </a:spcAft>
              <a:defRPr sz="4400">
                <a:solidFill>
                  <a:schemeClr val="tx2"/>
                </a:solidFill>
                <a:latin typeface="Helvetica" charset="0"/>
                <a:ea typeface="ＭＳ Ｐゴシック" charset="0"/>
              </a:defRPr>
            </a:lvl8pPr>
            <a:lvl9pPr marL="3886200" indent="-228600" eaLnBrk="0" fontAlgn="base" hangingPunct="0">
              <a:spcBef>
                <a:spcPct val="0"/>
              </a:spcBef>
              <a:spcAft>
                <a:spcPct val="0"/>
              </a:spcAft>
              <a:defRPr sz="4400">
                <a:solidFill>
                  <a:schemeClr val="tx2"/>
                </a:solidFill>
                <a:latin typeface="Helvetica" charset="0"/>
                <a:ea typeface="ＭＳ Ｐゴシック" charset="0"/>
              </a:defRPr>
            </a:lvl9pPr>
          </a:lstStyle>
          <a:p>
            <a:pPr algn="r" eaLnBrk="1" hangingPunct="1"/>
            <a:fld id="{5457746F-CA60-E64C-9A1E-D1A7BD91A5B4}" type="slidenum">
              <a:rPr lang="fr-FR" sz="1200">
                <a:solidFill>
                  <a:schemeClr val="tx1"/>
                </a:solidFill>
              </a:rPr>
              <a:pPr algn="r" eaLnBrk="1" hangingPunct="1"/>
              <a:t>7</a:t>
            </a:fld>
            <a:endParaRPr lang="fr-FR" sz="12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Espace réservé de l'image des diapositives 1"/>
          <p:cNvSpPr>
            <a:spLocks noGrp="1" noRot="1" noChangeAspect="1"/>
          </p:cNvSpPr>
          <p:nvPr>
            <p:ph type="sldImg"/>
          </p:nvPr>
        </p:nvSpPr>
        <p:spPr>
          <a:xfrm>
            <a:off x="1144588" y="687388"/>
            <a:ext cx="4570412" cy="3429000"/>
          </a:xfrm>
          <a:ln/>
        </p:spPr>
      </p:sp>
      <p:sp>
        <p:nvSpPr>
          <p:cNvPr id="38914" name="Espace réservé des commentair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fr-CA">
              <a:latin typeface="Arial" charset="0"/>
              <a:ea typeface="ＭＳ Ｐゴシック" charset="0"/>
              <a:cs typeface="ＭＳ Ｐゴシック" charset="0"/>
            </a:endParaRPr>
          </a:p>
        </p:txBody>
      </p:sp>
      <p:sp>
        <p:nvSpPr>
          <p:cNvPr id="38915" name="Espace réservé de la date 3"/>
          <p:cNvSpPr txBox="1">
            <a:spLocks noGrp="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sz="4400">
                <a:solidFill>
                  <a:schemeClr val="tx2"/>
                </a:solidFill>
                <a:latin typeface="Helvetica" charset="0"/>
                <a:ea typeface="ＭＳ Ｐゴシック" charset="0"/>
                <a:cs typeface="ＭＳ Ｐゴシック" charset="0"/>
              </a:defRPr>
            </a:lvl1pPr>
            <a:lvl2pPr marL="742950" indent="-285750" eaLnBrk="0" hangingPunct="0">
              <a:defRPr sz="4400">
                <a:solidFill>
                  <a:schemeClr val="tx2"/>
                </a:solidFill>
                <a:latin typeface="Helvetica" charset="0"/>
                <a:ea typeface="ＭＳ Ｐゴシック" charset="0"/>
              </a:defRPr>
            </a:lvl2pPr>
            <a:lvl3pPr marL="1143000" indent="-228600" eaLnBrk="0" hangingPunct="0">
              <a:defRPr sz="4400">
                <a:solidFill>
                  <a:schemeClr val="tx2"/>
                </a:solidFill>
                <a:latin typeface="Helvetica" charset="0"/>
                <a:ea typeface="ＭＳ Ｐゴシック" charset="0"/>
              </a:defRPr>
            </a:lvl3pPr>
            <a:lvl4pPr marL="1600200" indent="-228600" eaLnBrk="0" hangingPunct="0">
              <a:defRPr sz="4400">
                <a:solidFill>
                  <a:schemeClr val="tx2"/>
                </a:solidFill>
                <a:latin typeface="Helvetica" charset="0"/>
                <a:ea typeface="ＭＳ Ｐゴシック" charset="0"/>
              </a:defRPr>
            </a:lvl4pPr>
            <a:lvl5pPr marL="2057400" indent="-228600" eaLnBrk="0" hangingPunct="0">
              <a:defRPr sz="4400">
                <a:solidFill>
                  <a:schemeClr val="tx2"/>
                </a:solidFill>
                <a:latin typeface="Helvetica" charset="0"/>
                <a:ea typeface="ＭＳ Ｐゴシック" charset="0"/>
              </a:defRPr>
            </a:lvl5pPr>
            <a:lvl6pPr marL="2514600" indent="-228600" eaLnBrk="0" fontAlgn="base" hangingPunct="0">
              <a:spcBef>
                <a:spcPct val="0"/>
              </a:spcBef>
              <a:spcAft>
                <a:spcPct val="0"/>
              </a:spcAft>
              <a:defRPr sz="4400">
                <a:solidFill>
                  <a:schemeClr val="tx2"/>
                </a:solidFill>
                <a:latin typeface="Helvetica" charset="0"/>
                <a:ea typeface="ＭＳ Ｐゴシック" charset="0"/>
              </a:defRPr>
            </a:lvl6pPr>
            <a:lvl7pPr marL="2971800" indent="-228600" eaLnBrk="0" fontAlgn="base" hangingPunct="0">
              <a:spcBef>
                <a:spcPct val="0"/>
              </a:spcBef>
              <a:spcAft>
                <a:spcPct val="0"/>
              </a:spcAft>
              <a:defRPr sz="4400">
                <a:solidFill>
                  <a:schemeClr val="tx2"/>
                </a:solidFill>
                <a:latin typeface="Helvetica" charset="0"/>
                <a:ea typeface="ＭＳ Ｐゴシック" charset="0"/>
              </a:defRPr>
            </a:lvl7pPr>
            <a:lvl8pPr marL="3429000" indent="-228600" eaLnBrk="0" fontAlgn="base" hangingPunct="0">
              <a:spcBef>
                <a:spcPct val="0"/>
              </a:spcBef>
              <a:spcAft>
                <a:spcPct val="0"/>
              </a:spcAft>
              <a:defRPr sz="4400">
                <a:solidFill>
                  <a:schemeClr val="tx2"/>
                </a:solidFill>
                <a:latin typeface="Helvetica" charset="0"/>
                <a:ea typeface="ＭＳ Ｐゴシック" charset="0"/>
              </a:defRPr>
            </a:lvl8pPr>
            <a:lvl9pPr marL="3886200" indent="-228600" eaLnBrk="0" fontAlgn="base" hangingPunct="0">
              <a:spcBef>
                <a:spcPct val="0"/>
              </a:spcBef>
              <a:spcAft>
                <a:spcPct val="0"/>
              </a:spcAft>
              <a:defRPr sz="4400">
                <a:solidFill>
                  <a:schemeClr val="tx2"/>
                </a:solidFill>
                <a:latin typeface="Helvetica" charset="0"/>
                <a:ea typeface="ＭＳ Ｐゴシック" charset="0"/>
              </a:defRPr>
            </a:lvl9pPr>
          </a:lstStyle>
          <a:p>
            <a:pPr algn="r" eaLnBrk="1" hangingPunct="1"/>
            <a:fld id="{438289AD-5FBD-994F-93D4-5074594F823C}" type="datetime1">
              <a:rPr lang="fr-FR" sz="1200">
                <a:solidFill>
                  <a:schemeClr val="tx1"/>
                </a:solidFill>
              </a:rPr>
              <a:pPr algn="r" eaLnBrk="1" hangingPunct="1"/>
              <a:t>02/10/2018</a:t>
            </a:fld>
            <a:endParaRPr lang="fr-FR" sz="1200">
              <a:solidFill>
                <a:schemeClr val="tx1"/>
              </a:solidFill>
            </a:endParaRPr>
          </a:p>
        </p:txBody>
      </p:sp>
      <p:sp>
        <p:nvSpPr>
          <p:cNvPr id="38916" name="Espace réservé du numéro de diapositive 4"/>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b"/>
          <a:lstStyle>
            <a:lvl1pPr eaLnBrk="0" hangingPunct="0">
              <a:defRPr sz="4400">
                <a:solidFill>
                  <a:schemeClr val="tx2"/>
                </a:solidFill>
                <a:latin typeface="Helvetica" charset="0"/>
                <a:ea typeface="ＭＳ Ｐゴシック" charset="0"/>
                <a:cs typeface="ＭＳ Ｐゴシック" charset="0"/>
              </a:defRPr>
            </a:lvl1pPr>
            <a:lvl2pPr marL="742950" indent="-285750" eaLnBrk="0" hangingPunct="0">
              <a:defRPr sz="4400">
                <a:solidFill>
                  <a:schemeClr val="tx2"/>
                </a:solidFill>
                <a:latin typeface="Helvetica" charset="0"/>
                <a:ea typeface="ＭＳ Ｐゴシック" charset="0"/>
              </a:defRPr>
            </a:lvl2pPr>
            <a:lvl3pPr marL="1143000" indent="-228600" eaLnBrk="0" hangingPunct="0">
              <a:defRPr sz="4400">
                <a:solidFill>
                  <a:schemeClr val="tx2"/>
                </a:solidFill>
                <a:latin typeface="Helvetica" charset="0"/>
                <a:ea typeface="ＭＳ Ｐゴシック" charset="0"/>
              </a:defRPr>
            </a:lvl3pPr>
            <a:lvl4pPr marL="1600200" indent="-228600" eaLnBrk="0" hangingPunct="0">
              <a:defRPr sz="4400">
                <a:solidFill>
                  <a:schemeClr val="tx2"/>
                </a:solidFill>
                <a:latin typeface="Helvetica" charset="0"/>
                <a:ea typeface="ＭＳ Ｐゴシック" charset="0"/>
              </a:defRPr>
            </a:lvl4pPr>
            <a:lvl5pPr marL="2057400" indent="-228600" eaLnBrk="0" hangingPunct="0">
              <a:defRPr sz="4400">
                <a:solidFill>
                  <a:schemeClr val="tx2"/>
                </a:solidFill>
                <a:latin typeface="Helvetica" charset="0"/>
                <a:ea typeface="ＭＳ Ｐゴシック" charset="0"/>
              </a:defRPr>
            </a:lvl5pPr>
            <a:lvl6pPr marL="2514600" indent="-228600" eaLnBrk="0" fontAlgn="base" hangingPunct="0">
              <a:spcBef>
                <a:spcPct val="0"/>
              </a:spcBef>
              <a:spcAft>
                <a:spcPct val="0"/>
              </a:spcAft>
              <a:defRPr sz="4400">
                <a:solidFill>
                  <a:schemeClr val="tx2"/>
                </a:solidFill>
                <a:latin typeface="Helvetica" charset="0"/>
                <a:ea typeface="ＭＳ Ｐゴシック" charset="0"/>
              </a:defRPr>
            </a:lvl6pPr>
            <a:lvl7pPr marL="2971800" indent="-228600" eaLnBrk="0" fontAlgn="base" hangingPunct="0">
              <a:spcBef>
                <a:spcPct val="0"/>
              </a:spcBef>
              <a:spcAft>
                <a:spcPct val="0"/>
              </a:spcAft>
              <a:defRPr sz="4400">
                <a:solidFill>
                  <a:schemeClr val="tx2"/>
                </a:solidFill>
                <a:latin typeface="Helvetica" charset="0"/>
                <a:ea typeface="ＭＳ Ｐゴシック" charset="0"/>
              </a:defRPr>
            </a:lvl7pPr>
            <a:lvl8pPr marL="3429000" indent="-228600" eaLnBrk="0" fontAlgn="base" hangingPunct="0">
              <a:spcBef>
                <a:spcPct val="0"/>
              </a:spcBef>
              <a:spcAft>
                <a:spcPct val="0"/>
              </a:spcAft>
              <a:defRPr sz="4400">
                <a:solidFill>
                  <a:schemeClr val="tx2"/>
                </a:solidFill>
                <a:latin typeface="Helvetica" charset="0"/>
                <a:ea typeface="ＭＳ Ｐゴシック" charset="0"/>
              </a:defRPr>
            </a:lvl8pPr>
            <a:lvl9pPr marL="3886200" indent="-228600" eaLnBrk="0" fontAlgn="base" hangingPunct="0">
              <a:spcBef>
                <a:spcPct val="0"/>
              </a:spcBef>
              <a:spcAft>
                <a:spcPct val="0"/>
              </a:spcAft>
              <a:defRPr sz="4400">
                <a:solidFill>
                  <a:schemeClr val="tx2"/>
                </a:solidFill>
                <a:latin typeface="Helvetica" charset="0"/>
                <a:ea typeface="ＭＳ Ｐゴシック" charset="0"/>
              </a:defRPr>
            </a:lvl9pPr>
          </a:lstStyle>
          <a:p>
            <a:pPr algn="r" eaLnBrk="1" hangingPunct="1"/>
            <a:fld id="{9578CB69-4DA2-AA47-A5A2-1356A980547D}" type="slidenum">
              <a:rPr lang="fr-FR" sz="1200">
                <a:solidFill>
                  <a:schemeClr val="tx1"/>
                </a:solidFill>
              </a:rPr>
              <a:pPr algn="r" eaLnBrk="1" hangingPunct="1"/>
              <a:t>8</a:t>
            </a:fld>
            <a:endParaRPr lang="fr-FR" sz="12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2771" name="Rectangle 1027"/>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endParaRPr lang="fr-FR">
              <a:latin typeface="Arial"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9" name="Espace réservé des commentaire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altLang="ko-KR">
                <a:latin typeface="Arial" charset="0"/>
                <a:ea typeface="ＭＳ Ｐゴシック" charset="0"/>
                <a:cs typeface="ＭＳ Ｐゴシック" charset="0"/>
              </a:rPr>
              <a:t>Considerations about the risk to future generations…. « Can we leave to</a:t>
            </a:r>
          </a:p>
          <a:p>
            <a:r>
              <a:rPr lang="en-GB" altLang="ko-KR">
                <a:latin typeface="Arial" charset="0"/>
                <a:ea typeface="ＭＳ Ｐゴシック" charset="0"/>
                <a:cs typeface="ＭＳ Ｐゴシック" charset="0"/>
              </a:rPr>
              <a:t> the future generations the problem of somehow adjusting themselves to</a:t>
            </a:r>
          </a:p>
          <a:p>
            <a:r>
              <a:rPr lang="en-GB" altLang="ko-KR">
                <a:latin typeface="Arial" charset="0"/>
                <a:ea typeface="ＭＳ Ｐゴシック" charset="0"/>
                <a:cs typeface="ＭＳ Ｐゴシック" charset="0"/>
              </a:rPr>
              <a:t> an environment of higher radiation levels? » </a:t>
            </a:r>
          </a:p>
          <a:p>
            <a:endParaRPr lang="en-GB" altLang="ko-KR">
              <a:latin typeface="Arial" charset="0"/>
              <a:ea typeface="ＭＳ Ｐゴシック" charset="0"/>
              <a:cs typeface="ＭＳ Ｐゴシック" charset="0"/>
            </a:endParaRPr>
          </a:p>
          <a:p>
            <a:r>
              <a:rPr lang="en-GB" altLang="ko-KR">
                <a:latin typeface="Arial" charset="0"/>
                <a:ea typeface="ＭＳ Ｐゴシック" charset="0"/>
                <a:cs typeface="ＭＳ Ｐゴシック" charset="0"/>
              </a:rPr>
              <a:t>The benefit of radiation increase life expectancy by also senility….</a:t>
            </a:r>
          </a:p>
        </p:txBody>
      </p:sp>
      <p:sp>
        <p:nvSpPr>
          <p:cNvPr id="111620" name="Espace réservé de la date 3"/>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29057" indent="-280406">
              <a:defRPr>
                <a:solidFill>
                  <a:schemeClr val="tx1"/>
                </a:solidFill>
                <a:latin typeface="Arial" charset="0"/>
                <a:ea typeface="ＭＳ Ｐゴシック" charset="0"/>
              </a:defRPr>
            </a:lvl2pPr>
            <a:lvl3pPr marL="1121626" indent="-224325">
              <a:defRPr>
                <a:solidFill>
                  <a:schemeClr val="tx1"/>
                </a:solidFill>
                <a:latin typeface="Arial" charset="0"/>
                <a:ea typeface="ＭＳ Ｐゴシック" charset="0"/>
              </a:defRPr>
            </a:lvl3pPr>
            <a:lvl4pPr marL="1570276" indent="-224325">
              <a:defRPr>
                <a:solidFill>
                  <a:schemeClr val="tx1"/>
                </a:solidFill>
                <a:latin typeface="Arial" charset="0"/>
                <a:ea typeface="ＭＳ Ｐゴシック" charset="0"/>
              </a:defRPr>
            </a:lvl4pPr>
            <a:lvl5pPr marL="2018927" indent="-224325">
              <a:defRPr>
                <a:solidFill>
                  <a:schemeClr val="tx1"/>
                </a:solidFill>
                <a:latin typeface="Arial" charset="0"/>
                <a:ea typeface="ＭＳ Ｐゴシック" charset="0"/>
              </a:defRPr>
            </a:lvl5pPr>
            <a:lvl6pPr marL="2467577" indent="-224325" eaLnBrk="0" fontAlgn="base" hangingPunct="0">
              <a:spcBef>
                <a:spcPct val="0"/>
              </a:spcBef>
              <a:spcAft>
                <a:spcPct val="0"/>
              </a:spcAft>
              <a:defRPr>
                <a:solidFill>
                  <a:schemeClr val="tx1"/>
                </a:solidFill>
                <a:latin typeface="Arial" charset="0"/>
                <a:ea typeface="ＭＳ Ｐゴシック" charset="0"/>
              </a:defRPr>
            </a:lvl6pPr>
            <a:lvl7pPr marL="2916227" indent="-224325" eaLnBrk="0" fontAlgn="base" hangingPunct="0">
              <a:spcBef>
                <a:spcPct val="0"/>
              </a:spcBef>
              <a:spcAft>
                <a:spcPct val="0"/>
              </a:spcAft>
              <a:defRPr>
                <a:solidFill>
                  <a:schemeClr val="tx1"/>
                </a:solidFill>
                <a:latin typeface="Arial" charset="0"/>
                <a:ea typeface="ＭＳ Ｐゴシック" charset="0"/>
              </a:defRPr>
            </a:lvl7pPr>
            <a:lvl8pPr marL="3364878" indent="-224325" eaLnBrk="0" fontAlgn="base" hangingPunct="0">
              <a:spcBef>
                <a:spcPct val="0"/>
              </a:spcBef>
              <a:spcAft>
                <a:spcPct val="0"/>
              </a:spcAft>
              <a:defRPr>
                <a:solidFill>
                  <a:schemeClr val="tx1"/>
                </a:solidFill>
                <a:latin typeface="Arial" charset="0"/>
                <a:ea typeface="ＭＳ Ｐゴシック" charset="0"/>
              </a:defRPr>
            </a:lvl8pPr>
            <a:lvl9pPr marL="3813528" indent="-224325" eaLnBrk="0" fontAlgn="base" hangingPunct="0">
              <a:spcBef>
                <a:spcPct val="0"/>
              </a:spcBef>
              <a:spcAft>
                <a:spcPct val="0"/>
              </a:spcAft>
              <a:defRPr>
                <a:solidFill>
                  <a:schemeClr val="tx1"/>
                </a:solidFill>
                <a:latin typeface="Arial" charset="0"/>
                <a:ea typeface="ＭＳ Ｐゴシック" charset="0"/>
              </a:defRPr>
            </a:lvl9pPr>
          </a:lstStyle>
          <a:p>
            <a:fld id="{FFCA338A-35DC-544D-8C21-7935BFD1C740}" type="datetime1">
              <a:rPr lang="en-GB" altLang="ko-KR">
                <a:solidFill>
                  <a:srgbClr val="000000"/>
                </a:solidFill>
                <a:latin typeface="Helvetica" charset="0"/>
                <a:cs typeface="Arial" charset="0"/>
              </a:rPr>
              <a:pPr/>
              <a:t>02/10/2018</a:t>
            </a:fld>
            <a:endParaRPr lang="en-GB" altLang="ko-KR">
              <a:solidFill>
                <a:srgbClr val="000000"/>
              </a:solidFill>
              <a:latin typeface="Helvetica" charset="0"/>
              <a:cs typeface="Arial" charset="0"/>
            </a:endParaRPr>
          </a:p>
        </p:txBody>
      </p:sp>
      <p:sp>
        <p:nvSpPr>
          <p:cNvPr id="111621" name="Espace réservé du numéro de diapositive 4"/>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29057" indent="-280406">
              <a:defRPr>
                <a:solidFill>
                  <a:schemeClr val="tx1"/>
                </a:solidFill>
                <a:latin typeface="Arial" charset="0"/>
                <a:ea typeface="ＭＳ Ｐゴシック" charset="0"/>
              </a:defRPr>
            </a:lvl2pPr>
            <a:lvl3pPr marL="1121626" indent="-224325">
              <a:defRPr>
                <a:solidFill>
                  <a:schemeClr val="tx1"/>
                </a:solidFill>
                <a:latin typeface="Arial" charset="0"/>
                <a:ea typeface="ＭＳ Ｐゴシック" charset="0"/>
              </a:defRPr>
            </a:lvl3pPr>
            <a:lvl4pPr marL="1570276" indent="-224325">
              <a:defRPr>
                <a:solidFill>
                  <a:schemeClr val="tx1"/>
                </a:solidFill>
                <a:latin typeface="Arial" charset="0"/>
                <a:ea typeface="ＭＳ Ｐゴシック" charset="0"/>
              </a:defRPr>
            </a:lvl4pPr>
            <a:lvl5pPr marL="2018927" indent="-224325">
              <a:defRPr>
                <a:solidFill>
                  <a:schemeClr val="tx1"/>
                </a:solidFill>
                <a:latin typeface="Arial" charset="0"/>
                <a:ea typeface="ＭＳ Ｐゴシック" charset="0"/>
              </a:defRPr>
            </a:lvl5pPr>
            <a:lvl6pPr marL="2467577" indent="-224325" eaLnBrk="0" fontAlgn="base" hangingPunct="0">
              <a:spcBef>
                <a:spcPct val="0"/>
              </a:spcBef>
              <a:spcAft>
                <a:spcPct val="0"/>
              </a:spcAft>
              <a:defRPr>
                <a:solidFill>
                  <a:schemeClr val="tx1"/>
                </a:solidFill>
                <a:latin typeface="Arial" charset="0"/>
                <a:ea typeface="ＭＳ Ｐゴシック" charset="0"/>
              </a:defRPr>
            </a:lvl6pPr>
            <a:lvl7pPr marL="2916227" indent="-224325" eaLnBrk="0" fontAlgn="base" hangingPunct="0">
              <a:spcBef>
                <a:spcPct val="0"/>
              </a:spcBef>
              <a:spcAft>
                <a:spcPct val="0"/>
              </a:spcAft>
              <a:defRPr>
                <a:solidFill>
                  <a:schemeClr val="tx1"/>
                </a:solidFill>
                <a:latin typeface="Arial" charset="0"/>
                <a:ea typeface="ＭＳ Ｐゴシック" charset="0"/>
              </a:defRPr>
            </a:lvl7pPr>
            <a:lvl8pPr marL="3364878" indent="-224325" eaLnBrk="0" fontAlgn="base" hangingPunct="0">
              <a:spcBef>
                <a:spcPct val="0"/>
              </a:spcBef>
              <a:spcAft>
                <a:spcPct val="0"/>
              </a:spcAft>
              <a:defRPr>
                <a:solidFill>
                  <a:schemeClr val="tx1"/>
                </a:solidFill>
                <a:latin typeface="Arial" charset="0"/>
                <a:ea typeface="ＭＳ Ｐゴシック" charset="0"/>
              </a:defRPr>
            </a:lvl8pPr>
            <a:lvl9pPr marL="3813528" indent="-224325" eaLnBrk="0" fontAlgn="base" hangingPunct="0">
              <a:spcBef>
                <a:spcPct val="0"/>
              </a:spcBef>
              <a:spcAft>
                <a:spcPct val="0"/>
              </a:spcAft>
              <a:defRPr>
                <a:solidFill>
                  <a:schemeClr val="tx1"/>
                </a:solidFill>
                <a:latin typeface="Arial" charset="0"/>
                <a:ea typeface="ＭＳ Ｐゴシック" charset="0"/>
              </a:defRPr>
            </a:lvl9pPr>
          </a:lstStyle>
          <a:p>
            <a:fld id="{FAD3466C-5228-F849-B029-6E3E7036C8D6}" type="slidenum">
              <a:rPr lang="en-GB" altLang="ko-KR">
                <a:solidFill>
                  <a:srgbClr val="000000"/>
                </a:solidFill>
                <a:latin typeface="Helvetica" charset="0"/>
                <a:cs typeface="Arial" charset="0"/>
              </a:rPr>
              <a:pPr/>
              <a:t>11</a:t>
            </a:fld>
            <a:endParaRPr lang="en-GB" altLang="ko-KR">
              <a:solidFill>
                <a:srgbClr val="000000"/>
              </a:solidFill>
              <a:latin typeface="Helvetica"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771356"/>
            <a:ext cx="7772400" cy="1470025"/>
          </a:xfrm>
        </p:spPr>
        <p:txBody>
          <a:bodyPr/>
          <a:lstStyle/>
          <a:p>
            <a:r>
              <a:rPr lang="fr-FR" dirty="0"/>
              <a:t>Cliquez et modifiez le titre</a:t>
            </a:r>
          </a:p>
        </p:txBody>
      </p:sp>
      <p:sp>
        <p:nvSpPr>
          <p:cNvPr id="3" name="Sous-titre 2"/>
          <p:cNvSpPr>
            <a:spLocks noGrp="1"/>
          </p:cNvSpPr>
          <p:nvPr>
            <p:ph type="subTitle" idx="1"/>
          </p:nvPr>
        </p:nvSpPr>
        <p:spPr>
          <a:xfrm>
            <a:off x="1371600" y="25812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grpSp>
        <p:nvGrpSpPr>
          <p:cNvPr id="7" name="Grouper 6"/>
          <p:cNvGrpSpPr/>
          <p:nvPr userDrawn="1"/>
        </p:nvGrpSpPr>
        <p:grpSpPr>
          <a:xfrm>
            <a:off x="1220720" y="5243704"/>
            <a:ext cx="6751912" cy="1271559"/>
            <a:chOff x="343553" y="5554682"/>
            <a:chExt cx="7763750" cy="1107940"/>
          </a:xfrm>
        </p:grpSpPr>
        <p:pic>
          <p:nvPicPr>
            <p:cNvPr id="8" name="Image 7" descr="Logo_NU.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3553" y="5554682"/>
              <a:ext cx="1371228" cy="1107940"/>
            </a:xfrm>
            <a:prstGeom prst="rect">
              <a:avLst/>
            </a:prstGeom>
          </p:spPr>
        </p:pic>
        <p:sp>
          <p:nvSpPr>
            <p:cNvPr id="9" name="ZoneTexte 8"/>
            <p:cNvSpPr txBox="1"/>
            <p:nvPr userDrawn="1"/>
          </p:nvSpPr>
          <p:spPr>
            <a:xfrm>
              <a:off x="1514387" y="6194778"/>
              <a:ext cx="6592916" cy="268173"/>
            </a:xfrm>
            <a:prstGeom prst="rect">
              <a:avLst/>
            </a:prstGeom>
            <a:noFill/>
          </p:spPr>
          <p:txBody>
            <a:bodyPr wrap="square" rtlCol="0">
              <a:spAutoFit/>
            </a:bodyPr>
            <a:lstStyle/>
            <a:p>
              <a:r>
                <a:rPr lang="fr-FR" sz="1400" b="1" dirty="0">
                  <a:solidFill>
                    <a:schemeClr val="tx2"/>
                  </a:solidFill>
                  <a:latin typeface="Arial"/>
                  <a:cs typeface="Arial"/>
                </a:rPr>
                <a:t>  ATOMIC</a:t>
              </a:r>
              <a:r>
                <a:rPr lang="fr-FR" sz="1400" b="1" baseline="0" dirty="0">
                  <a:solidFill>
                    <a:schemeClr val="tx2"/>
                  </a:solidFill>
                  <a:latin typeface="Arial"/>
                  <a:cs typeface="Arial"/>
                </a:rPr>
                <a:t> BOMB DISEASE INSTITUTE, NAGASAKI UNIVERSITY </a:t>
              </a:r>
              <a:endParaRPr lang="fr-FR" sz="1400" b="1" dirty="0">
                <a:solidFill>
                  <a:schemeClr val="tx2"/>
                </a:solidFill>
                <a:latin typeface="Arial"/>
                <a:cs typeface="Arial"/>
              </a:endParaRPr>
            </a:p>
          </p:txBody>
        </p:sp>
      </p:grpSp>
      <p:cxnSp>
        <p:nvCxnSpPr>
          <p:cNvPr id="5" name="Connecteur droit 4"/>
          <p:cNvCxnSpPr/>
          <p:nvPr userDrawn="1"/>
        </p:nvCxnSpPr>
        <p:spPr>
          <a:xfrm>
            <a:off x="685800" y="2241380"/>
            <a:ext cx="7772400" cy="1"/>
          </a:xfrm>
          <a:prstGeom prst="line">
            <a:avLst/>
          </a:prstGeom>
          <a:ln w="381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31994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771356"/>
            <a:ext cx="7772400" cy="1470025"/>
          </a:xfrm>
        </p:spPr>
        <p:txBody>
          <a:bodyPr/>
          <a:lstStyle/>
          <a:p>
            <a:r>
              <a:rPr lang="fr-FR" dirty="0"/>
              <a:t>Cliquez et modifiez le titre</a:t>
            </a:r>
          </a:p>
        </p:txBody>
      </p:sp>
      <p:sp>
        <p:nvSpPr>
          <p:cNvPr id="3" name="Sous-titre 2"/>
          <p:cNvSpPr>
            <a:spLocks noGrp="1"/>
          </p:cNvSpPr>
          <p:nvPr>
            <p:ph type="subTitle" idx="1"/>
          </p:nvPr>
        </p:nvSpPr>
        <p:spPr>
          <a:xfrm>
            <a:off x="1371600" y="25812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grpSp>
        <p:nvGrpSpPr>
          <p:cNvPr id="7" name="Grouper 6"/>
          <p:cNvGrpSpPr/>
          <p:nvPr userDrawn="1"/>
        </p:nvGrpSpPr>
        <p:grpSpPr>
          <a:xfrm>
            <a:off x="1220720" y="5243704"/>
            <a:ext cx="6751912" cy="1271559"/>
            <a:chOff x="343553" y="5554682"/>
            <a:chExt cx="7763750" cy="1107940"/>
          </a:xfrm>
        </p:grpSpPr>
        <p:pic>
          <p:nvPicPr>
            <p:cNvPr id="8" name="Image 7" descr="Logo_NU.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3553" y="5554682"/>
              <a:ext cx="1371228" cy="1107940"/>
            </a:xfrm>
            <a:prstGeom prst="rect">
              <a:avLst/>
            </a:prstGeom>
          </p:spPr>
        </p:pic>
        <p:sp>
          <p:nvSpPr>
            <p:cNvPr id="9" name="ZoneTexte 8"/>
            <p:cNvSpPr txBox="1"/>
            <p:nvPr userDrawn="1"/>
          </p:nvSpPr>
          <p:spPr>
            <a:xfrm>
              <a:off x="1514387" y="6194778"/>
              <a:ext cx="6592916" cy="268173"/>
            </a:xfrm>
            <a:prstGeom prst="rect">
              <a:avLst/>
            </a:prstGeom>
            <a:noFill/>
          </p:spPr>
          <p:txBody>
            <a:bodyPr wrap="square" rtlCol="0">
              <a:spAutoFit/>
            </a:bodyPr>
            <a:lstStyle/>
            <a:p>
              <a:r>
                <a:rPr lang="fr-FR" sz="1400" b="1" dirty="0">
                  <a:solidFill>
                    <a:schemeClr val="tx2"/>
                  </a:solidFill>
                  <a:latin typeface="Arial"/>
                  <a:cs typeface="Arial"/>
                </a:rPr>
                <a:t>  ATOMIC</a:t>
              </a:r>
              <a:r>
                <a:rPr lang="fr-FR" sz="1400" b="1" baseline="0" dirty="0">
                  <a:solidFill>
                    <a:schemeClr val="tx2"/>
                  </a:solidFill>
                  <a:latin typeface="Arial"/>
                  <a:cs typeface="Arial"/>
                </a:rPr>
                <a:t> BOMB DISEASE INSTITUTE, NAGASAKI UNIVERSITY </a:t>
              </a:r>
              <a:endParaRPr lang="fr-FR" sz="1400" b="1" dirty="0">
                <a:solidFill>
                  <a:schemeClr val="tx2"/>
                </a:solidFill>
                <a:latin typeface="Arial"/>
                <a:cs typeface="Arial"/>
              </a:endParaRPr>
            </a:p>
          </p:txBody>
        </p:sp>
      </p:grpSp>
    </p:spTree>
    <p:extLst>
      <p:ext uri="{BB962C8B-B14F-4D97-AF65-F5344CB8AC3E}">
        <p14:creationId xmlns:p14="http://schemas.microsoft.com/office/powerpoint/2010/main" val="93523160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1761"/>
            <a:ext cx="8229600" cy="1143000"/>
          </a:xfrm>
        </p:spPr>
        <p:txBody>
          <a:bodyPr>
            <a:normAutofit/>
          </a:bodyPr>
          <a:lstStyle>
            <a:lvl1pPr>
              <a:defRPr sz="2800">
                <a:latin typeface="Arial"/>
                <a:cs typeface="Arial"/>
              </a:defRPr>
            </a:lvl1pPr>
          </a:lstStyle>
          <a:p>
            <a:r>
              <a:rPr lang="fr-FR" dirty="0"/>
              <a:t>Cliquez et modifiez le titre</a:t>
            </a:r>
          </a:p>
        </p:txBody>
      </p:sp>
      <p:sp>
        <p:nvSpPr>
          <p:cNvPr id="3" name="Espace réservé du contenu 2"/>
          <p:cNvSpPr>
            <a:spLocks noGrp="1"/>
          </p:cNvSpPr>
          <p:nvPr>
            <p:ph idx="1"/>
          </p:nvPr>
        </p:nvSpPr>
        <p:spPr>
          <a:xfrm>
            <a:off x="457200" y="1301349"/>
            <a:ext cx="8229600" cy="4874898"/>
          </a:xfrm>
        </p:spPr>
        <p:txBody>
          <a:bodyPr/>
          <a:lstStyle>
            <a:lvl1pPr>
              <a:defRPr sz="2400">
                <a:latin typeface="Arial"/>
                <a:cs typeface="Arial"/>
              </a:defRPr>
            </a:lvl1pPr>
            <a:lvl2pPr>
              <a:defRPr sz="2400">
                <a:latin typeface="Arial"/>
                <a:cs typeface="Arial"/>
              </a:defRPr>
            </a:lvl2pPr>
            <a:lvl3pPr>
              <a:defRPr sz="2000">
                <a:latin typeface="Arial"/>
                <a:cs typeface="Arial"/>
              </a:defRPr>
            </a:lvl3pPr>
            <a:lvl4pPr>
              <a:defRPr sz="1800">
                <a:latin typeface="Arial"/>
                <a:cs typeface="Arial"/>
              </a:defRPr>
            </a:lvl4pPr>
            <a:lvl5pPr>
              <a:defRPr sz="1600">
                <a:latin typeface="Arial"/>
                <a:cs typeface="Aria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7F384F0E-AEC6-014B-8285-43009E6C5CD8}" type="datetime1">
              <a:rPr lang="fr-FR" smtClean="0"/>
              <a:t>02/10/2018</a:t>
            </a:fld>
            <a:endParaRPr lang="fr-FR"/>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p:txBody>
          <a:bodyPr/>
          <a:lstStyle/>
          <a:p>
            <a:fld id="{5A8907CC-A53B-C34C-9FB8-902F3364B960}" type="slidenum">
              <a:rPr lang="fr-FR" smtClean="0"/>
              <a:t>‹#›</a:t>
            </a:fld>
            <a:endParaRPr lang="fr-FR" dirty="0"/>
          </a:p>
        </p:txBody>
      </p:sp>
      <p:grpSp>
        <p:nvGrpSpPr>
          <p:cNvPr id="7" name="Grouper 6"/>
          <p:cNvGrpSpPr/>
          <p:nvPr userDrawn="1"/>
        </p:nvGrpSpPr>
        <p:grpSpPr>
          <a:xfrm>
            <a:off x="136965" y="6176247"/>
            <a:ext cx="3987109" cy="548863"/>
            <a:chOff x="188259" y="6114434"/>
            <a:chExt cx="3987109" cy="548863"/>
          </a:xfrm>
        </p:grpSpPr>
        <p:pic>
          <p:nvPicPr>
            <p:cNvPr id="8" name="Image 7" descr="Logo_NU.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8259" y="6114434"/>
              <a:ext cx="567789" cy="548863"/>
            </a:xfrm>
            <a:prstGeom prst="rect">
              <a:avLst/>
            </a:prstGeom>
          </p:spPr>
        </p:pic>
        <p:sp>
          <p:nvSpPr>
            <p:cNvPr id="9" name="ZoneTexte 8"/>
            <p:cNvSpPr txBox="1"/>
            <p:nvPr userDrawn="1"/>
          </p:nvSpPr>
          <p:spPr>
            <a:xfrm>
              <a:off x="643012" y="6390417"/>
              <a:ext cx="3532356" cy="230832"/>
            </a:xfrm>
            <a:prstGeom prst="rect">
              <a:avLst/>
            </a:prstGeom>
            <a:noFill/>
          </p:spPr>
          <p:txBody>
            <a:bodyPr wrap="none" rtlCol="0">
              <a:spAutoFit/>
            </a:bodyPr>
            <a:lstStyle/>
            <a:p>
              <a:r>
                <a:rPr lang="fr-FR" sz="900" dirty="0">
                  <a:latin typeface="Arial"/>
                  <a:cs typeface="Arial"/>
                </a:rPr>
                <a:t>ATOMIC</a:t>
              </a:r>
              <a:r>
                <a:rPr lang="fr-FR" sz="900" baseline="0" dirty="0">
                  <a:latin typeface="Arial"/>
                  <a:cs typeface="Arial"/>
                </a:rPr>
                <a:t> BOMB DISEASE INSTITUTE, NAGASAKI UNIVERSITY </a:t>
              </a:r>
              <a:endParaRPr lang="fr-FR" sz="900" dirty="0">
                <a:latin typeface="Arial"/>
                <a:cs typeface="Arial"/>
              </a:endParaRPr>
            </a:p>
          </p:txBody>
        </p:sp>
      </p:grpSp>
    </p:spTree>
    <p:extLst>
      <p:ext uri="{BB962C8B-B14F-4D97-AF65-F5344CB8AC3E}">
        <p14:creationId xmlns:p14="http://schemas.microsoft.com/office/powerpoint/2010/main" val="133794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xfrm rot="16200000">
            <a:off x="-647700" y="5600700"/>
            <a:ext cx="1905000" cy="457200"/>
          </a:xfrm>
          <a:prstGeom prst="rect">
            <a:avLst/>
          </a:prstGeom>
          <a:ln/>
        </p:spPr>
        <p:txBody>
          <a:bodyPr/>
          <a:lstStyle>
            <a:lvl1pPr>
              <a:defRPr/>
            </a:lvl1pPr>
          </a:lstStyle>
          <a:p>
            <a:pPr>
              <a:defRPr/>
            </a:pPr>
            <a:fld id="{7E623194-604E-B141-BB51-EAEDD512356F}" type="datetime1">
              <a:rPr lang="fr-FR"/>
              <a:pPr>
                <a:defRPr/>
              </a:pPr>
              <a:t>02/10/2018</a:t>
            </a:fld>
            <a:endParaRPr lang="fr-FR"/>
          </a:p>
        </p:txBody>
      </p:sp>
      <p:sp>
        <p:nvSpPr>
          <p:cNvPr id="3" name="Rectangle 68"/>
          <p:cNvSpPr>
            <a:spLocks noGrp="1" noChangeArrowheads="1"/>
          </p:cNvSpPr>
          <p:nvPr>
            <p:ph type="ftr" sz="quarter" idx="11"/>
          </p:nvPr>
        </p:nvSpPr>
        <p:spPr>
          <a:xfrm>
            <a:off x="3276600" y="6286500"/>
            <a:ext cx="2895600" cy="457200"/>
          </a:xfrm>
          <a:prstGeom prst="rect">
            <a:avLst/>
          </a:prstGeom>
          <a:ln/>
        </p:spPr>
        <p:txBody>
          <a:bodyPr/>
          <a:lstStyle>
            <a:lvl1pPr>
              <a:defRPr/>
            </a:lvl1pPr>
          </a:lstStyle>
          <a:p>
            <a:pPr>
              <a:defRPr/>
            </a:pPr>
            <a:endParaRPr lang="fr-FR"/>
          </a:p>
        </p:txBody>
      </p:sp>
      <p:sp>
        <p:nvSpPr>
          <p:cNvPr id="4" name="Rectangle 69"/>
          <p:cNvSpPr>
            <a:spLocks noGrp="1" noChangeArrowheads="1"/>
          </p:cNvSpPr>
          <p:nvPr>
            <p:ph type="sldNum" sz="quarter" idx="12"/>
          </p:nvPr>
        </p:nvSpPr>
        <p:spPr>
          <a:ln/>
        </p:spPr>
        <p:txBody>
          <a:bodyPr/>
          <a:lstStyle>
            <a:lvl1pPr>
              <a:defRPr/>
            </a:lvl1pPr>
          </a:lstStyle>
          <a:p>
            <a:pPr>
              <a:defRPr/>
            </a:pPr>
            <a:fld id="{915E40F3-C43B-CB4C-9C9D-170C9AD09DF2}" type="slidenum">
              <a:rPr lang="fr-FR"/>
              <a:pPr>
                <a:defRPr/>
              </a:pPr>
              <a:t>‹#›</a:t>
            </a:fld>
            <a:endParaRPr lang="fr-FR"/>
          </a:p>
        </p:txBody>
      </p:sp>
    </p:spTree>
    <p:extLst>
      <p:ext uri="{BB962C8B-B14F-4D97-AF65-F5344CB8AC3E}">
        <p14:creationId xmlns:p14="http://schemas.microsoft.com/office/powerpoint/2010/main" val="3373824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4"/>
          <p:cNvSpPr>
            <a:spLocks noGrp="1" noChangeArrowheads="1"/>
          </p:cNvSpPr>
          <p:nvPr>
            <p:ph type="dt" sz="half" idx="10"/>
          </p:nvPr>
        </p:nvSpPr>
        <p:spPr>
          <a:xfrm>
            <a:off x="457200" y="6243638"/>
            <a:ext cx="2133600" cy="457200"/>
          </a:xfrm>
          <a:prstGeom prst="rect">
            <a:avLst/>
          </a:prstGeom>
          <a:ln/>
        </p:spPr>
        <p:txBody>
          <a:bodyPr/>
          <a:lstStyle>
            <a:lvl1pPr>
              <a:defRPr/>
            </a:lvl1pPr>
          </a:lstStyle>
          <a:p>
            <a:endParaRPr lang="ja-JP" altLang="en-US"/>
          </a:p>
        </p:txBody>
      </p:sp>
      <p:sp>
        <p:nvSpPr>
          <p:cNvPr id="4" name="Rectangle 45"/>
          <p:cNvSpPr>
            <a:spLocks noGrp="1" noChangeArrowheads="1"/>
          </p:cNvSpPr>
          <p:nvPr>
            <p:ph type="ftr" sz="quarter" idx="11"/>
          </p:nvPr>
        </p:nvSpPr>
        <p:spPr>
          <a:xfrm>
            <a:off x="457200" y="6248400"/>
            <a:ext cx="5562600" cy="457200"/>
          </a:xfrm>
          <a:prstGeom prst="rect">
            <a:avLst/>
          </a:prstGeom>
          <a:ln/>
        </p:spPr>
        <p:txBody>
          <a:bodyPr/>
          <a:lstStyle>
            <a:lvl1pPr>
              <a:defRPr/>
            </a:lvl1pPr>
          </a:lstStyle>
          <a:p>
            <a:pPr>
              <a:defRPr/>
            </a:pPr>
            <a:r>
              <a:rPr lang="en-US"/>
              <a:t>Ethics of Radiological Protection, July 17, 2014</a:t>
            </a:r>
          </a:p>
        </p:txBody>
      </p:sp>
      <p:sp>
        <p:nvSpPr>
          <p:cNvPr id="5" name="Rectangle 46"/>
          <p:cNvSpPr>
            <a:spLocks noGrp="1" noChangeArrowheads="1"/>
          </p:cNvSpPr>
          <p:nvPr>
            <p:ph type="sldNum" sz="quarter" idx="12"/>
          </p:nvPr>
        </p:nvSpPr>
        <p:spPr>
          <a:ln/>
        </p:spPr>
        <p:txBody>
          <a:bodyPr/>
          <a:lstStyle>
            <a:lvl1pPr>
              <a:defRPr/>
            </a:lvl1pPr>
          </a:lstStyle>
          <a:p>
            <a:pPr>
              <a:defRPr/>
            </a:pPr>
            <a:fld id="{5BE3A67F-41C7-5A47-9016-520314AFBC2E}" type="slidenum">
              <a:rPr lang="en-US"/>
              <a:pPr>
                <a:defRPr/>
              </a:pPr>
              <a:t>‹#›</a:t>
            </a:fld>
            <a:endParaRPr lang="en-US"/>
          </a:p>
        </p:txBody>
      </p:sp>
    </p:spTree>
    <p:extLst>
      <p:ext uri="{BB962C8B-B14F-4D97-AF65-F5344CB8AC3E}">
        <p14:creationId xmlns:p14="http://schemas.microsoft.com/office/powerpoint/2010/main" val="28709633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9000">
              <a:schemeClr val="bg1">
                <a:tint val="40000"/>
                <a:satMod val="350000"/>
              </a:schemeClr>
            </a:gs>
            <a:gs pos="16000">
              <a:schemeClr val="bg1">
                <a:tint val="45000"/>
                <a:shade val="99000"/>
                <a:satMod val="350000"/>
              </a:schemeClr>
            </a:gs>
            <a:gs pos="0">
              <a:schemeClr val="bg1">
                <a:shade val="20000"/>
                <a:satMod val="255000"/>
              </a:schemeClr>
            </a:gs>
          </a:gsLst>
          <a:lin ang="5400000" scaled="0"/>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dirty="0"/>
              <a:t>Cliquez et modifiez le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3EA73-6294-4C44-9512-74D1E35567A0}" type="slidenum">
              <a:rPr lang="fr-FR" smtClean="0"/>
              <a:t>‹#›</a:t>
            </a:fld>
            <a:endParaRPr lang="fr-FR" dirty="0"/>
          </a:p>
        </p:txBody>
      </p:sp>
    </p:spTree>
    <p:extLst>
      <p:ext uri="{BB962C8B-B14F-4D97-AF65-F5344CB8AC3E}">
        <p14:creationId xmlns:p14="http://schemas.microsoft.com/office/powerpoint/2010/main" val="2759318228"/>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9" r:id="rId4"/>
    <p:sldLayoutId id="2147483660"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hyperlink" Target="http://www.fukushima-dialogue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understandingsocialtrust.wordpress.co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188984"/>
            <a:ext cx="8458200" cy="889476"/>
          </a:xfrm>
        </p:spPr>
        <p:txBody>
          <a:bodyPr>
            <a:noAutofit/>
          </a:bodyPr>
          <a:lstStyle/>
          <a:p>
            <a:pPr lvl="1" algn="r" defTabSz="457200" rtl="0">
              <a:spcBef>
                <a:spcPct val="0"/>
              </a:spcBef>
              <a:buClr>
                <a:srgbClr val="22228B"/>
              </a:buClr>
              <a:buSzPct val="120000"/>
              <a:defRPr/>
            </a:pPr>
            <a:r>
              <a:rPr lang="en-GB" sz="2800" b="1" kern="1200" dirty="0">
                <a:solidFill>
                  <a:schemeClr val="tx2"/>
                </a:solidFill>
                <a:latin typeface="Arial"/>
                <a:ea typeface="+mj-ea"/>
                <a:cs typeface="Arial"/>
              </a:rPr>
              <a:t>Lessons learned in communication</a:t>
            </a:r>
            <a:br>
              <a:rPr lang="en-GB" sz="2800" b="1" kern="1200" dirty="0">
                <a:solidFill>
                  <a:schemeClr val="tx2"/>
                </a:solidFill>
                <a:latin typeface="Arial"/>
                <a:ea typeface="+mj-ea"/>
                <a:cs typeface="Arial"/>
              </a:rPr>
            </a:br>
            <a:r>
              <a:rPr lang="en-GB" sz="2800" b="1" kern="1200" dirty="0">
                <a:solidFill>
                  <a:schemeClr val="tx2"/>
                </a:solidFill>
                <a:latin typeface="Arial"/>
                <a:ea typeface="+mj-ea"/>
                <a:cs typeface="Arial"/>
              </a:rPr>
              <a:t> from the Fukushima accident</a:t>
            </a:r>
          </a:p>
        </p:txBody>
      </p:sp>
      <p:sp>
        <p:nvSpPr>
          <p:cNvPr id="3" name="Sous-titre 2"/>
          <p:cNvSpPr>
            <a:spLocks noGrp="1"/>
          </p:cNvSpPr>
          <p:nvPr>
            <p:ph type="subTitle" idx="1"/>
          </p:nvPr>
        </p:nvSpPr>
        <p:spPr>
          <a:xfrm>
            <a:off x="309769" y="2419347"/>
            <a:ext cx="8148431" cy="3977839"/>
          </a:xfrm>
        </p:spPr>
        <p:txBody>
          <a:bodyPr>
            <a:noAutofit/>
          </a:bodyPr>
          <a:lstStyle/>
          <a:p>
            <a:pPr algn="r"/>
            <a:r>
              <a:rPr lang="en-GB" sz="2000" b="1" dirty="0">
                <a:solidFill>
                  <a:schemeClr val="tx1"/>
                </a:solidFill>
                <a:latin typeface="Arial"/>
                <a:cs typeface="Arial"/>
              </a:rPr>
              <a:t>Jacques </a:t>
            </a:r>
            <a:r>
              <a:rPr lang="en-GB" sz="2000" b="1" dirty="0" err="1">
                <a:solidFill>
                  <a:schemeClr val="tx1"/>
                </a:solidFill>
                <a:latin typeface="Arial"/>
                <a:cs typeface="Arial"/>
              </a:rPr>
              <a:t>Lochard</a:t>
            </a:r>
            <a:endParaRPr lang="en-GB" sz="2000" b="1" dirty="0">
              <a:solidFill>
                <a:schemeClr val="tx1"/>
              </a:solidFill>
              <a:latin typeface="Arial"/>
              <a:cs typeface="Arial"/>
            </a:endParaRPr>
          </a:p>
          <a:p>
            <a:pPr algn="r"/>
            <a:r>
              <a:rPr lang="en-GB" sz="1800" dirty="0">
                <a:solidFill>
                  <a:schemeClr val="tx1"/>
                </a:solidFill>
                <a:latin typeface="Arial"/>
                <a:cs typeface="Arial"/>
              </a:rPr>
              <a:t>Department of Health Risk Control</a:t>
            </a:r>
          </a:p>
          <a:p>
            <a:pPr algn="r"/>
            <a:r>
              <a:rPr lang="en-GB" sz="1800" dirty="0">
                <a:solidFill>
                  <a:schemeClr val="tx1"/>
                </a:solidFill>
                <a:latin typeface="Arial"/>
                <a:cs typeface="Arial"/>
              </a:rPr>
              <a:t>Atomic Bomb Disease Institute </a:t>
            </a:r>
          </a:p>
          <a:p>
            <a:pPr algn="r"/>
            <a:r>
              <a:rPr lang="en-GB" sz="1800" dirty="0">
                <a:solidFill>
                  <a:schemeClr val="tx1"/>
                </a:solidFill>
                <a:latin typeface="Arial"/>
                <a:cs typeface="Arial"/>
              </a:rPr>
              <a:t>Nagasaki University </a:t>
            </a:r>
          </a:p>
          <a:p>
            <a:pPr algn="r"/>
            <a:r>
              <a:rPr lang="en-GB" sz="1800" dirty="0">
                <a:solidFill>
                  <a:schemeClr val="tx1"/>
                </a:solidFill>
                <a:latin typeface="Arial"/>
                <a:cs typeface="Arial"/>
              </a:rPr>
              <a:t>ICRP Vice Chair </a:t>
            </a:r>
          </a:p>
          <a:p>
            <a:pPr algn="r"/>
            <a:endParaRPr lang="fr-FR" sz="1800" dirty="0"/>
          </a:p>
          <a:p>
            <a:pPr algn="r"/>
            <a:r>
              <a:rPr lang="fr-FR" sz="1800" dirty="0">
                <a:solidFill>
                  <a:schemeClr val="tx1"/>
                </a:solidFill>
                <a:latin typeface="Arial"/>
                <a:cs typeface="Arial"/>
              </a:rPr>
              <a:t>American </a:t>
            </a:r>
            <a:r>
              <a:rPr lang="fr-FR" sz="1800" dirty="0" err="1">
                <a:solidFill>
                  <a:schemeClr val="tx1"/>
                </a:solidFill>
                <a:latin typeface="Arial"/>
                <a:cs typeface="Arial"/>
              </a:rPr>
              <a:t>Nuclear</a:t>
            </a:r>
            <a:r>
              <a:rPr lang="fr-FR" sz="1800" dirty="0">
                <a:solidFill>
                  <a:schemeClr val="tx1"/>
                </a:solidFill>
                <a:latin typeface="Arial"/>
                <a:cs typeface="Arial"/>
              </a:rPr>
              <a:t> Society &amp; </a:t>
            </a:r>
            <a:r>
              <a:rPr lang="fr-FR" sz="1800" dirty="0" err="1">
                <a:solidFill>
                  <a:schemeClr val="tx1"/>
                </a:solidFill>
                <a:latin typeface="Arial"/>
                <a:cs typeface="Arial"/>
              </a:rPr>
              <a:t>Health</a:t>
            </a:r>
            <a:r>
              <a:rPr lang="fr-FR" sz="1800" dirty="0">
                <a:solidFill>
                  <a:schemeClr val="tx1"/>
                </a:solidFill>
                <a:latin typeface="Arial"/>
                <a:cs typeface="Arial"/>
              </a:rPr>
              <a:t> </a:t>
            </a:r>
            <a:r>
              <a:rPr lang="fr-FR" sz="1800" dirty="0" err="1">
                <a:solidFill>
                  <a:schemeClr val="tx1"/>
                </a:solidFill>
                <a:latin typeface="Arial"/>
                <a:cs typeface="Arial"/>
              </a:rPr>
              <a:t>Physics</a:t>
            </a:r>
            <a:r>
              <a:rPr lang="fr-FR" sz="1800" dirty="0">
                <a:solidFill>
                  <a:schemeClr val="tx1"/>
                </a:solidFill>
                <a:latin typeface="Arial"/>
                <a:cs typeface="Arial"/>
              </a:rPr>
              <a:t> Society Joint </a:t>
            </a:r>
            <a:r>
              <a:rPr lang="fr-FR" sz="1800" dirty="0" err="1">
                <a:solidFill>
                  <a:schemeClr val="tx1"/>
                </a:solidFill>
                <a:latin typeface="Arial"/>
                <a:cs typeface="Arial"/>
              </a:rPr>
              <a:t>Topical</a:t>
            </a:r>
            <a:r>
              <a:rPr lang="fr-FR" sz="1800" dirty="0">
                <a:solidFill>
                  <a:schemeClr val="tx1"/>
                </a:solidFill>
                <a:latin typeface="Arial"/>
                <a:cs typeface="Arial"/>
              </a:rPr>
              <a:t> </a:t>
            </a:r>
            <a:r>
              <a:rPr lang="fr-FR" sz="1800" dirty="0" err="1">
                <a:solidFill>
                  <a:schemeClr val="tx1"/>
                </a:solidFill>
                <a:latin typeface="Arial"/>
                <a:cs typeface="Arial"/>
              </a:rPr>
              <a:t>Conference</a:t>
            </a:r>
            <a:endParaRPr lang="fr-FR" sz="1800" dirty="0">
              <a:solidFill>
                <a:schemeClr val="tx1"/>
              </a:solidFill>
              <a:latin typeface="Arial"/>
              <a:cs typeface="Arial"/>
            </a:endParaRPr>
          </a:p>
          <a:p>
            <a:pPr algn="r"/>
            <a:r>
              <a:rPr lang="fr-FR" sz="1800" dirty="0" err="1">
                <a:solidFill>
                  <a:schemeClr val="tx1"/>
                </a:solidFill>
                <a:latin typeface="Arial"/>
                <a:cs typeface="Arial"/>
              </a:rPr>
              <a:t>September</a:t>
            </a:r>
            <a:r>
              <a:rPr lang="fr-FR" sz="1800" dirty="0">
                <a:solidFill>
                  <a:schemeClr val="tx1"/>
                </a:solidFill>
                <a:latin typeface="Arial"/>
                <a:cs typeface="Arial"/>
              </a:rPr>
              <a:t> 30 – </a:t>
            </a:r>
            <a:r>
              <a:rPr lang="fr-FR" sz="1800" dirty="0" err="1">
                <a:solidFill>
                  <a:schemeClr val="tx1"/>
                </a:solidFill>
                <a:latin typeface="Arial"/>
                <a:cs typeface="Arial"/>
              </a:rPr>
              <a:t>October</a:t>
            </a:r>
            <a:r>
              <a:rPr lang="fr-FR" sz="1800" dirty="0">
                <a:solidFill>
                  <a:schemeClr val="tx1"/>
                </a:solidFill>
                <a:latin typeface="Arial"/>
                <a:cs typeface="Arial"/>
              </a:rPr>
              <a:t> 3, 2018</a:t>
            </a:r>
          </a:p>
          <a:p>
            <a:pPr algn="r"/>
            <a:r>
              <a:rPr lang="fr-FR" sz="1800" dirty="0">
                <a:solidFill>
                  <a:schemeClr val="tx1"/>
                </a:solidFill>
                <a:latin typeface="Arial"/>
                <a:cs typeface="Arial"/>
              </a:rPr>
              <a:t>Tri-</a:t>
            </a:r>
            <a:r>
              <a:rPr lang="fr-FR" sz="1800" dirty="0" err="1">
                <a:solidFill>
                  <a:schemeClr val="tx1"/>
                </a:solidFill>
                <a:latin typeface="Arial"/>
                <a:cs typeface="Arial"/>
              </a:rPr>
              <a:t>Cities</a:t>
            </a:r>
            <a:r>
              <a:rPr lang="fr-FR" sz="1800" dirty="0">
                <a:solidFill>
                  <a:schemeClr val="tx1"/>
                </a:solidFill>
                <a:latin typeface="Arial"/>
                <a:cs typeface="Arial"/>
              </a:rPr>
              <a:t>, Washington, USA    </a:t>
            </a:r>
          </a:p>
          <a:p>
            <a:pPr algn="r"/>
            <a:r>
              <a:rPr lang="fr-FR" sz="1800" dirty="0"/>
              <a:t>  </a:t>
            </a:r>
          </a:p>
        </p:txBody>
      </p:sp>
    </p:spTree>
    <p:extLst>
      <p:ext uri="{BB962C8B-B14F-4D97-AF65-F5344CB8AC3E}">
        <p14:creationId xmlns:p14="http://schemas.microsoft.com/office/powerpoint/2010/main" val="234079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512" y="5235776"/>
            <a:ext cx="9144000" cy="838200"/>
          </a:xfrm>
        </p:spPr>
        <p:txBody>
          <a:bodyPr>
            <a:normAutofit/>
          </a:bodyPr>
          <a:lstStyle/>
          <a:p>
            <a:pPr eaLnBrk="1" hangingPunct="1">
              <a:lnSpc>
                <a:spcPct val="80000"/>
              </a:lnSpc>
              <a:defRPr/>
            </a:pPr>
            <a:r>
              <a:rPr lang="en-GB" sz="2000" dirty="0">
                <a:cs typeface="ＭＳ Ｐゴシック" pitchFamily="33" charset="-128"/>
              </a:rPr>
              <a:t>The co-expertise process </a:t>
            </a:r>
            <a:br>
              <a:rPr lang="en-GB" sz="2000" dirty="0">
                <a:cs typeface="ＭＳ Ｐゴシック" pitchFamily="33" charset="-128"/>
              </a:rPr>
            </a:br>
            <a:r>
              <a:rPr lang="en-GB" sz="2000" i="1" dirty="0">
                <a:cs typeface="ＭＳ Ｐゴシック" pitchFamily="33" charset="-128"/>
              </a:rPr>
              <a:t>ETHOS Project, </a:t>
            </a:r>
            <a:r>
              <a:rPr lang="en-GB" sz="2000" i="1" dirty="0" err="1">
                <a:cs typeface="ＭＳ Ｐゴシック" pitchFamily="33" charset="-128"/>
              </a:rPr>
              <a:t>Olmany</a:t>
            </a:r>
            <a:r>
              <a:rPr lang="en-GB" sz="2000" i="1" dirty="0">
                <a:cs typeface="ＭＳ Ｐゴシック" pitchFamily="33" charset="-128"/>
              </a:rPr>
              <a:t> village, Belarus, 1996-2001</a:t>
            </a:r>
          </a:p>
        </p:txBody>
      </p:sp>
      <p:pic>
        <p:nvPicPr>
          <p:cNvPr id="31747" name="Picture 3" descr="CEPN00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873570"/>
            <a:ext cx="5645150" cy="434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Espace réservé du numéro de diapositive 4"/>
          <p:cNvSpPr txBox="1">
            <a:spLocks noGrp="1"/>
          </p:cNvSpPr>
          <p:nvPr/>
        </p:nvSpPr>
        <p:spPr bwMode="auto">
          <a:xfrm>
            <a:off x="7019925" y="6286500"/>
            <a:ext cx="1905000" cy="457200"/>
          </a:xfrm>
          <a:prstGeom prst="rect">
            <a:avLst/>
          </a:prstGeom>
          <a:noFill/>
          <a:ln w="9525">
            <a:noFill/>
            <a:miter lim="800000"/>
            <a:headEnd/>
            <a:tailEnd/>
          </a:ln>
        </p:spPr>
        <p:txBody>
          <a:bodyPr anchor="b">
            <a:prstTxWarp prst="textNoShape">
              <a:avLst/>
            </a:prstTxWarp>
          </a:bodyPr>
          <a:lstStyle/>
          <a:p>
            <a:pPr algn="r"/>
            <a:fld id="{0454FD69-4E3F-CD44-BF80-21C94516B6B3}" type="slidenum">
              <a:rPr lang="fr-FR" sz="1200"/>
              <a:pPr algn="r"/>
              <a:t>10</a:t>
            </a:fld>
            <a:endParaRPr lang="fr-FR" sz="1200" dirty="0"/>
          </a:p>
        </p:txBody>
      </p:sp>
    </p:spTree>
    <p:extLst>
      <p:ext uri="{BB962C8B-B14F-4D97-AF65-F5344CB8AC3E}">
        <p14:creationId xmlns:p14="http://schemas.microsoft.com/office/powerpoint/2010/main" val="234804296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0" y="84667"/>
            <a:ext cx="9144000" cy="762000"/>
          </a:xfrm>
        </p:spPr>
        <p:txBody>
          <a:bodyPr>
            <a:normAutofit/>
          </a:bodyPr>
          <a:lstStyle/>
          <a:p>
            <a:pPr marL="342900" lvl="1" indent="-342900" algn="ctr" defTabSz="457200" rtl="0" eaLnBrk="0" hangingPunct="0">
              <a:buClr>
                <a:srgbClr val="22228B"/>
              </a:buClr>
              <a:buSzPct val="120000"/>
              <a:defRPr/>
            </a:pPr>
            <a:r>
              <a:rPr lang="en-GB" sz="2400" b="1" kern="1200" dirty="0">
                <a:solidFill>
                  <a:schemeClr val="tx2"/>
                </a:solidFill>
                <a:latin typeface="Arial"/>
                <a:ea typeface="+mj-ea"/>
                <a:cs typeface="Arial"/>
              </a:rPr>
              <a:t>The co-expertise process (1) </a:t>
            </a:r>
          </a:p>
        </p:txBody>
      </p:sp>
      <p:sp>
        <p:nvSpPr>
          <p:cNvPr id="87043" name="Rectangle 3"/>
          <p:cNvSpPr>
            <a:spLocks noGrp="1" noChangeArrowheads="1"/>
          </p:cNvSpPr>
          <p:nvPr>
            <p:ph type="body" idx="1"/>
          </p:nvPr>
        </p:nvSpPr>
        <p:spPr>
          <a:xfrm>
            <a:off x="609600" y="990600"/>
            <a:ext cx="8001000" cy="5295900"/>
          </a:xfrm>
          <a:ln w="12700" cmpd="sng"/>
        </p:spPr>
        <p:txBody>
          <a:bodyPr/>
          <a:lstStyle/>
          <a:p>
            <a:pPr marL="0" lvl="2" indent="0">
              <a:lnSpc>
                <a:spcPct val="120000"/>
              </a:lnSpc>
              <a:buSzPct val="95000"/>
              <a:buNone/>
            </a:pPr>
            <a:endParaRPr lang="en-GB" sz="2000" dirty="0">
              <a:latin typeface="Arial" charset="0"/>
              <a:cs typeface="Arial" charset="0"/>
            </a:endParaRPr>
          </a:p>
          <a:p>
            <a:pPr marL="273050" lvl="2" indent="-273050">
              <a:lnSpc>
                <a:spcPct val="120000"/>
              </a:lnSpc>
              <a:buSzPct val="95000"/>
            </a:pPr>
            <a:endParaRPr lang="en-GB" altLang="ko-KR" sz="2000" dirty="0">
              <a:latin typeface="Arial" charset="0"/>
              <a:cs typeface="Arial" charset="0"/>
            </a:endParaRPr>
          </a:p>
          <a:p>
            <a:pPr marL="273050" lvl="2" indent="-273050">
              <a:lnSpc>
                <a:spcPct val="120000"/>
              </a:lnSpc>
              <a:buSzPct val="95000"/>
            </a:pPr>
            <a:endParaRPr lang="en-GB" altLang="ko-KR" sz="2000" dirty="0">
              <a:latin typeface="Arial" charset="0"/>
              <a:cs typeface="Arial" charset="0"/>
            </a:endParaRPr>
          </a:p>
          <a:p>
            <a:pPr marL="0" indent="0">
              <a:lnSpc>
                <a:spcPct val="120000"/>
              </a:lnSpc>
              <a:spcAft>
                <a:spcPts val="1200"/>
              </a:spcAft>
              <a:buFont typeface="Wingdings 2" charset="0"/>
              <a:buNone/>
            </a:pPr>
            <a:endParaRPr lang="en-GB" altLang="ko-KR" sz="2800" b="1" dirty="0">
              <a:solidFill>
                <a:srgbClr val="000053"/>
              </a:solidFill>
              <a:latin typeface="Arial" charset="0"/>
              <a:cs typeface="Arial" charset="0"/>
            </a:endParaRPr>
          </a:p>
        </p:txBody>
      </p:sp>
      <p:grpSp>
        <p:nvGrpSpPr>
          <p:cNvPr id="23" name="Grouper 22"/>
          <p:cNvGrpSpPr/>
          <p:nvPr/>
        </p:nvGrpSpPr>
        <p:grpSpPr>
          <a:xfrm>
            <a:off x="1773237" y="880534"/>
            <a:ext cx="5411259" cy="4919133"/>
            <a:chOff x="1811866" y="990600"/>
            <a:chExt cx="5411259" cy="4919133"/>
          </a:xfrm>
        </p:grpSpPr>
        <p:sp>
          <p:nvSpPr>
            <p:cNvPr id="6" name="Rectangle 5"/>
            <p:cNvSpPr/>
            <p:nvPr/>
          </p:nvSpPr>
          <p:spPr>
            <a:xfrm>
              <a:off x="1811866" y="990600"/>
              <a:ext cx="5411259" cy="491913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 name="ZoneTexte 1"/>
            <p:cNvSpPr txBox="1"/>
            <p:nvPr/>
          </p:nvSpPr>
          <p:spPr>
            <a:xfrm>
              <a:off x="2186709" y="1207746"/>
              <a:ext cx="4638962" cy="858122"/>
            </a:xfrm>
            <a:prstGeom prst="rect">
              <a:avLst/>
            </a:prstGeom>
            <a:solidFill>
              <a:srgbClr val="FFF6E7"/>
            </a:solidFill>
            <a:ln w="12700" cmpd="sng">
              <a:solidFill>
                <a:srgbClr val="000000"/>
              </a:solidFill>
            </a:ln>
          </p:spPr>
          <p:txBody>
            <a:bodyPr vert="horz" wrap="none" lIns="0" rIns="18288" rtlCol="0">
              <a:noAutofit/>
            </a:bodyPr>
            <a:lstStyle/>
            <a:p>
              <a:pPr marL="0" marR="45720" indent="0" algn="ctr" defTabSz="914400" rtl="0" eaLnBrk="1" fontAlgn="auto" latinLnBrk="0" hangingPunct="1">
                <a:spcBef>
                  <a:spcPct val="20000"/>
                </a:spcBef>
                <a:spcAft>
                  <a:spcPts val="0"/>
                </a:spcAft>
                <a:buClr>
                  <a:schemeClr val="accent3"/>
                </a:buClr>
                <a:buSzPct val="95000"/>
                <a:buFont typeface="Wingdings 2"/>
                <a:buNone/>
                <a:tabLst/>
              </a:pPr>
              <a:r>
                <a:rPr kumimoji="0" lang="en-GB" sz="2000" i="0" u="none" strike="noStrike" kern="1200" cap="none" spc="0" normalizeH="0" baseline="0" noProof="0" dirty="0">
                  <a:ln>
                    <a:noFill/>
                  </a:ln>
                  <a:solidFill>
                    <a:schemeClr val="tx1"/>
                  </a:solidFill>
                  <a:effectLst/>
                  <a:uLnTx/>
                  <a:uFillTx/>
                  <a:latin typeface="+mn-lt"/>
                  <a:cs typeface="+mn-cs"/>
                </a:rPr>
                <a:t>Establishing</a:t>
              </a:r>
              <a:r>
                <a:rPr kumimoji="0" lang="en-GB" sz="2000" i="0" u="none" strike="noStrike" kern="1200" cap="none" spc="0" normalizeH="0" noProof="0" dirty="0">
                  <a:ln>
                    <a:noFill/>
                  </a:ln>
                  <a:solidFill>
                    <a:schemeClr val="tx1"/>
                  </a:solidFill>
                  <a:effectLst/>
                  <a:uLnTx/>
                  <a:uFillTx/>
                  <a:latin typeface="+mn-lt"/>
                  <a:cs typeface="+mn-cs"/>
                </a:rPr>
                <a:t> dialogues</a:t>
              </a:r>
              <a:endParaRPr kumimoji="0" lang="en-GB" sz="2000" i="0" u="none" strike="noStrike" kern="1200" cap="none" spc="0" normalizeH="0" baseline="0" noProof="0" dirty="0">
                <a:ln>
                  <a:noFill/>
                </a:ln>
                <a:solidFill>
                  <a:schemeClr val="tx1"/>
                </a:solidFill>
                <a:effectLst/>
                <a:uLnTx/>
                <a:uFillTx/>
                <a:latin typeface="+mn-lt"/>
                <a:cs typeface="+mn-cs"/>
              </a:endParaRPr>
            </a:p>
            <a:p>
              <a:pPr marL="0" marR="45720" indent="0" algn="ctr" defTabSz="914400" rtl="0" eaLnBrk="1" fontAlgn="auto" latinLnBrk="0" hangingPunct="1">
                <a:spcBef>
                  <a:spcPct val="20000"/>
                </a:spcBef>
                <a:spcAft>
                  <a:spcPts val="0"/>
                </a:spcAft>
                <a:buClr>
                  <a:schemeClr val="accent3"/>
                </a:buClr>
                <a:buSzPct val="95000"/>
                <a:buFont typeface="Wingdings 2"/>
                <a:buNone/>
                <a:tabLst/>
              </a:pPr>
              <a:r>
                <a:rPr lang="en-GB" sz="2000" dirty="0"/>
                <a:t>t</a:t>
              </a:r>
              <a:r>
                <a:rPr lang="en-GB" sz="2000" dirty="0">
                  <a:latin typeface="+mn-lt"/>
                  <a:cs typeface="+mn-cs"/>
                </a:rPr>
                <a:t>o share experience and knowledge </a:t>
              </a:r>
              <a:endParaRPr kumimoji="0" lang="en-GB" sz="2000" i="0" u="none" strike="noStrike" kern="1200" cap="none" spc="0" normalizeH="0" baseline="0" noProof="0" dirty="0">
                <a:ln>
                  <a:noFill/>
                </a:ln>
                <a:solidFill>
                  <a:schemeClr val="tx1"/>
                </a:solidFill>
                <a:effectLst/>
                <a:uLnTx/>
                <a:uFillTx/>
                <a:latin typeface="+mn-lt"/>
                <a:cs typeface="+mn-cs"/>
              </a:endParaRPr>
            </a:p>
          </p:txBody>
        </p:sp>
        <p:sp>
          <p:nvSpPr>
            <p:cNvPr id="12" name="ZoneTexte 11"/>
            <p:cNvSpPr txBox="1"/>
            <p:nvPr/>
          </p:nvSpPr>
          <p:spPr>
            <a:xfrm>
              <a:off x="2186709" y="4805702"/>
              <a:ext cx="4638962" cy="833098"/>
            </a:xfrm>
            <a:prstGeom prst="rect">
              <a:avLst/>
            </a:prstGeom>
            <a:solidFill>
              <a:srgbClr val="FFF6E7"/>
            </a:solidFill>
            <a:ln>
              <a:solidFill>
                <a:schemeClr val="tx1"/>
              </a:solidFill>
            </a:ln>
          </p:spPr>
          <p:txBody>
            <a:bodyPr vert="horz" wrap="none" lIns="0" rIns="18288" rtlCol="0">
              <a:noAutofit/>
            </a:bodyPr>
            <a:lstStyle/>
            <a:p>
              <a:pPr marL="0" marR="45720" indent="0" algn="ctr" defTabSz="914400" rtl="0" eaLnBrk="1" fontAlgn="auto" latinLnBrk="0" hangingPunct="1">
                <a:lnSpc>
                  <a:spcPct val="100000"/>
                </a:lnSpc>
                <a:spcBef>
                  <a:spcPct val="20000"/>
                </a:spcBef>
                <a:spcAft>
                  <a:spcPts val="0"/>
                </a:spcAft>
                <a:buClr>
                  <a:schemeClr val="accent3"/>
                </a:buClr>
                <a:buSzPct val="95000"/>
                <a:buFont typeface="Wingdings 2"/>
                <a:buNone/>
                <a:tabLst/>
              </a:pPr>
              <a:r>
                <a:rPr lang="en-GB" sz="2000" dirty="0">
                  <a:latin typeface="+mn-lt"/>
                  <a:cs typeface="+mn-cs"/>
                </a:rPr>
                <a:t>Implementing local projects </a:t>
              </a:r>
            </a:p>
            <a:p>
              <a:pPr marL="0" marR="45720" indent="0" algn="ctr" defTabSz="914400" rtl="0" eaLnBrk="1" fontAlgn="auto" latinLnBrk="0" hangingPunct="1">
                <a:lnSpc>
                  <a:spcPct val="100000"/>
                </a:lnSpc>
                <a:spcBef>
                  <a:spcPct val="20000"/>
                </a:spcBef>
                <a:spcAft>
                  <a:spcPts val="0"/>
                </a:spcAft>
                <a:buClr>
                  <a:schemeClr val="accent3"/>
                </a:buClr>
                <a:buSzPct val="95000"/>
                <a:buFont typeface="Wingdings 2"/>
                <a:buNone/>
                <a:tabLst/>
              </a:pPr>
              <a:r>
                <a:rPr lang="en-GB" sz="2000" dirty="0">
                  <a:latin typeface="+mn-lt"/>
                  <a:cs typeface="+mn-cs"/>
                </a:rPr>
                <a:t>with the support of experts</a:t>
              </a:r>
              <a:endParaRPr kumimoji="0" lang="en-GB" sz="2000" b="0" i="0" u="none" strike="noStrike" kern="1200" cap="none" spc="0" normalizeH="0" baseline="0" noProof="0" dirty="0">
                <a:ln>
                  <a:noFill/>
                </a:ln>
                <a:solidFill>
                  <a:schemeClr val="tx1"/>
                </a:solidFill>
                <a:effectLst/>
                <a:uLnTx/>
                <a:uFillTx/>
                <a:latin typeface="+mn-lt"/>
                <a:cs typeface="+mn-cs"/>
              </a:endParaRPr>
            </a:p>
          </p:txBody>
        </p:sp>
        <p:sp>
          <p:nvSpPr>
            <p:cNvPr id="13" name="ZoneTexte 12"/>
            <p:cNvSpPr txBox="1"/>
            <p:nvPr/>
          </p:nvSpPr>
          <p:spPr>
            <a:xfrm>
              <a:off x="2186708" y="3641288"/>
              <a:ext cx="4638963" cy="804333"/>
            </a:xfrm>
            <a:prstGeom prst="rect">
              <a:avLst/>
            </a:prstGeom>
            <a:solidFill>
              <a:srgbClr val="FFF6E7"/>
            </a:solidFill>
            <a:ln>
              <a:solidFill>
                <a:schemeClr val="tx1"/>
              </a:solidFill>
            </a:ln>
          </p:spPr>
          <p:txBody>
            <a:bodyPr vert="horz" wrap="none" lIns="0" rIns="18288" rtlCol="0">
              <a:noAutofit/>
            </a:bodyPr>
            <a:lstStyle/>
            <a:p>
              <a:pPr marL="0" marR="45720" indent="0" algn="ctr" defTabSz="914400" rtl="0" eaLnBrk="1" fontAlgn="auto" latinLnBrk="0" hangingPunct="1">
                <a:lnSpc>
                  <a:spcPct val="100000"/>
                </a:lnSpc>
                <a:spcBef>
                  <a:spcPct val="20000"/>
                </a:spcBef>
                <a:spcAft>
                  <a:spcPts val="0"/>
                </a:spcAft>
                <a:buClr>
                  <a:schemeClr val="accent3"/>
                </a:buClr>
                <a:buSzPct val="95000"/>
                <a:buFont typeface="Wingdings 2"/>
                <a:buNone/>
                <a:tabLst/>
              </a:pPr>
              <a:r>
                <a:rPr kumimoji="0" lang="en-GB" sz="2000" b="0" i="0" u="none" strike="noStrike" kern="1200" cap="none" spc="0" normalizeH="0" baseline="0" dirty="0">
                  <a:ln>
                    <a:noFill/>
                  </a:ln>
                  <a:solidFill>
                    <a:schemeClr val="tx1"/>
                  </a:solidFill>
                  <a:effectLst/>
                  <a:uLnTx/>
                  <a:uFillTx/>
                  <a:latin typeface="+mn-lt"/>
                  <a:cs typeface="+mn-cs"/>
                </a:rPr>
                <a:t>Identifying self-help</a:t>
              </a:r>
              <a:r>
                <a:rPr kumimoji="0" lang="en-GB" sz="2000" b="0" i="0" u="none" strike="noStrike" kern="1200" cap="none" spc="0" normalizeH="0" dirty="0">
                  <a:ln>
                    <a:noFill/>
                  </a:ln>
                  <a:solidFill>
                    <a:schemeClr val="tx1"/>
                  </a:solidFill>
                  <a:effectLst/>
                  <a:uLnTx/>
                  <a:uFillTx/>
                  <a:latin typeface="+mn-lt"/>
                  <a:cs typeface="+mn-cs"/>
                </a:rPr>
                <a:t> protective actions</a:t>
              </a:r>
            </a:p>
            <a:p>
              <a:pPr marL="0" marR="45720" indent="0" algn="ctr" defTabSz="914400" rtl="0" eaLnBrk="1" fontAlgn="auto" latinLnBrk="0" hangingPunct="1">
                <a:lnSpc>
                  <a:spcPct val="100000"/>
                </a:lnSpc>
                <a:spcBef>
                  <a:spcPct val="20000"/>
                </a:spcBef>
                <a:spcAft>
                  <a:spcPts val="0"/>
                </a:spcAft>
                <a:buClr>
                  <a:schemeClr val="accent3"/>
                </a:buClr>
                <a:buSzPct val="95000"/>
                <a:buFont typeface="Wingdings 2"/>
                <a:buNone/>
                <a:tabLst/>
              </a:pPr>
              <a:r>
                <a:rPr kumimoji="0" lang="en-GB" sz="2000" b="0" i="0" u="none" strike="noStrike" kern="1200" cap="none" spc="0" normalizeH="0" dirty="0">
                  <a:ln>
                    <a:noFill/>
                  </a:ln>
                  <a:solidFill>
                    <a:schemeClr val="tx1"/>
                  </a:solidFill>
                  <a:effectLst/>
                  <a:uLnTx/>
                  <a:uFillTx/>
                  <a:latin typeface="+mn-lt"/>
                  <a:cs typeface="+mn-cs"/>
                </a:rPr>
                <a:t> and organizing collectiv</a:t>
              </a:r>
              <a:r>
                <a:rPr lang="en-GB" sz="2000" dirty="0"/>
                <a:t>e </a:t>
              </a:r>
              <a:r>
                <a:rPr kumimoji="0" lang="en-GB" sz="2000" b="0" i="0" u="none" strike="noStrike" kern="1200" cap="none" spc="0" normalizeH="0" dirty="0">
                  <a:ln>
                    <a:noFill/>
                  </a:ln>
                  <a:solidFill>
                    <a:schemeClr val="tx1"/>
                  </a:solidFill>
                  <a:effectLst/>
                  <a:uLnTx/>
                  <a:uFillTx/>
                  <a:latin typeface="+mn-lt"/>
                  <a:cs typeface="+mn-cs"/>
                </a:rPr>
                <a:t>vigilance</a:t>
              </a:r>
              <a:endParaRPr kumimoji="0" lang="en-GB" sz="2000" b="0" i="0" u="none" strike="noStrike" kern="1200" cap="none" spc="0" normalizeH="0" baseline="0" dirty="0">
                <a:ln>
                  <a:noFill/>
                </a:ln>
                <a:solidFill>
                  <a:schemeClr val="tx1"/>
                </a:solidFill>
                <a:effectLst/>
                <a:uLnTx/>
                <a:uFillTx/>
                <a:latin typeface="+mn-lt"/>
                <a:cs typeface="+mn-cs"/>
              </a:endParaRPr>
            </a:p>
          </p:txBody>
        </p:sp>
        <p:sp>
          <p:nvSpPr>
            <p:cNvPr id="14" name="ZoneTexte 13"/>
            <p:cNvSpPr txBox="1"/>
            <p:nvPr/>
          </p:nvSpPr>
          <p:spPr>
            <a:xfrm>
              <a:off x="2186709" y="2455333"/>
              <a:ext cx="4638963" cy="825874"/>
            </a:xfrm>
            <a:prstGeom prst="rect">
              <a:avLst/>
            </a:prstGeom>
            <a:solidFill>
              <a:srgbClr val="FFF6E7"/>
            </a:solidFill>
            <a:ln w="12700" cmpd="sng">
              <a:solidFill>
                <a:srgbClr val="000000"/>
              </a:solidFill>
            </a:ln>
          </p:spPr>
          <p:txBody>
            <a:bodyPr vert="horz" wrap="none" lIns="0" rIns="18288" rtlCol="0">
              <a:noAutofit/>
            </a:bodyPr>
            <a:lstStyle/>
            <a:p>
              <a:pPr marL="0" marR="45720" indent="0" algn="ctr" defTabSz="914400" rtl="0" eaLnBrk="1" fontAlgn="auto" latinLnBrk="0" hangingPunct="1">
                <a:lnSpc>
                  <a:spcPct val="100000"/>
                </a:lnSpc>
                <a:spcBef>
                  <a:spcPct val="20000"/>
                </a:spcBef>
                <a:spcAft>
                  <a:spcPts val="0"/>
                </a:spcAft>
                <a:buClr>
                  <a:schemeClr val="accent3"/>
                </a:buClr>
                <a:buSzPct val="95000"/>
                <a:buFont typeface="Wingdings 2"/>
                <a:buNone/>
                <a:tabLst/>
              </a:pPr>
              <a:r>
                <a:rPr kumimoji="0" lang="en-GB" sz="2000" i="0" u="none" strike="noStrike" kern="1200" cap="none" spc="0" normalizeH="0" baseline="0" noProof="0" dirty="0">
                  <a:ln>
                    <a:noFill/>
                  </a:ln>
                  <a:solidFill>
                    <a:schemeClr val="tx1"/>
                  </a:solidFill>
                  <a:effectLst/>
                  <a:uLnTx/>
                  <a:uFillTx/>
                  <a:latin typeface="+mn-lt"/>
                  <a:cs typeface="+mn-cs"/>
                </a:rPr>
                <a:t>Engaging</a:t>
              </a:r>
              <a:r>
                <a:rPr kumimoji="0" lang="en-GB" sz="2000" i="0" u="none" strike="noStrike" kern="1200" cap="none" spc="0" normalizeH="0" noProof="0" dirty="0">
                  <a:ln>
                    <a:noFill/>
                  </a:ln>
                  <a:solidFill>
                    <a:schemeClr val="tx1"/>
                  </a:solidFill>
                  <a:effectLst/>
                  <a:uLnTx/>
                  <a:uFillTx/>
                  <a:latin typeface="+mn-lt"/>
                  <a:cs typeface="+mn-cs"/>
                </a:rPr>
                <a:t> affected people in measurements</a:t>
              </a:r>
            </a:p>
            <a:p>
              <a:pPr marL="0" marR="45720" indent="0" algn="ctr" defTabSz="914400" rtl="0" eaLnBrk="1" fontAlgn="auto" latinLnBrk="0" hangingPunct="1">
                <a:lnSpc>
                  <a:spcPct val="100000"/>
                </a:lnSpc>
                <a:spcBef>
                  <a:spcPct val="20000"/>
                </a:spcBef>
                <a:spcAft>
                  <a:spcPts val="0"/>
                </a:spcAft>
                <a:buClr>
                  <a:schemeClr val="accent3"/>
                </a:buClr>
                <a:buSzPct val="95000"/>
                <a:buFont typeface="Wingdings 2"/>
                <a:buNone/>
                <a:tabLst/>
              </a:pPr>
              <a:r>
                <a:rPr kumimoji="0" lang="en-GB" sz="2000" i="0" u="none" strike="noStrike" kern="1200" cap="none" spc="0" normalizeH="0" noProof="0" dirty="0">
                  <a:ln>
                    <a:noFill/>
                  </a:ln>
                  <a:solidFill>
                    <a:schemeClr val="tx1"/>
                  </a:solidFill>
                  <a:effectLst/>
                  <a:uLnTx/>
                  <a:uFillTx/>
                  <a:latin typeface="+mn-lt"/>
                  <a:cs typeface="+mn-cs"/>
                </a:rPr>
                <a:t> and  sharing results</a:t>
              </a:r>
              <a:endParaRPr kumimoji="0" lang="en-GB" sz="2000" i="0" u="none" strike="noStrike" kern="1200" cap="none" spc="0" normalizeH="0" baseline="0" noProof="0" dirty="0">
                <a:ln>
                  <a:noFill/>
                </a:ln>
                <a:solidFill>
                  <a:schemeClr val="tx1"/>
                </a:solidFill>
                <a:effectLst/>
                <a:uLnTx/>
                <a:uFillTx/>
                <a:latin typeface="+mn-lt"/>
                <a:cs typeface="+mn-cs"/>
              </a:endParaRPr>
            </a:p>
          </p:txBody>
        </p:sp>
        <p:cxnSp>
          <p:nvCxnSpPr>
            <p:cNvPr id="20" name="Connecteur droit avec flèche 19"/>
            <p:cNvCxnSpPr/>
            <p:nvPr/>
          </p:nvCxnSpPr>
          <p:spPr>
            <a:xfrm>
              <a:off x="4483100" y="3281207"/>
              <a:ext cx="0" cy="360081"/>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Connecteur droit avec flèche 21"/>
            <p:cNvCxnSpPr/>
            <p:nvPr/>
          </p:nvCxnSpPr>
          <p:spPr>
            <a:xfrm>
              <a:off x="4483100" y="4445621"/>
              <a:ext cx="0" cy="360081"/>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Connecteur droit avec flèche 28"/>
            <p:cNvCxnSpPr/>
            <p:nvPr/>
          </p:nvCxnSpPr>
          <p:spPr>
            <a:xfrm>
              <a:off x="4478867" y="2065868"/>
              <a:ext cx="0" cy="360081"/>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15" name="Espace réservé du numéro de diapositive 4"/>
          <p:cNvSpPr txBox="1">
            <a:spLocks noGrp="1"/>
          </p:cNvSpPr>
          <p:nvPr/>
        </p:nvSpPr>
        <p:spPr bwMode="auto">
          <a:xfrm>
            <a:off x="7019925" y="6286500"/>
            <a:ext cx="1905000" cy="457200"/>
          </a:xfrm>
          <a:prstGeom prst="rect">
            <a:avLst/>
          </a:prstGeom>
          <a:noFill/>
          <a:ln w="9525">
            <a:noFill/>
            <a:miter lim="800000"/>
            <a:headEnd/>
            <a:tailEnd/>
          </a:ln>
        </p:spPr>
        <p:txBody>
          <a:bodyPr anchor="b">
            <a:prstTxWarp prst="textNoShape">
              <a:avLst/>
            </a:prstTxWarp>
          </a:bodyPr>
          <a:lstStyle/>
          <a:p>
            <a:pPr algn="r"/>
            <a:fld id="{0454FD69-4E3F-CD44-BF80-21C94516B6B3}" type="slidenum">
              <a:rPr lang="fr-FR" sz="1200"/>
              <a:pPr algn="r"/>
              <a:t>11</a:t>
            </a:fld>
            <a:endParaRPr lang="fr-FR" sz="1200" dirty="0"/>
          </a:p>
        </p:txBody>
      </p:sp>
    </p:spTree>
    <p:extLst>
      <p:ext uri="{BB962C8B-B14F-4D97-AF65-F5344CB8AC3E}">
        <p14:creationId xmlns:p14="http://schemas.microsoft.com/office/powerpoint/2010/main" val="345130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1418722" y="1080798"/>
            <a:ext cx="6458562" cy="4647431"/>
          </a:xfrm>
          <a:prstGeom prst="rect">
            <a:avLst/>
          </a:prstGeom>
          <a:solidFill>
            <a:schemeClr val="bg1">
              <a:lumMod val="85000"/>
            </a:schemeClr>
          </a:solidFill>
          <a:ln w="952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0" y="95000"/>
            <a:ext cx="9144000" cy="863150"/>
          </a:xfrm>
        </p:spPr>
        <p:txBody>
          <a:bodyPr>
            <a:normAutofit/>
          </a:bodyPr>
          <a:lstStyle/>
          <a:p>
            <a:pPr marL="342900" lvl="1" indent="-342900" algn="ctr" defTabSz="457200" rtl="0" eaLnBrk="0" hangingPunct="0">
              <a:buClr>
                <a:srgbClr val="22228B"/>
              </a:buClr>
              <a:buSzPct val="120000"/>
              <a:defRPr/>
            </a:pPr>
            <a:r>
              <a:rPr lang="en-GB" sz="2400" b="1" kern="1200" dirty="0">
                <a:solidFill>
                  <a:schemeClr val="tx2"/>
                </a:solidFill>
                <a:latin typeface="Arial"/>
                <a:ea typeface="+mj-ea"/>
                <a:cs typeface="Arial"/>
              </a:rPr>
              <a:t>The co-expertise process (2)</a:t>
            </a:r>
          </a:p>
        </p:txBody>
      </p:sp>
      <p:sp>
        <p:nvSpPr>
          <p:cNvPr id="5" name="Espace réservé du numéro de diapositive 4"/>
          <p:cNvSpPr txBox="1">
            <a:spLocks noGrp="1"/>
          </p:cNvSpPr>
          <p:nvPr/>
        </p:nvSpPr>
        <p:spPr bwMode="auto">
          <a:xfrm>
            <a:off x="7019925" y="6286500"/>
            <a:ext cx="1905000" cy="457200"/>
          </a:xfrm>
          <a:prstGeom prst="rect">
            <a:avLst/>
          </a:prstGeom>
          <a:noFill/>
          <a:ln w="9525">
            <a:noFill/>
            <a:miter lim="800000"/>
            <a:headEnd/>
            <a:tailEnd/>
          </a:ln>
        </p:spPr>
        <p:txBody>
          <a:bodyPr anchor="b">
            <a:prstTxWarp prst="textNoShape">
              <a:avLst/>
            </a:prstTxWarp>
          </a:bodyPr>
          <a:lstStyle/>
          <a:p>
            <a:pPr algn="r"/>
            <a:fld id="{0454FD69-4E3F-CD44-BF80-21C94516B6B3}" type="slidenum">
              <a:rPr lang="fr-FR" sz="1200"/>
              <a:pPr algn="r"/>
              <a:t>12</a:t>
            </a:fld>
            <a:endParaRPr lang="fr-FR" sz="1200" dirty="0"/>
          </a:p>
        </p:txBody>
      </p:sp>
      <p:grpSp>
        <p:nvGrpSpPr>
          <p:cNvPr id="29" name="Grouper 28"/>
          <p:cNvGrpSpPr/>
          <p:nvPr/>
        </p:nvGrpSpPr>
        <p:grpSpPr>
          <a:xfrm>
            <a:off x="2310490" y="1409054"/>
            <a:ext cx="4709435" cy="3907940"/>
            <a:chOff x="1715977" y="1319231"/>
            <a:chExt cx="4709435" cy="3907940"/>
          </a:xfrm>
          <a:solidFill>
            <a:srgbClr val="DCFFD7"/>
          </a:solidFill>
        </p:grpSpPr>
        <p:sp>
          <p:nvSpPr>
            <p:cNvPr id="9" name="ZoneTexte 8"/>
            <p:cNvSpPr txBox="1"/>
            <p:nvPr/>
          </p:nvSpPr>
          <p:spPr>
            <a:xfrm>
              <a:off x="3112404" y="1319231"/>
              <a:ext cx="1918652" cy="707886"/>
            </a:xfrm>
            <a:prstGeom prst="rect">
              <a:avLst/>
            </a:prstGeom>
            <a:solidFill>
              <a:schemeClr val="accent6">
                <a:lumMod val="20000"/>
                <a:lumOff val="80000"/>
              </a:schemeClr>
            </a:solidFill>
            <a:ln w="28575" cmpd="sng">
              <a:solidFill>
                <a:schemeClr val="tx1"/>
              </a:solidFill>
            </a:ln>
          </p:spPr>
          <p:txBody>
            <a:bodyPr wrap="square" rtlCol="0">
              <a:spAutoFit/>
            </a:bodyPr>
            <a:lstStyle/>
            <a:p>
              <a:pPr algn="ctr"/>
              <a:r>
                <a:rPr lang="en-GB" sz="2000" b="1" dirty="0"/>
                <a:t>Co-expertise</a:t>
              </a:r>
            </a:p>
            <a:p>
              <a:pPr algn="ctr"/>
              <a:r>
                <a:rPr lang="en-GB" sz="2000" b="1" dirty="0"/>
                <a:t>Process</a:t>
              </a:r>
            </a:p>
          </p:txBody>
        </p:sp>
        <p:sp>
          <p:nvSpPr>
            <p:cNvPr id="11" name="ZoneTexte 10"/>
            <p:cNvSpPr txBox="1"/>
            <p:nvPr/>
          </p:nvSpPr>
          <p:spPr>
            <a:xfrm>
              <a:off x="2669535" y="2776467"/>
              <a:ext cx="2804389" cy="1015663"/>
            </a:xfrm>
            <a:prstGeom prst="rect">
              <a:avLst/>
            </a:prstGeom>
            <a:grpFill/>
            <a:ln w="28575" cmpd="sng">
              <a:solidFill>
                <a:schemeClr val="tx1"/>
              </a:solidFill>
            </a:ln>
          </p:spPr>
          <p:txBody>
            <a:bodyPr wrap="square" rtlCol="0">
              <a:spAutoFit/>
            </a:bodyPr>
            <a:lstStyle/>
            <a:p>
              <a:pPr algn="ctr"/>
              <a:r>
                <a:rPr lang="en-GB" sz="2000" b="1" dirty="0"/>
                <a:t>Practical </a:t>
              </a:r>
            </a:p>
            <a:p>
              <a:pPr algn="ctr"/>
              <a:r>
                <a:rPr lang="en-GB" sz="2000" b="1" dirty="0"/>
                <a:t>radiological protection </a:t>
              </a:r>
            </a:p>
            <a:p>
              <a:pPr algn="ctr"/>
              <a:r>
                <a:rPr lang="en-GB" sz="2000" b="1" dirty="0"/>
                <a:t>culture</a:t>
              </a:r>
            </a:p>
          </p:txBody>
        </p:sp>
        <p:sp>
          <p:nvSpPr>
            <p:cNvPr id="13" name="ZoneTexte 12"/>
            <p:cNvSpPr txBox="1"/>
            <p:nvPr/>
          </p:nvSpPr>
          <p:spPr>
            <a:xfrm>
              <a:off x="1715977" y="4519285"/>
              <a:ext cx="2247659" cy="707886"/>
            </a:xfrm>
            <a:prstGeom prst="rect">
              <a:avLst/>
            </a:prstGeom>
            <a:grpFill/>
            <a:ln w="28575" cmpd="sng">
              <a:solidFill>
                <a:schemeClr val="tx1"/>
              </a:solidFill>
            </a:ln>
          </p:spPr>
          <p:txBody>
            <a:bodyPr wrap="square" rtlCol="0">
              <a:spAutoFit/>
            </a:bodyPr>
            <a:lstStyle/>
            <a:p>
              <a:pPr algn="ctr"/>
              <a:r>
                <a:rPr lang="fr-FR" sz="2000" b="1" dirty="0"/>
                <a:t>Self-help</a:t>
              </a:r>
            </a:p>
            <a:p>
              <a:pPr algn="ctr"/>
              <a:r>
                <a:rPr lang="fr-FR" sz="2000" b="1" dirty="0"/>
                <a:t> protective actions  </a:t>
              </a:r>
            </a:p>
          </p:txBody>
        </p:sp>
        <p:sp>
          <p:nvSpPr>
            <p:cNvPr id="16" name="ZoneTexte 15"/>
            <p:cNvSpPr txBox="1"/>
            <p:nvPr/>
          </p:nvSpPr>
          <p:spPr>
            <a:xfrm>
              <a:off x="4184383" y="4519285"/>
              <a:ext cx="2241029" cy="707886"/>
            </a:xfrm>
            <a:prstGeom prst="rect">
              <a:avLst/>
            </a:prstGeom>
            <a:grpFill/>
            <a:ln w="28575" cmpd="sng">
              <a:solidFill>
                <a:schemeClr val="tx1"/>
              </a:solidFill>
            </a:ln>
          </p:spPr>
          <p:txBody>
            <a:bodyPr wrap="square" rtlCol="0">
              <a:spAutoFit/>
            </a:bodyPr>
            <a:lstStyle/>
            <a:p>
              <a:pPr algn="ctr"/>
              <a:r>
                <a:rPr lang="en-GB" sz="2000" b="1" dirty="0"/>
                <a:t>Community </a:t>
              </a:r>
            </a:p>
            <a:p>
              <a:pPr algn="ctr"/>
              <a:r>
                <a:rPr lang="en-GB" sz="2000" b="1" dirty="0"/>
                <a:t>projects </a:t>
              </a:r>
            </a:p>
          </p:txBody>
        </p:sp>
        <p:cxnSp>
          <p:nvCxnSpPr>
            <p:cNvPr id="18" name="Connecteur droit avec flèche 17"/>
            <p:cNvCxnSpPr>
              <a:stCxn id="9" idx="2"/>
              <a:endCxn id="11" idx="0"/>
            </p:cNvCxnSpPr>
            <p:nvPr/>
          </p:nvCxnSpPr>
          <p:spPr>
            <a:xfrm>
              <a:off x="4071730" y="2027117"/>
              <a:ext cx="0" cy="749350"/>
            </a:xfrm>
            <a:prstGeom prst="straightConnector1">
              <a:avLst/>
            </a:prstGeom>
            <a:grpFill/>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Connecteur droit avec flèche 21"/>
            <p:cNvCxnSpPr>
              <a:stCxn id="11" idx="2"/>
              <a:endCxn id="13" idx="0"/>
            </p:cNvCxnSpPr>
            <p:nvPr/>
          </p:nvCxnSpPr>
          <p:spPr>
            <a:xfrm flipH="1">
              <a:off x="2839807" y="3792130"/>
              <a:ext cx="1231923" cy="727155"/>
            </a:xfrm>
            <a:prstGeom prst="straightConnector1">
              <a:avLst/>
            </a:prstGeom>
            <a:grpFill/>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a:stCxn id="11" idx="2"/>
              <a:endCxn id="16" idx="0"/>
            </p:cNvCxnSpPr>
            <p:nvPr/>
          </p:nvCxnSpPr>
          <p:spPr>
            <a:xfrm>
              <a:off x="4071730" y="3792130"/>
              <a:ext cx="1233168" cy="727155"/>
            </a:xfrm>
            <a:prstGeom prst="straightConnector1">
              <a:avLst/>
            </a:prstGeom>
            <a:grpFill/>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15068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0" y="0"/>
            <a:ext cx="8915400" cy="730121"/>
          </a:xfrm>
        </p:spPr>
        <p:txBody>
          <a:bodyPr>
            <a:normAutofit/>
          </a:bodyPr>
          <a:lstStyle/>
          <a:p>
            <a:pPr marL="342900" lvl="1" indent="-342900" algn="ctr" defTabSz="457200" rtl="0" eaLnBrk="0" hangingPunct="0">
              <a:buClr>
                <a:srgbClr val="22228B"/>
              </a:buClr>
              <a:buSzPct val="120000"/>
              <a:defRPr/>
            </a:pPr>
            <a:r>
              <a:rPr lang="en-US" sz="2400" b="1" kern="1200" dirty="0">
                <a:solidFill>
                  <a:schemeClr val="tx2"/>
                </a:solidFill>
                <a:latin typeface="Arial"/>
                <a:ea typeface="+mj-ea"/>
                <a:cs typeface="Arial"/>
              </a:rPr>
              <a:t>Practical radiological protection culture </a:t>
            </a:r>
          </a:p>
        </p:txBody>
      </p:sp>
      <p:sp>
        <p:nvSpPr>
          <p:cNvPr id="14338" name="Content Placeholder 2"/>
          <p:cNvSpPr>
            <a:spLocks noGrp="1"/>
          </p:cNvSpPr>
          <p:nvPr>
            <p:ph idx="1"/>
          </p:nvPr>
        </p:nvSpPr>
        <p:spPr>
          <a:xfrm>
            <a:off x="411796" y="730120"/>
            <a:ext cx="8141070" cy="4133469"/>
          </a:xfrm>
        </p:spPr>
        <p:txBody>
          <a:bodyPr>
            <a:noAutofit/>
          </a:bodyPr>
          <a:lstStyle/>
          <a:p>
            <a:r>
              <a:rPr lang="en-GB" sz="2000" dirty="0">
                <a:ea typeface="ＭＳ Ｐゴシック" pitchFamily="-107" charset="-128"/>
                <a:cs typeface="ＭＳ Ｐゴシック" pitchFamily="-107" charset="-128"/>
              </a:rPr>
              <a:t>The co-expertise process allows to develop a practical radiological protection culture allowing people:</a:t>
            </a:r>
          </a:p>
          <a:p>
            <a:pPr marL="742950" lvl="2" indent="-342900"/>
            <a:r>
              <a:rPr lang="en-GB" dirty="0">
                <a:ea typeface="ＭＳ Ｐゴシック" pitchFamily="-107" charset="-128"/>
                <a:cs typeface="ＭＳ Ｐゴシック" pitchFamily="-107" charset="-128"/>
              </a:rPr>
              <a:t>To </a:t>
            </a:r>
            <a:r>
              <a:rPr lang="en-GB" b="1" dirty="0">
                <a:solidFill>
                  <a:srgbClr val="083763"/>
                </a:solidFill>
                <a:ea typeface="ＭＳ Ｐゴシック" pitchFamily="-107" charset="-128"/>
                <a:cs typeface="ＭＳ Ｐゴシック" pitchFamily="-107" charset="-128"/>
              </a:rPr>
              <a:t>interpret</a:t>
            </a:r>
            <a:r>
              <a:rPr lang="en-GB" dirty="0">
                <a:ea typeface="ＭＳ Ｐゴシック" pitchFamily="-107" charset="-128"/>
                <a:cs typeface="ＭＳ Ｐゴシック" pitchFamily="-107" charset="-128"/>
              </a:rPr>
              <a:t> the results of the measurements of radiation  </a:t>
            </a:r>
          </a:p>
          <a:p>
            <a:pPr marL="742950" lvl="2" indent="-342900"/>
            <a:r>
              <a:rPr lang="en-GB" dirty="0">
                <a:ea typeface="ＭＳ Ｐゴシック" pitchFamily="-107" charset="-128"/>
                <a:cs typeface="ＭＳ Ｐゴシック" pitchFamily="-107" charset="-128"/>
              </a:rPr>
              <a:t>To </a:t>
            </a:r>
            <a:r>
              <a:rPr lang="en-GB" b="1" dirty="0">
                <a:solidFill>
                  <a:srgbClr val="083763"/>
                </a:solidFill>
                <a:ea typeface="ＭＳ Ｐゴシック" pitchFamily="-107" charset="-128"/>
                <a:cs typeface="ＭＳ Ｐゴシック" pitchFamily="-107" charset="-128"/>
              </a:rPr>
              <a:t>build their own benchmarks </a:t>
            </a:r>
            <a:r>
              <a:rPr lang="en-GB" dirty="0">
                <a:ea typeface="ＭＳ Ｐゴシック" pitchFamily="-107" charset="-128"/>
                <a:cs typeface="ＭＳ Ｐゴシック" pitchFamily="-107" charset="-128"/>
              </a:rPr>
              <a:t>in relation to the radioactivity present in their daily life</a:t>
            </a:r>
          </a:p>
          <a:p>
            <a:pPr marL="742950" lvl="2" indent="-342900"/>
            <a:r>
              <a:rPr lang="en-GB" dirty="0">
                <a:ea typeface="ＭＳ Ｐゴシック" pitchFamily="-107" charset="-128"/>
                <a:cs typeface="ＭＳ Ｐゴシック" pitchFamily="-107" charset="-128"/>
              </a:rPr>
              <a:t>To </a:t>
            </a:r>
            <a:r>
              <a:rPr lang="en-GB" b="1" dirty="0">
                <a:solidFill>
                  <a:srgbClr val="083763"/>
                </a:solidFill>
                <a:ea typeface="ＭＳ Ｐゴシック" pitchFamily="-107" charset="-128"/>
                <a:cs typeface="ＭＳ Ｐゴシック" pitchFamily="-107" charset="-128"/>
              </a:rPr>
              <a:t>make their own decisions </a:t>
            </a:r>
            <a:r>
              <a:rPr lang="en-GB" dirty="0">
                <a:ea typeface="ＭＳ Ｐゴシック" pitchFamily="-107" charset="-128"/>
                <a:cs typeface="ＭＳ Ｐゴシック" pitchFamily="-107" charset="-128"/>
              </a:rPr>
              <a:t>to protect themselves and their loved ones</a:t>
            </a:r>
          </a:p>
          <a:p>
            <a:pPr marL="742950" lvl="2" indent="-342900"/>
            <a:r>
              <a:rPr lang="en-GB" dirty="0">
                <a:ea typeface="ＭＳ Ｐゴシック" pitchFamily="-107" charset="-128"/>
                <a:cs typeface="ＭＳ Ｐゴシック" pitchFamily="-107" charset="-128"/>
              </a:rPr>
              <a:t>To </a:t>
            </a:r>
            <a:r>
              <a:rPr lang="en-GB" b="1" dirty="0">
                <a:solidFill>
                  <a:srgbClr val="083763"/>
                </a:solidFill>
                <a:ea typeface="ＭＳ Ｐゴシック" pitchFamily="-107" charset="-128"/>
                <a:cs typeface="ＭＳ Ｐゴシック" pitchFamily="-107" charset="-128"/>
              </a:rPr>
              <a:t>judge the effectiveness</a:t>
            </a:r>
            <a:r>
              <a:rPr lang="en-GB" dirty="0">
                <a:ea typeface="ＭＳ Ｐゴシック" pitchFamily="-107" charset="-128"/>
                <a:cs typeface="ＭＳ Ｐゴシック" pitchFamily="-107" charset="-128"/>
              </a:rPr>
              <a:t> of the protective actions implemented by authorities, organisations or by themselves</a:t>
            </a:r>
            <a:endParaRPr lang="en-GB" sz="2000" dirty="0">
              <a:ea typeface="ＭＳ Ｐゴシック" pitchFamily="-107" charset="-128"/>
              <a:cs typeface="ＭＳ Ｐゴシック" pitchFamily="-107" charset="-128"/>
            </a:endParaRPr>
          </a:p>
          <a:p>
            <a:r>
              <a:rPr lang="en-GB" sz="2000" b="0" dirty="0">
                <a:ea typeface="ＭＳ Ｐゴシック" pitchFamily="-107" charset="-128"/>
                <a:cs typeface="ＭＳ Ｐゴシック" pitchFamily="-107" charset="-128"/>
              </a:rPr>
              <a:t>This culture presents features that are </a:t>
            </a:r>
            <a:r>
              <a:rPr lang="en-GB" sz="2000" b="1" dirty="0">
                <a:solidFill>
                  <a:srgbClr val="083763"/>
                </a:solidFill>
                <a:ea typeface="ＭＳ Ｐゴシック" pitchFamily="-107" charset="-128"/>
                <a:cs typeface="ＭＳ Ｐゴシック" pitchFamily="-107" charset="-128"/>
              </a:rPr>
              <a:t>common to all exposures situations</a:t>
            </a:r>
            <a:r>
              <a:rPr lang="en-GB" sz="2000" b="0" dirty="0">
                <a:ea typeface="ＭＳ Ｐゴシック" pitchFamily="-107" charset="-128"/>
                <a:cs typeface="ＭＳ Ｐゴシック" pitchFamily="-107" charset="-128"/>
              </a:rPr>
              <a:t>, but it is implemented with </a:t>
            </a:r>
            <a:r>
              <a:rPr lang="en-GB" sz="2000" b="1" dirty="0">
                <a:solidFill>
                  <a:srgbClr val="083763"/>
                </a:solidFill>
                <a:ea typeface="ＭＳ Ｐゴシック" pitchFamily="-107" charset="-128"/>
                <a:cs typeface="ＭＳ Ｐゴシック" pitchFamily="-107" charset="-128"/>
              </a:rPr>
              <a:t>different mean</a:t>
            </a:r>
            <a:r>
              <a:rPr lang="en-GB" sz="2000" dirty="0">
                <a:solidFill>
                  <a:srgbClr val="083763"/>
                </a:solidFill>
                <a:ea typeface="ＭＳ Ｐゴシック" pitchFamily="-107" charset="-128"/>
                <a:cs typeface="ＭＳ Ｐゴシック" pitchFamily="-107" charset="-128"/>
              </a:rPr>
              <a:t>s </a:t>
            </a:r>
            <a:r>
              <a:rPr lang="en-GB" sz="2000" b="0" dirty="0">
                <a:ea typeface="ＭＳ Ｐゴシック" pitchFamily="-107" charset="-128"/>
                <a:cs typeface="ＭＳ Ｐゴシック" pitchFamily="-107" charset="-128"/>
              </a:rPr>
              <a:t>at work, </a:t>
            </a:r>
            <a:r>
              <a:rPr lang="en-GB" sz="2000" dirty="0">
                <a:ea typeface="ＭＳ Ｐゴシック" pitchFamily="-107" charset="-128"/>
                <a:cs typeface="ＭＳ Ｐゴシック" pitchFamily="-107" charset="-128"/>
              </a:rPr>
              <a:t>in the medical domain and in </a:t>
            </a:r>
            <a:r>
              <a:rPr lang="en-GB" sz="2000" b="0" dirty="0">
                <a:ea typeface="ＭＳ Ｐゴシック" pitchFamily="-107" charset="-128"/>
                <a:cs typeface="ＭＳ Ｐゴシック" pitchFamily="-107" charset="-128"/>
              </a:rPr>
              <a:t>everyday life</a:t>
            </a:r>
            <a:endParaRPr lang="en-GB" sz="2000" dirty="0">
              <a:ea typeface="ＭＳ Ｐゴシック" pitchFamily="-107" charset="-128"/>
              <a:cs typeface="ＭＳ Ｐゴシック" pitchFamily="-107" charset="-128"/>
            </a:endParaRPr>
          </a:p>
        </p:txBody>
      </p:sp>
      <p:sp>
        <p:nvSpPr>
          <p:cNvPr id="6" name="Espace réservé du numéro de diapositive 4"/>
          <p:cNvSpPr txBox="1">
            <a:spLocks noGrp="1"/>
          </p:cNvSpPr>
          <p:nvPr/>
        </p:nvSpPr>
        <p:spPr bwMode="auto">
          <a:xfrm>
            <a:off x="7019925" y="6286500"/>
            <a:ext cx="1905000" cy="457200"/>
          </a:xfrm>
          <a:prstGeom prst="rect">
            <a:avLst/>
          </a:prstGeom>
          <a:noFill/>
          <a:ln w="9525">
            <a:noFill/>
            <a:miter lim="800000"/>
            <a:headEnd/>
            <a:tailEnd/>
          </a:ln>
        </p:spPr>
        <p:txBody>
          <a:bodyPr anchor="b">
            <a:prstTxWarp prst="textNoShape">
              <a:avLst/>
            </a:prstTxWarp>
          </a:bodyPr>
          <a:lstStyle/>
          <a:p>
            <a:pPr algn="r"/>
            <a:fld id="{0454FD69-4E3F-CD44-BF80-21C94516B6B3}" type="slidenum">
              <a:rPr lang="fr-FR" sz="1200"/>
              <a:pPr algn="r"/>
              <a:t>13</a:t>
            </a:fld>
            <a:endParaRPr lang="fr-FR" sz="1200" dirty="0"/>
          </a:p>
        </p:txBody>
      </p:sp>
      <p:grpSp>
        <p:nvGrpSpPr>
          <p:cNvPr id="4" name="Grouper 3"/>
          <p:cNvGrpSpPr/>
          <p:nvPr/>
        </p:nvGrpSpPr>
        <p:grpSpPr>
          <a:xfrm>
            <a:off x="770162" y="5004059"/>
            <a:ext cx="7309795" cy="1415773"/>
            <a:chOff x="770162" y="4174583"/>
            <a:chExt cx="7309795" cy="1415773"/>
          </a:xfrm>
        </p:grpSpPr>
        <p:sp>
          <p:nvSpPr>
            <p:cNvPr id="2" name="Rectangle 1"/>
            <p:cNvSpPr/>
            <p:nvPr/>
          </p:nvSpPr>
          <p:spPr>
            <a:xfrm>
              <a:off x="770162" y="4174583"/>
              <a:ext cx="7309795" cy="1015663"/>
            </a:xfrm>
            <a:prstGeom prst="rect">
              <a:avLst/>
            </a:prstGeom>
            <a:solidFill>
              <a:srgbClr val="DCFFD7"/>
            </a:solidFill>
            <a:ln>
              <a:solidFill>
                <a:schemeClr val="tx1"/>
              </a:solidFill>
            </a:ln>
          </p:spPr>
          <p:txBody>
            <a:bodyPr wrap="square">
              <a:spAutoFit/>
            </a:bodyPr>
            <a:lstStyle/>
            <a:p>
              <a:pPr marL="0" lvl="1">
                <a:buSzPct val="95000"/>
                <a:defRPr/>
              </a:pPr>
              <a:r>
                <a:rPr lang="en-GB" sz="2000" dirty="0"/>
                <a:t>The </a:t>
              </a:r>
              <a:r>
                <a:rPr lang="en-GB" sz="2000" b="1" dirty="0">
                  <a:solidFill>
                    <a:srgbClr val="083763"/>
                  </a:solidFill>
                </a:rPr>
                <a:t>knowledge</a:t>
              </a:r>
              <a:r>
                <a:rPr lang="en-GB" sz="2000" dirty="0"/>
                <a:t> and </a:t>
              </a:r>
              <a:r>
                <a:rPr lang="en-GB" sz="2000" b="1" dirty="0">
                  <a:solidFill>
                    <a:srgbClr val="083763"/>
                  </a:solidFill>
                </a:rPr>
                <a:t>skills</a:t>
              </a:r>
              <a:r>
                <a:rPr lang="en-GB" sz="2000" dirty="0"/>
                <a:t> enabling citizens </a:t>
              </a:r>
              <a:r>
                <a:rPr lang="en-GB" sz="2000" b="1" dirty="0">
                  <a:solidFill>
                    <a:srgbClr val="083763"/>
                  </a:solidFill>
                </a:rPr>
                <a:t>to make well-informed choices and behave wisely</a:t>
              </a:r>
              <a:r>
                <a:rPr lang="en-GB" sz="2000" dirty="0"/>
                <a:t> in situations involving potential or actual exposures to ionising radiation.</a:t>
              </a:r>
              <a:r>
                <a:rPr lang="en-GB" sz="2000" b="1" dirty="0"/>
                <a:t> </a:t>
              </a:r>
              <a:r>
                <a:rPr lang="is-IS" sz="2000" i="1" dirty="0"/>
                <a:t>ICRP Glossary under developement</a:t>
              </a:r>
            </a:p>
          </p:txBody>
        </p:sp>
        <p:sp>
          <p:nvSpPr>
            <p:cNvPr id="3" name="Rectangle 2"/>
            <p:cNvSpPr/>
            <p:nvPr/>
          </p:nvSpPr>
          <p:spPr>
            <a:xfrm>
              <a:off x="3323863" y="5190246"/>
              <a:ext cx="4756094" cy="400110"/>
            </a:xfrm>
            <a:prstGeom prst="rect">
              <a:avLst/>
            </a:prstGeom>
          </p:spPr>
          <p:txBody>
            <a:bodyPr wrap="square">
              <a:spAutoFit/>
            </a:bodyPr>
            <a:lstStyle/>
            <a:p>
              <a:pPr algn="r"/>
              <a:r>
                <a:rPr lang="is-IS" sz="2000" i="1" dirty="0">
                  <a:solidFill>
                    <a:prstClr val="black"/>
                  </a:solidFill>
                </a:rPr>
                <a:t>ICRP Glossary under developement</a:t>
              </a:r>
              <a:endParaRPr lang="fr-FR" dirty="0"/>
            </a:p>
          </p:txBody>
        </p:sp>
      </p:grpSp>
    </p:spTree>
    <p:extLst>
      <p:ext uri="{BB962C8B-B14F-4D97-AF65-F5344CB8AC3E}">
        <p14:creationId xmlns:p14="http://schemas.microsoft.com/office/powerpoint/2010/main" val="1096202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5630"/>
            <a:ext cx="9144000" cy="803018"/>
          </a:xfrm>
        </p:spPr>
        <p:txBody>
          <a:bodyPr>
            <a:noAutofit/>
          </a:bodyPr>
          <a:lstStyle/>
          <a:p>
            <a:pPr marL="342900" lvl="1" indent="-342900" algn="ctr" defTabSz="457200" rtl="0" eaLnBrk="0" fontAlgn="base" hangingPunct="0">
              <a:spcBef>
                <a:spcPct val="0"/>
              </a:spcBef>
              <a:spcAft>
                <a:spcPct val="0"/>
              </a:spcAft>
              <a:buClr>
                <a:srgbClr val="22228B"/>
              </a:buClr>
              <a:buSzPct val="120000"/>
              <a:tabLst>
                <a:tab pos="531813" algn="l"/>
              </a:tabLst>
              <a:defRPr/>
            </a:pPr>
            <a:r>
              <a:rPr lang="en-GB" sz="2400" b="1" kern="1200" dirty="0">
                <a:solidFill>
                  <a:schemeClr val="tx2"/>
                </a:solidFill>
                <a:latin typeface="Arial"/>
                <a:ea typeface="+mj-ea"/>
                <a:cs typeface="Arial"/>
              </a:rPr>
              <a:t>The ethical dimensions of the co-expertise process</a:t>
            </a:r>
          </a:p>
        </p:txBody>
      </p:sp>
      <p:sp>
        <p:nvSpPr>
          <p:cNvPr id="3" name="Content Placeholder 2"/>
          <p:cNvSpPr>
            <a:spLocks noGrp="1"/>
          </p:cNvSpPr>
          <p:nvPr>
            <p:ph idx="1"/>
          </p:nvPr>
        </p:nvSpPr>
        <p:spPr>
          <a:xfrm>
            <a:off x="608023" y="978648"/>
            <a:ext cx="7890796" cy="5784782"/>
          </a:xfrm>
        </p:spPr>
        <p:txBody>
          <a:bodyPr>
            <a:noAutofit/>
          </a:bodyPr>
          <a:lstStyle/>
          <a:p>
            <a:pPr marL="273050" lvl="1" indent="-273050">
              <a:spcAft>
                <a:spcPts val="600"/>
              </a:spcAft>
              <a:buSzPct val="95000"/>
              <a:buFont typeface="Arial"/>
              <a:buChar char="•"/>
              <a:defRPr/>
            </a:pPr>
            <a:r>
              <a:rPr lang="en-GB" sz="2000" dirty="0"/>
              <a:t>Experience from Chernobyl and Fukushima has shown that to be credible experts must: </a:t>
            </a:r>
          </a:p>
          <a:p>
            <a:pPr marL="833438" lvl="3" indent="-342900">
              <a:spcAft>
                <a:spcPts val="600"/>
              </a:spcAft>
              <a:buSzPct val="95000"/>
              <a:buFont typeface="Arial"/>
              <a:buChar char="•"/>
              <a:defRPr/>
            </a:pPr>
            <a:r>
              <a:rPr lang="en-GB" sz="2000" dirty="0">
                <a:solidFill>
                  <a:srgbClr val="000000"/>
                </a:solidFill>
              </a:rPr>
              <a:t>Master the scientific basis of radiological protection and its practical implementation </a:t>
            </a:r>
            <a:r>
              <a:rPr lang="en-GB" sz="2000" b="1" dirty="0">
                <a:solidFill>
                  <a:srgbClr val="800000"/>
                </a:solidFill>
              </a:rPr>
              <a:t>- Accountability</a:t>
            </a:r>
            <a:endParaRPr lang="en-GB" sz="2000" b="1" dirty="0">
              <a:solidFill>
                <a:srgbClr val="800000"/>
              </a:solidFill>
              <a:effectLst>
                <a:outerShdw blurRad="38100" dist="25400" dir="5400000" algn="tl" rotWithShape="0">
                  <a:srgbClr val="000000">
                    <a:alpha val="43000"/>
                  </a:srgbClr>
                </a:outerShdw>
              </a:effectLst>
              <a:latin typeface="Arial" pitchFamily="34" charset="0"/>
              <a:ea typeface="+mj-ea"/>
              <a:cs typeface="Arial" pitchFamily="34" charset="0"/>
            </a:endParaRPr>
          </a:p>
          <a:p>
            <a:pPr marL="833438" lvl="3" indent="-342900">
              <a:spcAft>
                <a:spcPts val="600"/>
              </a:spcAft>
              <a:buSzPct val="95000"/>
              <a:buFont typeface="Arial"/>
              <a:buChar char="•"/>
              <a:defRPr/>
            </a:pPr>
            <a:r>
              <a:rPr lang="en-GB" sz="2000" dirty="0">
                <a:solidFill>
                  <a:srgbClr val="000000"/>
                </a:solidFill>
                <a:latin typeface="Arial" charset="0"/>
                <a:cs typeface="Arial" charset="0"/>
              </a:rPr>
              <a:t>Share openly all information they own and recognize limitations </a:t>
            </a:r>
            <a:r>
              <a:rPr lang="en-GB" sz="2000" b="1" dirty="0">
                <a:solidFill>
                  <a:srgbClr val="800000"/>
                </a:solidFill>
                <a:latin typeface="Arial" charset="0"/>
                <a:cs typeface="Arial" charset="0"/>
              </a:rPr>
              <a:t>- Transparency</a:t>
            </a:r>
          </a:p>
          <a:p>
            <a:pPr marL="833438" lvl="3" indent="-342900">
              <a:spcAft>
                <a:spcPts val="600"/>
              </a:spcAft>
              <a:buSzPct val="95000"/>
              <a:buFont typeface="Arial"/>
              <a:buChar char="•"/>
              <a:defRPr/>
            </a:pPr>
            <a:r>
              <a:rPr lang="en-GB" sz="2000" dirty="0">
                <a:solidFill>
                  <a:srgbClr val="000000"/>
                </a:solidFill>
                <a:latin typeface="Arial" charset="0"/>
                <a:cs typeface="Arial" charset="0"/>
              </a:rPr>
              <a:t>Listen carefully to the stakeholders to understand their individual situations </a:t>
            </a:r>
            <a:r>
              <a:rPr lang="en-GB" sz="2000" b="1" dirty="0">
                <a:solidFill>
                  <a:srgbClr val="800000"/>
                </a:solidFill>
                <a:latin typeface="Arial" charset="0"/>
                <a:cs typeface="Arial" charset="0"/>
              </a:rPr>
              <a:t>- Empathy</a:t>
            </a:r>
          </a:p>
          <a:p>
            <a:pPr marL="833438" lvl="3" indent="-342900">
              <a:spcAft>
                <a:spcPts val="600"/>
              </a:spcAft>
              <a:buSzPct val="95000"/>
              <a:buFont typeface="Arial"/>
              <a:buChar char="•"/>
              <a:defRPr/>
            </a:pPr>
            <a:r>
              <a:rPr lang="en-GB" sz="2000" dirty="0">
                <a:solidFill>
                  <a:srgbClr val="000000"/>
                </a:solidFill>
                <a:latin typeface="Arial" charset="0"/>
                <a:cs typeface="Arial" charset="0"/>
              </a:rPr>
              <a:t>Deliberate and decide together with stakeholders- </a:t>
            </a:r>
            <a:r>
              <a:rPr lang="en-GB" sz="2000" b="1" dirty="0">
                <a:solidFill>
                  <a:srgbClr val="800000"/>
                </a:solidFill>
                <a:latin typeface="Arial" charset="0"/>
                <a:cs typeface="Arial" charset="0"/>
              </a:rPr>
              <a:t>Inclusiveness</a:t>
            </a:r>
          </a:p>
          <a:p>
            <a:pPr marL="833438" lvl="3" indent="-342900">
              <a:spcAft>
                <a:spcPts val="600"/>
              </a:spcAft>
              <a:buSzPct val="95000"/>
              <a:buFont typeface="Arial"/>
              <a:buChar char="•"/>
              <a:defRPr/>
            </a:pPr>
            <a:r>
              <a:rPr lang="en-GB" sz="2000" dirty="0">
                <a:solidFill>
                  <a:srgbClr val="000000"/>
                </a:solidFill>
                <a:latin typeface="Arial" charset="0"/>
                <a:cs typeface="Arial" charset="0"/>
              </a:rPr>
              <a:t>Act in accordance with the ethics of radiological protection, that is to say </a:t>
            </a:r>
            <a:r>
              <a:rPr lang="en-GB" sz="2000" b="1" dirty="0">
                <a:solidFill>
                  <a:srgbClr val="800000"/>
                </a:solidFill>
                <a:latin typeface="Arial" charset="0"/>
                <a:cs typeface="Arial" charset="0"/>
              </a:rPr>
              <a:t>prudently</a:t>
            </a:r>
            <a:r>
              <a:rPr lang="en-GB" sz="2000" dirty="0">
                <a:solidFill>
                  <a:srgbClr val="000000"/>
                </a:solidFill>
                <a:latin typeface="Arial" charset="0"/>
                <a:cs typeface="Arial" charset="0"/>
              </a:rPr>
              <a:t> and </a:t>
            </a:r>
            <a:r>
              <a:rPr lang="en-GB" sz="2000" b="1" dirty="0">
                <a:solidFill>
                  <a:srgbClr val="800000"/>
                </a:solidFill>
                <a:latin typeface="Arial" charset="0"/>
                <a:cs typeface="Arial" charset="0"/>
              </a:rPr>
              <a:t>equitably</a:t>
            </a:r>
          </a:p>
          <a:p>
            <a:pPr marL="833438" lvl="3" indent="-342900">
              <a:spcAft>
                <a:spcPts val="600"/>
              </a:spcAft>
              <a:buSzPct val="95000"/>
              <a:buFont typeface="Arial"/>
              <a:buChar char="•"/>
              <a:defRPr/>
            </a:pPr>
            <a:r>
              <a:rPr lang="en-GB" sz="2000" dirty="0">
                <a:solidFill>
                  <a:srgbClr val="000000"/>
                </a:solidFill>
                <a:latin typeface="Arial" charset="0"/>
                <a:cs typeface="Arial" charset="0"/>
              </a:rPr>
              <a:t>Do not to lose sight of the fact that what is ultimately at stake is the </a:t>
            </a:r>
            <a:r>
              <a:rPr lang="en-GB" sz="2000" b="1" dirty="0">
                <a:solidFill>
                  <a:srgbClr val="800000"/>
                </a:solidFill>
                <a:latin typeface="Arial" charset="0"/>
                <a:cs typeface="Arial" charset="0"/>
              </a:rPr>
              <a:t>dignity</a:t>
            </a:r>
            <a:r>
              <a:rPr lang="en-GB" sz="2000" dirty="0">
                <a:solidFill>
                  <a:srgbClr val="000000"/>
                </a:solidFill>
                <a:latin typeface="Arial" charset="0"/>
                <a:cs typeface="Arial" charset="0"/>
              </a:rPr>
              <a:t> of people</a:t>
            </a:r>
          </a:p>
        </p:txBody>
      </p:sp>
      <p:sp>
        <p:nvSpPr>
          <p:cNvPr id="4" name="ZoneTexte 3"/>
          <p:cNvSpPr txBox="1"/>
          <p:nvPr/>
        </p:nvSpPr>
        <p:spPr>
          <a:xfrm>
            <a:off x="7848600" y="4191000"/>
            <a:ext cx="914400" cy="914400"/>
          </a:xfrm>
          <a:prstGeom prst="rect">
            <a:avLst/>
          </a:prstGeom>
        </p:spPr>
        <p:txBody>
          <a:bodyPr vert="horz" wrap="none" lIns="0" rIns="18288" rtlCol="0">
            <a:normAutofit/>
          </a:bodyPr>
          <a:lstStyle/>
          <a:p>
            <a:pPr marL="0" marR="45720" indent="0" algn="r" defTabSz="914400" rtl="0" eaLnBrk="1" fontAlgn="auto" latinLnBrk="0" hangingPunct="1">
              <a:lnSpc>
                <a:spcPct val="100000"/>
              </a:lnSpc>
              <a:spcBef>
                <a:spcPct val="20000"/>
              </a:spcBef>
              <a:spcAft>
                <a:spcPts val="0"/>
              </a:spcAft>
              <a:buClr>
                <a:schemeClr val="accent3"/>
              </a:buClr>
              <a:buSzPct val="95000"/>
              <a:buFont typeface="Wingdings 2"/>
              <a:buNone/>
              <a:tabLst/>
            </a:pPr>
            <a:endParaRPr kumimoji="0" lang="fr-FR"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Espace réservé du numéro de diapositive 4"/>
          <p:cNvSpPr txBox="1">
            <a:spLocks noGrp="1"/>
          </p:cNvSpPr>
          <p:nvPr/>
        </p:nvSpPr>
        <p:spPr bwMode="auto">
          <a:xfrm>
            <a:off x="7019925" y="62865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D9ED5914-7C66-E44E-8215-7758AB51D4E4}" type="slidenum">
              <a:rPr lang="fr-FR" altLang="ko-KR" sz="1200">
                <a:solidFill>
                  <a:srgbClr val="000000"/>
                </a:solidFill>
                <a:cs typeface="Arial" charset="0"/>
              </a:rPr>
              <a:pPr algn="r" eaLnBrk="1" hangingPunct="1"/>
              <a:t>14</a:t>
            </a:fld>
            <a:endParaRPr lang="fr-FR" altLang="ko-KR" sz="1200" dirty="0">
              <a:solidFill>
                <a:srgbClr val="000000"/>
              </a:solidFill>
              <a:cs typeface="Arial" charset="0"/>
            </a:endParaRPr>
          </a:p>
        </p:txBody>
      </p:sp>
    </p:spTree>
    <p:extLst>
      <p:ext uri="{BB962C8B-B14F-4D97-AF65-F5344CB8AC3E}">
        <p14:creationId xmlns:p14="http://schemas.microsoft.com/office/powerpoint/2010/main" val="633190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863150"/>
          </a:xfrm>
        </p:spPr>
        <p:txBody>
          <a:bodyPr>
            <a:normAutofit/>
          </a:bodyPr>
          <a:lstStyle/>
          <a:p>
            <a:r>
              <a:rPr lang="en-GB" sz="2400" b="1" dirty="0">
                <a:solidFill>
                  <a:schemeClr val="tx2"/>
                </a:solidFill>
              </a:rPr>
              <a:t>Concluding remarks</a:t>
            </a:r>
          </a:p>
        </p:txBody>
      </p:sp>
      <p:sp>
        <p:nvSpPr>
          <p:cNvPr id="3" name="Espace réservé du contenu 2"/>
          <p:cNvSpPr>
            <a:spLocks noGrp="1"/>
          </p:cNvSpPr>
          <p:nvPr>
            <p:ph idx="1"/>
          </p:nvPr>
        </p:nvSpPr>
        <p:spPr>
          <a:xfrm>
            <a:off x="486420" y="700109"/>
            <a:ext cx="8012400" cy="5658003"/>
          </a:xfrm>
        </p:spPr>
        <p:txBody>
          <a:bodyPr>
            <a:noAutofit/>
          </a:bodyPr>
          <a:lstStyle/>
          <a:p>
            <a:pPr marL="342900" lvl="1" indent="-342900">
              <a:spcAft>
                <a:spcPts val="600"/>
              </a:spcAft>
              <a:buSzPct val="95000"/>
              <a:buFont typeface="Arial"/>
              <a:buChar char="•"/>
              <a:defRPr/>
            </a:pPr>
            <a:r>
              <a:rPr lang="en-GB" sz="2000" dirty="0">
                <a:ea typeface="ＭＳ Ｐゴシック" pitchFamily="-107" charset="-128"/>
                <a:cs typeface="ＭＳ Ｐゴシック" pitchFamily="-107" charset="-128"/>
              </a:rPr>
              <a:t>The experience of Chernobyl and Fukushima has shown that it is possible to communicate effectively about radiation and radiological protection with the affected people</a:t>
            </a:r>
          </a:p>
          <a:p>
            <a:pPr marL="342900" lvl="1" indent="-342900">
              <a:spcAft>
                <a:spcPts val="600"/>
              </a:spcAft>
              <a:buSzPct val="95000"/>
              <a:buFont typeface="Arial"/>
              <a:buChar char="•"/>
              <a:defRPr/>
            </a:pPr>
            <a:r>
              <a:rPr lang="en-GB" sz="2000" dirty="0">
                <a:ea typeface="ＭＳ Ｐゴシック" pitchFamily="-107" charset="-128"/>
                <a:cs typeface="ＭＳ Ｐゴシック" pitchFamily="-107" charset="-128"/>
              </a:rPr>
              <a:t>This requires the mobilization of </a:t>
            </a:r>
            <a:r>
              <a:rPr lang="en-GB" sz="2000" b="1" dirty="0">
                <a:solidFill>
                  <a:schemeClr val="tx2"/>
                </a:solidFill>
                <a:ea typeface="+mj-ea"/>
              </a:rPr>
              <a:t>specific skills</a:t>
            </a:r>
            <a:r>
              <a:rPr lang="en-GB" sz="2000" dirty="0">
                <a:ea typeface="ＭＳ Ｐゴシック" pitchFamily="-107" charset="-128"/>
                <a:cs typeface="ＭＳ Ｐゴシック" pitchFamily="-107" charset="-128"/>
              </a:rPr>
              <a:t>, </a:t>
            </a:r>
            <a:r>
              <a:rPr lang="en-GB" sz="2000" b="1" dirty="0">
                <a:solidFill>
                  <a:schemeClr val="tx2"/>
                </a:solidFill>
                <a:ea typeface="+mj-ea"/>
              </a:rPr>
              <a:t>adapted</a:t>
            </a:r>
            <a:r>
              <a:rPr lang="en-GB" sz="2000" dirty="0">
                <a:ea typeface="ＭＳ Ｐゴシック" pitchFamily="-107" charset="-128"/>
                <a:cs typeface="ＭＳ Ｐゴシック" pitchFamily="-107" charset="-128"/>
              </a:rPr>
              <a:t> </a:t>
            </a:r>
            <a:r>
              <a:rPr lang="en-GB" sz="2000" b="1" dirty="0">
                <a:solidFill>
                  <a:schemeClr val="tx2"/>
                </a:solidFill>
                <a:ea typeface="+mj-ea"/>
              </a:rPr>
              <a:t>means of measuring radiation</a:t>
            </a:r>
            <a:r>
              <a:rPr lang="en-GB" sz="2000" dirty="0">
                <a:ea typeface="ＭＳ Ｐゴシック" pitchFamily="-107" charset="-128"/>
                <a:cs typeface="ＭＳ Ｐゴシック" pitchFamily="-107" charset="-128"/>
              </a:rPr>
              <a:t> and the </a:t>
            </a:r>
            <a:r>
              <a:rPr lang="en-GB" sz="2000" b="1" dirty="0">
                <a:solidFill>
                  <a:schemeClr val="tx2"/>
                </a:solidFill>
                <a:ea typeface="+mj-ea"/>
              </a:rPr>
              <a:t>support of authorities</a:t>
            </a:r>
            <a:r>
              <a:rPr lang="en-GB" sz="2000" dirty="0">
                <a:ea typeface="ＭＳ Ｐゴシック" pitchFamily="-107" charset="-128"/>
                <a:cs typeface="ＭＳ Ｐゴシック" pitchFamily="-107" charset="-128"/>
              </a:rPr>
              <a:t>. It also take times</a:t>
            </a:r>
            <a:r>
              <a:rPr lang="is-IS" sz="2000" dirty="0">
                <a:ea typeface="ＭＳ Ｐゴシック" pitchFamily="-107" charset="-128"/>
                <a:cs typeface="ＭＳ Ｐゴシック" pitchFamily="-107" charset="-128"/>
              </a:rPr>
              <a:t>…</a:t>
            </a:r>
            <a:endParaRPr lang="en-GB" sz="2000" dirty="0">
              <a:ea typeface="ＭＳ Ｐゴシック" pitchFamily="-107" charset="-128"/>
              <a:cs typeface="ＭＳ Ｐゴシック" pitchFamily="-107" charset="-128"/>
            </a:endParaRPr>
          </a:p>
          <a:p>
            <a:pPr marL="342900" lvl="1" indent="-342900">
              <a:spcAft>
                <a:spcPts val="600"/>
              </a:spcAft>
              <a:buSzPct val="95000"/>
              <a:buFont typeface="Arial"/>
              <a:buChar char="•"/>
              <a:defRPr/>
            </a:pPr>
            <a:r>
              <a:rPr lang="en-GB" sz="2000" dirty="0">
                <a:ea typeface="ＭＳ Ｐゴシック" pitchFamily="-107" charset="-128"/>
                <a:cs typeface="ＭＳ Ｐゴシック" pitchFamily="-107" charset="-128"/>
              </a:rPr>
              <a:t>The key of success is:</a:t>
            </a:r>
          </a:p>
          <a:p>
            <a:pPr marL="742950" lvl="2" indent="-342900">
              <a:spcAft>
                <a:spcPts val="600"/>
              </a:spcAft>
              <a:buSzPct val="95000"/>
              <a:defRPr/>
            </a:pPr>
            <a:r>
              <a:rPr lang="en-GB" dirty="0">
                <a:solidFill>
                  <a:srgbClr val="000000"/>
                </a:solidFill>
                <a:latin typeface="Arial" charset="0"/>
                <a:cs typeface="Arial" charset="0"/>
              </a:rPr>
              <a:t>to put science and technology </a:t>
            </a:r>
            <a:r>
              <a:rPr lang="en-GB" b="1" dirty="0">
                <a:solidFill>
                  <a:schemeClr val="tx2"/>
                </a:solidFill>
                <a:ea typeface="+mj-ea"/>
              </a:rPr>
              <a:t>at the service of resolving the 	concrete problems </a:t>
            </a:r>
            <a:r>
              <a:rPr lang="en-GB" dirty="0">
                <a:solidFill>
                  <a:srgbClr val="000000"/>
                </a:solidFill>
                <a:latin typeface="Arial" charset="0"/>
                <a:cs typeface="Arial" charset="0"/>
              </a:rPr>
              <a:t>people are facing</a:t>
            </a:r>
          </a:p>
          <a:p>
            <a:pPr marL="742950" lvl="2" indent="-342900">
              <a:spcAft>
                <a:spcPts val="600"/>
              </a:spcAft>
              <a:buSzPct val="95000"/>
              <a:defRPr/>
            </a:pPr>
            <a:r>
              <a:rPr lang="en-GB" sz="2000" dirty="0">
                <a:solidFill>
                  <a:srgbClr val="000000"/>
                </a:solidFill>
                <a:latin typeface="Arial" charset="0"/>
                <a:cs typeface="Arial" charset="0"/>
              </a:rPr>
              <a:t>to ensure </a:t>
            </a:r>
            <a:r>
              <a:rPr lang="en-GB" b="1" dirty="0">
                <a:solidFill>
                  <a:schemeClr val="tx2"/>
                </a:solidFill>
                <a:ea typeface="+mj-ea"/>
              </a:rPr>
              <a:t>respect for people's freedom of choice </a:t>
            </a:r>
            <a:r>
              <a:rPr lang="en-GB" sz="2000" dirty="0">
                <a:solidFill>
                  <a:srgbClr val="000000"/>
                </a:solidFill>
                <a:latin typeface="Arial" charset="0"/>
                <a:cs typeface="Arial" charset="0"/>
              </a:rPr>
              <a:t>without manipulating them in any way, but also </a:t>
            </a:r>
            <a:r>
              <a:rPr lang="en-GB" b="1" dirty="0">
                <a:solidFill>
                  <a:schemeClr val="tx2"/>
                </a:solidFill>
                <a:ea typeface="+mj-ea"/>
              </a:rPr>
              <a:t>not to abandon them </a:t>
            </a:r>
            <a:r>
              <a:rPr lang="en-GB" sz="2000" dirty="0">
                <a:solidFill>
                  <a:srgbClr val="000000"/>
                </a:solidFill>
                <a:latin typeface="Arial" charset="0"/>
                <a:cs typeface="Arial" charset="0"/>
              </a:rPr>
              <a:t>on their own</a:t>
            </a:r>
          </a:p>
          <a:p>
            <a:pPr marL="0" indent="0">
              <a:buNone/>
            </a:pPr>
            <a:endParaRPr lang="en-GB" dirty="0"/>
          </a:p>
          <a:p>
            <a:pPr marL="0" indent="0">
              <a:buNone/>
            </a:pPr>
            <a:endParaRPr lang="en-GB" dirty="0"/>
          </a:p>
          <a:p>
            <a:pPr marL="0" indent="0">
              <a:buNone/>
            </a:pPr>
            <a:endParaRPr lang="en-GB" dirty="0"/>
          </a:p>
          <a:p>
            <a:pPr marL="0" indent="0">
              <a:buNone/>
            </a:pPr>
            <a:endParaRPr lang="fr-FR" dirty="0"/>
          </a:p>
          <a:p>
            <a:pPr lvl="2"/>
            <a:endParaRPr lang="fr-FR" dirty="0"/>
          </a:p>
        </p:txBody>
      </p:sp>
      <p:sp>
        <p:nvSpPr>
          <p:cNvPr id="6" name="Espace réservé du numéro de diapositive 4"/>
          <p:cNvSpPr txBox="1">
            <a:spLocks noGrp="1"/>
          </p:cNvSpPr>
          <p:nvPr/>
        </p:nvSpPr>
        <p:spPr bwMode="auto">
          <a:xfrm>
            <a:off x="7019925" y="6286500"/>
            <a:ext cx="1905000" cy="457200"/>
          </a:xfrm>
          <a:prstGeom prst="rect">
            <a:avLst/>
          </a:prstGeom>
          <a:noFill/>
          <a:ln w="9525">
            <a:noFill/>
            <a:miter lim="800000"/>
            <a:headEnd/>
            <a:tailEnd/>
          </a:ln>
        </p:spPr>
        <p:txBody>
          <a:bodyPr anchor="b">
            <a:prstTxWarp prst="textNoShape">
              <a:avLst/>
            </a:prstTxWarp>
          </a:bodyPr>
          <a:lstStyle/>
          <a:p>
            <a:pPr algn="r"/>
            <a:fld id="{0454FD69-4E3F-CD44-BF80-21C94516B6B3}" type="slidenum">
              <a:rPr lang="fr-FR" sz="1200"/>
              <a:pPr algn="r"/>
              <a:t>15</a:t>
            </a:fld>
            <a:endParaRPr lang="fr-FR" sz="1200" dirty="0"/>
          </a:p>
        </p:txBody>
      </p:sp>
      <p:sp>
        <p:nvSpPr>
          <p:cNvPr id="5" name="Rectangle 4"/>
          <p:cNvSpPr/>
          <p:nvPr/>
        </p:nvSpPr>
        <p:spPr>
          <a:xfrm>
            <a:off x="986348" y="5093260"/>
            <a:ext cx="7201703" cy="1031121"/>
          </a:xfrm>
          <a:prstGeom prst="rect">
            <a:avLst/>
          </a:prstGeom>
          <a:solidFill>
            <a:srgbClr val="DCFFD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b="1" dirty="0">
                <a:solidFill>
                  <a:schemeClr val="tx1"/>
                </a:solidFill>
              </a:rPr>
              <a:t>To </a:t>
            </a:r>
            <a:r>
              <a:rPr lang="fr-FR" sz="2400" b="1" dirty="0" err="1">
                <a:solidFill>
                  <a:schemeClr val="tx1"/>
                </a:solidFill>
              </a:rPr>
              <a:t>work</a:t>
            </a:r>
            <a:r>
              <a:rPr lang="fr-FR" sz="2400" b="1" dirty="0">
                <a:solidFill>
                  <a:schemeClr val="tx1"/>
                </a:solidFill>
              </a:rPr>
              <a:t> </a:t>
            </a:r>
            <a:r>
              <a:rPr lang="fr-FR" sz="2400" b="1" dirty="0" err="1">
                <a:solidFill>
                  <a:srgbClr val="800000"/>
                </a:solidFill>
              </a:rPr>
              <a:t>with</a:t>
            </a:r>
            <a:r>
              <a:rPr lang="fr-FR" sz="2400" b="1" dirty="0">
                <a:solidFill>
                  <a:schemeClr val="tx1"/>
                </a:solidFill>
              </a:rPr>
              <a:t> people and not </a:t>
            </a:r>
            <a:r>
              <a:rPr lang="fr-FR" sz="2400" b="1" dirty="0" err="1">
                <a:solidFill>
                  <a:schemeClr val="tx1"/>
                </a:solidFill>
              </a:rPr>
              <a:t>work</a:t>
            </a:r>
            <a:r>
              <a:rPr lang="fr-FR" sz="2400" b="1" dirty="0">
                <a:solidFill>
                  <a:schemeClr val="tx1"/>
                </a:solidFill>
              </a:rPr>
              <a:t> </a:t>
            </a:r>
            <a:r>
              <a:rPr lang="fr-FR" sz="2400" b="1" dirty="0">
                <a:solidFill>
                  <a:srgbClr val="800000"/>
                </a:solidFill>
              </a:rPr>
              <a:t>for </a:t>
            </a:r>
            <a:r>
              <a:rPr lang="fr-FR" sz="2400" b="1" dirty="0">
                <a:solidFill>
                  <a:schemeClr val="tx1"/>
                </a:solidFill>
              </a:rPr>
              <a:t>people </a:t>
            </a:r>
          </a:p>
        </p:txBody>
      </p:sp>
    </p:spTree>
    <p:extLst>
      <p:ext uri="{BB962C8B-B14F-4D97-AF65-F5344CB8AC3E}">
        <p14:creationId xmlns:p14="http://schemas.microsoft.com/office/powerpoint/2010/main" val="3415518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IMG_9093 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420" y="1290268"/>
            <a:ext cx="5522975" cy="4143212"/>
          </a:xfrm>
          <a:prstGeom prst="rect">
            <a:avLst/>
          </a:prstGeom>
        </p:spPr>
      </p:pic>
      <p:sp>
        <p:nvSpPr>
          <p:cNvPr id="8" name="Shape 397"/>
          <p:cNvSpPr/>
          <p:nvPr/>
        </p:nvSpPr>
        <p:spPr>
          <a:xfrm>
            <a:off x="1648419" y="5462541"/>
            <a:ext cx="5522975" cy="646327"/>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a:spcBef>
                <a:spcPts val="700"/>
              </a:spcBef>
              <a:defRPr sz="3200" b="0">
                <a:solidFill>
                  <a:srgbClr val="000000"/>
                </a:solidFill>
                <a:latin typeface="+mj-lt"/>
                <a:ea typeface="+mj-ea"/>
                <a:cs typeface="+mj-cs"/>
                <a:sym typeface="Helvetica"/>
              </a:defRPr>
            </a:lvl1pPr>
          </a:lstStyle>
          <a:p>
            <a:pPr algn="ctr"/>
            <a:r>
              <a:rPr lang="en-GB" sz="1800" b="1" dirty="0">
                <a:solidFill>
                  <a:schemeClr val="tx2"/>
                </a:solidFill>
                <a:latin typeface="Arial"/>
                <a:cs typeface="Arial"/>
              </a:rPr>
              <a:t>Inspection visit by villagers of the </a:t>
            </a:r>
            <a:r>
              <a:rPr lang="en-GB" sz="1800" b="1" dirty="0" err="1">
                <a:solidFill>
                  <a:schemeClr val="tx2"/>
                </a:solidFill>
                <a:latin typeface="Arial"/>
                <a:cs typeface="Arial"/>
              </a:rPr>
              <a:t>Suetsugi</a:t>
            </a:r>
            <a:r>
              <a:rPr lang="en-GB" sz="1800" b="1" dirty="0">
                <a:solidFill>
                  <a:schemeClr val="tx2"/>
                </a:solidFill>
                <a:latin typeface="Arial"/>
                <a:cs typeface="Arial"/>
              </a:rPr>
              <a:t> decontamination waste storage site </a:t>
            </a:r>
          </a:p>
        </p:txBody>
      </p:sp>
      <p:sp>
        <p:nvSpPr>
          <p:cNvPr id="6" name="Titre 1"/>
          <p:cNvSpPr txBox="1">
            <a:spLocks/>
          </p:cNvSpPr>
          <p:nvPr/>
        </p:nvSpPr>
        <p:spPr>
          <a:xfrm>
            <a:off x="0" y="202650"/>
            <a:ext cx="9144000" cy="905167"/>
          </a:xfrm>
          <a:prstGeom prst="rect">
            <a:avLst/>
          </a:prstGeom>
          <a:solidFill>
            <a:schemeClr val="bg1"/>
          </a:solidFill>
        </p:spPr>
        <p:txBody>
          <a:bodyPr vert="horz" lIns="91440" tIns="45720" rIns="91440" bIns="45720" rtlCol="0" anchor="ctr">
            <a:noAutofit/>
          </a:bodyPr>
          <a:lstStyle>
            <a:lvl1pPr algn="ctr" defTabSz="457200" rtl="0" eaLnBrk="1" latinLnBrk="0" hangingPunct="1">
              <a:spcBef>
                <a:spcPct val="0"/>
              </a:spcBef>
              <a:buNone/>
              <a:defRPr sz="2800" kern="1200">
                <a:solidFill>
                  <a:schemeClr val="tx1"/>
                </a:solidFill>
                <a:latin typeface="Arial"/>
                <a:ea typeface="+mj-ea"/>
                <a:cs typeface="Arial"/>
              </a:defRPr>
            </a:lvl1pPr>
          </a:lstStyle>
          <a:p>
            <a:r>
              <a:rPr lang="en-GB" b="1" dirty="0">
                <a:solidFill>
                  <a:schemeClr val="tx2"/>
                </a:solidFill>
              </a:rPr>
              <a:t>Thank you for your attention </a:t>
            </a:r>
          </a:p>
        </p:txBody>
      </p:sp>
      <p:sp>
        <p:nvSpPr>
          <p:cNvPr id="7" name="Espace réservé du numéro de diapositive 4"/>
          <p:cNvSpPr txBox="1">
            <a:spLocks noGrp="1"/>
          </p:cNvSpPr>
          <p:nvPr/>
        </p:nvSpPr>
        <p:spPr bwMode="auto">
          <a:xfrm>
            <a:off x="7019925" y="6286500"/>
            <a:ext cx="1905000" cy="457200"/>
          </a:xfrm>
          <a:prstGeom prst="rect">
            <a:avLst/>
          </a:prstGeom>
          <a:noFill/>
          <a:ln w="9525">
            <a:noFill/>
            <a:miter lim="800000"/>
            <a:headEnd/>
            <a:tailEnd/>
          </a:ln>
        </p:spPr>
        <p:txBody>
          <a:bodyPr anchor="b">
            <a:prstTxWarp prst="textNoShape">
              <a:avLst/>
            </a:prstTxWarp>
          </a:bodyPr>
          <a:lstStyle/>
          <a:p>
            <a:pPr algn="r"/>
            <a:fld id="{0454FD69-4E3F-CD44-BF80-21C94516B6B3}" type="slidenum">
              <a:rPr lang="fr-FR" sz="1200"/>
              <a:pPr algn="r"/>
              <a:t>16</a:t>
            </a:fld>
            <a:endParaRPr lang="fr-FR" sz="1200" dirty="0"/>
          </a:p>
        </p:txBody>
      </p:sp>
    </p:spTree>
    <p:extLst>
      <p:ext uri="{BB962C8B-B14F-4D97-AF65-F5344CB8AC3E}">
        <p14:creationId xmlns:p14="http://schemas.microsoft.com/office/powerpoint/2010/main" val="481427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4"/>
          <p:cNvSpPr txBox="1">
            <a:spLocks noGrp="1"/>
          </p:cNvSpPr>
          <p:nvPr/>
        </p:nvSpPr>
        <p:spPr bwMode="auto">
          <a:xfrm>
            <a:off x="7019925" y="62865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D9ED5914-7C66-E44E-8215-7758AB51D4E4}" type="slidenum">
              <a:rPr lang="fr-FR" altLang="ko-KR" sz="1200">
                <a:solidFill>
                  <a:srgbClr val="000000"/>
                </a:solidFill>
                <a:cs typeface="Arial" charset="0"/>
              </a:rPr>
              <a:pPr algn="r" eaLnBrk="1" hangingPunct="1"/>
              <a:t>2</a:t>
            </a:fld>
            <a:endParaRPr lang="fr-FR" altLang="ko-KR" sz="1200" dirty="0">
              <a:solidFill>
                <a:srgbClr val="000000"/>
              </a:solidFill>
              <a:cs typeface="Arial" charset="0"/>
            </a:endParaRPr>
          </a:p>
        </p:txBody>
      </p:sp>
      <p:grpSp>
        <p:nvGrpSpPr>
          <p:cNvPr id="3" name="Grouper 2"/>
          <p:cNvGrpSpPr/>
          <p:nvPr/>
        </p:nvGrpSpPr>
        <p:grpSpPr>
          <a:xfrm>
            <a:off x="477451" y="2539875"/>
            <a:ext cx="8204264" cy="4318125"/>
            <a:chOff x="858909" y="2463655"/>
            <a:chExt cx="7822805" cy="3995534"/>
          </a:xfrm>
        </p:grpSpPr>
        <p:pic>
          <p:nvPicPr>
            <p:cNvPr id="4" name="図 1" descr="WBC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7699" y="2463655"/>
              <a:ext cx="3804015" cy="2711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ZoneTexte 1"/>
            <p:cNvSpPr txBox="1"/>
            <p:nvPr/>
          </p:nvSpPr>
          <p:spPr>
            <a:xfrm>
              <a:off x="4877699" y="5174697"/>
              <a:ext cx="3804015" cy="882829"/>
            </a:xfrm>
            <a:prstGeom prst="rect">
              <a:avLst/>
            </a:prstGeom>
            <a:noFill/>
          </p:spPr>
          <p:txBody>
            <a:bodyPr wrap="square" rtlCol="0">
              <a:spAutoFit/>
            </a:bodyPr>
            <a:lstStyle/>
            <a:p>
              <a:pPr algn="ctr"/>
              <a:r>
                <a:rPr lang="fr-FR" sz="1400" dirty="0">
                  <a:latin typeface="Arial"/>
                  <a:cs typeface="Arial"/>
                </a:rPr>
                <a:t>The </a:t>
              </a:r>
              <a:r>
                <a:rPr lang="fr-FR" sz="1400" dirty="0" err="1">
                  <a:latin typeface="Arial"/>
                  <a:cs typeface="Arial"/>
                </a:rPr>
                <a:t>co</a:t>
              </a:r>
              <a:r>
                <a:rPr lang="fr-FR" sz="1400" dirty="0">
                  <a:latin typeface="Arial"/>
                  <a:cs typeface="Arial"/>
                </a:rPr>
                <a:t>-expertise </a:t>
              </a:r>
              <a:r>
                <a:rPr lang="fr-FR" sz="1400" dirty="0" err="1">
                  <a:latin typeface="Arial"/>
                  <a:cs typeface="Arial"/>
                </a:rPr>
                <a:t>process</a:t>
              </a:r>
              <a:r>
                <a:rPr lang="fr-FR" sz="1400" dirty="0">
                  <a:latin typeface="Arial"/>
                  <a:cs typeface="Arial"/>
                </a:rPr>
                <a:t> </a:t>
              </a:r>
            </a:p>
            <a:p>
              <a:pPr algn="ctr"/>
              <a:r>
                <a:rPr lang="fr-FR" sz="1400" i="1" dirty="0" err="1">
                  <a:latin typeface="Arial"/>
                  <a:cs typeface="Arial"/>
                </a:rPr>
                <a:t>Suetsugi</a:t>
              </a:r>
              <a:r>
                <a:rPr lang="fr-FR" sz="1400" i="1" dirty="0">
                  <a:latin typeface="Arial"/>
                  <a:cs typeface="Arial"/>
                </a:rPr>
                <a:t> village, Fukushima </a:t>
              </a:r>
              <a:r>
                <a:rPr lang="fr-FR" sz="1400" i="1" dirty="0" err="1">
                  <a:latin typeface="Arial"/>
                  <a:cs typeface="Arial"/>
                </a:rPr>
                <a:t>Prefecture</a:t>
              </a:r>
              <a:r>
                <a:rPr lang="fr-FR" sz="1400" i="1" dirty="0">
                  <a:latin typeface="Arial"/>
                  <a:cs typeface="Arial"/>
                </a:rPr>
                <a:t>, 2013</a:t>
              </a:r>
            </a:p>
            <a:p>
              <a:pPr algn="ctr"/>
              <a:endParaRPr lang="fr-FR" sz="800" i="1" dirty="0">
                <a:latin typeface="Arial"/>
                <a:cs typeface="Arial"/>
              </a:endParaRPr>
            </a:p>
            <a:p>
              <a:pPr algn="ctr"/>
              <a:r>
                <a:rPr lang="fr-FR" sz="2000" dirty="0">
                  <a:latin typeface="Arial"/>
                  <a:cs typeface="Arial"/>
                </a:rPr>
                <a:t> </a:t>
              </a:r>
            </a:p>
          </p:txBody>
        </p:sp>
        <p:pic>
          <p:nvPicPr>
            <p:cNvPr id="5" name="Image 1" descr="Sans titre (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8255" y="2467990"/>
              <a:ext cx="3784669" cy="2711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ZoneTexte 6"/>
            <p:cNvSpPr txBox="1"/>
            <p:nvPr/>
          </p:nvSpPr>
          <p:spPr>
            <a:xfrm>
              <a:off x="858909" y="5166528"/>
              <a:ext cx="3804015" cy="1292661"/>
            </a:xfrm>
            <a:prstGeom prst="rect">
              <a:avLst/>
            </a:prstGeom>
            <a:noFill/>
          </p:spPr>
          <p:txBody>
            <a:bodyPr wrap="square" rtlCol="0">
              <a:spAutoFit/>
            </a:bodyPr>
            <a:lstStyle/>
            <a:p>
              <a:pPr algn="ctr"/>
              <a:r>
                <a:rPr lang="fr-FR" sz="1400" dirty="0">
                  <a:latin typeface="Arial"/>
                  <a:cs typeface="Arial"/>
                </a:rPr>
                <a:t>The 12th ICRP Dialogue meeting </a:t>
              </a:r>
            </a:p>
            <a:p>
              <a:pPr algn="ctr"/>
              <a:r>
                <a:rPr lang="fr-FR" sz="1400" i="1" dirty="0">
                  <a:latin typeface="Arial"/>
                  <a:cs typeface="Arial"/>
                </a:rPr>
                <a:t>Date City, Fukushima </a:t>
              </a:r>
              <a:r>
                <a:rPr lang="fr-FR" sz="1400" i="1" dirty="0" err="1">
                  <a:latin typeface="Arial"/>
                  <a:cs typeface="Arial"/>
                </a:rPr>
                <a:t>Prefecture</a:t>
              </a:r>
              <a:r>
                <a:rPr lang="fr-FR" sz="1400" i="1" dirty="0">
                  <a:latin typeface="Arial"/>
                  <a:cs typeface="Arial"/>
                </a:rPr>
                <a:t>, 2015</a:t>
              </a:r>
            </a:p>
            <a:p>
              <a:pPr algn="ctr"/>
              <a:endParaRPr lang="fr-FR" sz="800" i="1" dirty="0">
                <a:latin typeface="Arial"/>
                <a:cs typeface="Arial"/>
              </a:endParaRPr>
            </a:p>
            <a:p>
              <a:pPr algn="ctr"/>
              <a:r>
                <a:rPr lang="fr-FR" sz="1400" dirty="0">
                  <a:latin typeface="Arial"/>
                  <a:cs typeface="Arial"/>
                  <a:hlinkClick r:id="rId4"/>
                </a:rPr>
                <a:t>http://www.fukushima-dialogues.com</a:t>
              </a:r>
              <a:endParaRPr lang="fr-FR" sz="1400" dirty="0">
                <a:latin typeface="Arial"/>
                <a:cs typeface="Arial"/>
              </a:endParaRPr>
            </a:p>
            <a:p>
              <a:pPr algn="ctr"/>
              <a:endParaRPr lang="fr-FR" sz="1400" dirty="0">
                <a:latin typeface="Arial"/>
                <a:cs typeface="Arial"/>
              </a:endParaRPr>
            </a:p>
            <a:p>
              <a:pPr algn="ctr"/>
              <a:endParaRPr lang="fr-FR" sz="1400" i="1" dirty="0">
                <a:latin typeface="Arial"/>
                <a:cs typeface="Arial"/>
              </a:endParaRPr>
            </a:p>
          </p:txBody>
        </p:sp>
      </p:grpSp>
      <p:sp>
        <p:nvSpPr>
          <p:cNvPr id="8" name="Rectangle 2"/>
          <p:cNvSpPr>
            <a:spLocks noChangeArrowheads="1"/>
          </p:cNvSpPr>
          <p:nvPr/>
        </p:nvSpPr>
        <p:spPr bwMode="auto">
          <a:xfrm>
            <a:off x="0" y="167806"/>
            <a:ext cx="9144000" cy="5020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1" tIns="45716" rIns="91431" bIns="45716" anchor="ctr"/>
          <a:lstStyle/>
          <a:p>
            <a:pPr algn="ctr">
              <a:lnSpc>
                <a:spcPct val="80000"/>
              </a:lnSpc>
              <a:defRPr/>
            </a:pPr>
            <a:r>
              <a:rPr lang="fr-FR" sz="2400" b="1" dirty="0">
                <a:solidFill>
                  <a:schemeClr val="tx2"/>
                </a:solidFill>
                <a:latin typeface="Arial"/>
                <a:ea typeface="+mj-ea"/>
                <a:cs typeface="Arial"/>
              </a:rPr>
              <a:t>Background</a:t>
            </a:r>
          </a:p>
        </p:txBody>
      </p:sp>
      <p:sp>
        <p:nvSpPr>
          <p:cNvPr id="9" name="Rectangle 3"/>
          <p:cNvSpPr txBox="1">
            <a:spLocks noChangeArrowheads="1"/>
          </p:cNvSpPr>
          <p:nvPr/>
        </p:nvSpPr>
        <p:spPr bwMode="auto">
          <a:xfrm>
            <a:off x="477450" y="669814"/>
            <a:ext cx="8370948" cy="17280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73050" indent="-2730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342900" indent="-342900">
              <a:spcBef>
                <a:spcPct val="20000"/>
              </a:spcBef>
              <a:buClr>
                <a:srgbClr val="083763"/>
              </a:buClr>
              <a:buSzPct val="95000"/>
              <a:buFont typeface="Arial"/>
              <a:buChar char="•"/>
            </a:pPr>
            <a:r>
              <a:rPr lang="en-GB" sz="2000" dirty="0"/>
              <a:t>The </a:t>
            </a:r>
            <a:r>
              <a:rPr lang="en-GB" sz="2000" b="1" dirty="0">
                <a:solidFill>
                  <a:schemeClr val="tx2"/>
                </a:solidFill>
                <a:latin typeface="Arial"/>
                <a:ea typeface="+mj-ea"/>
                <a:cs typeface="Arial"/>
              </a:rPr>
              <a:t>dialogue meetings </a:t>
            </a:r>
            <a:r>
              <a:rPr lang="en-GB" sz="2000" dirty="0"/>
              <a:t>on the </a:t>
            </a:r>
            <a:r>
              <a:rPr lang="en-GB" sz="2000" dirty="0">
                <a:latin typeface="Arial"/>
                <a:cs typeface="Arial"/>
              </a:rPr>
              <a:t>rehabilitation of living conditions after the Fukushima accident</a:t>
            </a:r>
            <a:endParaRPr lang="en-GB" sz="800" dirty="0">
              <a:latin typeface="Arial"/>
              <a:cs typeface="Arial"/>
            </a:endParaRPr>
          </a:p>
          <a:p>
            <a:pPr marL="342900" indent="-342900">
              <a:spcBef>
                <a:spcPct val="20000"/>
              </a:spcBef>
              <a:buClr>
                <a:srgbClr val="083763"/>
              </a:buClr>
              <a:buSzPct val="95000"/>
              <a:buFont typeface="Arial"/>
              <a:buChar char="•"/>
            </a:pPr>
            <a:r>
              <a:rPr lang="en-GB" sz="2000" dirty="0"/>
              <a:t>The experience of the </a:t>
            </a:r>
            <a:r>
              <a:rPr lang="en-GB" sz="2000" b="1" dirty="0" err="1">
                <a:solidFill>
                  <a:schemeClr val="tx2"/>
                </a:solidFill>
                <a:latin typeface="Arial"/>
                <a:ea typeface="+mj-ea"/>
                <a:cs typeface="Arial"/>
              </a:rPr>
              <a:t>Suetsugi</a:t>
            </a:r>
            <a:r>
              <a:rPr lang="en-GB" sz="2000" b="1" dirty="0">
                <a:solidFill>
                  <a:schemeClr val="tx2"/>
                </a:solidFill>
                <a:latin typeface="Arial"/>
                <a:ea typeface="+mj-ea"/>
                <a:cs typeface="Arial"/>
              </a:rPr>
              <a:t> community </a:t>
            </a:r>
          </a:p>
          <a:p>
            <a:pPr marL="342900" indent="-342900">
              <a:spcBef>
                <a:spcPct val="20000"/>
              </a:spcBef>
              <a:buClr>
                <a:srgbClr val="083763"/>
              </a:buClr>
              <a:buSzPct val="95000"/>
              <a:buFont typeface="Arial"/>
              <a:buChar char="•"/>
            </a:pPr>
            <a:r>
              <a:rPr lang="en-GB" sz="2000" dirty="0">
                <a:solidFill>
                  <a:srgbClr val="000000"/>
                </a:solidFill>
                <a:latin typeface="Arial" pitchFamily="34" charset="0"/>
                <a:ea typeface="+mj-ea"/>
                <a:cs typeface="Arial" pitchFamily="34" charset="0"/>
              </a:rPr>
              <a:t>The focus here is on communication with </a:t>
            </a:r>
            <a:r>
              <a:rPr lang="en-GB" sz="2000" b="1" dirty="0">
                <a:solidFill>
                  <a:schemeClr val="tx2"/>
                </a:solidFill>
                <a:latin typeface="Arial"/>
                <a:ea typeface="+mj-ea"/>
                <a:cs typeface="Arial"/>
              </a:rPr>
              <a:t>people living in the affected territories</a:t>
            </a:r>
            <a:r>
              <a:rPr lang="en-GB" sz="2000" dirty="0">
                <a:solidFill>
                  <a:srgbClr val="000000"/>
                </a:solidFill>
                <a:latin typeface="Arial" pitchFamily="34" charset="0"/>
                <a:ea typeface="+mj-ea"/>
                <a:cs typeface="Arial" pitchFamily="34" charset="0"/>
              </a:rPr>
              <a:t> and in particular after the accident</a:t>
            </a:r>
          </a:p>
          <a:p>
            <a:pPr marL="0" indent="0">
              <a:lnSpc>
                <a:spcPct val="120000"/>
              </a:lnSpc>
              <a:spcBef>
                <a:spcPct val="20000"/>
              </a:spcBef>
              <a:buClr>
                <a:srgbClr val="083763"/>
              </a:buClr>
              <a:buSzPct val="95000"/>
            </a:pPr>
            <a:endParaRPr lang="en-GB" sz="2000" dirty="0"/>
          </a:p>
        </p:txBody>
      </p:sp>
    </p:spTree>
    <p:extLst>
      <p:ext uri="{BB962C8B-B14F-4D97-AF65-F5344CB8AC3E}">
        <p14:creationId xmlns:p14="http://schemas.microsoft.com/office/powerpoint/2010/main" val="163164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txBox="1">
            <a:spLocks noChangeArrowheads="1"/>
          </p:cNvSpPr>
          <p:nvPr/>
        </p:nvSpPr>
        <p:spPr bwMode="auto">
          <a:xfrm>
            <a:off x="0" y="165909"/>
            <a:ext cx="914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4400">
                <a:solidFill>
                  <a:schemeClr val="tx2"/>
                </a:solidFill>
                <a:latin typeface="Helvetica" charset="0"/>
                <a:ea typeface="ＭＳ Ｐゴシック" charset="0"/>
                <a:cs typeface="ＭＳ Ｐゴシック" charset="0"/>
              </a:defRPr>
            </a:lvl1pPr>
            <a:lvl2pPr marL="742950" indent="-285750" eaLnBrk="0" hangingPunct="0">
              <a:defRPr sz="4400">
                <a:solidFill>
                  <a:schemeClr val="tx2"/>
                </a:solidFill>
                <a:latin typeface="Helvetica" charset="0"/>
                <a:ea typeface="ＭＳ Ｐゴシック" charset="0"/>
              </a:defRPr>
            </a:lvl2pPr>
            <a:lvl3pPr marL="1143000" indent="-228600" eaLnBrk="0" hangingPunct="0">
              <a:defRPr sz="4400">
                <a:solidFill>
                  <a:schemeClr val="tx2"/>
                </a:solidFill>
                <a:latin typeface="Helvetica" charset="0"/>
                <a:ea typeface="ＭＳ Ｐゴシック" charset="0"/>
              </a:defRPr>
            </a:lvl3pPr>
            <a:lvl4pPr marL="1600200" indent="-228600" eaLnBrk="0" hangingPunct="0">
              <a:defRPr sz="4400">
                <a:solidFill>
                  <a:schemeClr val="tx2"/>
                </a:solidFill>
                <a:latin typeface="Helvetica" charset="0"/>
                <a:ea typeface="ＭＳ Ｐゴシック" charset="0"/>
              </a:defRPr>
            </a:lvl4pPr>
            <a:lvl5pPr marL="2057400" indent="-228600" eaLnBrk="0" hangingPunct="0">
              <a:defRPr sz="4400">
                <a:solidFill>
                  <a:schemeClr val="tx2"/>
                </a:solidFill>
                <a:latin typeface="Helvetica" charset="0"/>
                <a:ea typeface="ＭＳ Ｐゴシック" charset="0"/>
              </a:defRPr>
            </a:lvl5pPr>
            <a:lvl6pPr marL="2514600" indent="-228600" eaLnBrk="0" fontAlgn="base" hangingPunct="0">
              <a:spcBef>
                <a:spcPct val="0"/>
              </a:spcBef>
              <a:spcAft>
                <a:spcPct val="0"/>
              </a:spcAft>
              <a:defRPr sz="4400">
                <a:solidFill>
                  <a:schemeClr val="tx2"/>
                </a:solidFill>
                <a:latin typeface="Helvetica" charset="0"/>
                <a:ea typeface="ＭＳ Ｐゴシック" charset="0"/>
              </a:defRPr>
            </a:lvl6pPr>
            <a:lvl7pPr marL="2971800" indent="-228600" eaLnBrk="0" fontAlgn="base" hangingPunct="0">
              <a:spcBef>
                <a:spcPct val="0"/>
              </a:spcBef>
              <a:spcAft>
                <a:spcPct val="0"/>
              </a:spcAft>
              <a:defRPr sz="4400">
                <a:solidFill>
                  <a:schemeClr val="tx2"/>
                </a:solidFill>
                <a:latin typeface="Helvetica" charset="0"/>
                <a:ea typeface="ＭＳ Ｐゴシック" charset="0"/>
              </a:defRPr>
            </a:lvl7pPr>
            <a:lvl8pPr marL="3429000" indent="-228600" eaLnBrk="0" fontAlgn="base" hangingPunct="0">
              <a:spcBef>
                <a:spcPct val="0"/>
              </a:spcBef>
              <a:spcAft>
                <a:spcPct val="0"/>
              </a:spcAft>
              <a:defRPr sz="4400">
                <a:solidFill>
                  <a:schemeClr val="tx2"/>
                </a:solidFill>
                <a:latin typeface="Helvetica" charset="0"/>
                <a:ea typeface="ＭＳ Ｐゴシック" charset="0"/>
              </a:defRPr>
            </a:lvl8pPr>
            <a:lvl9pPr marL="3886200" indent="-228600" eaLnBrk="0" fontAlgn="base" hangingPunct="0">
              <a:spcBef>
                <a:spcPct val="0"/>
              </a:spcBef>
              <a:spcAft>
                <a:spcPct val="0"/>
              </a:spcAft>
              <a:defRPr sz="4400">
                <a:solidFill>
                  <a:schemeClr val="tx2"/>
                </a:solidFill>
                <a:latin typeface="Helvetica" charset="0"/>
                <a:ea typeface="ＭＳ Ｐゴシック" charset="0"/>
              </a:defRPr>
            </a:lvl9pPr>
          </a:lstStyle>
          <a:p>
            <a:pPr algn="r" eaLnBrk="1" hangingPunct="1"/>
            <a:endParaRPr lang="fr-FR" sz="2400" b="1" dirty="0">
              <a:latin typeface="Calibri" charset="0"/>
            </a:endParaRPr>
          </a:p>
          <a:p>
            <a:pPr algn="ctr" eaLnBrk="1" hangingPunct="1">
              <a:lnSpc>
                <a:spcPct val="80000"/>
              </a:lnSpc>
              <a:defRPr/>
            </a:pPr>
            <a:endParaRPr lang="fr-FR" sz="2400" b="1" dirty="0">
              <a:latin typeface="Arial"/>
              <a:ea typeface="+mj-ea"/>
              <a:cs typeface="Arial"/>
            </a:endParaRPr>
          </a:p>
          <a:p>
            <a:pPr algn="ctr" eaLnBrk="1" hangingPunct="1"/>
            <a:r>
              <a:rPr lang="en-GB" sz="2400" b="1" dirty="0">
                <a:latin typeface="Arial"/>
                <a:ea typeface="+mj-ea"/>
                <a:cs typeface="Arial"/>
              </a:rPr>
              <a:t>What is at stake in the management</a:t>
            </a:r>
          </a:p>
          <a:p>
            <a:pPr algn="ctr" eaLnBrk="1" hangingPunct="1"/>
            <a:r>
              <a:rPr lang="en-GB" sz="2400" b="1" dirty="0">
                <a:latin typeface="Arial"/>
                <a:ea typeface="+mj-ea"/>
                <a:cs typeface="Arial"/>
              </a:rPr>
              <a:t> of nuclear accidents? </a:t>
            </a:r>
            <a:br>
              <a:rPr lang="fr-FR" sz="2400" b="1" dirty="0">
                <a:latin typeface="Arial"/>
                <a:ea typeface="+mj-ea"/>
                <a:cs typeface="Arial"/>
              </a:rPr>
            </a:br>
            <a:br>
              <a:rPr lang="fr-FR" sz="2000" b="1" dirty="0">
                <a:latin typeface="Calibri" charset="0"/>
              </a:rPr>
            </a:br>
            <a:r>
              <a:rPr lang="fr-FR" sz="2400" b="1" dirty="0">
                <a:latin typeface="Calibri" charset="0"/>
              </a:rPr>
              <a:t> </a:t>
            </a:r>
          </a:p>
        </p:txBody>
      </p:sp>
      <p:sp>
        <p:nvSpPr>
          <p:cNvPr id="6" name="Espace réservé du contenu 2"/>
          <p:cNvSpPr txBox="1">
            <a:spLocks/>
          </p:cNvSpPr>
          <p:nvPr/>
        </p:nvSpPr>
        <p:spPr>
          <a:xfrm>
            <a:off x="472906" y="1053106"/>
            <a:ext cx="7904309" cy="526007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lvl="1" indent="-342900">
              <a:lnSpc>
                <a:spcPct val="120000"/>
              </a:lnSpc>
              <a:buSzPct val="100000"/>
              <a:buFont typeface="Arial"/>
              <a:buChar char="•"/>
            </a:pPr>
            <a:r>
              <a:rPr lang="en-GB" sz="2000" b="1" dirty="0">
                <a:solidFill>
                  <a:schemeClr val="tx2"/>
                </a:solidFill>
                <a:latin typeface="Arial"/>
                <a:ea typeface="+mj-ea"/>
                <a:cs typeface="Arial"/>
              </a:rPr>
              <a:t>The irruption of radioactivity </a:t>
            </a:r>
            <a:r>
              <a:rPr lang="en-GB" sz="2000" dirty="0">
                <a:latin typeface="Arial"/>
                <a:cs typeface="Arial"/>
              </a:rPr>
              <a:t>into people's everyday lives and its long term persistence create an unprecedented </a:t>
            </a:r>
            <a:r>
              <a:rPr lang="en-GB" sz="2000" b="1" dirty="0">
                <a:solidFill>
                  <a:schemeClr val="tx2"/>
                </a:solidFill>
                <a:latin typeface="Arial"/>
                <a:ea typeface="+mj-ea"/>
                <a:cs typeface="Arial"/>
              </a:rPr>
              <a:t>complex situation </a:t>
            </a:r>
            <a:r>
              <a:rPr lang="en-GB" sz="2000" dirty="0">
                <a:solidFill>
                  <a:srgbClr val="000000"/>
                </a:solidFill>
                <a:latin typeface="Arial"/>
                <a:cs typeface="Arial"/>
              </a:rPr>
              <a:t>which profoundly </a:t>
            </a:r>
            <a:r>
              <a:rPr lang="en-GB" sz="2000" b="1" dirty="0">
                <a:solidFill>
                  <a:schemeClr val="tx2"/>
                </a:solidFill>
                <a:latin typeface="Arial"/>
                <a:ea typeface="+mj-ea"/>
                <a:cs typeface="Arial"/>
              </a:rPr>
              <a:t>upsets daily life</a:t>
            </a:r>
            <a:r>
              <a:rPr lang="en-GB" sz="2000" dirty="0">
                <a:solidFill>
                  <a:srgbClr val="000000"/>
                </a:solidFill>
                <a:latin typeface="Arial"/>
                <a:cs typeface="Arial"/>
              </a:rPr>
              <a:t>, raises many </a:t>
            </a:r>
            <a:r>
              <a:rPr lang="en-GB" sz="2000" b="1" dirty="0">
                <a:solidFill>
                  <a:schemeClr val="tx2"/>
                </a:solidFill>
                <a:latin typeface="Arial"/>
                <a:ea typeface="+mj-ea"/>
                <a:cs typeface="Arial"/>
              </a:rPr>
              <a:t>questions and concerns</a:t>
            </a:r>
            <a:r>
              <a:rPr lang="en-GB" sz="2000" b="1" dirty="0">
                <a:solidFill>
                  <a:srgbClr val="1F497D"/>
                </a:solidFill>
                <a:latin typeface="Arial"/>
                <a:cs typeface="Arial"/>
              </a:rPr>
              <a:t>, </a:t>
            </a:r>
            <a:r>
              <a:rPr lang="en-GB" sz="2000" dirty="0">
                <a:solidFill>
                  <a:srgbClr val="000000"/>
                </a:solidFill>
                <a:latin typeface="Arial"/>
                <a:cs typeface="Arial"/>
              </a:rPr>
              <a:t>generates </a:t>
            </a:r>
            <a:r>
              <a:rPr lang="en-GB" sz="2000" b="1" dirty="0">
                <a:solidFill>
                  <a:schemeClr val="tx2"/>
                </a:solidFill>
                <a:latin typeface="Arial"/>
                <a:ea typeface="+mj-ea"/>
                <a:cs typeface="Arial"/>
              </a:rPr>
              <a:t>numerous views</a:t>
            </a:r>
            <a:r>
              <a:rPr lang="en-GB" sz="2000" dirty="0">
                <a:solidFill>
                  <a:srgbClr val="000000"/>
                </a:solidFill>
                <a:latin typeface="Arial"/>
                <a:cs typeface="Arial"/>
              </a:rPr>
              <a:t>, and exacerbates </a:t>
            </a:r>
            <a:r>
              <a:rPr lang="en-GB" sz="2000" b="1" dirty="0">
                <a:solidFill>
                  <a:schemeClr val="tx2"/>
                </a:solidFill>
                <a:latin typeface="Arial"/>
                <a:ea typeface="+mj-ea"/>
                <a:cs typeface="Arial"/>
              </a:rPr>
              <a:t>conflicts</a:t>
            </a:r>
          </a:p>
          <a:p>
            <a:pPr marL="342900" lvl="1" indent="-342900">
              <a:lnSpc>
                <a:spcPct val="120000"/>
              </a:lnSpc>
              <a:buSzPct val="100000"/>
              <a:buFont typeface="Arial"/>
              <a:buChar char="•"/>
            </a:pPr>
            <a:r>
              <a:rPr lang="en-GB" sz="2000" dirty="0">
                <a:solidFill>
                  <a:srgbClr val="000000"/>
                </a:solidFill>
                <a:latin typeface="Arial" charset="0"/>
                <a:cs typeface="Arial" charset="0"/>
              </a:rPr>
              <a:t>What is at stake is to protect the population against </a:t>
            </a:r>
            <a:r>
              <a:rPr lang="en-GB" sz="2000" b="1" dirty="0">
                <a:solidFill>
                  <a:srgbClr val="1F497D"/>
                </a:solidFill>
                <a:latin typeface="Arial"/>
                <a:cs typeface="Arial"/>
              </a:rPr>
              <a:t>r</a:t>
            </a:r>
            <a:r>
              <a:rPr lang="en-GB" sz="2000" b="1" dirty="0">
                <a:solidFill>
                  <a:schemeClr val="tx2"/>
                </a:solidFill>
                <a:latin typeface="Arial"/>
                <a:ea typeface="+mj-ea"/>
                <a:cs typeface="Arial"/>
              </a:rPr>
              <a:t>adiation</a:t>
            </a:r>
            <a:r>
              <a:rPr lang="en-GB" sz="2000" b="1" dirty="0">
                <a:solidFill>
                  <a:srgbClr val="1F497D"/>
                </a:solidFill>
                <a:latin typeface="Arial"/>
                <a:cs typeface="Arial"/>
              </a:rPr>
              <a:t> </a:t>
            </a:r>
            <a:r>
              <a:rPr lang="en-GB" sz="2000" b="1" dirty="0">
                <a:solidFill>
                  <a:schemeClr val="tx2"/>
                </a:solidFill>
                <a:latin typeface="Arial"/>
                <a:ea typeface="+mj-ea"/>
                <a:cs typeface="Arial"/>
              </a:rPr>
              <a:t>risk</a:t>
            </a:r>
            <a:r>
              <a:rPr lang="en-GB" sz="2000" b="1" dirty="0">
                <a:solidFill>
                  <a:schemeClr val="accent1">
                    <a:lumMod val="75000"/>
                  </a:schemeClr>
                </a:solidFill>
                <a:effectLst>
                  <a:outerShdw blurRad="38100" dist="25400" dir="5400000" algn="tl" rotWithShape="0">
                    <a:srgbClr val="000000">
                      <a:alpha val="43000"/>
                    </a:srgbClr>
                  </a:outerShdw>
                </a:effectLst>
                <a:latin typeface="Arial" pitchFamily="34" charset="0"/>
                <a:cs typeface="Arial" pitchFamily="34" charset="0"/>
              </a:rPr>
              <a:t> </a:t>
            </a:r>
            <a:r>
              <a:rPr lang="en-GB" sz="2000" dirty="0">
                <a:solidFill>
                  <a:srgbClr val="000000"/>
                </a:solidFill>
                <a:latin typeface="Arial" charset="0"/>
                <a:cs typeface="Arial" charset="0"/>
              </a:rPr>
              <a:t>but also to preserve as much as possible </a:t>
            </a:r>
            <a:r>
              <a:rPr lang="en-GB" sz="2000" b="1" dirty="0">
                <a:solidFill>
                  <a:schemeClr val="tx2"/>
                </a:solidFill>
                <a:latin typeface="Arial"/>
                <a:ea typeface="+mj-ea"/>
                <a:cs typeface="Arial"/>
              </a:rPr>
              <a:t>decent working conditions </a:t>
            </a:r>
            <a:r>
              <a:rPr lang="en-GB" sz="2000" dirty="0">
                <a:solidFill>
                  <a:srgbClr val="000000"/>
                </a:solidFill>
                <a:latin typeface="Arial" charset="0"/>
                <a:cs typeface="Arial" charset="0"/>
              </a:rPr>
              <a:t>on accident site and </a:t>
            </a:r>
            <a:r>
              <a:rPr lang="en-GB" sz="2000" b="1" dirty="0">
                <a:solidFill>
                  <a:schemeClr val="tx2"/>
                </a:solidFill>
                <a:latin typeface="Arial"/>
                <a:ea typeface="+mj-ea"/>
                <a:cs typeface="Arial"/>
              </a:rPr>
              <a:t>living conditions </a:t>
            </a:r>
            <a:r>
              <a:rPr lang="en-GB" sz="2000" dirty="0">
                <a:solidFill>
                  <a:srgbClr val="000000"/>
                </a:solidFill>
                <a:latin typeface="Arial" charset="0"/>
                <a:cs typeface="Arial" charset="0"/>
              </a:rPr>
              <a:t>for the affected people off site</a:t>
            </a:r>
          </a:p>
          <a:p>
            <a:pPr marL="342900" lvl="1" indent="-342900">
              <a:lnSpc>
                <a:spcPct val="120000"/>
              </a:lnSpc>
              <a:buSzPct val="100000"/>
              <a:buFont typeface="Arial"/>
              <a:buChar char="•"/>
            </a:pPr>
            <a:r>
              <a:rPr lang="en-GB" sz="2000" dirty="0">
                <a:latin typeface="Arial"/>
                <a:cs typeface="Arial"/>
              </a:rPr>
              <a:t>These objectives are part of the overall ethical perspective shared of all ethical theories which is to ensure at the same time:</a:t>
            </a:r>
          </a:p>
          <a:p>
            <a:pPr marL="742950" lvl="2" indent="-342900">
              <a:lnSpc>
                <a:spcPct val="120000"/>
              </a:lnSpc>
              <a:buSzPct val="100000"/>
            </a:pPr>
            <a:r>
              <a:rPr lang="en-GB" sz="2000" dirty="0">
                <a:latin typeface="Arial"/>
                <a:cs typeface="Arial"/>
              </a:rPr>
              <a:t>the </a:t>
            </a:r>
            <a:r>
              <a:rPr lang="en-GB" sz="2000" b="1" dirty="0">
                <a:solidFill>
                  <a:schemeClr val="tx2"/>
                </a:solidFill>
                <a:latin typeface="Arial"/>
                <a:ea typeface="+mj-ea"/>
                <a:cs typeface="Arial"/>
              </a:rPr>
              <a:t>well-being of individuals</a:t>
            </a:r>
            <a:r>
              <a:rPr lang="en-GB" sz="2000" b="1" dirty="0">
                <a:solidFill>
                  <a:srgbClr val="1F497D"/>
                </a:solidFill>
                <a:latin typeface="Arial"/>
                <a:cs typeface="Arial"/>
              </a:rPr>
              <a:t> </a:t>
            </a:r>
            <a:r>
              <a:rPr lang="en-GB" sz="2000" dirty="0">
                <a:latin typeface="Arial"/>
                <a:cs typeface="Arial"/>
              </a:rPr>
              <a:t>and </a:t>
            </a:r>
          </a:p>
          <a:p>
            <a:pPr marL="742950" lvl="2" indent="-342900">
              <a:lnSpc>
                <a:spcPct val="120000"/>
              </a:lnSpc>
              <a:buSzPct val="100000"/>
            </a:pPr>
            <a:r>
              <a:rPr lang="en-GB" sz="2000" dirty="0">
                <a:latin typeface="Arial"/>
                <a:cs typeface="Arial"/>
              </a:rPr>
              <a:t>the </a:t>
            </a:r>
            <a:r>
              <a:rPr lang="en-GB" sz="2000" b="1" dirty="0">
                <a:solidFill>
                  <a:schemeClr val="tx2"/>
                </a:solidFill>
                <a:latin typeface="Arial"/>
                <a:ea typeface="+mj-ea"/>
                <a:cs typeface="Arial"/>
              </a:rPr>
              <a:t>quality of the living together</a:t>
            </a:r>
          </a:p>
        </p:txBody>
      </p:sp>
      <p:sp>
        <p:nvSpPr>
          <p:cNvPr id="5" name="Espace réservé du numéro de diapositive 4"/>
          <p:cNvSpPr txBox="1">
            <a:spLocks noGrp="1"/>
          </p:cNvSpPr>
          <p:nvPr/>
        </p:nvSpPr>
        <p:spPr bwMode="auto">
          <a:xfrm>
            <a:off x="7019925" y="6286500"/>
            <a:ext cx="1905000" cy="457200"/>
          </a:xfrm>
          <a:prstGeom prst="rect">
            <a:avLst/>
          </a:prstGeom>
          <a:noFill/>
          <a:ln w="9525">
            <a:noFill/>
            <a:miter lim="800000"/>
            <a:headEnd/>
            <a:tailEnd/>
          </a:ln>
        </p:spPr>
        <p:txBody>
          <a:bodyPr anchor="b">
            <a:prstTxWarp prst="textNoShape">
              <a:avLst/>
            </a:prstTxWarp>
          </a:bodyPr>
          <a:lstStyle/>
          <a:p>
            <a:pPr algn="r"/>
            <a:fld id="{0454FD69-4E3F-CD44-BF80-21C94516B6B3}" type="slidenum">
              <a:rPr lang="fr-FR" sz="1200"/>
              <a:pPr algn="r"/>
              <a:t>3</a:t>
            </a:fld>
            <a:endParaRPr lang="fr-FR" sz="1200" dirty="0"/>
          </a:p>
        </p:txBody>
      </p:sp>
    </p:spTree>
    <p:extLst>
      <p:ext uri="{BB962C8B-B14F-4D97-AF65-F5344CB8AC3E}">
        <p14:creationId xmlns:p14="http://schemas.microsoft.com/office/powerpoint/2010/main" val="318292392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271"/>
            <a:ext cx="9144000" cy="931701"/>
          </a:xfrm>
        </p:spPr>
        <p:txBody>
          <a:bodyPr>
            <a:noAutofit/>
          </a:bodyPr>
          <a:lstStyle/>
          <a:p>
            <a:pPr lvl="1" indent="-342900" algn="ctr" defTabSz="457200" rtl="0">
              <a:defRPr/>
            </a:pPr>
            <a:r>
              <a:rPr lang="en-GB" sz="2400" b="1" kern="1200" dirty="0">
                <a:solidFill>
                  <a:schemeClr val="tx2"/>
                </a:solidFill>
                <a:latin typeface="Arial"/>
                <a:ea typeface="+mj-ea"/>
                <a:cs typeface="Arial"/>
              </a:rPr>
              <a:t>The human dimension of nuclear accidents </a:t>
            </a:r>
          </a:p>
        </p:txBody>
      </p:sp>
      <p:sp>
        <p:nvSpPr>
          <p:cNvPr id="3" name="Content Placeholder 2"/>
          <p:cNvSpPr>
            <a:spLocks noGrp="1"/>
          </p:cNvSpPr>
          <p:nvPr>
            <p:ph idx="1"/>
          </p:nvPr>
        </p:nvSpPr>
        <p:spPr>
          <a:xfrm>
            <a:off x="501507" y="799407"/>
            <a:ext cx="7848600" cy="5487093"/>
          </a:xfrm>
        </p:spPr>
        <p:txBody>
          <a:bodyPr>
            <a:noAutofit/>
          </a:bodyPr>
          <a:lstStyle/>
          <a:p>
            <a:pPr marL="468313" lvl="1" indent="-342900">
              <a:spcAft>
                <a:spcPts val="600"/>
              </a:spcAft>
              <a:buSzPct val="95000"/>
              <a:buFont typeface="Arial"/>
              <a:buChar char="•"/>
              <a:defRPr/>
            </a:pPr>
            <a:r>
              <a:rPr lang="en-GB" sz="2000" dirty="0">
                <a:solidFill>
                  <a:srgbClr val="000000"/>
                </a:solidFill>
                <a:latin typeface="Arial" charset="0"/>
                <a:cs typeface="Arial" charset="0"/>
              </a:rPr>
              <a:t>The testimonies of the Fukushima residents have confirmed what had already been observed in the affected areas after the Chernobyl accident, namely: </a:t>
            </a:r>
          </a:p>
          <a:p>
            <a:pPr marL="742950" lvl="2" indent="-342900">
              <a:spcAft>
                <a:spcPts val="600"/>
              </a:spcAft>
              <a:buSzPct val="95000"/>
              <a:defRPr/>
            </a:pPr>
            <a:r>
              <a:rPr lang="en-GB" sz="2000" dirty="0">
                <a:solidFill>
                  <a:srgbClr val="000000"/>
                </a:solidFill>
                <a:latin typeface="Arial" charset="0"/>
                <a:cs typeface="Arial" charset="0"/>
              </a:rPr>
              <a:t>the </a:t>
            </a:r>
            <a:r>
              <a:rPr lang="en-GB" b="1" dirty="0">
                <a:solidFill>
                  <a:schemeClr val="tx2"/>
                </a:solidFill>
                <a:ea typeface="+mj-ea"/>
              </a:rPr>
              <a:t>collapse of trust </a:t>
            </a:r>
            <a:r>
              <a:rPr lang="en-GB" sz="2000" dirty="0">
                <a:solidFill>
                  <a:srgbClr val="000000"/>
                </a:solidFill>
                <a:latin typeface="Arial" charset="0"/>
                <a:cs typeface="Arial" charset="0"/>
              </a:rPr>
              <a:t>in authorities and experts </a:t>
            </a:r>
          </a:p>
          <a:p>
            <a:pPr marL="742950" lvl="2" indent="-342900">
              <a:spcAft>
                <a:spcPts val="600"/>
              </a:spcAft>
              <a:buSzPct val="95000"/>
              <a:defRPr/>
            </a:pPr>
            <a:r>
              <a:rPr lang="en-GB" sz="2000" dirty="0">
                <a:solidFill>
                  <a:srgbClr val="000000"/>
                </a:solidFill>
                <a:latin typeface="Arial" charset="0"/>
                <a:cs typeface="Arial" charset="0"/>
              </a:rPr>
              <a:t>the </a:t>
            </a:r>
            <a:r>
              <a:rPr lang="en-GB" b="1" dirty="0">
                <a:solidFill>
                  <a:schemeClr val="tx2"/>
                </a:solidFill>
                <a:ea typeface="+mj-ea"/>
              </a:rPr>
              <a:t>loss of control </a:t>
            </a:r>
            <a:r>
              <a:rPr lang="en-GB" sz="2000" dirty="0">
                <a:solidFill>
                  <a:srgbClr val="000000"/>
                </a:solidFill>
                <a:latin typeface="Arial" charset="0"/>
                <a:cs typeface="Arial" charset="0"/>
              </a:rPr>
              <a:t>over everyday life</a:t>
            </a:r>
          </a:p>
          <a:p>
            <a:pPr marL="742950" lvl="2" indent="-342900">
              <a:spcAft>
                <a:spcPts val="600"/>
              </a:spcAft>
              <a:buSzPct val="95000"/>
              <a:defRPr/>
            </a:pPr>
            <a:r>
              <a:rPr lang="en-GB" sz="2000" dirty="0">
                <a:solidFill>
                  <a:srgbClr val="000000"/>
                </a:solidFill>
                <a:latin typeface="Arial" charset="0"/>
                <a:cs typeface="Arial" charset="0"/>
              </a:rPr>
              <a:t>the </a:t>
            </a:r>
            <a:r>
              <a:rPr lang="en-GB" b="1" dirty="0">
                <a:solidFill>
                  <a:schemeClr val="tx2"/>
                </a:solidFill>
                <a:ea typeface="+mj-ea"/>
              </a:rPr>
              <a:t>disintegration</a:t>
            </a:r>
            <a:r>
              <a:rPr lang="en-GB" sz="2000" b="1" dirty="0">
                <a:solidFill>
                  <a:srgbClr val="800000"/>
                </a:solidFill>
                <a:latin typeface="Arial" charset="0"/>
                <a:cs typeface="Arial" charset="0"/>
              </a:rPr>
              <a:t> </a:t>
            </a:r>
            <a:r>
              <a:rPr lang="en-GB" sz="2000" dirty="0">
                <a:latin typeface="Arial" charset="0"/>
                <a:cs typeface="Arial" charset="0"/>
              </a:rPr>
              <a:t>of family and social ties </a:t>
            </a:r>
            <a:r>
              <a:rPr lang="en-GB" sz="2000" dirty="0">
                <a:solidFill>
                  <a:srgbClr val="000000"/>
                </a:solidFill>
                <a:latin typeface="Arial" charset="0"/>
                <a:cs typeface="Arial" charset="0"/>
              </a:rPr>
              <a:t>and the </a:t>
            </a:r>
            <a:r>
              <a:rPr lang="en-GB" b="1" dirty="0">
                <a:solidFill>
                  <a:schemeClr val="tx2"/>
                </a:solidFill>
                <a:ea typeface="+mj-ea"/>
              </a:rPr>
              <a:t>breakdown</a:t>
            </a:r>
            <a:r>
              <a:rPr lang="en-GB" sz="2000" dirty="0">
                <a:solidFill>
                  <a:srgbClr val="000000"/>
                </a:solidFill>
                <a:latin typeface="Arial" charset="0"/>
                <a:cs typeface="Arial" charset="0"/>
              </a:rPr>
              <a:t> of the economic fabric</a:t>
            </a:r>
          </a:p>
          <a:p>
            <a:pPr marL="742950" lvl="2" indent="-342900">
              <a:spcAft>
                <a:spcPts val="600"/>
              </a:spcAft>
              <a:buSzPct val="95000"/>
              <a:defRPr/>
            </a:pPr>
            <a:r>
              <a:rPr lang="en-GB" sz="2000" dirty="0">
                <a:solidFill>
                  <a:srgbClr val="000000"/>
                </a:solidFill>
                <a:latin typeface="Arial" charset="0"/>
                <a:cs typeface="Arial" charset="0"/>
              </a:rPr>
              <a:t>the </a:t>
            </a:r>
            <a:r>
              <a:rPr lang="en-GB" b="1" dirty="0">
                <a:solidFill>
                  <a:schemeClr val="tx2"/>
                </a:solidFill>
                <a:ea typeface="+mj-ea"/>
              </a:rPr>
              <a:t>apprehension about the future</a:t>
            </a:r>
            <a:r>
              <a:rPr lang="en-GB" sz="2000" dirty="0">
                <a:solidFill>
                  <a:srgbClr val="000000"/>
                </a:solidFill>
                <a:latin typeface="Arial" charset="0"/>
                <a:cs typeface="Arial" charset="0"/>
              </a:rPr>
              <a:t>, particularly that of children </a:t>
            </a:r>
          </a:p>
          <a:p>
            <a:pPr marL="742950" lvl="2" indent="-342900">
              <a:spcAft>
                <a:spcPts val="600"/>
              </a:spcAft>
              <a:buSzPct val="95000"/>
              <a:defRPr/>
            </a:pPr>
            <a:r>
              <a:rPr lang="en-GB" sz="2000" dirty="0">
                <a:solidFill>
                  <a:srgbClr val="000000"/>
                </a:solidFill>
                <a:latin typeface="Arial" charset="0"/>
                <a:cs typeface="Arial" charset="0"/>
              </a:rPr>
              <a:t>the </a:t>
            </a:r>
            <a:r>
              <a:rPr lang="en-GB" b="1" dirty="0">
                <a:solidFill>
                  <a:schemeClr val="tx2"/>
                </a:solidFill>
                <a:ea typeface="+mj-ea"/>
              </a:rPr>
              <a:t>threa</a:t>
            </a:r>
            <a:r>
              <a:rPr lang="en-GB" b="1" dirty="0">
                <a:solidFill>
                  <a:schemeClr val="accent1">
                    <a:lumMod val="75000"/>
                  </a:schemeClr>
                </a:solidFill>
                <a:effectLst>
                  <a:outerShdw blurRad="38100" dist="25400" dir="5400000" algn="tl" rotWithShape="0">
                    <a:srgbClr val="000000">
                      <a:alpha val="43000"/>
                    </a:srgbClr>
                  </a:outerShdw>
                </a:effectLst>
                <a:latin typeface="Arial" pitchFamily="34" charset="0"/>
                <a:cs typeface="Arial" pitchFamily="34" charset="0"/>
              </a:rPr>
              <a:t>t</a:t>
            </a:r>
            <a:r>
              <a:rPr lang="en-GB" sz="2000" dirty="0">
                <a:solidFill>
                  <a:srgbClr val="000000"/>
                </a:solidFill>
                <a:latin typeface="Arial" charset="0"/>
                <a:cs typeface="Arial" charset="0"/>
              </a:rPr>
              <a:t> on the </a:t>
            </a:r>
            <a:r>
              <a:rPr lang="en-GB" sz="2000" dirty="0">
                <a:latin typeface="Arial" charset="0"/>
                <a:cs typeface="Arial" charset="0"/>
              </a:rPr>
              <a:t>autonomy</a:t>
            </a:r>
            <a:r>
              <a:rPr lang="en-GB" sz="2000" dirty="0">
                <a:solidFill>
                  <a:srgbClr val="800000"/>
                </a:solidFill>
                <a:latin typeface="Arial" charset="0"/>
                <a:cs typeface="Arial" charset="0"/>
              </a:rPr>
              <a:t> </a:t>
            </a:r>
            <a:r>
              <a:rPr lang="en-GB" sz="2000" dirty="0">
                <a:solidFill>
                  <a:srgbClr val="000000"/>
                </a:solidFill>
                <a:latin typeface="Arial" charset="0"/>
                <a:cs typeface="Arial" charset="0"/>
              </a:rPr>
              <a:t>and </a:t>
            </a:r>
            <a:r>
              <a:rPr lang="en-GB" b="1" dirty="0">
                <a:solidFill>
                  <a:schemeClr val="tx2"/>
                </a:solidFill>
                <a:ea typeface="+mj-ea"/>
              </a:rPr>
              <a:t>dignity</a:t>
            </a:r>
            <a:r>
              <a:rPr lang="en-GB" sz="2000" b="1" dirty="0">
                <a:solidFill>
                  <a:srgbClr val="083763"/>
                </a:solidFill>
                <a:latin typeface="Arial" charset="0"/>
                <a:cs typeface="Arial" charset="0"/>
              </a:rPr>
              <a:t> </a:t>
            </a:r>
            <a:r>
              <a:rPr lang="en-GB" sz="2000" dirty="0">
                <a:solidFill>
                  <a:srgbClr val="000000"/>
                </a:solidFill>
                <a:latin typeface="Arial" charset="0"/>
                <a:cs typeface="Arial" charset="0"/>
              </a:rPr>
              <a:t>of affected people</a:t>
            </a:r>
          </a:p>
          <a:p>
            <a:pPr marL="742950" lvl="2" indent="-342900">
              <a:spcAft>
                <a:spcPts val="600"/>
              </a:spcAft>
              <a:buSzPct val="95000"/>
              <a:defRPr/>
            </a:pPr>
            <a:r>
              <a:rPr lang="en-GB" dirty="0">
                <a:effectLst>
                  <a:outerShdw blurRad="38100" dist="25400" dir="5400000" algn="tl" rotWithShape="0">
                    <a:srgbClr val="000000">
                      <a:alpha val="43000"/>
                    </a:srgbClr>
                  </a:outerShdw>
                </a:effectLst>
                <a:latin typeface="Arial" pitchFamily="34" charset="0"/>
                <a:cs typeface="Arial" pitchFamily="34" charset="0"/>
              </a:rPr>
              <a:t>the</a:t>
            </a:r>
            <a:r>
              <a:rPr lang="en-GB" b="1" dirty="0">
                <a:solidFill>
                  <a:schemeClr val="accent1">
                    <a:lumMod val="75000"/>
                  </a:schemeClr>
                </a:solidFill>
                <a:effectLst>
                  <a:outerShdw blurRad="38100" dist="25400" dir="5400000" algn="tl" rotWithShape="0">
                    <a:srgbClr val="000000">
                      <a:alpha val="43000"/>
                    </a:srgbClr>
                  </a:outerShdw>
                </a:effectLst>
                <a:latin typeface="Arial" pitchFamily="34" charset="0"/>
                <a:cs typeface="Arial" pitchFamily="34" charset="0"/>
              </a:rPr>
              <a:t> </a:t>
            </a:r>
            <a:r>
              <a:rPr lang="en-GB" b="1" dirty="0">
                <a:solidFill>
                  <a:schemeClr val="tx2"/>
                </a:solidFill>
                <a:ea typeface="+mj-ea"/>
              </a:rPr>
              <a:t>fear to be abandoned</a:t>
            </a:r>
          </a:p>
          <a:p>
            <a:pPr marL="468313" lvl="1" indent="-342900">
              <a:spcAft>
                <a:spcPts val="600"/>
              </a:spcAft>
              <a:buSzPct val="95000"/>
              <a:buFont typeface="Arial"/>
              <a:buChar char="•"/>
              <a:defRPr/>
            </a:pPr>
            <a:r>
              <a:rPr lang="en-GB" sz="2000" dirty="0">
                <a:solidFill>
                  <a:srgbClr val="000000"/>
                </a:solidFill>
                <a:latin typeface="Arial" charset="0"/>
                <a:cs typeface="Arial" charset="0"/>
              </a:rPr>
              <a:t>They also revealed the total </a:t>
            </a:r>
            <a:r>
              <a:rPr lang="en-GB" sz="2000" b="1" dirty="0">
                <a:solidFill>
                  <a:schemeClr val="tx2"/>
                </a:solidFill>
                <a:ea typeface="+mj-ea"/>
              </a:rPr>
              <a:t>lack of radiological protection culture </a:t>
            </a:r>
            <a:r>
              <a:rPr lang="en-GB" sz="2000" dirty="0">
                <a:solidFill>
                  <a:srgbClr val="000000"/>
                </a:solidFill>
                <a:latin typeface="Arial" charset="0"/>
                <a:cs typeface="Arial" charset="0"/>
              </a:rPr>
              <a:t>within the population and the </a:t>
            </a:r>
            <a:r>
              <a:rPr lang="en-GB" sz="2000" b="1" dirty="0">
                <a:solidFill>
                  <a:schemeClr val="tx2"/>
                </a:solidFill>
                <a:ea typeface="+mj-ea"/>
              </a:rPr>
              <a:t>deep footprint of Hiroshima-Nagasaki </a:t>
            </a:r>
            <a:r>
              <a:rPr lang="en-GB" sz="2000" dirty="0">
                <a:solidFill>
                  <a:srgbClr val="000000"/>
                </a:solidFill>
                <a:latin typeface="Arial" charset="0"/>
                <a:cs typeface="Arial" charset="0"/>
              </a:rPr>
              <a:t>(among others the fear of genetic effects)</a:t>
            </a:r>
          </a:p>
          <a:p>
            <a:pPr marL="468313" lvl="1" indent="-342900">
              <a:spcAft>
                <a:spcPts val="600"/>
              </a:spcAft>
              <a:buSzPct val="95000"/>
              <a:buFont typeface="Arial"/>
              <a:buChar char="•"/>
              <a:defRPr/>
            </a:pPr>
            <a:endParaRPr lang="en-GB" sz="2000" b="1" dirty="0">
              <a:solidFill>
                <a:schemeClr val="accent1">
                  <a:lumMod val="75000"/>
                </a:schemeClr>
              </a:solidFill>
              <a:effectLst>
                <a:outerShdw blurRad="38100" dist="25400" dir="5400000" algn="tl" rotWithShape="0">
                  <a:srgbClr val="000000">
                    <a:alpha val="43000"/>
                  </a:srgbClr>
                </a:outerShdw>
              </a:effectLst>
              <a:latin typeface="Arial" pitchFamily="34" charset="0"/>
              <a:cs typeface="Arial" pitchFamily="34" charset="0"/>
            </a:endParaRPr>
          </a:p>
          <a:p>
            <a:pPr marL="125413" lvl="1" indent="0">
              <a:spcAft>
                <a:spcPts val="600"/>
              </a:spcAft>
              <a:buSzPct val="95000"/>
              <a:buNone/>
              <a:defRPr/>
            </a:pPr>
            <a:endParaRPr lang="en-GB" sz="2400" dirty="0">
              <a:solidFill>
                <a:srgbClr val="000000"/>
              </a:solidFill>
              <a:latin typeface="Arial" charset="0"/>
              <a:cs typeface="Arial" charset="0"/>
            </a:endParaRPr>
          </a:p>
        </p:txBody>
      </p:sp>
      <p:sp>
        <p:nvSpPr>
          <p:cNvPr id="5" name="Espace réservé du numéro de diapositive 4"/>
          <p:cNvSpPr txBox="1">
            <a:spLocks noGrp="1"/>
          </p:cNvSpPr>
          <p:nvPr/>
        </p:nvSpPr>
        <p:spPr bwMode="auto">
          <a:xfrm>
            <a:off x="7019925" y="6286500"/>
            <a:ext cx="1905000" cy="457200"/>
          </a:xfrm>
          <a:prstGeom prst="rect">
            <a:avLst/>
          </a:prstGeom>
          <a:noFill/>
          <a:ln w="9525">
            <a:noFill/>
            <a:miter lim="800000"/>
            <a:headEnd/>
            <a:tailEnd/>
          </a:ln>
        </p:spPr>
        <p:txBody>
          <a:bodyPr anchor="b">
            <a:prstTxWarp prst="textNoShape">
              <a:avLst/>
            </a:prstTxWarp>
          </a:bodyPr>
          <a:lstStyle/>
          <a:p>
            <a:pPr algn="r"/>
            <a:fld id="{C111E266-A78D-7D40-A89C-60583C733C78}" type="slidenum">
              <a:rPr lang="fr-FR" sz="1200"/>
              <a:pPr algn="r"/>
              <a:t>4</a:t>
            </a:fld>
            <a:endParaRPr lang="fr-FR" sz="1200" dirty="0"/>
          </a:p>
        </p:txBody>
      </p:sp>
    </p:spTree>
    <p:extLst>
      <p:ext uri="{BB962C8B-B14F-4D97-AF65-F5344CB8AC3E}">
        <p14:creationId xmlns:p14="http://schemas.microsoft.com/office/powerpoint/2010/main" val="3529884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txBox="1">
            <a:spLocks noGrp="1"/>
          </p:cNvSpPr>
          <p:nvPr/>
        </p:nvSpPr>
        <p:spPr bwMode="auto">
          <a:xfrm>
            <a:off x="7019925" y="6286500"/>
            <a:ext cx="1905000" cy="457200"/>
          </a:xfrm>
          <a:prstGeom prst="rect">
            <a:avLst/>
          </a:prstGeom>
          <a:noFill/>
          <a:ln w="9525">
            <a:noFill/>
            <a:miter lim="800000"/>
            <a:headEnd/>
            <a:tailEnd/>
          </a:ln>
        </p:spPr>
        <p:txBody>
          <a:bodyPr anchor="b">
            <a:prstTxWarp prst="textNoShape">
              <a:avLst/>
            </a:prstTxWarp>
          </a:bodyPr>
          <a:lstStyle/>
          <a:p>
            <a:pPr algn="r"/>
            <a:fld id="{C111E266-A78D-7D40-A89C-60583C733C78}" type="slidenum">
              <a:rPr lang="fr-FR" sz="1200"/>
              <a:pPr algn="r"/>
              <a:t>5</a:t>
            </a:fld>
            <a:endParaRPr lang="fr-FR" sz="1200" dirty="0"/>
          </a:p>
        </p:txBody>
      </p:sp>
      <p:sp>
        <p:nvSpPr>
          <p:cNvPr id="6" name="Rectangle 4"/>
          <p:cNvSpPr>
            <a:spLocks noChangeArrowheads="1"/>
          </p:cNvSpPr>
          <p:nvPr/>
        </p:nvSpPr>
        <p:spPr bwMode="auto">
          <a:xfrm>
            <a:off x="0" y="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1" tIns="45716" rIns="91431" bIns="45716" anchor="ctr"/>
          <a:lstStyle/>
          <a:p>
            <a:pPr marL="342900" indent="-342900" algn="ctr" eaLnBrk="0" hangingPunct="0"/>
            <a:endParaRPr lang="en-GB" sz="2400" b="1" dirty="0">
              <a:solidFill>
                <a:srgbClr val="000053"/>
              </a:solidFill>
            </a:endParaRPr>
          </a:p>
          <a:p>
            <a:pPr marL="342900" lvl="1" indent="-342900" algn="ctr" eaLnBrk="0" hangingPunct="0">
              <a:defRPr/>
            </a:pPr>
            <a:r>
              <a:rPr lang="en-GB" sz="2400" b="1" dirty="0">
                <a:solidFill>
                  <a:schemeClr val="tx2"/>
                </a:solidFill>
                <a:latin typeface="Arial"/>
                <a:ea typeface="+mj-ea"/>
                <a:cs typeface="Arial"/>
              </a:rPr>
              <a:t>Why communication </a:t>
            </a:r>
          </a:p>
          <a:p>
            <a:pPr marL="342900" lvl="1" indent="-342900" algn="ctr" eaLnBrk="0" hangingPunct="0">
              <a:defRPr/>
            </a:pPr>
            <a:r>
              <a:rPr lang="en-GB" sz="2400" b="1" dirty="0">
                <a:solidFill>
                  <a:schemeClr val="tx2"/>
                </a:solidFill>
                <a:latin typeface="Arial"/>
                <a:ea typeface="+mj-ea"/>
                <a:cs typeface="Arial"/>
              </a:rPr>
              <a:t>about radiation risk is a challenge? </a:t>
            </a:r>
          </a:p>
          <a:p>
            <a:pPr marL="342900" indent="-342900" algn="ctr" eaLnBrk="0" hangingPunct="0"/>
            <a:r>
              <a:rPr lang="en-GB" sz="2400" b="1" dirty="0">
                <a:solidFill>
                  <a:srgbClr val="000053"/>
                </a:solidFill>
              </a:rPr>
              <a:t> </a:t>
            </a:r>
          </a:p>
        </p:txBody>
      </p:sp>
      <p:sp>
        <p:nvSpPr>
          <p:cNvPr id="9" name="Rectangle 3"/>
          <p:cNvSpPr txBox="1">
            <a:spLocks noChangeArrowheads="1"/>
          </p:cNvSpPr>
          <p:nvPr/>
        </p:nvSpPr>
        <p:spPr>
          <a:xfrm>
            <a:off x="442590" y="914400"/>
            <a:ext cx="8164321" cy="5559410"/>
          </a:xfrm>
          <a:prstGeom prst="rect">
            <a:avLst/>
          </a:prstGeom>
        </p:spPr>
        <p:txBody>
          <a:bodyPr/>
          <a:lstStyle>
            <a:lvl1pPr marL="273050" indent="-273050" algn="l" rtl="0" eaLnBrk="0" fontAlgn="base" hangingPunct="0">
              <a:spcBef>
                <a:spcPct val="20000"/>
              </a:spcBef>
              <a:spcAft>
                <a:spcPct val="0"/>
              </a:spcAft>
              <a:buClr>
                <a:srgbClr val="083763"/>
              </a:buClr>
              <a:buSzPct val="95000"/>
              <a:buFont typeface="Wingdings 2" pitchFamily="18" charset="2"/>
              <a:buChar char=""/>
              <a:defRPr sz="2600" kern="1200">
                <a:solidFill>
                  <a:schemeClr val="tx1"/>
                </a:solidFill>
                <a:latin typeface="Arial" pitchFamily="34" charset="0"/>
                <a:ea typeface="+mn-ea"/>
                <a:cs typeface="Arial" pitchFamily="34" charset="0"/>
              </a:defRPr>
            </a:lvl1pPr>
            <a:lvl2pPr marL="639763" indent="-246063" algn="l" rtl="0" eaLnBrk="0" fontAlgn="base" hangingPunct="0">
              <a:spcBef>
                <a:spcPct val="20000"/>
              </a:spcBef>
              <a:spcAft>
                <a:spcPct val="0"/>
              </a:spcAft>
              <a:buClr>
                <a:srgbClr val="083763"/>
              </a:buClr>
              <a:buSzPct val="85000"/>
              <a:buFont typeface="Wingdings 2" pitchFamily="18" charset="2"/>
              <a:buChar char=""/>
              <a:defRPr sz="2400" kern="1200">
                <a:solidFill>
                  <a:schemeClr val="tx1"/>
                </a:solidFill>
                <a:latin typeface="Arial" pitchFamily="34" charset="0"/>
                <a:ea typeface="+mn-ea"/>
                <a:cs typeface="Arial" pitchFamily="34" charset="0"/>
              </a:defRPr>
            </a:lvl2pPr>
            <a:lvl3pPr marL="914400" indent="-246063" algn="l" rtl="0" eaLnBrk="0" fontAlgn="base" hangingPunct="0">
              <a:spcBef>
                <a:spcPct val="20000"/>
              </a:spcBef>
              <a:spcAft>
                <a:spcPct val="0"/>
              </a:spcAft>
              <a:buClr>
                <a:srgbClr val="083763"/>
              </a:buClr>
              <a:buSzPct val="70000"/>
              <a:buFont typeface="Wingdings 2" pitchFamily="18" charset="2"/>
              <a:buChar char=""/>
              <a:defRPr sz="2100" kern="1200">
                <a:solidFill>
                  <a:schemeClr val="tx1"/>
                </a:solidFill>
                <a:latin typeface="Arial" pitchFamily="34" charset="0"/>
                <a:ea typeface="+mn-ea"/>
                <a:cs typeface="Arial" pitchFamily="34" charset="0"/>
              </a:defRPr>
            </a:lvl3pPr>
            <a:lvl4pPr marL="1187450" indent="-209550" algn="l" rtl="0" eaLnBrk="0" fontAlgn="base" hangingPunct="0">
              <a:spcBef>
                <a:spcPct val="20000"/>
              </a:spcBef>
              <a:spcAft>
                <a:spcPct val="0"/>
              </a:spcAft>
              <a:buClr>
                <a:srgbClr val="083763"/>
              </a:buClr>
              <a:buSzPct val="65000"/>
              <a:buFont typeface="Wingdings 2" pitchFamily="18" charset="2"/>
              <a:buChar char=""/>
              <a:defRPr sz="2000" kern="1200">
                <a:solidFill>
                  <a:schemeClr val="tx1"/>
                </a:solidFill>
                <a:latin typeface="Arial" pitchFamily="34" charset="0"/>
                <a:ea typeface="+mn-ea"/>
                <a:cs typeface="Arial" pitchFamily="34" charset="0"/>
              </a:defRPr>
            </a:lvl4pPr>
            <a:lvl5pPr marL="1462088" indent="-209550" algn="l" rtl="0" eaLnBrk="0" fontAlgn="base" hangingPunct="0">
              <a:spcBef>
                <a:spcPct val="20000"/>
              </a:spcBef>
              <a:spcAft>
                <a:spcPct val="0"/>
              </a:spcAft>
              <a:buClr>
                <a:srgbClr val="083763"/>
              </a:buClr>
              <a:buSzPct val="65000"/>
              <a:buFont typeface="Wingdings 2" pitchFamily="18" charset="2"/>
              <a:buChar char=""/>
              <a:defRPr sz="2000" kern="1200">
                <a:solidFill>
                  <a:schemeClr val="tx1"/>
                </a:solidFill>
                <a:latin typeface="Arial" pitchFamily="34" charset="0"/>
                <a:ea typeface="+mn-ea"/>
                <a:cs typeface="Arial"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468313" lvl="1" indent="-342900" eaLnBrk="1" hangingPunct="1">
              <a:spcAft>
                <a:spcPts val="600"/>
              </a:spcAft>
              <a:buSzPct val="95000"/>
              <a:buFont typeface="Arial"/>
              <a:buChar char="•"/>
              <a:defRPr/>
            </a:pPr>
            <a:r>
              <a:rPr lang="en-GB" sz="2000" dirty="0">
                <a:solidFill>
                  <a:srgbClr val="000000"/>
                </a:solidFill>
                <a:latin typeface="Arial" charset="0"/>
                <a:cs typeface="Arial" charset="0"/>
              </a:rPr>
              <a:t>There is </a:t>
            </a:r>
            <a:r>
              <a:rPr lang="en-GB" sz="2000" b="1" dirty="0">
                <a:solidFill>
                  <a:schemeClr val="tx2"/>
                </a:solidFill>
                <a:latin typeface="Arial"/>
                <a:ea typeface="+mj-ea"/>
                <a:cs typeface="Arial"/>
              </a:rPr>
              <a:t>no direct sensorial relationship with radiation</a:t>
            </a:r>
            <a:r>
              <a:rPr lang="en-GB" sz="2000" dirty="0">
                <a:solidFill>
                  <a:srgbClr val="000000"/>
                </a:solidFill>
                <a:latin typeface="Arial" charset="0"/>
                <a:cs typeface="Arial" charset="0"/>
              </a:rPr>
              <a:t>. Everything passes through language, hence the importance of </a:t>
            </a:r>
            <a:r>
              <a:rPr lang="en-GB" sz="2000" b="1" dirty="0">
                <a:solidFill>
                  <a:schemeClr val="tx2"/>
                </a:solidFill>
                <a:latin typeface="Arial"/>
                <a:ea typeface="+mj-ea"/>
                <a:cs typeface="Arial"/>
              </a:rPr>
              <a:t>trust in the word of the others</a:t>
            </a:r>
          </a:p>
          <a:p>
            <a:pPr marL="468313" lvl="1" indent="-342900" eaLnBrk="1" hangingPunct="1">
              <a:spcAft>
                <a:spcPts val="600"/>
              </a:spcAft>
              <a:buSzPct val="95000"/>
              <a:buFont typeface="Arial"/>
              <a:buChar char="•"/>
              <a:defRPr/>
            </a:pPr>
            <a:r>
              <a:rPr lang="en-GB" sz="2000" dirty="0">
                <a:solidFill>
                  <a:srgbClr val="000000"/>
                </a:solidFill>
                <a:latin typeface="Arial" charset="0"/>
                <a:cs typeface="Arial" charset="0"/>
              </a:rPr>
              <a:t>Experts and professionals </a:t>
            </a:r>
            <a:r>
              <a:rPr lang="en-GB" sz="2000" b="1" dirty="0">
                <a:solidFill>
                  <a:schemeClr val="tx2"/>
                </a:solidFill>
                <a:latin typeface="Arial"/>
                <a:ea typeface="+mj-ea"/>
                <a:cs typeface="Arial"/>
              </a:rPr>
              <a:t>use of the scientific language to communicate</a:t>
            </a:r>
            <a:r>
              <a:rPr lang="en-GB" sz="2000" dirty="0">
                <a:solidFill>
                  <a:srgbClr val="000000"/>
                </a:solidFill>
                <a:latin typeface="Arial" charset="0"/>
                <a:cs typeface="Arial" charset="0"/>
              </a:rPr>
              <a:t>. As a consequence they are not understood by laypeople and there are very few words in the common language to speak about radiation </a:t>
            </a:r>
          </a:p>
          <a:p>
            <a:pPr marL="468313" lvl="1" indent="-342900" eaLnBrk="1" hangingPunct="1">
              <a:spcAft>
                <a:spcPts val="600"/>
              </a:spcAft>
              <a:buSzPct val="95000"/>
              <a:buFont typeface="Arial"/>
              <a:buChar char="•"/>
              <a:defRPr/>
            </a:pPr>
            <a:r>
              <a:rPr lang="en-GB" sz="2000" dirty="0">
                <a:solidFill>
                  <a:srgbClr val="000000"/>
                </a:solidFill>
                <a:latin typeface="Arial" charset="0"/>
                <a:cs typeface="Arial" charset="0"/>
              </a:rPr>
              <a:t>The perception of radiation risk is largely dominated by the </a:t>
            </a:r>
            <a:r>
              <a:rPr lang="en-GB" sz="2000" b="1" dirty="0">
                <a:solidFill>
                  <a:schemeClr val="tx2"/>
                </a:solidFill>
                <a:latin typeface="Arial"/>
                <a:ea typeface="+mj-ea"/>
                <a:cs typeface="Arial"/>
              </a:rPr>
              <a:t>images and narratives of Hiroshima-Nagasaki</a:t>
            </a:r>
            <a:r>
              <a:rPr lang="en-GB" sz="2000" dirty="0">
                <a:solidFill>
                  <a:srgbClr val="000000"/>
                </a:solidFill>
                <a:latin typeface="Arial" charset="0"/>
                <a:cs typeface="Arial" charset="0"/>
              </a:rPr>
              <a:t>, as well as of the </a:t>
            </a:r>
            <a:r>
              <a:rPr lang="en-GB" sz="2000" b="1" dirty="0">
                <a:solidFill>
                  <a:schemeClr val="tx2"/>
                </a:solidFill>
                <a:latin typeface="Arial"/>
                <a:ea typeface="+mj-ea"/>
                <a:cs typeface="Arial"/>
              </a:rPr>
              <a:t>Cold War </a:t>
            </a:r>
          </a:p>
          <a:p>
            <a:pPr marL="468313" lvl="1" indent="-342900" eaLnBrk="1" hangingPunct="1">
              <a:spcAft>
                <a:spcPts val="600"/>
              </a:spcAft>
              <a:buSzPct val="95000"/>
              <a:buFont typeface="Arial"/>
              <a:buChar char="•"/>
              <a:defRPr/>
            </a:pPr>
            <a:r>
              <a:rPr lang="en-GB" sz="2000" dirty="0">
                <a:solidFill>
                  <a:srgbClr val="000000"/>
                </a:solidFill>
                <a:latin typeface="Arial" charset="0"/>
                <a:cs typeface="Arial" charset="0"/>
              </a:rPr>
              <a:t>The inevitable and recurring </a:t>
            </a:r>
            <a:r>
              <a:rPr lang="en-GB" sz="2000" b="1" dirty="0">
                <a:solidFill>
                  <a:schemeClr val="tx2"/>
                </a:solidFill>
                <a:latin typeface="Arial"/>
                <a:ea typeface="+mj-ea"/>
                <a:cs typeface="Arial"/>
              </a:rPr>
              <a:t>debate among experts on the effects of low levels of radiation and issues surrounding nuclear energy </a:t>
            </a:r>
            <a:r>
              <a:rPr lang="en-GB" sz="2000" dirty="0">
                <a:solidFill>
                  <a:srgbClr val="000000"/>
                </a:solidFill>
                <a:latin typeface="Arial" charset="0"/>
                <a:cs typeface="Arial" charset="0"/>
              </a:rPr>
              <a:t>maintains confusion in the minds of people</a:t>
            </a:r>
          </a:p>
          <a:p>
            <a:pPr marL="468313" lvl="1" indent="-342900" eaLnBrk="1" hangingPunct="1">
              <a:spcAft>
                <a:spcPts val="600"/>
              </a:spcAft>
              <a:buSzPct val="95000"/>
              <a:buFont typeface="Arial"/>
              <a:buChar char="•"/>
              <a:defRPr/>
            </a:pPr>
            <a:r>
              <a:rPr lang="en-GB" sz="2000" dirty="0">
                <a:solidFill>
                  <a:srgbClr val="000000"/>
                </a:solidFill>
                <a:latin typeface="Arial" charset="0"/>
                <a:cs typeface="Arial" charset="0"/>
              </a:rPr>
              <a:t>As a result, this situation leaves the vast majority of people in </a:t>
            </a:r>
            <a:r>
              <a:rPr lang="en-GB" sz="2000" b="1" dirty="0">
                <a:solidFill>
                  <a:schemeClr val="tx2"/>
                </a:solidFill>
                <a:latin typeface="Arial"/>
                <a:ea typeface="+mj-ea"/>
                <a:cs typeface="Arial"/>
              </a:rPr>
              <a:t>ignorance and voiceless</a:t>
            </a:r>
            <a:r>
              <a:rPr lang="en-GB" sz="2000" dirty="0">
                <a:solidFill>
                  <a:srgbClr val="000000"/>
                </a:solidFill>
                <a:latin typeface="Arial" charset="0"/>
                <a:cs typeface="Arial" charset="0"/>
              </a:rPr>
              <a:t>, and polarizes an </a:t>
            </a:r>
            <a:r>
              <a:rPr lang="en-GB" sz="2000" dirty="0">
                <a:latin typeface="Arial"/>
                <a:ea typeface="+mj-ea"/>
                <a:cs typeface="Arial"/>
              </a:rPr>
              <a:t>acting minority </a:t>
            </a:r>
            <a:r>
              <a:rPr lang="en-GB" sz="2000" dirty="0">
                <a:solidFill>
                  <a:srgbClr val="000000"/>
                </a:solidFill>
                <a:latin typeface="Arial" charset="0"/>
                <a:cs typeface="Arial" charset="0"/>
              </a:rPr>
              <a:t>on irreconcilable antagonistic positions </a:t>
            </a:r>
          </a:p>
          <a:p>
            <a:pPr marL="0" indent="0" eaLnBrk="1" hangingPunct="1">
              <a:spcBef>
                <a:spcPts val="438"/>
              </a:spcBef>
              <a:buNone/>
              <a:defRPr/>
            </a:pPr>
            <a:endParaRPr lang="en-GB" sz="2000" dirty="0"/>
          </a:p>
          <a:p>
            <a:pPr marL="0" indent="0" eaLnBrk="1" hangingPunct="1">
              <a:spcBef>
                <a:spcPts val="438"/>
              </a:spcBef>
              <a:buNone/>
              <a:defRPr/>
            </a:pPr>
            <a:endParaRPr lang="fr-FR" sz="2000" dirty="0"/>
          </a:p>
        </p:txBody>
      </p:sp>
    </p:spTree>
    <p:extLst>
      <p:ext uri="{BB962C8B-B14F-4D97-AF65-F5344CB8AC3E}">
        <p14:creationId xmlns:p14="http://schemas.microsoft.com/office/powerpoint/2010/main" val="2797076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txBox="1">
            <a:spLocks noGrp="1"/>
          </p:cNvSpPr>
          <p:nvPr/>
        </p:nvSpPr>
        <p:spPr bwMode="auto">
          <a:xfrm>
            <a:off x="7019925" y="6286500"/>
            <a:ext cx="1905000" cy="457200"/>
          </a:xfrm>
          <a:prstGeom prst="rect">
            <a:avLst/>
          </a:prstGeom>
          <a:noFill/>
          <a:ln w="9525">
            <a:noFill/>
            <a:miter lim="800000"/>
            <a:headEnd/>
            <a:tailEnd/>
          </a:ln>
        </p:spPr>
        <p:txBody>
          <a:bodyPr anchor="b">
            <a:prstTxWarp prst="textNoShape">
              <a:avLst/>
            </a:prstTxWarp>
          </a:bodyPr>
          <a:lstStyle/>
          <a:p>
            <a:pPr algn="r"/>
            <a:fld id="{C111E266-A78D-7D40-A89C-60583C733C78}" type="slidenum">
              <a:rPr lang="fr-FR" sz="1200"/>
              <a:pPr algn="r"/>
              <a:t>6</a:t>
            </a:fld>
            <a:endParaRPr lang="fr-FR" sz="1200" dirty="0"/>
          </a:p>
        </p:txBody>
      </p:sp>
      <p:sp>
        <p:nvSpPr>
          <p:cNvPr id="6" name="Rectangle 4"/>
          <p:cNvSpPr>
            <a:spLocks noChangeArrowheads="1"/>
          </p:cNvSpPr>
          <p:nvPr/>
        </p:nvSpPr>
        <p:spPr bwMode="auto">
          <a:xfrm>
            <a:off x="0" y="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1" tIns="45716" rIns="91431" bIns="45716" anchor="ctr"/>
          <a:lstStyle/>
          <a:p>
            <a:pPr marL="342900" indent="-342900" algn="ctr" eaLnBrk="0" hangingPunct="0"/>
            <a:endParaRPr lang="en-GB" sz="2400" b="1" dirty="0">
              <a:solidFill>
                <a:srgbClr val="000053"/>
              </a:solidFill>
            </a:endParaRPr>
          </a:p>
          <a:p>
            <a:pPr marL="342900" lvl="1" indent="-342900" algn="ctr" eaLnBrk="0" hangingPunct="0">
              <a:defRPr/>
            </a:pPr>
            <a:r>
              <a:rPr lang="en-GB" sz="2400" b="1" dirty="0">
                <a:solidFill>
                  <a:schemeClr val="tx2"/>
                </a:solidFill>
                <a:latin typeface="Arial"/>
                <a:ea typeface="+mj-ea"/>
                <a:cs typeface="Arial"/>
              </a:rPr>
              <a:t>Why communication </a:t>
            </a:r>
          </a:p>
          <a:p>
            <a:pPr marL="342900" lvl="1" indent="-342900" algn="ctr" eaLnBrk="0" hangingPunct="0">
              <a:defRPr/>
            </a:pPr>
            <a:r>
              <a:rPr lang="en-GB" sz="2400" b="1" dirty="0">
                <a:solidFill>
                  <a:schemeClr val="tx2"/>
                </a:solidFill>
                <a:latin typeface="Arial"/>
                <a:ea typeface="+mj-ea"/>
                <a:cs typeface="Arial"/>
              </a:rPr>
              <a:t>about radiation risk is a challenge? </a:t>
            </a:r>
          </a:p>
          <a:p>
            <a:pPr marL="342900" lvl="1" indent="-342900" algn="ctr" eaLnBrk="0" hangingPunct="0">
              <a:defRPr/>
            </a:pPr>
            <a:r>
              <a:rPr lang="en-GB" sz="2400" b="1" dirty="0">
                <a:solidFill>
                  <a:schemeClr val="tx2"/>
                </a:solidFill>
                <a:latin typeface="Arial"/>
                <a:ea typeface="+mj-ea"/>
                <a:cs typeface="Arial"/>
              </a:rPr>
              <a:t> </a:t>
            </a:r>
          </a:p>
        </p:txBody>
      </p:sp>
      <p:sp>
        <p:nvSpPr>
          <p:cNvPr id="9" name="Rectangle 3"/>
          <p:cNvSpPr txBox="1">
            <a:spLocks noChangeArrowheads="1"/>
          </p:cNvSpPr>
          <p:nvPr/>
        </p:nvSpPr>
        <p:spPr>
          <a:xfrm>
            <a:off x="337790" y="914400"/>
            <a:ext cx="7944842" cy="5082283"/>
          </a:xfrm>
          <a:prstGeom prst="rect">
            <a:avLst/>
          </a:prstGeom>
        </p:spPr>
        <p:txBody>
          <a:bodyPr/>
          <a:lstStyle>
            <a:lvl1pPr marL="273050" indent="-273050" algn="l" rtl="0" eaLnBrk="0" fontAlgn="base" hangingPunct="0">
              <a:spcBef>
                <a:spcPct val="20000"/>
              </a:spcBef>
              <a:spcAft>
                <a:spcPct val="0"/>
              </a:spcAft>
              <a:buClr>
                <a:srgbClr val="083763"/>
              </a:buClr>
              <a:buSzPct val="95000"/>
              <a:buFont typeface="Wingdings 2" pitchFamily="18" charset="2"/>
              <a:buChar char=""/>
              <a:defRPr sz="2600" kern="1200">
                <a:solidFill>
                  <a:schemeClr val="tx1"/>
                </a:solidFill>
                <a:latin typeface="Arial" pitchFamily="34" charset="0"/>
                <a:ea typeface="+mn-ea"/>
                <a:cs typeface="Arial" pitchFamily="34" charset="0"/>
              </a:defRPr>
            </a:lvl1pPr>
            <a:lvl2pPr marL="639763" indent="-246063" algn="l" rtl="0" eaLnBrk="0" fontAlgn="base" hangingPunct="0">
              <a:spcBef>
                <a:spcPct val="20000"/>
              </a:spcBef>
              <a:spcAft>
                <a:spcPct val="0"/>
              </a:spcAft>
              <a:buClr>
                <a:srgbClr val="083763"/>
              </a:buClr>
              <a:buSzPct val="85000"/>
              <a:buFont typeface="Wingdings 2" pitchFamily="18" charset="2"/>
              <a:buChar char=""/>
              <a:defRPr sz="2400" kern="1200">
                <a:solidFill>
                  <a:schemeClr val="tx1"/>
                </a:solidFill>
                <a:latin typeface="Arial" pitchFamily="34" charset="0"/>
                <a:ea typeface="+mn-ea"/>
                <a:cs typeface="Arial" pitchFamily="34" charset="0"/>
              </a:defRPr>
            </a:lvl2pPr>
            <a:lvl3pPr marL="914400" indent="-246063" algn="l" rtl="0" eaLnBrk="0" fontAlgn="base" hangingPunct="0">
              <a:spcBef>
                <a:spcPct val="20000"/>
              </a:spcBef>
              <a:spcAft>
                <a:spcPct val="0"/>
              </a:spcAft>
              <a:buClr>
                <a:srgbClr val="083763"/>
              </a:buClr>
              <a:buSzPct val="70000"/>
              <a:buFont typeface="Wingdings 2" pitchFamily="18" charset="2"/>
              <a:buChar char=""/>
              <a:defRPr sz="2100" kern="1200">
                <a:solidFill>
                  <a:schemeClr val="tx1"/>
                </a:solidFill>
                <a:latin typeface="Arial" pitchFamily="34" charset="0"/>
                <a:ea typeface="+mn-ea"/>
                <a:cs typeface="Arial" pitchFamily="34" charset="0"/>
              </a:defRPr>
            </a:lvl3pPr>
            <a:lvl4pPr marL="1187450" indent="-209550" algn="l" rtl="0" eaLnBrk="0" fontAlgn="base" hangingPunct="0">
              <a:spcBef>
                <a:spcPct val="20000"/>
              </a:spcBef>
              <a:spcAft>
                <a:spcPct val="0"/>
              </a:spcAft>
              <a:buClr>
                <a:srgbClr val="083763"/>
              </a:buClr>
              <a:buSzPct val="65000"/>
              <a:buFont typeface="Wingdings 2" pitchFamily="18" charset="2"/>
              <a:buChar char=""/>
              <a:defRPr sz="2000" kern="1200">
                <a:solidFill>
                  <a:schemeClr val="tx1"/>
                </a:solidFill>
                <a:latin typeface="Arial" pitchFamily="34" charset="0"/>
                <a:ea typeface="+mn-ea"/>
                <a:cs typeface="Arial" pitchFamily="34" charset="0"/>
              </a:defRPr>
            </a:lvl4pPr>
            <a:lvl5pPr marL="1462088" indent="-209550" algn="l" rtl="0" eaLnBrk="0" fontAlgn="base" hangingPunct="0">
              <a:spcBef>
                <a:spcPct val="20000"/>
              </a:spcBef>
              <a:spcAft>
                <a:spcPct val="0"/>
              </a:spcAft>
              <a:buClr>
                <a:srgbClr val="083763"/>
              </a:buClr>
              <a:buSzPct val="65000"/>
              <a:buFont typeface="Wingdings 2" pitchFamily="18" charset="2"/>
              <a:buChar char=""/>
              <a:defRPr sz="2000" kern="1200">
                <a:solidFill>
                  <a:schemeClr val="tx1"/>
                </a:solidFill>
                <a:latin typeface="Arial" pitchFamily="34" charset="0"/>
                <a:ea typeface="+mn-ea"/>
                <a:cs typeface="Arial"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468313" lvl="1" indent="-342900" eaLnBrk="1" hangingPunct="1">
              <a:spcAft>
                <a:spcPts val="600"/>
              </a:spcAft>
              <a:buSzPct val="95000"/>
              <a:buFont typeface="Arial"/>
              <a:buChar char="•"/>
              <a:defRPr/>
            </a:pPr>
            <a:r>
              <a:rPr lang="en-GB" sz="2000" dirty="0">
                <a:solidFill>
                  <a:srgbClr val="000000"/>
                </a:solidFill>
                <a:latin typeface="Arial" charset="0"/>
                <a:cs typeface="Arial" charset="0"/>
              </a:rPr>
              <a:t>In the context of a nuclear accident, the </a:t>
            </a:r>
            <a:r>
              <a:rPr lang="en-GB" sz="2000" b="1" dirty="0">
                <a:solidFill>
                  <a:schemeClr val="tx2"/>
                </a:solidFill>
                <a:latin typeface="Arial"/>
                <a:ea typeface="+mj-ea"/>
                <a:cs typeface="Arial"/>
              </a:rPr>
              <a:t>loss of trust </a:t>
            </a:r>
            <a:r>
              <a:rPr lang="en-GB" sz="2000" dirty="0">
                <a:solidFill>
                  <a:srgbClr val="000000"/>
                </a:solidFill>
                <a:latin typeface="Arial" charset="0"/>
                <a:cs typeface="Arial" charset="0"/>
              </a:rPr>
              <a:t>in the authorities and experts combined with the </a:t>
            </a:r>
            <a:r>
              <a:rPr lang="en-GB" sz="2000" dirty="0">
                <a:solidFill>
                  <a:srgbClr val="000000"/>
                </a:solidFill>
                <a:latin typeface="Arial"/>
                <a:ea typeface="+mj-ea"/>
                <a:cs typeface="Arial"/>
              </a:rPr>
              <a:t>lack of radiological protection culture</a:t>
            </a:r>
            <a:r>
              <a:rPr lang="en-GB" sz="2000" dirty="0">
                <a:solidFill>
                  <a:srgbClr val="000000"/>
                </a:solidFill>
                <a:latin typeface="Arial" charset="0"/>
                <a:cs typeface="Arial" charset="0"/>
              </a:rPr>
              <a:t>, the images of the past, and the avalanche of conflicting views of the media and experts, makes conventional communication about radiation risk </a:t>
            </a:r>
            <a:r>
              <a:rPr lang="en-GB" sz="2000" b="1" dirty="0">
                <a:solidFill>
                  <a:schemeClr val="tx2"/>
                </a:solidFill>
                <a:latin typeface="Arial"/>
                <a:ea typeface="+mj-ea"/>
                <a:cs typeface="Arial"/>
              </a:rPr>
              <a:t>inoperative</a:t>
            </a:r>
          </a:p>
          <a:p>
            <a:pPr marL="468313" lvl="1" indent="-342900" eaLnBrk="1" hangingPunct="1">
              <a:spcAft>
                <a:spcPts val="600"/>
              </a:spcAft>
              <a:buSzPct val="95000"/>
              <a:buFont typeface="Arial"/>
              <a:buChar char="•"/>
              <a:defRPr/>
            </a:pPr>
            <a:r>
              <a:rPr lang="en-GB" sz="2000" dirty="0">
                <a:solidFill>
                  <a:srgbClr val="000000"/>
                </a:solidFill>
                <a:latin typeface="Arial" charset="0"/>
                <a:cs typeface="Arial" charset="0"/>
              </a:rPr>
              <a:t>As a reminder, the </a:t>
            </a:r>
            <a:r>
              <a:rPr lang="en-GB" sz="2000" b="1" dirty="0">
                <a:solidFill>
                  <a:schemeClr val="tx2"/>
                </a:solidFill>
                <a:latin typeface="Arial"/>
                <a:ea typeface="+mj-ea"/>
                <a:cs typeface="Arial"/>
              </a:rPr>
              <a:t>key stages of risk communication</a:t>
            </a:r>
            <a:r>
              <a:rPr lang="en-GB" sz="2000" dirty="0">
                <a:solidFill>
                  <a:srgbClr val="000000"/>
                </a:solidFill>
                <a:latin typeface="Arial" charset="0"/>
                <a:cs typeface="Arial" charset="0"/>
              </a:rPr>
              <a:t>:</a:t>
            </a:r>
          </a:p>
        </p:txBody>
      </p:sp>
      <p:grpSp>
        <p:nvGrpSpPr>
          <p:cNvPr id="7" name="Grouper 6"/>
          <p:cNvGrpSpPr/>
          <p:nvPr/>
        </p:nvGrpSpPr>
        <p:grpSpPr>
          <a:xfrm>
            <a:off x="675582" y="3053092"/>
            <a:ext cx="7066585" cy="3463443"/>
            <a:chOff x="810699" y="1144255"/>
            <a:chExt cx="7066585" cy="3463443"/>
          </a:xfrm>
        </p:grpSpPr>
        <p:sp>
          <p:nvSpPr>
            <p:cNvPr id="8" name="Rectangle 3"/>
            <p:cNvSpPr txBox="1">
              <a:spLocks noChangeArrowheads="1"/>
            </p:cNvSpPr>
            <p:nvPr/>
          </p:nvSpPr>
          <p:spPr bwMode="auto">
            <a:xfrm>
              <a:off x="1310009" y="1144255"/>
              <a:ext cx="6567275" cy="2810235"/>
            </a:xfrm>
            <a:prstGeom prst="rect">
              <a:avLst/>
            </a:prstGeom>
            <a:solidFill>
              <a:srgbClr val="DCFFD7"/>
            </a:solidFill>
            <a:ln w="9525">
              <a:solidFill>
                <a:srgbClr val="000000"/>
              </a:solidFill>
              <a:miter lim="800000"/>
              <a:headEnd/>
              <a:tailEnd/>
            </a:ln>
            <a:extLst/>
          </p:spPr>
          <p:txBody>
            <a:bodyPr/>
            <a:lstStyle>
              <a:lvl1pPr marL="273050" indent="-2730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342900" indent="-342900">
                <a:lnSpc>
                  <a:spcPct val="110000"/>
                </a:lnSpc>
                <a:buAutoNum type="arabicParenR"/>
              </a:pPr>
              <a:r>
                <a:rPr lang="en-GB" sz="2000" dirty="0"/>
                <a:t>Get the numbers right</a:t>
              </a:r>
            </a:p>
            <a:p>
              <a:pPr marL="342900" indent="-342900">
                <a:lnSpc>
                  <a:spcPct val="110000"/>
                </a:lnSpc>
                <a:buAutoNum type="arabicParenR"/>
              </a:pPr>
              <a:r>
                <a:rPr lang="en-GB" sz="2000" dirty="0"/>
                <a:t>Tell key publics what the numbers mean</a:t>
              </a:r>
            </a:p>
            <a:p>
              <a:pPr marL="342900" indent="-342900">
                <a:lnSpc>
                  <a:spcPct val="110000"/>
                </a:lnSpc>
                <a:buAutoNum type="arabicParenR"/>
              </a:pPr>
              <a:r>
                <a:rPr lang="en-GB" sz="2000" dirty="0"/>
                <a:t>Explain what the numbers mean</a:t>
              </a:r>
            </a:p>
            <a:p>
              <a:pPr marL="342900" indent="-342900">
                <a:lnSpc>
                  <a:spcPct val="110000"/>
                </a:lnSpc>
                <a:buAutoNum type="arabicParenR"/>
              </a:pPr>
              <a:r>
                <a:rPr lang="en-GB" sz="2000" dirty="0"/>
                <a:t>Show publics they have accepted similar risks before</a:t>
              </a:r>
            </a:p>
            <a:p>
              <a:pPr marL="342900" indent="-342900">
                <a:lnSpc>
                  <a:spcPct val="110000"/>
                </a:lnSpc>
                <a:buAutoNum type="arabicParenR"/>
              </a:pPr>
              <a:r>
                <a:rPr lang="en-GB" sz="2000" dirty="0"/>
                <a:t>Explain how risk benefits outweigh the costs</a:t>
              </a:r>
            </a:p>
            <a:p>
              <a:pPr marL="342900" indent="-342900">
                <a:lnSpc>
                  <a:spcPct val="110000"/>
                </a:lnSpc>
                <a:buAutoNum type="arabicParenR"/>
              </a:pPr>
              <a:r>
                <a:rPr lang="en-GB" sz="2000" dirty="0"/>
                <a:t>Treat publics with respect </a:t>
              </a:r>
            </a:p>
            <a:p>
              <a:pPr marL="342900" indent="-342900">
                <a:lnSpc>
                  <a:spcPct val="110000"/>
                </a:lnSpc>
                <a:buAutoNum type="arabicParenR"/>
              </a:pPr>
              <a:r>
                <a:rPr lang="en-GB" sz="2000" dirty="0"/>
                <a:t>Make publics partners with risk communicators</a:t>
              </a:r>
            </a:p>
            <a:p>
              <a:pPr marL="342900" indent="-342900">
                <a:lnSpc>
                  <a:spcPct val="110000"/>
                </a:lnSpc>
                <a:buAutoNum type="arabicParenR"/>
              </a:pPr>
              <a:r>
                <a:rPr lang="en-GB" sz="2000" dirty="0"/>
                <a:t>Do all the above</a:t>
              </a:r>
            </a:p>
            <a:p>
              <a:pPr marL="0" indent="0">
                <a:lnSpc>
                  <a:spcPct val="150000"/>
                </a:lnSpc>
              </a:pPr>
              <a:endParaRPr lang="en-GB" sz="2000" dirty="0"/>
            </a:p>
            <a:p>
              <a:pPr marL="0" indent="0">
                <a:lnSpc>
                  <a:spcPct val="150000"/>
                </a:lnSpc>
              </a:pPr>
              <a:endParaRPr lang="en-GB" sz="2000" dirty="0"/>
            </a:p>
            <a:p>
              <a:pPr marL="0" indent="0">
                <a:lnSpc>
                  <a:spcPct val="150000"/>
                </a:lnSpc>
              </a:pPr>
              <a:endParaRPr lang="en-GB" sz="1600" dirty="0"/>
            </a:p>
          </p:txBody>
        </p:sp>
        <p:sp>
          <p:nvSpPr>
            <p:cNvPr id="10" name="ZoneTexte 9"/>
            <p:cNvSpPr txBox="1"/>
            <p:nvPr/>
          </p:nvSpPr>
          <p:spPr>
            <a:xfrm>
              <a:off x="810699" y="3823894"/>
              <a:ext cx="7066585" cy="783804"/>
            </a:xfrm>
            <a:prstGeom prst="rect">
              <a:avLst/>
            </a:prstGeom>
            <a:noFill/>
          </p:spPr>
          <p:txBody>
            <a:bodyPr wrap="square" rtlCol="0">
              <a:spAutoFit/>
            </a:bodyPr>
            <a:lstStyle/>
            <a:p>
              <a:pPr algn="r">
                <a:lnSpc>
                  <a:spcPct val="120000"/>
                </a:lnSpc>
              </a:pPr>
              <a:r>
                <a:rPr lang="en-GB" i="1" dirty="0">
                  <a:latin typeface="Arial" pitchFamily="34" charset="0"/>
                  <a:cs typeface="Arial" pitchFamily="34" charset="0"/>
                </a:rPr>
                <a:t>According Baruch </a:t>
              </a:r>
              <a:r>
                <a:rPr lang="en-GB" i="1" dirty="0" err="1">
                  <a:latin typeface="Arial" pitchFamily="34" charset="0"/>
                  <a:cs typeface="Arial" pitchFamily="34" charset="0"/>
                </a:rPr>
                <a:t>Fischhoff</a:t>
              </a:r>
              <a:r>
                <a:rPr lang="en-GB" i="1" dirty="0">
                  <a:latin typeface="Arial" pitchFamily="34" charset="0"/>
                  <a:cs typeface="Arial" pitchFamily="34" charset="0"/>
                </a:rPr>
                <a:t>  </a:t>
              </a:r>
            </a:p>
            <a:p>
              <a:pPr>
                <a:lnSpc>
                  <a:spcPct val="120000"/>
                </a:lnSpc>
              </a:pPr>
              <a:endParaRPr lang="fr-FR" sz="2000" dirty="0"/>
            </a:p>
          </p:txBody>
        </p:sp>
      </p:grpSp>
    </p:spTree>
    <p:extLst>
      <p:ext uri="{BB962C8B-B14F-4D97-AF65-F5344CB8AC3E}">
        <p14:creationId xmlns:p14="http://schemas.microsoft.com/office/powerpoint/2010/main" val="25209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Espace réservé du contenu 7"/>
          <p:cNvSpPr>
            <a:spLocks noGrp="1"/>
          </p:cNvSpPr>
          <p:nvPr>
            <p:ph idx="1"/>
          </p:nvPr>
        </p:nvSpPr>
        <p:spPr>
          <a:xfrm>
            <a:off x="426632" y="838685"/>
            <a:ext cx="8288374" cy="5896485"/>
          </a:xfrm>
        </p:spPr>
        <p:txBody>
          <a:bodyPr wrap="square">
            <a:spAutoFit/>
          </a:bodyPr>
          <a:lstStyle/>
          <a:p>
            <a:pPr marL="342900" lvl="2" indent="-342900">
              <a:spcAft>
                <a:spcPts val="500"/>
              </a:spcAft>
            </a:pPr>
            <a:r>
              <a:rPr lang="en-CA" dirty="0">
                <a:solidFill>
                  <a:srgbClr val="000000"/>
                </a:solidFill>
                <a:latin typeface="Helvetica" charset="0"/>
                <a:ea typeface="ＭＳ Ｐゴシック" charset="0"/>
                <a:cs typeface="ＭＳ Ｐゴシック" charset="0"/>
              </a:rPr>
              <a:t>Experience shows that the most effective way of communicating the risk of radiation in a post-accident situation is </a:t>
            </a:r>
            <a:r>
              <a:rPr lang="en-CA" b="1" dirty="0">
                <a:solidFill>
                  <a:schemeClr val="tx2"/>
                </a:solidFill>
                <a:ea typeface="+mj-ea"/>
              </a:rPr>
              <a:t>to engage affected people in the characterization of their individual radiological situation </a:t>
            </a:r>
            <a:r>
              <a:rPr lang="en-CA" dirty="0">
                <a:solidFill>
                  <a:srgbClr val="000000"/>
                </a:solidFill>
                <a:latin typeface="Helvetica" charset="0"/>
                <a:ea typeface="ＭＳ Ｐゴシック" charset="0"/>
                <a:cs typeface="ＭＳ Ｐゴシック" charset="0"/>
              </a:rPr>
              <a:t>in relation to their daily concerns and to help them interpret the results together with people in their community</a:t>
            </a:r>
          </a:p>
          <a:p>
            <a:pPr marL="342900" lvl="2" indent="-342900">
              <a:spcAft>
                <a:spcPts val="500"/>
              </a:spcAft>
            </a:pPr>
            <a:r>
              <a:rPr lang="en-CA" dirty="0">
                <a:solidFill>
                  <a:srgbClr val="000000"/>
                </a:solidFill>
                <a:latin typeface="Helvetica" charset="0"/>
                <a:ea typeface="ＭＳ Ｐゴシック" charset="0"/>
                <a:cs typeface="ＭＳ Ｐゴシック" charset="0"/>
              </a:rPr>
              <a:t>The keys factors for successful risk communication:</a:t>
            </a:r>
          </a:p>
          <a:p>
            <a:pPr marL="742950" lvl="3" indent="-285750">
              <a:spcAft>
                <a:spcPts val="500"/>
              </a:spcAft>
              <a:buFont typeface="Arial"/>
              <a:buChar char="•"/>
            </a:pPr>
            <a:r>
              <a:rPr lang="en-CA" sz="2000" b="1" dirty="0">
                <a:solidFill>
                  <a:schemeClr val="tx2"/>
                </a:solidFill>
                <a:ea typeface="+mj-ea"/>
              </a:rPr>
              <a:t>Listening and understanding </a:t>
            </a:r>
            <a:r>
              <a:rPr lang="en-CA" sz="2000" dirty="0">
                <a:solidFill>
                  <a:srgbClr val="000000"/>
                </a:solidFill>
                <a:latin typeface="Helvetica" charset="0"/>
                <a:ea typeface="ＭＳ Ｐゴシック" charset="0"/>
                <a:cs typeface="ＭＳ Ｐゴシック" charset="0"/>
              </a:rPr>
              <a:t>the concerns expressed by the affected people </a:t>
            </a:r>
          </a:p>
          <a:p>
            <a:pPr marL="742950" lvl="3" indent="-285750">
              <a:spcAft>
                <a:spcPts val="500"/>
              </a:spcAft>
              <a:buFont typeface="Arial"/>
              <a:buChar char="•"/>
            </a:pPr>
            <a:r>
              <a:rPr lang="en-CA" sz="2000" b="1" dirty="0">
                <a:solidFill>
                  <a:schemeClr val="tx2"/>
                </a:solidFill>
                <a:ea typeface="+mj-ea"/>
              </a:rPr>
              <a:t>Engaging them in measurements </a:t>
            </a:r>
            <a:r>
              <a:rPr lang="en-CA" sz="2000" dirty="0">
                <a:solidFill>
                  <a:srgbClr val="000000"/>
                </a:solidFill>
                <a:latin typeface="Helvetica" charset="0"/>
                <a:ea typeface="ＭＳ Ｐゴシック" charset="0"/>
                <a:cs typeface="ＭＳ Ｐゴシック" charset="0"/>
              </a:rPr>
              <a:t>to understand where when and how they are exposed</a:t>
            </a:r>
          </a:p>
          <a:p>
            <a:pPr marL="742950" lvl="3" indent="-285750">
              <a:spcAft>
                <a:spcPts val="500"/>
              </a:spcAft>
              <a:buClr>
                <a:schemeClr val="tx2"/>
              </a:buClr>
              <a:buSzPct val="100000"/>
              <a:buFont typeface="Arial"/>
              <a:buChar char="•"/>
            </a:pPr>
            <a:r>
              <a:rPr lang="en-GB" sz="2000" dirty="0">
                <a:solidFill>
                  <a:srgbClr val="000000"/>
                </a:solidFill>
                <a:latin typeface="Helvetica" charset="0"/>
                <a:ea typeface="ＭＳ Ｐゴシック" charset="0"/>
                <a:cs typeface="ＭＳ Ｐゴシック" charset="0"/>
              </a:rPr>
              <a:t>Proceeding step by step starting </a:t>
            </a:r>
            <a:r>
              <a:rPr lang="en-GB" sz="2000" b="1" dirty="0">
                <a:solidFill>
                  <a:schemeClr val="tx2"/>
                </a:solidFill>
                <a:ea typeface="+mj-ea"/>
              </a:rPr>
              <a:t>from source to effects </a:t>
            </a:r>
            <a:r>
              <a:rPr lang="en-GB" sz="2000" dirty="0">
                <a:solidFill>
                  <a:srgbClr val="000000"/>
                </a:solidFill>
                <a:latin typeface="Helvetica" charset="0"/>
                <a:ea typeface="ＭＳ Ｐゴシック" charset="0"/>
                <a:cs typeface="ＭＳ Ｐゴシック" charset="0"/>
              </a:rPr>
              <a:t>through exposure pathways and the exposures conditions</a:t>
            </a:r>
          </a:p>
          <a:p>
            <a:pPr marL="742950" lvl="3" indent="-285750">
              <a:spcAft>
                <a:spcPts val="500"/>
              </a:spcAft>
              <a:buClr>
                <a:schemeClr val="tx2"/>
              </a:buClr>
              <a:buSzPct val="100000"/>
              <a:buFont typeface="Arial"/>
              <a:buChar char="•"/>
            </a:pPr>
            <a:r>
              <a:rPr lang="en-CA" sz="2000" dirty="0">
                <a:solidFill>
                  <a:srgbClr val="000000"/>
                </a:solidFill>
                <a:latin typeface="Helvetica" charset="0"/>
                <a:ea typeface="ＭＳ Ｐゴシック" charset="0"/>
                <a:cs typeface="ＭＳ Ｐゴシック" charset="0"/>
              </a:rPr>
              <a:t>Using as much as possible </a:t>
            </a:r>
            <a:r>
              <a:rPr lang="en-CA" sz="2000" b="1" dirty="0">
                <a:solidFill>
                  <a:schemeClr val="tx2"/>
                </a:solidFill>
                <a:ea typeface="+mj-ea"/>
              </a:rPr>
              <a:t>common language and narratives  </a:t>
            </a:r>
          </a:p>
          <a:p>
            <a:pPr marL="742950" lvl="3" indent="-285750">
              <a:spcAft>
                <a:spcPts val="500"/>
              </a:spcAft>
              <a:buClr>
                <a:schemeClr val="tx2"/>
              </a:buClr>
              <a:buSzPct val="100000"/>
              <a:buFont typeface="Arial"/>
              <a:buChar char="•"/>
            </a:pPr>
            <a:r>
              <a:rPr lang="en-GB" sz="2000" dirty="0">
                <a:solidFill>
                  <a:srgbClr val="000000"/>
                </a:solidFill>
                <a:latin typeface="Helvetica" charset="0"/>
                <a:ea typeface="ＭＳ Ｐゴシック" charset="0"/>
                <a:cs typeface="ＭＳ Ｐゴシック" charset="0"/>
              </a:rPr>
              <a:t>And never forgetting that </a:t>
            </a:r>
            <a:r>
              <a:rPr lang="en-GB" sz="2000" b="1" dirty="0">
                <a:solidFill>
                  <a:schemeClr val="tx2"/>
                </a:solidFill>
                <a:ea typeface="+mj-ea"/>
              </a:rPr>
              <a:t>risk communication only works if there is trust</a:t>
            </a:r>
            <a:endParaRPr lang="en-CA" sz="2000" b="1" dirty="0">
              <a:solidFill>
                <a:schemeClr val="tx2"/>
              </a:solidFill>
              <a:ea typeface="+mj-ea"/>
            </a:endParaRPr>
          </a:p>
          <a:p>
            <a:pPr eaLnBrk="1" hangingPunct="1">
              <a:spcAft>
                <a:spcPts val="500"/>
              </a:spcAft>
              <a:buClr>
                <a:schemeClr val="tx2"/>
              </a:buClr>
              <a:buSzPct val="100000"/>
              <a:buFont typeface="Arial" charset="0"/>
              <a:buChar char="•"/>
            </a:pPr>
            <a:endParaRPr lang="en-GB" sz="2000" dirty="0">
              <a:solidFill>
                <a:srgbClr val="800000"/>
              </a:solidFill>
              <a:latin typeface="Helvetica" charset="0"/>
              <a:ea typeface="ＭＳ Ｐゴシック" charset="0"/>
              <a:cs typeface="ＭＳ Ｐゴシック" charset="0"/>
            </a:endParaRPr>
          </a:p>
        </p:txBody>
      </p:sp>
      <p:sp>
        <p:nvSpPr>
          <p:cNvPr id="9" name="Rectangle 3"/>
          <p:cNvSpPr>
            <a:spLocks noGrp="1" noChangeArrowheads="1"/>
          </p:cNvSpPr>
          <p:nvPr>
            <p:ph type="title"/>
          </p:nvPr>
        </p:nvSpPr>
        <p:spPr>
          <a:xfrm>
            <a:off x="0" y="76685"/>
            <a:ext cx="8964613" cy="762000"/>
          </a:xfrm>
        </p:spPr>
        <p:txBody>
          <a:bodyPr>
            <a:noAutofit/>
          </a:bodyPr>
          <a:lstStyle/>
          <a:p>
            <a:pPr marL="342900" lvl="1" indent="-342900" algn="ctr" defTabSz="457200" rtl="0" eaLnBrk="0" hangingPunct="0">
              <a:buClr>
                <a:srgbClr val="22228B"/>
              </a:buClr>
              <a:buSzPct val="120000"/>
              <a:defRPr/>
            </a:pPr>
            <a:r>
              <a:rPr lang="en-GB" sz="2400" b="1" kern="1200" dirty="0">
                <a:solidFill>
                  <a:schemeClr val="tx2"/>
                </a:solidFill>
                <a:latin typeface="Arial"/>
                <a:ea typeface="+mj-ea"/>
                <a:cs typeface="Arial"/>
              </a:rPr>
              <a:t>Lessons learned in communication (1) </a:t>
            </a:r>
          </a:p>
        </p:txBody>
      </p:sp>
      <p:sp>
        <p:nvSpPr>
          <p:cNvPr id="6" name="Espace réservé du numéro de diapositive 4"/>
          <p:cNvSpPr txBox="1">
            <a:spLocks noGrp="1"/>
          </p:cNvSpPr>
          <p:nvPr/>
        </p:nvSpPr>
        <p:spPr bwMode="auto">
          <a:xfrm>
            <a:off x="7019925" y="6286500"/>
            <a:ext cx="1905000" cy="457200"/>
          </a:xfrm>
          <a:prstGeom prst="rect">
            <a:avLst/>
          </a:prstGeom>
          <a:noFill/>
          <a:ln w="9525">
            <a:noFill/>
            <a:miter lim="800000"/>
            <a:headEnd/>
            <a:tailEnd/>
          </a:ln>
        </p:spPr>
        <p:txBody>
          <a:bodyPr anchor="b">
            <a:prstTxWarp prst="textNoShape">
              <a:avLst/>
            </a:prstTxWarp>
          </a:bodyPr>
          <a:lstStyle/>
          <a:p>
            <a:pPr algn="r"/>
            <a:fld id="{C111E266-A78D-7D40-A89C-60583C733C78}" type="slidenum">
              <a:rPr lang="fr-FR" sz="1200"/>
              <a:pPr algn="r"/>
              <a:t>7</a:t>
            </a:fld>
            <a:endParaRPr lang="fr-FR" sz="1200" dirty="0"/>
          </a:p>
        </p:txBody>
      </p:sp>
    </p:spTree>
    <p:extLst>
      <p:ext uri="{BB962C8B-B14F-4D97-AF65-F5344CB8AC3E}">
        <p14:creationId xmlns:p14="http://schemas.microsoft.com/office/powerpoint/2010/main" val="236356235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noChangeArrowheads="1"/>
          </p:cNvSpPr>
          <p:nvPr>
            <p:ph type="title"/>
          </p:nvPr>
        </p:nvSpPr>
        <p:spPr>
          <a:xfrm>
            <a:off x="0" y="0"/>
            <a:ext cx="8964613" cy="762000"/>
          </a:xfrm>
        </p:spPr>
        <p:txBody>
          <a:bodyPr>
            <a:noAutofit/>
          </a:bodyPr>
          <a:lstStyle/>
          <a:p>
            <a:pPr marL="342900" lvl="1" indent="-342900" algn="ctr" defTabSz="457200" rtl="0" eaLnBrk="0" hangingPunct="0">
              <a:buClr>
                <a:srgbClr val="22228B"/>
              </a:buClr>
              <a:buSzPct val="120000"/>
              <a:defRPr/>
            </a:pPr>
            <a:r>
              <a:rPr lang="en-GB" sz="2400" b="1" kern="1200" dirty="0">
                <a:solidFill>
                  <a:schemeClr val="tx2"/>
                </a:solidFill>
                <a:latin typeface="Arial"/>
                <a:ea typeface="+mj-ea"/>
                <a:cs typeface="Arial"/>
              </a:rPr>
              <a:t>Lessons learned in communication (2) </a:t>
            </a:r>
          </a:p>
        </p:txBody>
      </p:sp>
      <p:sp>
        <p:nvSpPr>
          <p:cNvPr id="37890" name="Espace réservé du contenu 7"/>
          <p:cNvSpPr>
            <a:spLocks noGrp="1"/>
          </p:cNvSpPr>
          <p:nvPr>
            <p:ph idx="1"/>
          </p:nvPr>
        </p:nvSpPr>
        <p:spPr>
          <a:xfrm>
            <a:off x="588773" y="762000"/>
            <a:ext cx="7761418" cy="5770811"/>
          </a:xfrm>
        </p:spPr>
        <p:txBody>
          <a:bodyPr wrap="square">
            <a:spAutoFit/>
          </a:bodyPr>
          <a:lstStyle/>
          <a:p>
            <a:pPr marL="342900" lvl="2" indent="-342900" eaLnBrk="1" hangingPunct="1">
              <a:spcAft>
                <a:spcPts val="500"/>
              </a:spcAft>
              <a:defRPr/>
            </a:pPr>
            <a:r>
              <a:rPr lang="en-GB" dirty="0">
                <a:solidFill>
                  <a:srgbClr val="000000"/>
                </a:solidFill>
                <a:latin typeface="Helvetica" charset="0"/>
                <a:ea typeface="ＭＳ Ｐゴシック" charset="0"/>
                <a:cs typeface="ＭＳ Ｐゴシック" charset="0"/>
              </a:rPr>
              <a:t>When communicating about radiological risk, experts should:</a:t>
            </a:r>
          </a:p>
          <a:p>
            <a:pPr marL="742950" lvl="3" indent="-285750" eaLnBrk="1" hangingPunct="1">
              <a:spcAft>
                <a:spcPts val="500"/>
              </a:spcAft>
              <a:buFont typeface="Arial"/>
              <a:buChar char="•"/>
              <a:defRPr/>
            </a:pPr>
            <a:r>
              <a:rPr lang="en-GB" sz="2000" dirty="0">
                <a:solidFill>
                  <a:srgbClr val="000000"/>
                </a:solidFill>
                <a:latin typeface="Helvetica" charset="0"/>
                <a:ea typeface="ＭＳ Ｐゴシック" charset="0"/>
                <a:cs typeface="ＭＳ Ｐゴシック" charset="0"/>
              </a:rPr>
              <a:t>Adopt a prudent approach for managing risk based on the </a:t>
            </a:r>
            <a:r>
              <a:rPr lang="en-GB" sz="2000" b="1" dirty="0">
                <a:solidFill>
                  <a:schemeClr val="tx2"/>
                </a:solidFill>
                <a:ea typeface="+mj-ea"/>
              </a:rPr>
              <a:t>ALARA principle</a:t>
            </a:r>
          </a:p>
          <a:p>
            <a:pPr marL="742950" lvl="3" indent="-285750" eaLnBrk="1" hangingPunct="1">
              <a:spcAft>
                <a:spcPts val="500"/>
              </a:spcAft>
              <a:buFont typeface="Arial"/>
              <a:buChar char="•"/>
              <a:defRPr/>
            </a:pPr>
            <a:r>
              <a:rPr lang="en-GB" sz="2000" dirty="0">
                <a:solidFill>
                  <a:srgbClr val="000000"/>
                </a:solidFill>
                <a:latin typeface="Helvetica" charset="0"/>
                <a:ea typeface="ＭＳ Ｐゴシック" charset="0"/>
                <a:cs typeface="ＭＳ Ｐゴシック" charset="0"/>
              </a:rPr>
              <a:t>Promote protective actions improving the </a:t>
            </a:r>
            <a:r>
              <a:rPr lang="en-GB" sz="2000" b="1" dirty="0">
                <a:solidFill>
                  <a:srgbClr val="083763"/>
                </a:solidFill>
                <a:ea typeface="ＭＳ Ｐゴシック" pitchFamily="-107" charset="-128"/>
                <a:cs typeface="ＭＳ Ｐゴシック" pitchFamily="-107" charset="-128"/>
              </a:rPr>
              <a:t>well being of individuals </a:t>
            </a:r>
            <a:r>
              <a:rPr lang="en-GB" sz="2000" dirty="0">
                <a:solidFill>
                  <a:srgbClr val="000000"/>
                </a:solidFill>
                <a:latin typeface="Helvetica" charset="0"/>
                <a:ea typeface="ＭＳ Ｐゴシック" charset="0"/>
                <a:cs typeface="ＭＳ Ｐゴシック" charset="0"/>
              </a:rPr>
              <a:t>and the </a:t>
            </a:r>
            <a:r>
              <a:rPr lang="en-GB" sz="2000" b="1" dirty="0">
                <a:solidFill>
                  <a:srgbClr val="083763"/>
                </a:solidFill>
                <a:ea typeface="ＭＳ Ｐゴシック" pitchFamily="-107" charset="-128"/>
                <a:cs typeface="ＭＳ Ｐゴシック" pitchFamily="-107" charset="-128"/>
              </a:rPr>
              <a:t>quality of the living together </a:t>
            </a:r>
            <a:r>
              <a:rPr lang="en-GB" sz="2000" dirty="0">
                <a:solidFill>
                  <a:srgbClr val="000000"/>
                </a:solidFill>
                <a:latin typeface="Helvetica" charset="0"/>
                <a:ea typeface="ＭＳ Ｐゴシック" charset="0"/>
                <a:cs typeface="ＭＳ Ｐゴシック" charset="0"/>
              </a:rPr>
              <a:t>of the community they belong to</a:t>
            </a:r>
          </a:p>
          <a:p>
            <a:pPr marL="742950" lvl="3" indent="-285750" eaLnBrk="1" hangingPunct="1">
              <a:spcAft>
                <a:spcPts val="500"/>
              </a:spcAft>
              <a:buFont typeface="Arial"/>
              <a:buChar char="•"/>
              <a:defRPr/>
            </a:pPr>
            <a:r>
              <a:rPr lang="en-GB" sz="2000" b="1" dirty="0">
                <a:solidFill>
                  <a:srgbClr val="083763"/>
                </a:solidFill>
                <a:ea typeface="ＭＳ Ｐゴシック" pitchFamily="-107" charset="-128"/>
                <a:cs typeface="ＭＳ Ｐゴシック" pitchFamily="-107" charset="-128"/>
              </a:rPr>
              <a:t>Respecting their individual decisions </a:t>
            </a:r>
            <a:r>
              <a:rPr lang="en-GB" sz="2000" dirty="0">
                <a:solidFill>
                  <a:srgbClr val="000000"/>
                </a:solidFill>
                <a:latin typeface="Helvetica" charset="0"/>
                <a:ea typeface="ＭＳ Ｐゴシック" charset="0"/>
                <a:cs typeface="ＭＳ Ｐゴシック" charset="0"/>
              </a:rPr>
              <a:t>while preserving their </a:t>
            </a:r>
            <a:r>
              <a:rPr lang="en-GB" sz="2000" b="1" dirty="0">
                <a:solidFill>
                  <a:srgbClr val="083763"/>
                </a:solidFill>
                <a:ea typeface="ＭＳ Ｐゴシック" pitchFamily="-107" charset="-128"/>
                <a:cs typeface="ＭＳ Ｐゴシック" pitchFamily="-107" charset="-128"/>
              </a:rPr>
              <a:t>autonomy of choice </a:t>
            </a:r>
          </a:p>
          <a:p>
            <a:pPr marL="742950" lvl="3" indent="-285750">
              <a:spcAft>
                <a:spcPts val="500"/>
              </a:spcAft>
              <a:buFont typeface="Arial"/>
              <a:buChar char="•"/>
              <a:defRPr/>
            </a:pPr>
            <a:r>
              <a:rPr lang="en-GB" sz="2000" dirty="0">
                <a:solidFill>
                  <a:srgbClr val="000000"/>
                </a:solidFill>
                <a:latin typeface="Helvetica" charset="0"/>
                <a:ea typeface="ＭＳ Ｐゴシック" charset="0"/>
                <a:cs typeface="ＭＳ Ｐゴシック" charset="0"/>
              </a:rPr>
              <a:t>Keep in mind that the issue at stake is </a:t>
            </a:r>
            <a:r>
              <a:rPr lang="en-GB" sz="2000" b="1" dirty="0">
                <a:solidFill>
                  <a:srgbClr val="083763"/>
                </a:solidFill>
                <a:ea typeface="ＭＳ Ｐゴシック" pitchFamily="-107" charset="-128"/>
                <a:cs typeface="ＭＳ Ｐゴシック" pitchFamily="-107" charset="-128"/>
              </a:rPr>
              <a:t>not to make people accepting the risk </a:t>
            </a:r>
            <a:r>
              <a:rPr lang="en-GB" sz="2000" dirty="0">
                <a:solidFill>
                  <a:srgbClr val="000000"/>
                </a:solidFill>
                <a:latin typeface="Helvetica" charset="0"/>
                <a:ea typeface="ＭＳ Ｐゴシック" charset="0"/>
                <a:cs typeface="ＭＳ Ｐゴシック" charset="0"/>
              </a:rPr>
              <a:t>but allowing them </a:t>
            </a:r>
            <a:r>
              <a:rPr lang="en-GB" sz="2000" b="1" dirty="0">
                <a:solidFill>
                  <a:srgbClr val="083763"/>
                </a:solidFill>
                <a:ea typeface="ＭＳ Ｐゴシック" pitchFamily="-107" charset="-128"/>
                <a:cs typeface="ＭＳ Ｐゴシック" pitchFamily="-107" charset="-128"/>
              </a:rPr>
              <a:t>to make informed decisions</a:t>
            </a:r>
            <a:r>
              <a:rPr lang="en-GB" sz="2000" dirty="0">
                <a:solidFill>
                  <a:srgbClr val="000000"/>
                </a:solidFill>
                <a:latin typeface="Helvetica" charset="0"/>
                <a:ea typeface="ＭＳ Ｐゴシック" charset="0"/>
                <a:cs typeface="ＭＳ Ｐゴシック" charset="0"/>
              </a:rPr>
              <a:t> about their protection and their life choices </a:t>
            </a:r>
          </a:p>
          <a:p>
            <a:pPr marL="342900" lvl="2" indent="-342900">
              <a:spcAft>
                <a:spcPts val="500"/>
              </a:spcAft>
              <a:buClr>
                <a:schemeClr val="tx2"/>
              </a:buClr>
              <a:defRPr/>
            </a:pPr>
            <a:r>
              <a:rPr lang="en-GB" dirty="0">
                <a:solidFill>
                  <a:srgbClr val="000000"/>
                </a:solidFill>
                <a:latin typeface="Helvetica" charset="0"/>
                <a:ea typeface="ＭＳ Ｐゴシック" charset="0"/>
                <a:cs typeface="ＭＳ Ｐゴシック" charset="0"/>
              </a:rPr>
              <a:t>All of the above lessons have led to gradually develop the process that we have called ‘</a:t>
            </a:r>
            <a:r>
              <a:rPr lang="en-GB" b="1" dirty="0">
                <a:solidFill>
                  <a:srgbClr val="083763"/>
                </a:solidFill>
                <a:ea typeface="ＭＳ Ｐゴシック" pitchFamily="-107" charset="-128"/>
                <a:cs typeface="ＭＳ Ｐゴシック" pitchFamily="-107" charset="-128"/>
              </a:rPr>
              <a:t>co-expertise process’ </a:t>
            </a:r>
            <a:r>
              <a:rPr lang="en-GB" dirty="0">
                <a:solidFill>
                  <a:srgbClr val="000000"/>
                </a:solidFill>
                <a:latin typeface="Helvetica" charset="0"/>
                <a:ea typeface="ＭＳ Ｐゴシック" charset="0"/>
                <a:cs typeface="ＭＳ Ｐゴシック" charset="0"/>
              </a:rPr>
              <a:t>(cooperation in expertise) to communicate effectively with people residing in affected areas after a nuclear accident</a:t>
            </a:r>
            <a:endParaRPr lang="en-CA" dirty="0">
              <a:solidFill>
                <a:srgbClr val="000000"/>
              </a:solidFill>
              <a:latin typeface="Helvetica" charset="0"/>
              <a:ea typeface="ＭＳ Ｐゴシック" charset="0"/>
              <a:cs typeface="ＭＳ Ｐゴシック" charset="0"/>
            </a:endParaRPr>
          </a:p>
          <a:p>
            <a:pPr marL="342900" lvl="2" indent="-342900">
              <a:spcAft>
                <a:spcPts val="500"/>
              </a:spcAft>
              <a:buClr>
                <a:schemeClr val="tx2"/>
              </a:buClr>
              <a:buSzPct val="100000"/>
              <a:defRPr/>
            </a:pPr>
            <a:endParaRPr lang="en-GB" dirty="0">
              <a:solidFill>
                <a:srgbClr val="000000"/>
              </a:solidFill>
              <a:latin typeface="Helvetica" charset="0"/>
              <a:ea typeface="ＭＳ Ｐゴシック" charset="0"/>
              <a:cs typeface="ＭＳ Ｐゴシック" charset="0"/>
            </a:endParaRPr>
          </a:p>
        </p:txBody>
      </p:sp>
      <p:sp>
        <p:nvSpPr>
          <p:cNvPr id="37891" name="Espace réservé du numéro de diapositive 4"/>
          <p:cNvSpPr txBox="1">
            <a:spLocks noGrp="1"/>
          </p:cNvSpPr>
          <p:nvPr/>
        </p:nvSpPr>
        <p:spPr bwMode="auto">
          <a:xfrm>
            <a:off x="7019925" y="62865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4400">
                <a:solidFill>
                  <a:schemeClr val="tx2"/>
                </a:solidFill>
                <a:latin typeface="Helvetica" charset="0"/>
                <a:ea typeface="ＭＳ Ｐゴシック" charset="0"/>
                <a:cs typeface="ＭＳ Ｐゴシック" charset="0"/>
              </a:defRPr>
            </a:lvl1pPr>
            <a:lvl2pPr marL="742950" indent="-285750" eaLnBrk="0" hangingPunct="0">
              <a:defRPr sz="4400">
                <a:solidFill>
                  <a:schemeClr val="tx2"/>
                </a:solidFill>
                <a:latin typeface="Helvetica" charset="0"/>
                <a:ea typeface="ＭＳ Ｐゴシック" charset="0"/>
              </a:defRPr>
            </a:lvl2pPr>
            <a:lvl3pPr marL="1143000" indent="-228600" eaLnBrk="0" hangingPunct="0">
              <a:defRPr sz="4400">
                <a:solidFill>
                  <a:schemeClr val="tx2"/>
                </a:solidFill>
                <a:latin typeface="Helvetica" charset="0"/>
                <a:ea typeface="ＭＳ Ｐゴシック" charset="0"/>
              </a:defRPr>
            </a:lvl3pPr>
            <a:lvl4pPr marL="1600200" indent="-228600" eaLnBrk="0" hangingPunct="0">
              <a:defRPr sz="4400">
                <a:solidFill>
                  <a:schemeClr val="tx2"/>
                </a:solidFill>
                <a:latin typeface="Helvetica" charset="0"/>
                <a:ea typeface="ＭＳ Ｐゴシック" charset="0"/>
              </a:defRPr>
            </a:lvl4pPr>
            <a:lvl5pPr marL="2057400" indent="-228600" eaLnBrk="0" hangingPunct="0">
              <a:defRPr sz="4400">
                <a:solidFill>
                  <a:schemeClr val="tx2"/>
                </a:solidFill>
                <a:latin typeface="Helvetica" charset="0"/>
                <a:ea typeface="ＭＳ Ｐゴシック" charset="0"/>
              </a:defRPr>
            </a:lvl5pPr>
            <a:lvl6pPr marL="2514600" indent="-228600" eaLnBrk="0" fontAlgn="base" hangingPunct="0">
              <a:spcBef>
                <a:spcPct val="0"/>
              </a:spcBef>
              <a:spcAft>
                <a:spcPct val="0"/>
              </a:spcAft>
              <a:defRPr sz="4400">
                <a:solidFill>
                  <a:schemeClr val="tx2"/>
                </a:solidFill>
                <a:latin typeface="Helvetica" charset="0"/>
                <a:ea typeface="ＭＳ Ｐゴシック" charset="0"/>
              </a:defRPr>
            </a:lvl6pPr>
            <a:lvl7pPr marL="2971800" indent="-228600" eaLnBrk="0" fontAlgn="base" hangingPunct="0">
              <a:spcBef>
                <a:spcPct val="0"/>
              </a:spcBef>
              <a:spcAft>
                <a:spcPct val="0"/>
              </a:spcAft>
              <a:defRPr sz="4400">
                <a:solidFill>
                  <a:schemeClr val="tx2"/>
                </a:solidFill>
                <a:latin typeface="Helvetica" charset="0"/>
                <a:ea typeface="ＭＳ Ｐゴシック" charset="0"/>
              </a:defRPr>
            </a:lvl7pPr>
            <a:lvl8pPr marL="3429000" indent="-228600" eaLnBrk="0" fontAlgn="base" hangingPunct="0">
              <a:spcBef>
                <a:spcPct val="0"/>
              </a:spcBef>
              <a:spcAft>
                <a:spcPct val="0"/>
              </a:spcAft>
              <a:defRPr sz="4400">
                <a:solidFill>
                  <a:schemeClr val="tx2"/>
                </a:solidFill>
                <a:latin typeface="Helvetica" charset="0"/>
                <a:ea typeface="ＭＳ Ｐゴシック" charset="0"/>
              </a:defRPr>
            </a:lvl8pPr>
            <a:lvl9pPr marL="3886200" indent="-228600" eaLnBrk="0" fontAlgn="base" hangingPunct="0">
              <a:spcBef>
                <a:spcPct val="0"/>
              </a:spcBef>
              <a:spcAft>
                <a:spcPct val="0"/>
              </a:spcAft>
              <a:defRPr sz="4400">
                <a:solidFill>
                  <a:schemeClr val="tx2"/>
                </a:solidFill>
                <a:latin typeface="Helvetica" charset="0"/>
                <a:ea typeface="ＭＳ Ｐゴシック" charset="0"/>
              </a:defRPr>
            </a:lvl9pPr>
          </a:lstStyle>
          <a:p>
            <a:pPr algn="r" eaLnBrk="1" hangingPunct="1"/>
            <a:fld id="{CAACEFC5-80A8-6947-A7A9-2EA18FA741C3}" type="slidenum">
              <a:rPr lang="fr-FR" sz="1200"/>
              <a:pPr algn="r" eaLnBrk="1" hangingPunct="1"/>
              <a:t>8</a:t>
            </a:fld>
            <a:endParaRPr lang="fr-FR" sz="1200"/>
          </a:p>
        </p:txBody>
      </p:sp>
    </p:spTree>
    <p:extLst>
      <p:ext uri="{BB962C8B-B14F-4D97-AF65-F5344CB8AC3E}">
        <p14:creationId xmlns:p14="http://schemas.microsoft.com/office/powerpoint/2010/main" val="288148025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21161"/>
            <a:ext cx="9144000" cy="863150"/>
          </a:xfrm>
        </p:spPr>
        <p:txBody>
          <a:bodyPr>
            <a:normAutofit/>
          </a:bodyPr>
          <a:lstStyle/>
          <a:p>
            <a:pPr marL="342900" lvl="1" indent="-342900" algn="ctr" defTabSz="457200" rtl="0" eaLnBrk="0" hangingPunct="0">
              <a:buClr>
                <a:srgbClr val="22228B"/>
              </a:buClr>
              <a:buSzPct val="120000"/>
              <a:defRPr/>
            </a:pPr>
            <a:r>
              <a:rPr lang="en-GB" sz="2400" b="1" kern="1200" dirty="0">
                <a:solidFill>
                  <a:schemeClr val="tx2"/>
                </a:solidFill>
                <a:latin typeface="Arial"/>
                <a:ea typeface="+mj-ea"/>
                <a:cs typeface="Arial"/>
              </a:rPr>
              <a:t>The co-expertise process </a:t>
            </a:r>
          </a:p>
        </p:txBody>
      </p:sp>
      <p:sp>
        <p:nvSpPr>
          <p:cNvPr id="3" name="Espace réservé du contenu 2"/>
          <p:cNvSpPr>
            <a:spLocks noGrp="1"/>
          </p:cNvSpPr>
          <p:nvPr>
            <p:ph idx="1"/>
          </p:nvPr>
        </p:nvSpPr>
        <p:spPr>
          <a:xfrm>
            <a:off x="310768" y="620399"/>
            <a:ext cx="8444772" cy="2527424"/>
          </a:xfrm>
        </p:spPr>
        <p:txBody>
          <a:bodyPr>
            <a:noAutofit/>
          </a:bodyPr>
          <a:lstStyle/>
          <a:p>
            <a:r>
              <a:rPr lang="en-GB" sz="2000" dirty="0">
                <a:ea typeface="+mj-ea"/>
              </a:rPr>
              <a:t>The </a:t>
            </a:r>
            <a:r>
              <a:rPr lang="en-GB" sz="2000" b="1" dirty="0">
                <a:solidFill>
                  <a:schemeClr val="tx2"/>
                </a:solidFill>
                <a:ea typeface="+mj-ea"/>
              </a:rPr>
              <a:t>co-expertise process</a:t>
            </a:r>
            <a:r>
              <a:rPr lang="en-GB" sz="2000" dirty="0">
                <a:ea typeface="+mj-ea"/>
              </a:rPr>
              <a:t> emerged in the late 1990s in Belarus in the context of the rehabilitation of living conditions in the territories affected by the Chernobyl accident. It has been enriched and refined in recent years through the experience gained in communities in Japan affected by the Fukushima accident particularly in </a:t>
            </a:r>
            <a:r>
              <a:rPr lang="en-GB" sz="2000" b="1" dirty="0" err="1">
                <a:solidFill>
                  <a:srgbClr val="083763"/>
                </a:solidFill>
                <a:ea typeface="ＭＳ Ｐゴシック" pitchFamily="-107" charset="-128"/>
                <a:cs typeface="ＭＳ Ｐゴシック" pitchFamily="-107" charset="-128"/>
              </a:rPr>
              <a:t>Suetsugi</a:t>
            </a:r>
            <a:endParaRPr lang="en-GB" sz="2000" b="1" dirty="0">
              <a:solidFill>
                <a:srgbClr val="083763"/>
              </a:solidFill>
              <a:ea typeface="ＭＳ Ｐゴシック" pitchFamily="-107" charset="-128"/>
              <a:cs typeface="ＭＳ Ｐゴシック" pitchFamily="-107" charset="-128"/>
            </a:endParaRPr>
          </a:p>
          <a:p>
            <a:r>
              <a:rPr lang="en-GB" sz="2000" dirty="0">
                <a:ea typeface="+mj-ea"/>
              </a:rPr>
              <a:t>This process is consistent with the </a:t>
            </a:r>
            <a:r>
              <a:rPr lang="en-GB" sz="2000" b="1" dirty="0">
                <a:solidFill>
                  <a:srgbClr val="083763"/>
                </a:solidFill>
                <a:ea typeface="ＭＳ Ｐゴシック" pitchFamily="-107" charset="-128"/>
                <a:cs typeface="ＭＳ Ｐゴシック" pitchFamily="-107" charset="-128"/>
              </a:rPr>
              <a:t>Trust, Confidence and Cooperation model</a:t>
            </a:r>
            <a:r>
              <a:rPr lang="en-GB" sz="2000" dirty="0">
                <a:ea typeface="+mj-ea"/>
              </a:rPr>
              <a:t> developed by experts in risk perception and communication</a:t>
            </a:r>
          </a:p>
          <a:p>
            <a:pPr>
              <a:lnSpc>
                <a:spcPct val="110000"/>
              </a:lnSpc>
            </a:pPr>
            <a:endParaRPr lang="en-GB" sz="2000" dirty="0">
              <a:ea typeface="+mj-ea"/>
            </a:endParaRPr>
          </a:p>
          <a:p>
            <a:pPr>
              <a:lnSpc>
                <a:spcPct val="110000"/>
              </a:lnSpc>
            </a:pPr>
            <a:endParaRPr lang="en-GB" sz="2000" dirty="0">
              <a:ea typeface="+mj-ea"/>
            </a:endParaRPr>
          </a:p>
        </p:txBody>
      </p:sp>
      <p:sp>
        <p:nvSpPr>
          <p:cNvPr id="6" name="Espace réservé du numéro de diapositive 4"/>
          <p:cNvSpPr txBox="1">
            <a:spLocks noGrp="1"/>
          </p:cNvSpPr>
          <p:nvPr/>
        </p:nvSpPr>
        <p:spPr bwMode="auto">
          <a:xfrm>
            <a:off x="7019925" y="6286500"/>
            <a:ext cx="1905000" cy="457200"/>
          </a:xfrm>
          <a:prstGeom prst="rect">
            <a:avLst/>
          </a:prstGeom>
          <a:noFill/>
          <a:ln w="9525">
            <a:noFill/>
            <a:miter lim="800000"/>
            <a:headEnd/>
            <a:tailEnd/>
          </a:ln>
        </p:spPr>
        <p:txBody>
          <a:bodyPr anchor="b">
            <a:prstTxWarp prst="textNoShape">
              <a:avLst/>
            </a:prstTxWarp>
          </a:bodyPr>
          <a:lstStyle/>
          <a:p>
            <a:pPr algn="r"/>
            <a:fld id="{0454FD69-4E3F-CD44-BF80-21C94516B6B3}" type="slidenum">
              <a:rPr lang="fr-FR" sz="1200"/>
              <a:pPr algn="r"/>
              <a:t>9</a:t>
            </a:fld>
            <a:endParaRPr lang="fr-FR" sz="1200" dirty="0"/>
          </a:p>
        </p:txBody>
      </p:sp>
      <p:grpSp>
        <p:nvGrpSpPr>
          <p:cNvPr id="5" name="Grouper 4"/>
          <p:cNvGrpSpPr/>
          <p:nvPr/>
        </p:nvGrpSpPr>
        <p:grpSpPr>
          <a:xfrm>
            <a:off x="1706661" y="3387524"/>
            <a:ext cx="5387165" cy="3318854"/>
            <a:chOff x="1231020" y="1858833"/>
            <a:chExt cx="5784058" cy="3619529"/>
          </a:xfrm>
        </p:grpSpPr>
        <p:grpSp>
          <p:nvGrpSpPr>
            <p:cNvPr id="7" name="Grouper 6"/>
            <p:cNvGrpSpPr/>
            <p:nvPr/>
          </p:nvGrpSpPr>
          <p:grpSpPr>
            <a:xfrm>
              <a:off x="1231021" y="1858833"/>
              <a:ext cx="5784057" cy="2545417"/>
              <a:chOff x="1189025" y="1459077"/>
              <a:chExt cx="6236688" cy="2945174"/>
            </a:xfrm>
          </p:grpSpPr>
          <p:sp>
            <p:nvSpPr>
              <p:cNvPr id="9" name="Rectangle 8"/>
              <p:cNvSpPr/>
              <p:nvPr/>
            </p:nvSpPr>
            <p:spPr>
              <a:xfrm>
                <a:off x="1189025" y="1459077"/>
                <a:ext cx="6236688" cy="2945174"/>
              </a:xfrm>
              <a:prstGeom prst="rect">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10" name="Grouper 9"/>
              <p:cNvGrpSpPr/>
              <p:nvPr/>
            </p:nvGrpSpPr>
            <p:grpSpPr>
              <a:xfrm>
                <a:off x="1425185" y="1664163"/>
                <a:ext cx="5786140" cy="2526837"/>
                <a:chOff x="2895600" y="2156185"/>
                <a:chExt cx="5908436" cy="2401884"/>
              </a:xfrm>
            </p:grpSpPr>
            <p:sp>
              <p:nvSpPr>
                <p:cNvPr id="11" name="Rectangle 10"/>
                <p:cNvSpPr/>
                <p:nvPr/>
              </p:nvSpPr>
              <p:spPr>
                <a:xfrm>
                  <a:off x="2895600" y="3643669"/>
                  <a:ext cx="1742033" cy="914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b="1" dirty="0">
                      <a:solidFill>
                        <a:srgbClr val="000000"/>
                      </a:solidFill>
                    </a:rPr>
                    <a:t>Performance</a:t>
                  </a:r>
                </a:p>
              </p:txBody>
            </p:sp>
            <p:sp>
              <p:nvSpPr>
                <p:cNvPr id="12" name="Rectangle 11"/>
                <p:cNvSpPr/>
                <p:nvPr/>
              </p:nvSpPr>
              <p:spPr>
                <a:xfrm>
                  <a:off x="5029200" y="3643669"/>
                  <a:ext cx="1600200" cy="914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b="1" dirty="0">
                      <a:solidFill>
                        <a:srgbClr val="000000"/>
                      </a:solidFill>
                    </a:rPr>
                    <a:t>Confidence</a:t>
                  </a:r>
                </a:p>
              </p:txBody>
            </p:sp>
            <p:sp>
              <p:nvSpPr>
                <p:cNvPr id="13" name="Rectangle 12"/>
                <p:cNvSpPr/>
                <p:nvPr/>
              </p:nvSpPr>
              <p:spPr>
                <a:xfrm>
                  <a:off x="7086601" y="2890798"/>
                  <a:ext cx="1717435" cy="914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b="1" dirty="0" err="1">
                      <a:solidFill>
                        <a:srgbClr val="000000"/>
                      </a:solidFill>
                    </a:rPr>
                    <a:t>Cooperation</a:t>
                  </a:r>
                  <a:r>
                    <a:rPr lang="fr-FR" dirty="0">
                      <a:solidFill>
                        <a:srgbClr val="000000"/>
                      </a:solidFill>
                    </a:rPr>
                    <a:t> </a:t>
                  </a:r>
                </a:p>
              </p:txBody>
            </p:sp>
            <p:sp>
              <p:nvSpPr>
                <p:cNvPr id="14" name="Rectangle 13"/>
                <p:cNvSpPr/>
                <p:nvPr/>
              </p:nvSpPr>
              <p:spPr>
                <a:xfrm>
                  <a:off x="2895600" y="2160135"/>
                  <a:ext cx="1742033" cy="914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b="1" dirty="0" err="1">
                      <a:solidFill>
                        <a:srgbClr val="000000"/>
                      </a:solidFill>
                    </a:rPr>
                    <a:t>Shared</a:t>
                  </a:r>
                  <a:endParaRPr lang="fr-FR" b="1" dirty="0">
                    <a:solidFill>
                      <a:srgbClr val="000000"/>
                    </a:solidFill>
                  </a:endParaRPr>
                </a:p>
                <a:p>
                  <a:pPr algn="ctr"/>
                  <a:r>
                    <a:rPr lang="fr-FR" b="1" dirty="0">
                      <a:solidFill>
                        <a:srgbClr val="000000"/>
                      </a:solidFill>
                    </a:rPr>
                    <a:t>values</a:t>
                  </a:r>
                </a:p>
              </p:txBody>
            </p:sp>
            <p:sp>
              <p:nvSpPr>
                <p:cNvPr id="15" name="Rectangle 14"/>
                <p:cNvSpPr/>
                <p:nvPr/>
              </p:nvSpPr>
              <p:spPr>
                <a:xfrm>
                  <a:off x="5029200" y="2156185"/>
                  <a:ext cx="1600200" cy="914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b="1" dirty="0">
                      <a:solidFill>
                        <a:srgbClr val="000000"/>
                      </a:solidFill>
                    </a:rPr>
                    <a:t>Trust</a:t>
                  </a:r>
                </a:p>
              </p:txBody>
            </p:sp>
            <p:cxnSp>
              <p:nvCxnSpPr>
                <p:cNvPr id="16" name="Connecteur droit avec flèche 15"/>
                <p:cNvCxnSpPr>
                  <a:stCxn id="14" idx="3"/>
                  <a:endCxn id="15" idx="1"/>
                </p:cNvCxnSpPr>
                <p:nvPr/>
              </p:nvCxnSpPr>
              <p:spPr>
                <a:xfrm flipV="1">
                  <a:off x="4637633" y="2613385"/>
                  <a:ext cx="391567" cy="3950"/>
                </a:xfrm>
                <a:prstGeom prst="straightConnector1">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Connecteur en angle 16"/>
                <p:cNvCxnSpPr>
                  <a:stCxn id="15" idx="3"/>
                  <a:endCxn id="13" idx="0"/>
                </p:cNvCxnSpPr>
                <p:nvPr/>
              </p:nvCxnSpPr>
              <p:spPr>
                <a:xfrm>
                  <a:off x="6629400" y="2613385"/>
                  <a:ext cx="1315919" cy="277413"/>
                </a:xfrm>
                <a:prstGeom prst="bent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Connecteur en angle 17"/>
                <p:cNvCxnSpPr>
                  <a:stCxn id="12" idx="3"/>
                  <a:endCxn id="13" idx="2"/>
                </p:cNvCxnSpPr>
                <p:nvPr/>
              </p:nvCxnSpPr>
              <p:spPr>
                <a:xfrm flipV="1">
                  <a:off x="6629400" y="3805198"/>
                  <a:ext cx="1315919" cy="295672"/>
                </a:xfrm>
                <a:prstGeom prst="bent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Connecteur droit avec flèche 18"/>
                <p:cNvCxnSpPr>
                  <a:stCxn id="15" idx="2"/>
                  <a:endCxn id="11" idx="0"/>
                </p:cNvCxnSpPr>
                <p:nvPr/>
              </p:nvCxnSpPr>
              <p:spPr>
                <a:xfrm flipH="1">
                  <a:off x="3766617" y="3070585"/>
                  <a:ext cx="2062683" cy="573085"/>
                </a:xfrm>
                <a:prstGeom prst="straightConnector1">
                  <a:avLst/>
                </a:prstGeom>
                <a:ln w="9525"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a:stCxn id="15" idx="2"/>
                  <a:endCxn id="12" idx="0"/>
                </p:cNvCxnSpPr>
                <p:nvPr/>
              </p:nvCxnSpPr>
              <p:spPr>
                <a:xfrm>
                  <a:off x="5829300" y="3070585"/>
                  <a:ext cx="0" cy="573084"/>
                </a:xfrm>
                <a:prstGeom prst="straightConnector1">
                  <a:avLst/>
                </a:prstGeom>
                <a:ln w="9525"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p:nvPr/>
              </p:nvCxnSpPr>
              <p:spPr>
                <a:xfrm>
                  <a:off x="4495800" y="4100869"/>
                  <a:ext cx="533400" cy="0"/>
                </a:xfrm>
                <a:prstGeom prst="straightConnector1">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sp>
          <p:nvSpPr>
            <p:cNvPr id="8" name="ZoneTexte 7"/>
            <p:cNvSpPr txBox="1"/>
            <p:nvPr/>
          </p:nvSpPr>
          <p:spPr>
            <a:xfrm>
              <a:off x="1231020" y="4404250"/>
              <a:ext cx="5689085" cy="1074112"/>
            </a:xfrm>
            <a:prstGeom prst="rect">
              <a:avLst/>
            </a:prstGeom>
            <a:noFill/>
          </p:spPr>
          <p:txBody>
            <a:bodyPr wrap="square" rtlCol="0">
              <a:spAutoFit/>
            </a:bodyPr>
            <a:lstStyle/>
            <a:p>
              <a:pPr algn="r"/>
              <a:r>
                <a:rPr lang="fr-FR" i="1" dirty="0"/>
                <a:t>Timothy </a:t>
              </a:r>
              <a:r>
                <a:rPr lang="fr-FR" i="1" dirty="0" err="1"/>
                <a:t>Earle</a:t>
              </a:r>
              <a:r>
                <a:rPr lang="fr-FR" i="1" dirty="0"/>
                <a:t> and Heinz </a:t>
              </a:r>
              <a:r>
                <a:rPr lang="fr-FR" i="1" dirty="0" err="1"/>
                <a:t>Gutscher</a:t>
              </a:r>
              <a:r>
                <a:rPr lang="fr-FR" i="1" dirty="0"/>
                <a:t> </a:t>
              </a:r>
            </a:p>
            <a:p>
              <a:pPr algn="r"/>
              <a:r>
                <a:rPr lang="fr-FR" dirty="0"/>
                <a:t> </a:t>
              </a:r>
              <a:r>
                <a:rPr lang="fr-FR" sz="2000" dirty="0">
                  <a:hlinkClick r:id="rId2"/>
                </a:rPr>
                <a:t>https://understandingsocialtrust.wordpress.com</a:t>
              </a:r>
              <a:endParaRPr lang="fr-FR" sz="2000" dirty="0"/>
            </a:p>
            <a:p>
              <a:pPr algn="ctr"/>
              <a:endParaRPr lang="fr-FR" sz="2000" dirty="0"/>
            </a:p>
          </p:txBody>
        </p:sp>
      </p:grpSp>
    </p:spTree>
    <p:extLst>
      <p:ext uri="{BB962C8B-B14F-4D97-AF65-F5344CB8AC3E}">
        <p14:creationId xmlns:p14="http://schemas.microsoft.com/office/powerpoint/2010/main" val="1240413617"/>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31776</TotalTime>
  <Words>1368</Words>
  <Application>Microsoft Office PowerPoint</Application>
  <PresentationFormat>On-screen Show (4:3)</PresentationFormat>
  <Paragraphs>169</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맑은 고딕</vt:lpstr>
      <vt:lpstr>ＭＳ Ｐゴシック</vt:lpstr>
      <vt:lpstr>Arial</vt:lpstr>
      <vt:lpstr>Calibri</vt:lpstr>
      <vt:lpstr>Helvetica</vt:lpstr>
      <vt:lpstr>Wingdings 2</vt:lpstr>
      <vt:lpstr>Thème Office</vt:lpstr>
      <vt:lpstr>Lessons learned in communication  from the Fukushima accident</vt:lpstr>
      <vt:lpstr>PowerPoint Presentation</vt:lpstr>
      <vt:lpstr>PowerPoint Presentation</vt:lpstr>
      <vt:lpstr>The human dimension of nuclear accidents </vt:lpstr>
      <vt:lpstr>PowerPoint Presentation</vt:lpstr>
      <vt:lpstr>PowerPoint Presentation</vt:lpstr>
      <vt:lpstr>Lessons learned in communication (1) </vt:lpstr>
      <vt:lpstr>Lessons learned in communication (2) </vt:lpstr>
      <vt:lpstr>The co-expertise process </vt:lpstr>
      <vt:lpstr>The co-expertise process  ETHOS Project, Olmany village, Belarus, 1996-2001</vt:lpstr>
      <vt:lpstr>The co-expertise process (1) </vt:lpstr>
      <vt:lpstr>The co-expertise process (2)</vt:lpstr>
      <vt:lpstr>Practical radiological protection culture </vt:lpstr>
      <vt:lpstr>The ethical dimensions of the co-expertise process</vt:lpstr>
      <vt:lpstr>Concluding remarks</vt:lpstr>
      <vt:lpstr>PowerPoint Presentation</vt:lpstr>
    </vt:vector>
  </TitlesOfParts>
  <Company>CEPN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Jacques LOCHARD</dc:creator>
  <cp:lastModifiedBy>Steve Baker</cp:lastModifiedBy>
  <cp:revision>365</cp:revision>
  <dcterms:created xsi:type="dcterms:W3CDTF">2016-11-12T08:33:55Z</dcterms:created>
  <dcterms:modified xsi:type="dcterms:W3CDTF">2018-10-02T22:11:18Z</dcterms:modified>
</cp:coreProperties>
</file>