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8" r:id="rId1"/>
  </p:sldMasterIdLst>
  <p:notesMasterIdLst>
    <p:notesMasterId r:id="rId22"/>
  </p:notesMasterIdLst>
  <p:sldIdLst>
    <p:sldId id="257" r:id="rId2"/>
    <p:sldId id="465" r:id="rId3"/>
    <p:sldId id="480" r:id="rId4"/>
    <p:sldId id="436" r:id="rId5"/>
    <p:sldId id="439" r:id="rId6"/>
    <p:sldId id="442" r:id="rId7"/>
    <p:sldId id="468" r:id="rId8"/>
    <p:sldId id="474" r:id="rId9"/>
    <p:sldId id="458" r:id="rId10"/>
    <p:sldId id="476" r:id="rId11"/>
    <p:sldId id="448" r:id="rId12"/>
    <p:sldId id="477" r:id="rId13"/>
    <p:sldId id="450" r:id="rId14"/>
    <p:sldId id="435" r:id="rId15"/>
    <p:sldId id="451" r:id="rId16"/>
    <p:sldId id="444" r:id="rId17"/>
    <p:sldId id="473" r:id="rId18"/>
    <p:sldId id="292" r:id="rId19"/>
    <p:sldId id="479" r:id="rId20"/>
    <p:sldId id="45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068"/>
    <a:srgbClr val="000568"/>
    <a:srgbClr val="0009B8"/>
    <a:srgbClr val="C9D3FF"/>
    <a:srgbClr val="C9DBFF"/>
    <a:srgbClr val="660033"/>
    <a:srgbClr val="FF6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3489" autoAdjust="0"/>
  </p:normalViewPr>
  <p:slideViewPr>
    <p:cSldViewPr>
      <p:cViewPr varScale="1">
        <p:scale>
          <a:sx n="79" d="100"/>
          <a:sy n="79" d="100"/>
        </p:scale>
        <p:origin x="726" y="8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7E27ADD-DA54-41D3-B1BE-E8E133977407}" type="slidenum">
              <a:rPr lang="en-US"/>
              <a:pPr/>
              <a:t>‹#›</a:t>
            </a:fld>
            <a:endParaRPr lang="en-US"/>
          </a:p>
        </p:txBody>
      </p:sp>
    </p:spTree>
    <p:extLst>
      <p:ext uri="{BB962C8B-B14F-4D97-AF65-F5344CB8AC3E}">
        <p14:creationId xmlns:p14="http://schemas.microsoft.com/office/powerpoint/2010/main" val="2911887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12888" y="115888"/>
            <a:ext cx="7162800" cy="1109662"/>
          </a:xfrm>
        </p:spPr>
        <p:txBody>
          <a:bodyPr/>
          <a:lstStyle>
            <a:lvl1pPr algn="r">
              <a:defRPr sz="3200"/>
            </a:lvl1pPr>
          </a:lstStyle>
          <a:p>
            <a:r>
              <a:rPr lang="en-US"/>
              <a:t>Click to edit Master title style</a:t>
            </a:r>
            <a:endParaRPr lang="ru-RU"/>
          </a:p>
        </p:txBody>
      </p:sp>
      <p:sp>
        <p:nvSpPr>
          <p:cNvPr id="5123" name="Rectangle 3"/>
          <p:cNvSpPr>
            <a:spLocks noGrp="1" noChangeArrowheads="1"/>
          </p:cNvSpPr>
          <p:nvPr>
            <p:ph type="subTitle" idx="1"/>
          </p:nvPr>
        </p:nvSpPr>
        <p:spPr>
          <a:xfrm>
            <a:off x="1512888" y="1003300"/>
            <a:ext cx="7162800" cy="696913"/>
          </a:xfrm>
        </p:spPr>
        <p:txBody>
          <a:bodyPr/>
          <a:lstStyle>
            <a:lvl1pPr marL="0" indent="0" algn="r">
              <a:buFontTx/>
              <a:buNone/>
              <a:defRPr sz="2400" b="1">
                <a:solidFill>
                  <a:schemeClr val="bg1"/>
                </a:solidFill>
              </a:defRPr>
            </a:lvl1pPr>
          </a:lstStyle>
          <a:p>
            <a:r>
              <a:rPr lang="en-US"/>
              <a:t>Click to edit Master subtitle style</a:t>
            </a:r>
            <a:endParaRPr lang="ru-RU"/>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p:cNvSpPr>
            <a:spLocks noGrp="1"/>
          </p:cNvSpPr>
          <p:nvPr>
            <p:ph type="sldNum" sz="quarter" idx="4294967295"/>
          </p:nvPr>
        </p:nvSpPr>
        <p:spPr>
          <a:xfrm>
            <a:off x="0" y="6477000"/>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7538" y="400050"/>
            <a:ext cx="1997075" cy="60531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1550" y="400050"/>
            <a:ext cx="5843588" cy="6053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p:cNvSpPr>
            <a:spLocks noGrp="1"/>
          </p:cNvSpPr>
          <p:nvPr>
            <p:ph type="sldNum" sz="quarter" idx="4294967295"/>
          </p:nvPr>
        </p:nvSpPr>
        <p:spPr>
          <a:xfrm>
            <a:off x="0" y="6400800"/>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1550" y="1627188"/>
            <a:ext cx="384810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2050" y="1627188"/>
            <a:ext cx="384810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63713" y="400050"/>
            <a:ext cx="72009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971550" y="1627188"/>
            <a:ext cx="7848600" cy="482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Slide Number Placeholder 2"/>
          <p:cNvSpPr>
            <a:spLocks noGrp="1"/>
          </p:cNvSpPr>
          <p:nvPr>
            <p:ph type="sldNum" sz="quarter" idx="4"/>
          </p:nvPr>
        </p:nvSpPr>
        <p:spPr>
          <a:xfrm>
            <a:off x="0" y="6492875"/>
            <a:ext cx="9144000" cy="365125"/>
          </a:xfrm>
          <a:prstGeom prst="rect">
            <a:avLst/>
          </a:prstGeom>
        </p:spPr>
        <p:txBody>
          <a:bodyPr/>
          <a:lstStyle/>
          <a:p>
            <a:pPr algn="ctr"/>
            <a:r>
              <a:rPr lang="en-US" sz="1200" dirty="0"/>
              <a:t>- </a:t>
            </a:r>
            <a:fld id="{6353406B-092F-4110-9269-0578E0404C03}" type="slidenum">
              <a:rPr lang="en-US" sz="1200" smtClean="0"/>
              <a:pPr algn="ctr"/>
              <a:t>‹#›</a:t>
            </a:fld>
            <a:r>
              <a:rPr lang="en-US" sz="1200" dirty="0"/>
              <a:t> -</a:t>
            </a: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spd="med">
    <p:fade/>
  </p:transition>
  <p:hf hdr="0" dt="0"/>
  <p:txStyles>
    <p:title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143000" y="381000"/>
            <a:ext cx="7380288" cy="1414462"/>
          </a:xfrm>
        </p:spPr>
        <p:txBody>
          <a:bodyPr/>
          <a:lstStyle/>
          <a:p>
            <a:r>
              <a:rPr lang="en-US" sz="4400" dirty="0"/>
              <a:t>Risk Tradeoffs in Radiation Policymaking</a:t>
            </a:r>
          </a:p>
        </p:txBody>
      </p:sp>
      <p:sp>
        <p:nvSpPr>
          <p:cNvPr id="8195" name="Rectangle 3"/>
          <p:cNvSpPr>
            <a:spLocks noGrp="1" noChangeArrowheads="1"/>
          </p:cNvSpPr>
          <p:nvPr>
            <p:ph type="subTitle" idx="1"/>
          </p:nvPr>
        </p:nvSpPr>
        <p:spPr>
          <a:xfrm>
            <a:off x="3352800" y="2884487"/>
            <a:ext cx="5105400" cy="696913"/>
          </a:xfrm>
        </p:spPr>
        <p:txBody>
          <a:bodyPr/>
          <a:lstStyle/>
          <a:p>
            <a:r>
              <a:rPr lang="en-US" sz="2000" dirty="0"/>
              <a:t>Tom Hansen, CHP, </a:t>
            </a:r>
            <a:r>
              <a:rPr lang="en-US" sz="2000" dirty="0" err="1"/>
              <a:t>PMP</a:t>
            </a:r>
            <a:endParaRPr lang="en-US" sz="2000" dirty="0"/>
          </a:p>
          <a:p>
            <a:r>
              <a:rPr lang="en-US" sz="2000" dirty="0"/>
              <a:t>Ameriphysics, LLC</a:t>
            </a:r>
          </a:p>
          <a:p>
            <a:r>
              <a:rPr lang="en-US" sz="2000" dirty="0"/>
              <a:t>tom@ameriphysics.com</a:t>
            </a:r>
          </a:p>
          <a:p>
            <a:endParaRPr lang="en-US" sz="2000" dirty="0"/>
          </a:p>
          <a:p>
            <a:r>
              <a:rPr lang="en-US" sz="2000" dirty="0"/>
              <a:t>Joint Topical Meeting on the Applicability of Radiation-Response Models to Low Dose Protection Standards</a:t>
            </a:r>
            <a:br>
              <a:rPr lang="en-US" sz="2000" dirty="0"/>
            </a:br>
            <a:br>
              <a:rPr lang="en-US" sz="2000" dirty="0"/>
            </a:br>
            <a:r>
              <a:rPr lang="en-US" sz="2000" dirty="0"/>
              <a:t>October 3, 2018</a:t>
            </a:r>
            <a:br>
              <a:rPr lang="en-US" dirty="0"/>
            </a:b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Risk Tradeoff Analysis</a:t>
            </a:r>
          </a:p>
        </p:txBody>
      </p:sp>
      <p:sp>
        <p:nvSpPr>
          <p:cNvPr id="5" name="Content Placeholder 4"/>
          <p:cNvSpPr>
            <a:spLocks noGrp="1"/>
          </p:cNvSpPr>
          <p:nvPr>
            <p:ph idx="1"/>
          </p:nvPr>
        </p:nvSpPr>
        <p:spPr>
          <a:xfrm>
            <a:off x="457200" y="1573304"/>
            <a:ext cx="8229600" cy="4525963"/>
          </a:xfrm>
        </p:spPr>
        <p:txBody>
          <a:bodyPr>
            <a:noAutofit/>
          </a:bodyPr>
          <a:lstStyle/>
          <a:p>
            <a:r>
              <a:rPr lang="en-US" sz="2400" dirty="0"/>
              <a:t>Some of the nation’s laws already require some form of RTA as a means of resolving risk tradeoffs </a:t>
            </a:r>
          </a:p>
          <a:p>
            <a:pPr lvl="1"/>
            <a:r>
              <a:rPr lang="en-US" sz="2000" b="0" dirty="0"/>
              <a:t>1990 Clean Air Act Amendment </a:t>
            </a:r>
          </a:p>
          <a:p>
            <a:pPr lvl="1"/>
            <a:r>
              <a:rPr lang="en-US" sz="2000" b="0" dirty="0"/>
              <a:t>1996 Safe Drinking Water Act Amendment</a:t>
            </a:r>
          </a:p>
          <a:p>
            <a:pPr marL="342900" lvl="1" indent="-342900">
              <a:buChar char="•"/>
            </a:pPr>
            <a:r>
              <a:rPr lang="en-US" b="0" dirty="0">
                <a:ea typeface="+mn-ea"/>
                <a:cs typeface="+mn-cs"/>
              </a:rPr>
              <a:t>Office of Management and Budget has used RTA in its analysis of policymaking and in one instance suspended its review of OSHA rulemaking until that agency considered the risk tradeoffs of proposed regulations</a:t>
            </a:r>
          </a:p>
          <a:p>
            <a:r>
              <a:rPr lang="en-US" sz="2400" dirty="0"/>
              <a:t>RTA is used to examine pesticides, building codes, estrogen therapy, transportation, lead recycling,  fish consumption, global environmental protection, elderly drivers, chlorine in drinking water, etc. </a:t>
            </a:r>
            <a:endParaRPr lang="en-US" sz="2400" b="0" dirty="0"/>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1AE1E0B4-774F-4A5C-BDC4-F378EA9DEEE0}" type="slidenum">
              <a:rPr lang="en-US" sz="1200" smtClean="0"/>
              <a:t>10</a:t>
            </a:fld>
            <a:r>
              <a:rPr lang="en-US" sz="1200" dirty="0"/>
              <a:t> -</a:t>
            </a:r>
          </a:p>
        </p:txBody>
      </p:sp>
    </p:spTree>
    <p:extLst>
      <p:ext uri="{BB962C8B-B14F-4D97-AF65-F5344CB8AC3E}">
        <p14:creationId xmlns:p14="http://schemas.microsoft.com/office/powerpoint/2010/main" val="161650170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Sources of Risk Tradeoff</a:t>
            </a:r>
          </a:p>
        </p:txBody>
      </p:sp>
      <p:graphicFrame>
        <p:nvGraphicFramePr>
          <p:cNvPr id="7" name="Table 6"/>
          <p:cNvGraphicFramePr>
            <a:graphicFrameLocks noGrp="1"/>
          </p:cNvGraphicFramePr>
          <p:nvPr>
            <p:extLst>
              <p:ext uri="{D42A27DB-BD31-4B8C-83A1-F6EECF244321}">
                <p14:modId xmlns:p14="http://schemas.microsoft.com/office/powerpoint/2010/main" val="3986464085"/>
              </p:ext>
            </p:extLst>
          </p:nvPr>
        </p:nvGraphicFramePr>
        <p:xfrm>
          <a:off x="457201" y="1752600"/>
          <a:ext cx="8229600" cy="4114800"/>
        </p:xfrm>
        <a:graphic>
          <a:graphicData uri="http://schemas.openxmlformats.org/drawingml/2006/table">
            <a:tbl>
              <a:tblPr firstRow="1" bandRow="1">
                <a:tableStyleId>{69CF1AB2-1976-4502-BF36-3FF5EA218861}</a:tableStyleId>
              </a:tblPr>
              <a:tblGrid>
                <a:gridCol w="1553134">
                  <a:extLst>
                    <a:ext uri="{9D8B030D-6E8A-4147-A177-3AD203B41FA5}">
                      <a16:colId xmlns:a16="http://schemas.microsoft.com/office/drawing/2014/main" val="20000"/>
                    </a:ext>
                  </a:extLst>
                </a:gridCol>
                <a:gridCol w="6676466">
                  <a:extLst>
                    <a:ext uri="{9D8B030D-6E8A-4147-A177-3AD203B41FA5}">
                      <a16:colId xmlns:a16="http://schemas.microsoft.com/office/drawing/2014/main" val="20001"/>
                    </a:ext>
                  </a:extLst>
                </a:gridCol>
              </a:tblGrid>
              <a:tr h="370840">
                <a:tc>
                  <a:txBody>
                    <a:bodyPr/>
                    <a:lstStyle/>
                    <a:p>
                      <a:pPr marL="0" marR="0" indent="0">
                        <a:lnSpc>
                          <a:spcPct val="100000"/>
                        </a:lnSpc>
                        <a:spcBef>
                          <a:spcPts val="0"/>
                        </a:spcBef>
                        <a:spcAft>
                          <a:spcPts val="0"/>
                        </a:spcAft>
                      </a:pPr>
                      <a:r>
                        <a:rPr lang="en-US" sz="1800" b="0" kern="0" dirty="0">
                          <a:effectLst/>
                        </a:rPr>
                        <a:t>Omitted Voice</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Members of society may be underrepresented </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Risks borne by nonhuman life forms, ecosystems, and future generations that are unable to advocate for themselves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extLst>
                  <a:ext uri="{0D108BD9-81ED-4DB2-BD59-A6C34878D82A}">
                    <a16:rowId xmlns:a16="http://schemas.microsoft.com/office/drawing/2014/main" val="10000"/>
                  </a:ext>
                </a:extLst>
              </a:tr>
              <a:tr h="370840">
                <a:tc>
                  <a:txBody>
                    <a:bodyPr/>
                    <a:lstStyle/>
                    <a:p>
                      <a:pPr marL="0" marR="0" indent="0">
                        <a:lnSpc>
                          <a:spcPct val="100000"/>
                        </a:lnSpc>
                        <a:spcBef>
                          <a:spcPts val="0"/>
                        </a:spcBef>
                        <a:spcAft>
                          <a:spcPts val="0"/>
                        </a:spcAft>
                      </a:pPr>
                      <a:r>
                        <a:rPr lang="en-US" sz="1800" kern="0" dirty="0">
                          <a:effectLst/>
                        </a:rPr>
                        <a:t>Heuristics</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nSpc>
                          <a:spcPct val="100000"/>
                        </a:lnSpc>
                        <a:spcBef>
                          <a:spcPts val="0"/>
                        </a:spcBef>
                        <a:spcAft>
                          <a:spcPts val="0"/>
                        </a:spcAft>
                        <a:buFont typeface="Symbol" panose="05050102010706020507" pitchFamily="18" charset="2"/>
                        <a:buChar char=""/>
                      </a:pPr>
                      <a:r>
                        <a:rPr lang="en-US" sz="1800" kern="0" dirty="0">
                          <a:effectLst/>
                        </a:rPr>
                        <a:t>Cognitive tools humans use to sort through vast amounts of information to expedite decision-making</a:t>
                      </a:r>
                      <a:endParaRPr lang="en-US" sz="180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kern="0" dirty="0">
                          <a:effectLst/>
                        </a:rPr>
                        <a:t>The tendency is to focus on immediate concerns, leaving side effects of decisions to be managed later </a:t>
                      </a:r>
                      <a:endParaRPr lang="en-US" sz="180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kern="0" dirty="0">
                          <a:effectLst/>
                        </a:rPr>
                        <a:t>Recent events or crises are viewed as important issues </a:t>
                      </a:r>
                      <a:endParaRPr lang="en-US" sz="180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kern="0" dirty="0">
                          <a:effectLst/>
                        </a:rPr>
                        <a:t>Heuristics is responsible for relative risk-ranking that occurs innately in humans (e.g., cancer risk may be ranked higher than non-cancer risks)</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extLst>
                  <a:ext uri="{0D108BD9-81ED-4DB2-BD59-A6C34878D82A}">
                    <a16:rowId xmlns:a16="http://schemas.microsoft.com/office/drawing/2014/main" val="10001"/>
                  </a:ext>
                </a:extLst>
              </a:tr>
              <a:tr h="370840">
                <a:tc>
                  <a:txBody>
                    <a:bodyPr/>
                    <a:lstStyle/>
                    <a:p>
                      <a:pPr marL="0" marR="0" indent="0">
                        <a:lnSpc>
                          <a:spcPct val="100000"/>
                        </a:lnSpc>
                        <a:spcBef>
                          <a:spcPts val="0"/>
                        </a:spcBef>
                        <a:spcAft>
                          <a:spcPts val="0"/>
                        </a:spcAft>
                      </a:pPr>
                      <a:r>
                        <a:rPr lang="en-US" sz="1800" b="0" kern="0" dirty="0">
                          <a:effectLst/>
                        </a:rPr>
                        <a:t>Old Technology Bias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Change is difficult</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Existing, off-the-shelf technologies and methods are easier to come by and garner support around</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It can be difficult to introduce new or competing alternatives </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extLst>
                  <a:ext uri="{0D108BD9-81ED-4DB2-BD59-A6C34878D82A}">
                    <a16:rowId xmlns:a16="http://schemas.microsoft.com/office/drawing/2014/main" val="10002"/>
                  </a:ext>
                </a:extLst>
              </a:tr>
            </a:tbl>
          </a:graphicData>
        </a:graphic>
      </p:graphicFrame>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92912C52-1C46-4381-ADFF-12A2026E35BF}" type="slidenum">
              <a:rPr lang="en-US" sz="1200" smtClean="0"/>
              <a:t>11</a:t>
            </a:fld>
            <a:r>
              <a:rPr lang="en-US" sz="1200" dirty="0"/>
              <a:t> -</a:t>
            </a:r>
          </a:p>
        </p:txBody>
      </p:sp>
    </p:spTree>
    <p:extLst>
      <p:ext uri="{BB962C8B-B14F-4D97-AF65-F5344CB8AC3E}">
        <p14:creationId xmlns:p14="http://schemas.microsoft.com/office/powerpoint/2010/main" val="418352033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34276586"/>
              </p:ext>
            </p:extLst>
          </p:nvPr>
        </p:nvGraphicFramePr>
        <p:xfrm>
          <a:off x="457201" y="1752600"/>
          <a:ext cx="8229600" cy="4663440"/>
        </p:xfrm>
        <a:graphic>
          <a:graphicData uri="http://schemas.openxmlformats.org/drawingml/2006/table">
            <a:tbl>
              <a:tblPr firstRow="1" bandRow="1">
                <a:tableStyleId>{69CF1AB2-1976-4502-BF36-3FF5EA218861}</a:tableStyleId>
              </a:tblPr>
              <a:tblGrid>
                <a:gridCol w="1553134">
                  <a:extLst>
                    <a:ext uri="{9D8B030D-6E8A-4147-A177-3AD203B41FA5}">
                      <a16:colId xmlns:a16="http://schemas.microsoft.com/office/drawing/2014/main" val="20000"/>
                    </a:ext>
                  </a:extLst>
                </a:gridCol>
                <a:gridCol w="6676466">
                  <a:extLst>
                    <a:ext uri="{9D8B030D-6E8A-4147-A177-3AD203B41FA5}">
                      <a16:colId xmlns:a16="http://schemas.microsoft.com/office/drawing/2014/main" val="20001"/>
                    </a:ext>
                  </a:extLst>
                </a:gridCol>
              </a:tblGrid>
              <a:tr h="370840">
                <a:tc>
                  <a:txBody>
                    <a:bodyPr/>
                    <a:lstStyle/>
                    <a:p>
                      <a:pPr marL="0" marR="0" indent="0">
                        <a:lnSpc>
                          <a:spcPct val="100000"/>
                        </a:lnSpc>
                        <a:spcBef>
                          <a:spcPts val="0"/>
                        </a:spcBef>
                        <a:spcAft>
                          <a:spcPts val="0"/>
                        </a:spcAft>
                      </a:pPr>
                      <a:r>
                        <a:rPr lang="en-US" sz="1800" b="0" kern="0" dirty="0">
                          <a:effectLst/>
                        </a:rPr>
                        <a:t>Bounded Roles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An unfortunate consequence of specialization</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Structurally, agencies are organized into pools of particular expertise </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Countervailing risks are not likely to respect the functional boundaries of agency jurisdictions </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Organizations will accomplish decision-making according to their expertise </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Result is a fragmented patchwork of regulations from varying organizations that do not seek common health outcomes</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Specialized groups are likely to hear from the same actors, share similar viewpoints on the seriousness of avoiding the target risk, and collectively disregard countervailing risks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extLst>
                  <a:ext uri="{0D108BD9-81ED-4DB2-BD59-A6C34878D82A}">
                    <a16:rowId xmlns:a16="http://schemas.microsoft.com/office/drawing/2014/main" val="10000"/>
                  </a:ext>
                </a:extLst>
              </a:tr>
              <a:tr h="370840">
                <a:tc>
                  <a:txBody>
                    <a:bodyPr/>
                    <a:lstStyle/>
                    <a:p>
                      <a:pPr marL="0" marR="0" indent="0">
                        <a:lnSpc>
                          <a:spcPct val="100000"/>
                        </a:lnSpc>
                        <a:spcBef>
                          <a:spcPts val="0"/>
                        </a:spcBef>
                        <a:spcAft>
                          <a:spcPts val="0"/>
                        </a:spcAft>
                      </a:pPr>
                      <a:r>
                        <a:rPr lang="en-US" sz="1800" b="0" kern="0" dirty="0">
                          <a:effectLst/>
                        </a:rPr>
                        <a:t>Human Behavioral Responses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Public health interventions are almost always aimed at influencing behavior, and sometimes such influences will have unintended consequences </a:t>
                      </a:r>
                      <a:endParaRPr lang="en-US" sz="1800" b="0" kern="1200" dirty="0">
                        <a:effectLst/>
                      </a:endParaRPr>
                    </a:p>
                    <a:p>
                      <a:pPr marL="342900" marR="0" lvl="0" indent="-342900">
                        <a:lnSpc>
                          <a:spcPct val="100000"/>
                        </a:lnSpc>
                        <a:spcBef>
                          <a:spcPts val="0"/>
                        </a:spcBef>
                        <a:spcAft>
                          <a:spcPts val="0"/>
                        </a:spcAft>
                        <a:buFont typeface="Symbol" panose="05050102010706020507" pitchFamily="18" charset="2"/>
                        <a:buChar char=""/>
                      </a:pPr>
                      <a:r>
                        <a:rPr lang="en-US" sz="1800" b="0" kern="0" dirty="0">
                          <a:effectLst/>
                        </a:rPr>
                        <a:t>The target group may not perform the desired behavior, or the desired behavior may lead other unintended behaviors</a:t>
                      </a:r>
                      <a:endParaRPr lang="en-US" sz="18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noAutofit/>
          </a:bodyPr>
          <a:lstStyle/>
          <a:p>
            <a:r>
              <a:rPr lang="en-US" dirty="0"/>
              <a:t>Sources of Risk Tradeoff</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92912C52-1C46-4381-ADFF-12A2026E35BF}" type="slidenum">
              <a:rPr lang="en-US" sz="1200" smtClean="0"/>
              <a:t>12</a:t>
            </a:fld>
            <a:r>
              <a:rPr lang="en-US" sz="1200" dirty="0"/>
              <a:t> -</a:t>
            </a:r>
          </a:p>
        </p:txBody>
      </p:sp>
    </p:spTree>
    <p:extLst>
      <p:ext uri="{BB962C8B-B14F-4D97-AF65-F5344CB8AC3E}">
        <p14:creationId xmlns:p14="http://schemas.microsoft.com/office/powerpoint/2010/main" val="70133700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Risk Tradeoff Typology</a:t>
            </a:r>
          </a:p>
        </p:txBody>
      </p:sp>
      <p:graphicFrame>
        <p:nvGraphicFramePr>
          <p:cNvPr id="9" name="Content Placeholder 8"/>
          <p:cNvGraphicFramePr>
            <a:graphicFrameLocks noGrp="1"/>
          </p:cNvGraphicFramePr>
          <p:nvPr>
            <p:ph idx="1"/>
            <p:extLst/>
          </p:nvPr>
        </p:nvGraphicFramePr>
        <p:xfrm>
          <a:off x="786655" y="1660712"/>
          <a:ext cx="7436223" cy="4067735"/>
        </p:xfrm>
        <a:graphic>
          <a:graphicData uri="http://schemas.openxmlformats.org/drawingml/2006/table">
            <a:tbl>
              <a:tblPr firstRow="1" firstCol="1" bandRow="1">
                <a:tableStyleId>{5C22544A-7EE6-4342-B048-85BDC9FD1C3A}</a:tableStyleId>
              </a:tblPr>
              <a:tblGrid>
                <a:gridCol w="2478741">
                  <a:extLst>
                    <a:ext uri="{9D8B030D-6E8A-4147-A177-3AD203B41FA5}">
                      <a16:colId xmlns:a16="http://schemas.microsoft.com/office/drawing/2014/main" val="20000"/>
                    </a:ext>
                  </a:extLst>
                </a:gridCol>
                <a:gridCol w="2478741">
                  <a:extLst>
                    <a:ext uri="{9D8B030D-6E8A-4147-A177-3AD203B41FA5}">
                      <a16:colId xmlns:a16="http://schemas.microsoft.com/office/drawing/2014/main" val="20001"/>
                    </a:ext>
                  </a:extLst>
                </a:gridCol>
                <a:gridCol w="2478741">
                  <a:extLst>
                    <a:ext uri="{9D8B030D-6E8A-4147-A177-3AD203B41FA5}">
                      <a16:colId xmlns:a16="http://schemas.microsoft.com/office/drawing/2014/main" val="20002"/>
                    </a:ext>
                  </a:extLst>
                </a:gridCol>
              </a:tblGrid>
              <a:tr h="813547">
                <a:tc rowSpan="2">
                  <a:txBody>
                    <a:bodyPr/>
                    <a:lstStyle/>
                    <a:p>
                      <a:pPr marL="0" marR="0" indent="0" algn="ctr">
                        <a:lnSpc>
                          <a:spcPct val="100000"/>
                        </a:lnSpc>
                        <a:spcBef>
                          <a:spcPts val="0"/>
                        </a:spcBef>
                        <a:spcAft>
                          <a:spcPts val="0"/>
                        </a:spcAft>
                      </a:pPr>
                      <a:r>
                        <a:rPr lang="en-US" sz="2000" kern="0" dirty="0">
                          <a:effectLst/>
                        </a:rPr>
                        <a:t>Compared to the target risk, the countervailing risk affects: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gridSpan="2">
                  <a:txBody>
                    <a:bodyPr/>
                    <a:lstStyle/>
                    <a:p>
                      <a:pPr marL="0" marR="0" indent="0" algn="ctr">
                        <a:lnSpc>
                          <a:spcPct val="100000"/>
                        </a:lnSpc>
                        <a:spcBef>
                          <a:spcPts val="0"/>
                        </a:spcBef>
                        <a:spcAft>
                          <a:spcPts val="0"/>
                        </a:spcAft>
                      </a:pPr>
                      <a:r>
                        <a:rPr lang="en-US" sz="2000" kern="0" dirty="0">
                          <a:effectLst/>
                        </a:rPr>
                        <a:t>Compared to the target risk, the countervailing risk is: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1627094">
                <a:tc vMerge="1">
                  <a:txBody>
                    <a:bodyPr/>
                    <a:lstStyle/>
                    <a:p>
                      <a:endParaRPr lang="en-US"/>
                    </a:p>
                  </a:txBody>
                  <a:tcPr/>
                </a:tc>
                <a:tc>
                  <a:txBody>
                    <a:bodyPr/>
                    <a:lstStyle/>
                    <a:p>
                      <a:pPr marL="0" marR="0" indent="0" algn="ctr">
                        <a:lnSpc>
                          <a:spcPct val="100000"/>
                        </a:lnSpc>
                        <a:spcBef>
                          <a:spcPts val="0"/>
                        </a:spcBef>
                        <a:spcAft>
                          <a:spcPts val="0"/>
                        </a:spcAft>
                      </a:pPr>
                      <a:r>
                        <a:rPr lang="en-US" sz="2000" kern="0" dirty="0">
                          <a:effectLst/>
                        </a:rPr>
                        <a:t>SAME TYPE</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indent="0" algn="ctr">
                        <a:lnSpc>
                          <a:spcPct val="100000"/>
                        </a:lnSpc>
                        <a:spcBef>
                          <a:spcPts val="0"/>
                        </a:spcBef>
                        <a:spcAft>
                          <a:spcPts val="0"/>
                        </a:spcAft>
                      </a:pPr>
                      <a:r>
                        <a:rPr lang="en-US" sz="2000" kern="0" dirty="0">
                          <a:effectLst/>
                        </a:rPr>
                        <a:t>DIFFERENT TYPE</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813547">
                <a:tc>
                  <a:txBody>
                    <a:bodyPr/>
                    <a:lstStyle/>
                    <a:p>
                      <a:pPr marL="0" marR="0" indent="0">
                        <a:lnSpc>
                          <a:spcPct val="100000"/>
                        </a:lnSpc>
                        <a:spcBef>
                          <a:spcPts val="0"/>
                        </a:spcBef>
                        <a:spcAft>
                          <a:spcPts val="0"/>
                        </a:spcAft>
                      </a:pPr>
                      <a:r>
                        <a:rPr lang="en-US" sz="2000" kern="0" dirty="0">
                          <a:effectLst/>
                        </a:rPr>
                        <a:t>SAME POPULATION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indent="0">
                        <a:lnSpc>
                          <a:spcPct val="100000"/>
                        </a:lnSpc>
                        <a:spcBef>
                          <a:spcPts val="0"/>
                        </a:spcBef>
                        <a:spcAft>
                          <a:spcPts val="0"/>
                        </a:spcAft>
                      </a:pPr>
                      <a:r>
                        <a:rPr lang="en-US" sz="2000" kern="0" dirty="0">
                          <a:effectLst/>
                        </a:rPr>
                        <a:t>Risk offset</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indent="0">
                        <a:lnSpc>
                          <a:spcPct val="100000"/>
                        </a:lnSpc>
                        <a:spcBef>
                          <a:spcPts val="0"/>
                        </a:spcBef>
                        <a:spcAft>
                          <a:spcPts val="0"/>
                        </a:spcAft>
                      </a:pPr>
                      <a:r>
                        <a:rPr lang="en-US" sz="2000" kern="0" dirty="0">
                          <a:effectLst/>
                        </a:rPr>
                        <a:t>Risk substitution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3547">
                <a:tc>
                  <a:txBody>
                    <a:bodyPr/>
                    <a:lstStyle/>
                    <a:p>
                      <a:pPr marL="0" marR="0" indent="0">
                        <a:lnSpc>
                          <a:spcPct val="100000"/>
                        </a:lnSpc>
                        <a:spcBef>
                          <a:spcPts val="0"/>
                        </a:spcBef>
                        <a:spcAft>
                          <a:spcPts val="0"/>
                        </a:spcAft>
                      </a:pPr>
                      <a:r>
                        <a:rPr lang="en-US" sz="2000" kern="0" dirty="0">
                          <a:effectLst/>
                        </a:rPr>
                        <a:t>DIFFERENT POPULATION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indent="0">
                        <a:lnSpc>
                          <a:spcPct val="100000"/>
                        </a:lnSpc>
                        <a:spcBef>
                          <a:spcPts val="0"/>
                        </a:spcBef>
                        <a:spcAft>
                          <a:spcPts val="0"/>
                        </a:spcAft>
                      </a:pPr>
                      <a:r>
                        <a:rPr lang="en-US" sz="2000" kern="0" dirty="0">
                          <a:effectLst/>
                        </a:rPr>
                        <a:t>Risk transfer</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indent="0">
                        <a:lnSpc>
                          <a:spcPct val="100000"/>
                        </a:lnSpc>
                        <a:spcBef>
                          <a:spcPts val="0"/>
                        </a:spcBef>
                        <a:spcAft>
                          <a:spcPts val="0"/>
                        </a:spcAft>
                      </a:pPr>
                      <a:r>
                        <a:rPr lang="en-US" sz="2000" kern="0" dirty="0">
                          <a:effectLst/>
                        </a:rPr>
                        <a:t>Risk transformation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3DB2CCEC-A395-4025-B9C8-254179DA9054}" type="slidenum">
              <a:rPr lang="en-US" sz="1200" smtClean="0"/>
              <a:t>13</a:t>
            </a:fld>
            <a:r>
              <a:rPr lang="en-US" sz="1200" dirty="0"/>
              <a:t> -</a:t>
            </a:r>
          </a:p>
        </p:txBody>
      </p:sp>
    </p:spTree>
    <p:extLst>
      <p:ext uri="{BB962C8B-B14F-4D97-AF65-F5344CB8AC3E}">
        <p14:creationId xmlns:p14="http://schemas.microsoft.com/office/powerpoint/2010/main" val="36961118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Risk Mitigation or Aggravation?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8473"/>
            <a:ext cx="6486953" cy="4872327"/>
          </a:xfrm>
          <a:prstGeom prst="rect">
            <a:avLst/>
          </a:prstGeom>
        </p:spPr>
      </p:pic>
      <p:sp>
        <p:nvSpPr>
          <p:cNvPr id="6" name="Slide Number Placeholder 2"/>
          <p:cNvSpPr txBox="1">
            <a:spLocks/>
          </p:cNvSpPr>
          <p:nvPr/>
        </p:nvSpPr>
        <p:spPr>
          <a:xfrm>
            <a:off x="0" y="6492875"/>
            <a:ext cx="91440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dirty="0"/>
              <a:t>- </a:t>
            </a:r>
            <a:fld id="{98C066BB-9BFB-4BFB-8E38-E9670E9CB309}" type="slidenum">
              <a:rPr lang="en-US" sz="1200" smtClean="0"/>
              <a:t>14</a:t>
            </a:fld>
            <a:r>
              <a:rPr lang="en-US" sz="1200" dirty="0"/>
              <a:t> -</a:t>
            </a:r>
          </a:p>
        </p:txBody>
      </p:sp>
    </p:spTree>
    <p:extLst>
      <p:ext uri="{BB962C8B-B14F-4D97-AF65-F5344CB8AC3E}">
        <p14:creationId xmlns:p14="http://schemas.microsoft.com/office/powerpoint/2010/main" val="67487486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Radiation Policy and Tradeoffs</a:t>
            </a:r>
          </a:p>
        </p:txBody>
      </p:sp>
      <p:graphicFrame>
        <p:nvGraphicFramePr>
          <p:cNvPr id="2" name="Table 1"/>
          <p:cNvGraphicFramePr>
            <a:graphicFrameLocks noGrp="1"/>
          </p:cNvGraphicFramePr>
          <p:nvPr>
            <p:extLst>
              <p:ext uri="{D42A27DB-BD31-4B8C-83A1-F6EECF244321}">
                <p14:modId xmlns:p14="http://schemas.microsoft.com/office/powerpoint/2010/main" val="1545470301"/>
              </p:ext>
            </p:extLst>
          </p:nvPr>
        </p:nvGraphicFramePr>
        <p:xfrm>
          <a:off x="381000" y="1588076"/>
          <a:ext cx="8303559" cy="4812724"/>
        </p:xfrm>
        <a:graphic>
          <a:graphicData uri="http://schemas.openxmlformats.org/drawingml/2006/table">
            <a:tbl>
              <a:tblPr firstRow="1" firstCol="1" bandRow="1">
                <a:tableStyleId>{5C22544A-7EE6-4342-B048-85BDC9FD1C3A}</a:tableStyleId>
              </a:tblPr>
              <a:tblGrid>
                <a:gridCol w="3445094">
                  <a:extLst>
                    <a:ext uri="{9D8B030D-6E8A-4147-A177-3AD203B41FA5}">
                      <a16:colId xmlns:a16="http://schemas.microsoft.com/office/drawing/2014/main" val="20000"/>
                    </a:ext>
                  </a:extLst>
                </a:gridCol>
                <a:gridCol w="2629687">
                  <a:extLst>
                    <a:ext uri="{9D8B030D-6E8A-4147-A177-3AD203B41FA5}">
                      <a16:colId xmlns:a16="http://schemas.microsoft.com/office/drawing/2014/main" val="20001"/>
                    </a:ext>
                  </a:extLst>
                </a:gridCol>
                <a:gridCol w="2228778">
                  <a:extLst>
                    <a:ext uri="{9D8B030D-6E8A-4147-A177-3AD203B41FA5}">
                      <a16:colId xmlns:a16="http://schemas.microsoft.com/office/drawing/2014/main" val="20002"/>
                    </a:ext>
                  </a:extLst>
                </a:gridCol>
              </a:tblGrid>
              <a:tr h="653368">
                <a:tc>
                  <a:txBody>
                    <a:bodyPr/>
                    <a:lstStyle/>
                    <a:p>
                      <a:pPr marL="0" marR="0" indent="0" algn="ctr">
                        <a:lnSpc>
                          <a:spcPct val="100000"/>
                        </a:lnSpc>
                        <a:spcBef>
                          <a:spcPts val="0"/>
                        </a:spcBef>
                        <a:spcAft>
                          <a:spcPts val="0"/>
                        </a:spcAft>
                      </a:pPr>
                      <a:r>
                        <a:rPr lang="en-US" sz="2000" kern="0" dirty="0">
                          <a:effectLst/>
                        </a:rPr>
                        <a:t>Target Risk</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2000" kern="0" dirty="0">
                          <a:effectLst/>
                        </a:rPr>
                        <a:t>Countervailing Risk</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2000" kern="0">
                          <a:effectLst/>
                        </a:rPr>
                        <a:t>Risk Transfer Typology</a:t>
                      </a:r>
                      <a:endParaRPr lang="en-US" sz="20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80052">
                <a:tc rowSpan="5">
                  <a:txBody>
                    <a:bodyPr/>
                    <a:lstStyle/>
                    <a:p>
                      <a:pPr marL="0" marR="0" indent="0">
                        <a:lnSpc>
                          <a:spcPct val="100000"/>
                        </a:lnSpc>
                        <a:spcBef>
                          <a:spcPts val="0"/>
                        </a:spcBef>
                        <a:spcAft>
                          <a:spcPts val="0"/>
                        </a:spcAft>
                      </a:pPr>
                      <a:r>
                        <a:rPr lang="en-US" sz="2000" kern="0" dirty="0">
                          <a:effectLst/>
                        </a:rPr>
                        <a:t>Radiation-induced cancer in (theoretical) critical group</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nSpc>
                          <a:spcPct val="100000"/>
                        </a:lnSpc>
                        <a:spcBef>
                          <a:spcPts val="0"/>
                        </a:spcBef>
                        <a:spcAft>
                          <a:spcPts val="0"/>
                        </a:spcAft>
                      </a:pPr>
                      <a:r>
                        <a:rPr lang="en-US" sz="2000" kern="0" dirty="0">
                          <a:effectLst/>
                        </a:rPr>
                        <a:t> </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nSpc>
                          <a:spcPct val="100000"/>
                        </a:lnSpc>
                        <a:spcBef>
                          <a:spcPts val="0"/>
                        </a:spcBef>
                        <a:spcAft>
                          <a:spcPts val="0"/>
                        </a:spcAft>
                      </a:pPr>
                      <a:r>
                        <a:rPr lang="en-US" sz="2000" kern="0" dirty="0">
                          <a:effectLst/>
                        </a:rPr>
                        <a:t> </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nSpc>
                          <a:spcPct val="100000"/>
                        </a:lnSpc>
                        <a:spcBef>
                          <a:spcPts val="0"/>
                        </a:spcBef>
                        <a:spcAft>
                          <a:spcPts val="0"/>
                        </a:spcAft>
                      </a:pPr>
                      <a:r>
                        <a:rPr lang="en-US" sz="2000" kern="0" dirty="0">
                          <a:effectLst/>
                        </a:rPr>
                        <a:t> </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nSpc>
                          <a:spcPct val="100000"/>
                        </a:lnSpc>
                        <a:spcBef>
                          <a:spcPts val="0"/>
                        </a:spcBef>
                        <a:spcAft>
                          <a:spcPts val="0"/>
                        </a:spcAft>
                      </a:pPr>
                      <a:r>
                        <a:rPr lang="en-US" sz="2000" kern="0" dirty="0">
                          <a:effectLst/>
                        </a:rPr>
                        <a:t> </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Radiation-induced cancer in actual workers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a:effectLst/>
                        </a:rPr>
                        <a:t>Transfer</a:t>
                      </a:r>
                      <a:endParaRPr lang="en-US" sz="20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53368">
                <a:tc vMerge="1">
                  <a:txBody>
                    <a:bodyPr/>
                    <a:lstStyle/>
                    <a:p>
                      <a:pPr marL="0" marR="0" indent="0">
                        <a:lnSpc>
                          <a:spcPct val="100000"/>
                        </a:lnSpc>
                        <a:spcBef>
                          <a:spcPts val="0"/>
                        </a:spcBef>
                        <a:spcAft>
                          <a:spcPts val="0"/>
                        </a:spcAft>
                      </a:pP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Occupational injuries in workers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Transformation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0052">
                <a:tc vMerge="1">
                  <a:txBody>
                    <a:bodyPr/>
                    <a:lstStyle/>
                    <a:p>
                      <a:pPr marL="0" marR="0" indent="0">
                        <a:lnSpc>
                          <a:spcPct val="100000"/>
                        </a:lnSpc>
                        <a:spcBef>
                          <a:spcPts val="0"/>
                        </a:spcBef>
                        <a:spcAft>
                          <a:spcPts val="0"/>
                        </a:spcAft>
                      </a:pP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Non-radiation cancer from burning fuel (exhaust</a:t>
                      </a:r>
                      <a:r>
                        <a:rPr lang="en-US" sz="2000" kern="0" baseline="0" dirty="0">
                          <a:effectLst/>
                        </a:rPr>
                        <a:t> fumes)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Offset/Transfer -or-</a:t>
                      </a:r>
                    </a:p>
                    <a:p>
                      <a:pPr marL="0" marR="0" indent="0">
                        <a:lnSpc>
                          <a:spcPct val="100000"/>
                        </a:lnSpc>
                        <a:spcBef>
                          <a:spcPts val="0"/>
                        </a:spcBef>
                        <a:spcAft>
                          <a:spcPts val="0"/>
                        </a:spcAft>
                      </a:pPr>
                      <a:r>
                        <a:rPr lang="en-US" sz="2000" kern="0" dirty="0">
                          <a:effectLst/>
                        </a:rPr>
                        <a:t>Substitution/</a:t>
                      </a:r>
                    </a:p>
                    <a:p>
                      <a:pPr marL="0" marR="0" indent="0">
                        <a:lnSpc>
                          <a:spcPct val="100000"/>
                        </a:lnSpc>
                        <a:spcBef>
                          <a:spcPts val="0"/>
                        </a:spcBef>
                        <a:spcAft>
                          <a:spcPts val="0"/>
                        </a:spcAft>
                      </a:pPr>
                      <a:r>
                        <a:rPr lang="en-US" sz="2000" kern="0" dirty="0">
                          <a:effectLst/>
                        </a:rPr>
                        <a:t>Transformation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53368">
                <a:tc vMerge="1">
                  <a:txBody>
                    <a:bodyPr/>
                    <a:lstStyle/>
                    <a:p>
                      <a:pPr marL="0" marR="0" indent="0">
                        <a:lnSpc>
                          <a:spcPct val="100000"/>
                        </a:lnSpc>
                        <a:spcBef>
                          <a:spcPts val="0"/>
                        </a:spcBef>
                        <a:spcAft>
                          <a:spcPts val="0"/>
                        </a:spcAft>
                      </a:pP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Transportation accidents</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Substitution/</a:t>
                      </a:r>
                    </a:p>
                    <a:p>
                      <a:pPr marL="0" marR="0" indent="0">
                        <a:lnSpc>
                          <a:spcPct val="100000"/>
                        </a:lnSpc>
                        <a:spcBef>
                          <a:spcPts val="0"/>
                        </a:spcBef>
                        <a:spcAft>
                          <a:spcPts val="0"/>
                        </a:spcAft>
                      </a:pPr>
                      <a:r>
                        <a:rPr lang="en-US" sz="2000" kern="0" dirty="0">
                          <a:effectLst/>
                        </a:rPr>
                        <a:t>Transformation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53368">
                <a:tc vMerge="1">
                  <a:txBody>
                    <a:bodyPr/>
                    <a:lstStyle/>
                    <a:p>
                      <a:pPr marL="0" marR="0" indent="0">
                        <a:lnSpc>
                          <a:spcPct val="100000"/>
                        </a:lnSpc>
                        <a:spcBef>
                          <a:spcPts val="0"/>
                        </a:spcBef>
                        <a:spcAft>
                          <a:spcPts val="0"/>
                        </a:spcAft>
                      </a:pP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Ecosystem/natural resource degradation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100000"/>
                        </a:lnSpc>
                        <a:spcBef>
                          <a:spcPts val="0"/>
                        </a:spcBef>
                        <a:spcAft>
                          <a:spcPts val="0"/>
                        </a:spcAft>
                      </a:pPr>
                      <a:r>
                        <a:rPr lang="en-US" sz="2000" kern="0" dirty="0">
                          <a:effectLst/>
                        </a:rPr>
                        <a:t>Substitution/</a:t>
                      </a:r>
                    </a:p>
                    <a:p>
                      <a:pPr marL="0" marR="0" indent="0">
                        <a:lnSpc>
                          <a:spcPct val="100000"/>
                        </a:lnSpc>
                        <a:spcBef>
                          <a:spcPts val="0"/>
                        </a:spcBef>
                        <a:spcAft>
                          <a:spcPts val="0"/>
                        </a:spcAft>
                      </a:pPr>
                      <a:r>
                        <a:rPr lang="en-US" sz="2000" kern="0" dirty="0">
                          <a:effectLst/>
                        </a:rPr>
                        <a:t>Transformation</a:t>
                      </a:r>
                      <a:endParaRPr lang="en-US" sz="20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863558"/>
            <a:ext cx="3276600" cy="2461042"/>
          </a:xfrm>
          <a:prstGeom prst="rect">
            <a:avLst/>
          </a:prstGeom>
        </p:spPr>
      </p:pic>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2B54AA4C-F354-46E4-B352-E32983A78E8E}" type="slidenum">
              <a:rPr lang="en-US" sz="1200" smtClean="0"/>
              <a:t>15</a:t>
            </a:fld>
            <a:r>
              <a:rPr lang="en-US" sz="1200" dirty="0"/>
              <a:t> -</a:t>
            </a:r>
          </a:p>
        </p:txBody>
      </p:sp>
    </p:spTree>
    <p:extLst>
      <p:ext uri="{BB962C8B-B14F-4D97-AF65-F5344CB8AC3E}">
        <p14:creationId xmlns:p14="http://schemas.microsoft.com/office/powerpoint/2010/main" val="246028379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399" y="76200"/>
            <a:ext cx="5851913" cy="6264276"/>
          </a:xfrm>
          <a:prstGeom prst="rect">
            <a:avLst/>
          </a:prstGeom>
        </p:spPr>
      </p:pic>
      <p:sp>
        <p:nvSpPr>
          <p:cNvPr id="5" name="Title 4"/>
          <p:cNvSpPr>
            <a:spLocks noGrp="1"/>
          </p:cNvSpPr>
          <p:nvPr>
            <p:ph type="title"/>
          </p:nvPr>
        </p:nvSpPr>
        <p:spPr>
          <a:xfrm>
            <a:off x="457200" y="2169182"/>
            <a:ext cx="3165764" cy="1805565"/>
          </a:xfrm>
        </p:spPr>
        <p:txBody>
          <a:bodyPr>
            <a:normAutofit/>
          </a:bodyPr>
          <a:lstStyle/>
          <a:p>
            <a:r>
              <a:rPr lang="en-US" sz="3600" dirty="0">
                <a:solidFill>
                  <a:schemeClr val="tx1"/>
                </a:solidFill>
              </a:rPr>
              <a:t>Draft Conceptual Model</a:t>
            </a:r>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B246D641-90C7-4E45-BB31-ED9EE0CA350E}" type="slidenum">
              <a:rPr lang="en-US" sz="1200" smtClean="0"/>
              <a:t>16</a:t>
            </a:fld>
            <a:r>
              <a:rPr lang="en-US" sz="1200" dirty="0"/>
              <a:t> -</a:t>
            </a:r>
          </a:p>
        </p:txBody>
      </p:sp>
    </p:spTree>
    <p:extLst>
      <p:ext uri="{BB962C8B-B14F-4D97-AF65-F5344CB8AC3E}">
        <p14:creationId xmlns:p14="http://schemas.microsoft.com/office/powerpoint/2010/main" val="230890890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0399" y="65731"/>
            <a:ext cx="5867401" cy="6373691"/>
          </a:xfrm>
          <a:prstGeom prst="rect">
            <a:avLst/>
          </a:prstGeom>
        </p:spPr>
      </p:pic>
      <p:sp>
        <p:nvSpPr>
          <p:cNvPr id="5" name="Title 4"/>
          <p:cNvSpPr>
            <a:spLocks noGrp="1"/>
          </p:cNvSpPr>
          <p:nvPr>
            <p:ph type="title"/>
          </p:nvPr>
        </p:nvSpPr>
        <p:spPr>
          <a:xfrm>
            <a:off x="457200" y="2169182"/>
            <a:ext cx="3165764" cy="1805565"/>
          </a:xfrm>
        </p:spPr>
        <p:txBody>
          <a:bodyPr>
            <a:normAutofit/>
          </a:bodyPr>
          <a:lstStyle/>
          <a:p>
            <a:r>
              <a:rPr lang="en-US" sz="3600" dirty="0">
                <a:solidFill>
                  <a:schemeClr val="tx1"/>
                </a:solidFill>
              </a:rPr>
              <a:t>Draft Conceptual Model</a:t>
            </a:r>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B246D641-90C7-4E45-BB31-ED9EE0CA350E}" type="slidenum">
              <a:rPr lang="en-US" sz="1200" smtClean="0"/>
              <a:t>17</a:t>
            </a:fld>
            <a:r>
              <a:rPr lang="en-US" sz="1200" dirty="0"/>
              <a:t> -</a:t>
            </a:r>
          </a:p>
        </p:txBody>
      </p:sp>
    </p:spTree>
    <p:extLst>
      <p:ext uri="{BB962C8B-B14F-4D97-AF65-F5344CB8AC3E}">
        <p14:creationId xmlns:p14="http://schemas.microsoft.com/office/powerpoint/2010/main" val="58288434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Summary</a:t>
            </a:r>
          </a:p>
        </p:txBody>
      </p:sp>
      <p:sp>
        <p:nvSpPr>
          <p:cNvPr id="52227" name="Rectangle 3"/>
          <p:cNvSpPr>
            <a:spLocks noGrp="1" noChangeArrowheads="1"/>
          </p:cNvSpPr>
          <p:nvPr>
            <p:ph idx="1"/>
          </p:nvPr>
        </p:nvSpPr>
        <p:spPr>
          <a:xfrm>
            <a:off x="381000" y="1627188"/>
            <a:ext cx="8382000" cy="4826000"/>
          </a:xfrm>
        </p:spPr>
        <p:txBody>
          <a:bodyPr/>
          <a:lstStyle/>
          <a:p>
            <a:pPr>
              <a:spcBef>
                <a:spcPts val="1200"/>
              </a:spcBef>
            </a:pPr>
            <a:r>
              <a:rPr lang="en-US" sz="2400" dirty="0"/>
              <a:t>Risk tradeoffs are a normal consequence of everyday </a:t>
            </a:r>
            <a:r>
              <a:rPr lang="en-US" sz="2400" dirty="0" err="1"/>
              <a:t>decisionmaking</a:t>
            </a:r>
            <a:endParaRPr lang="en-US" sz="2400" dirty="0"/>
          </a:p>
          <a:p>
            <a:pPr>
              <a:spcBef>
                <a:spcPts val="1200"/>
              </a:spcBef>
            </a:pPr>
            <a:r>
              <a:rPr lang="en-US" sz="2400" dirty="0"/>
              <a:t>Radiation policymaking is conducted in a manner leading to important risk tradeoffs</a:t>
            </a:r>
          </a:p>
          <a:p>
            <a:pPr>
              <a:spcBef>
                <a:spcPts val="1200"/>
              </a:spcBef>
            </a:pPr>
            <a:r>
              <a:rPr lang="en-US" sz="2400" dirty="0"/>
              <a:t>There has been some talk in this room about “moving forward” with recommendations, maybe as soon as this afternoon</a:t>
            </a:r>
          </a:p>
          <a:p>
            <a:pPr>
              <a:spcBef>
                <a:spcPts val="1200"/>
              </a:spcBef>
            </a:pPr>
            <a:r>
              <a:rPr lang="en-US" sz="2400" dirty="0"/>
              <a:t>Yet this meeting is characterized by many of the same sources that are already responsible for tradeoffs in radiation policymaking (omitted voice, heuristics, old technology bias, bounded roles, human behavioral responses)  </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D11F48DC-A018-400B-826D-110AC1147BC3}" type="slidenum">
              <a:rPr lang="en-US" sz="1200" smtClean="0"/>
              <a:t>18</a:t>
            </a:fld>
            <a:r>
              <a:rPr lang="en-US" sz="1200" dirty="0"/>
              <a:t> -</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Summary</a:t>
            </a:r>
          </a:p>
        </p:txBody>
      </p:sp>
      <p:sp>
        <p:nvSpPr>
          <p:cNvPr id="52227" name="Rectangle 3"/>
          <p:cNvSpPr>
            <a:spLocks noGrp="1" noChangeArrowheads="1"/>
          </p:cNvSpPr>
          <p:nvPr>
            <p:ph idx="1"/>
          </p:nvPr>
        </p:nvSpPr>
        <p:spPr>
          <a:xfrm>
            <a:off x="381000" y="1627188"/>
            <a:ext cx="8382000" cy="4826000"/>
          </a:xfrm>
        </p:spPr>
        <p:txBody>
          <a:bodyPr/>
          <a:lstStyle/>
          <a:p>
            <a:pPr>
              <a:spcBef>
                <a:spcPts val="1200"/>
              </a:spcBef>
            </a:pPr>
            <a:r>
              <a:rPr lang="en-US" sz="2400" dirty="0"/>
              <a:t>Rigid dose limits prohibit considerations of risk vs. risk, “flexible” dose limits would not (i.e., graded approach)</a:t>
            </a:r>
          </a:p>
          <a:p>
            <a:pPr>
              <a:spcBef>
                <a:spcPts val="1200"/>
              </a:spcBef>
            </a:pPr>
            <a:r>
              <a:rPr lang="en-US" sz="2400" dirty="0"/>
              <a:t>Dose limits should reflect risks in a manner that can be weighed against other risks (i.e., magnitude, size of population, certainty of estimates, types of adverse outcomes, distributional outcomes, and timing)</a:t>
            </a:r>
          </a:p>
          <a:p>
            <a:pPr>
              <a:spcBef>
                <a:spcPts val="1200"/>
              </a:spcBef>
            </a:pPr>
            <a:r>
              <a:rPr lang="en-US" sz="2400" dirty="0"/>
              <a:t>Research on tradeoff analysis is needed</a:t>
            </a:r>
          </a:p>
          <a:p>
            <a:pPr lvl="1">
              <a:spcBef>
                <a:spcPts val="1200"/>
              </a:spcBef>
            </a:pPr>
            <a:r>
              <a:rPr lang="en-US" sz="2000" b="0" dirty="0"/>
              <a:t>Application of the framework to radiation</a:t>
            </a:r>
          </a:p>
          <a:p>
            <a:pPr lvl="1">
              <a:spcBef>
                <a:spcPts val="1200"/>
              </a:spcBef>
            </a:pPr>
            <a:r>
              <a:rPr lang="en-US" sz="2000" b="0" dirty="0"/>
              <a:t>Quantification of weighing measures</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103A061E-9875-4C9B-A1DC-916C07A456F9}" type="slidenum">
              <a:rPr lang="en-US" sz="1200" smtClean="0"/>
              <a:t>19</a:t>
            </a:fld>
            <a:r>
              <a:rPr lang="en-US" sz="1200" dirty="0"/>
              <a:t> -</a:t>
            </a:r>
          </a:p>
        </p:txBody>
      </p:sp>
    </p:spTree>
    <p:extLst>
      <p:ext uri="{BB962C8B-B14F-4D97-AF65-F5344CB8AC3E}">
        <p14:creationId xmlns:p14="http://schemas.microsoft.com/office/powerpoint/2010/main" val="404978685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Autofit/>
          </a:bodyPr>
          <a:lstStyle/>
          <a:p>
            <a:r>
              <a:rPr lang="en-US" dirty="0"/>
              <a:t>Professional Background</a:t>
            </a:r>
          </a:p>
        </p:txBody>
      </p:sp>
      <p:sp>
        <p:nvSpPr>
          <p:cNvPr id="9219" name="Rectangle 3"/>
          <p:cNvSpPr>
            <a:spLocks noGrp="1" noChangeArrowheads="1"/>
          </p:cNvSpPr>
          <p:nvPr>
            <p:ph idx="1"/>
          </p:nvPr>
        </p:nvSpPr>
        <p:spPr>
          <a:xfrm>
            <a:off x="457200" y="1600200"/>
            <a:ext cx="8305800" cy="4826000"/>
          </a:xfrm>
        </p:spPr>
        <p:txBody>
          <a:bodyPr/>
          <a:lstStyle/>
          <a:p>
            <a:pPr>
              <a:spcBef>
                <a:spcPts val="1200"/>
              </a:spcBef>
            </a:pPr>
            <a:r>
              <a:rPr lang="en-US" sz="2400" dirty="0"/>
              <a:t>Certified Health Physicist with more than 30 years of nuclear field experience</a:t>
            </a:r>
          </a:p>
          <a:p>
            <a:pPr>
              <a:spcBef>
                <a:spcPts val="1200"/>
              </a:spcBef>
            </a:pPr>
            <a:r>
              <a:rPr lang="en-US" sz="2400" dirty="0"/>
              <a:t>Highlights</a:t>
            </a:r>
          </a:p>
          <a:p>
            <a:pPr lvl="1">
              <a:spcBef>
                <a:spcPts val="1200"/>
              </a:spcBef>
            </a:pPr>
            <a:r>
              <a:rPr lang="en-US" sz="2000" b="0" dirty="0"/>
              <a:t>Placed more than 100 million pounds of mostly innocuous waste into transit (3 accidents)</a:t>
            </a:r>
          </a:p>
          <a:p>
            <a:pPr lvl="1">
              <a:spcBef>
                <a:spcPts val="1200"/>
              </a:spcBef>
            </a:pPr>
            <a:r>
              <a:rPr lang="en-US" sz="2000" b="0" dirty="0"/>
              <a:t>Burned tens of thousands of gallons of diesel fuel</a:t>
            </a:r>
          </a:p>
          <a:p>
            <a:pPr lvl="1">
              <a:spcBef>
                <a:spcPts val="1200"/>
              </a:spcBef>
            </a:pPr>
            <a:r>
              <a:rPr lang="en-US" sz="2000" b="0" dirty="0"/>
              <a:t>Destroyed hundreds of acres of ecosystem</a:t>
            </a:r>
          </a:p>
          <a:p>
            <a:pPr lvl="1">
              <a:spcBef>
                <a:spcPts val="1200"/>
              </a:spcBef>
            </a:pPr>
            <a:r>
              <a:rPr lang="en-US" sz="2000" b="0" dirty="0"/>
              <a:t>Witnessed a dozen or more friends and coworkers get hurt at work</a:t>
            </a:r>
          </a:p>
          <a:p>
            <a:pPr lvl="1">
              <a:spcBef>
                <a:spcPts val="1200"/>
              </a:spcBef>
            </a:pPr>
            <a:r>
              <a:rPr lang="en-US" sz="2000" b="0" dirty="0"/>
              <a:t>Probably haven’t prevented a single solid cancer in a real person </a:t>
            </a:r>
          </a:p>
          <a:p>
            <a:pPr lvl="1">
              <a:spcBef>
                <a:spcPts val="1200"/>
              </a:spcBef>
            </a:pPr>
            <a:r>
              <a:rPr lang="en-US" sz="2000" b="0" dirty="0"/>
              <a:t>The good news is that I’m killing it with the critical group!</a:t>
            </a:r>
          </a:p>
          <a:p>
            <a:pPr marL="0" indent="0">
              <a:buNone/>
            </a:pPr>
            <a:endParaRPr lang="en-US" dirty="0"/>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34414836-C7B9-467E-8E62-A6D2DA2681EA}" type="slidenum">
              <a:rPr lang="en-US" sz="1200" smtClean="0"/>
              <a:t>2</a:t>
            </a:fld>
            <a:r>
              <a:rPr lang="en-US" sz="1200" dirty="0"/>
              <a:t> -</a:t>
            </a:r>
          </a:p>
        </p:txBody>
      </p:sp>
    </p:spTree>
    <p:extLst>
      <p:ext uri="{BB962C8B-B14F-4D97-AF65-F5344CB8AC3E}">
        <p14:creationId xmlns:p14="http://schemas.microsoft.com/office/powerpoint/2010/main" val="3758385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fade">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fade">
                                      <p:cBhvr>
                                        <p:cTn id="27" dur="500"/>
                                        <p:tgtEl>
                                          <p:spTgt spid="92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9">
                                            <p:txEl>
                                              <p:pRg st="6" end="6"/>
                                            </p:txEl>
                                          </p:spTgt>
                                        </p:tgtEl>
                                        <p:attrNameLst>
                                          <p:attrName>style.visibility</p:attrName>
                                        </p:attrNameLst>
                                      </p:cBhvr>
                                      <p:to>
                                        <p:strVal val="visible"/>
                                      </p:to>
                                    </p:set>
                                    <p:animEffect transition="in" filter="fade">
                                      <p:cBhvr>
                                        <p:cTn id="32" dur="500"/>
                                        <p:tgtEl>
                                          <p:spTgt spid="92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19">
                                            <p:txEl>
                                              <p:pRg st="7" end="7"/>
                                            </p:txEl>
                                          </p:spTgt>
                                        </p:tgtEl>
                                        <p:attrNameLst>
                                          <p:attrName>style.visibility</p:attrName>
                                        </p:attrNameLst>
                                      </p:cBhvr>
                                      <p:to>
                                        <p:strVal val="visible"/>
                                      </p:to>
                                    </p:set>
                                    <p:animEffect transition="in" filter="fade">
                                      <p:cBhvr>
                                        <p:cTn id="37"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References</a:t>
            </a:r>
          </a:p>
        </p:txBody>
      </p:sp>
      <p:sp>
        <p:nvSpPr>
          <p:cNvPr id="5" name="Content Placeholder 4"/>
          <p:cNvSpPr>
            <a:spLocks noGrp="1"/>
          </p:cNvSpPr>
          <p:nvPr>
            <p:ph idx="1"/>
          </p:nvPr>
        </p:nvSpPr>
        <p:spPr>
          <a:xfrm>
            <a:off x="457200" y="1600200"/>
            <a:ext cx="8229600" cy="4756150"/>
          </a:xfrm>
        </p:spPr>
        <p:txBody>
          <a:bodyPr>
            <a:normAutofit fontScale="47500" lnSpcReduction="20000"/>
          </a:bodyPr>
          <a:lstStyle/>
          <a:p>
            <a:pPr marL="457200" lvl="2" indent="-457200" fontAlgn="base">
              <a:lnSpc>
                <a:spcPct val="120000"/>
              </a:lnSpc>
              <a:spcBef>
                <a:spcPts val="1200"/>
              </a:spcBef>
              <a:spcAft>
                <a:spcPts val="200"/>
              </a:spcAft>
              <a:buClrTx/>
              <a:buSzPct val="100000"/>
              <a:buFont typeface="+mj-lt"/>
              <a:buAutoNum type="arabicPeriod"/>
            </a:pPr>
            <a:r>
              <a:rPr lang="en-US" dirty="0"/>
              <a:t>National Research Council of the National Academies</a:t>
            </a:r>
            <a:r>
              <a:rPr lang="en-US" i="1" dirty="0"/>
              <a:t>. Health Risks From Exposure To Low Levels Of Ionizing Radiation, </a:t>
            </a:r>
            <a:r>
              <a:rPr lang="en-US" i="1" dirty="0" err="1"/>
              <a:t>BEIR</a:t>
            </a:r>
            <a:r>
              <a:rPr lang="en-US" i="1" dirty="0"/>
              <a:t> VII, Phase 2</a:t>
            </a:r>
            <a:r>
              <a:rPr lang="en-US" dirty="0"/>
              <a:t>. 2006.</a:t>
            </a:r>
          </a:p>
          <a:p>
            <a:pPr marL="457200" lvl="2" indent="-457200" fontAlgn="base">
              <a:lnSpc>
                <a:spcPct val="120000"/>
              </a:lnSpc>
              <a:spcBef>
                <a:spcPts val="1200"/>
              </a:spcBef>
              <a:spcAft>
                <a:spcPts val="200"/>
              </a:spcAft>
              <a:buClrTx/>
              <a:buSzPct val="100000"/>
              <a:buFont typeface="+mj-lt"/>
              <a:buAutoNum type="arabicPeriod"/>
            </a:pPr>
            <a:r>
              <a:rPr lang="en-US" dirty="0"/>
              <a:t>U.S. Government Accountability Office. </a:t>
            </a:r>
            <a:r>
              <a:rPr lang="en-US" i="1" dirty="0"/>
              <a:t>Radiation Standards</a:t>
            </a:r>
            <a:r>
              <a:rPr lang="en-US" dirty="0"/>
              <a:t>. Washington, DC; 2000. </a:t>
            </a:r>
          </a:p>
          <a:p>
            <a:pPr marL="457200" lvl="2" indent="-457200" fontAlgn="base">
              <a:lnSpc>
                <a:spcPct val="120000"/>
              </a:lnSpc>
              <a:spcBef>
                <a:spcPts val="1200"/>
              </a:spcBef>
              <a:spcAft>
                <a:spcPts val="200"/>
              </a:spcAft>
              <a:buSzPct val="100000"/>
              <a:buFont typeface="+mj-lt"/>
              <a:buAutoNum type="arabicPeriod"/>
            </a:pPr>
            <a:r>
              <a:rPr lang="en-US" dirty="0"/>
              <a:t>Hofstetter, P., et al., </a:t>
            </a:r>
            <a:r>
              <a:rPr lang="en-US" i="1" dirty="0"/>
              <a:t>Tools for Comparative Analysis of Alternatives: Competing or Complementary Perspectives?</a:t>
            </a:r>
            <a:r>
              <a:rPr lang="en-US" dirty="0"/>
              <a:t> Risk Analysis, 2002. 22(5): p. 833-851. </a:t>
            </a:r>
          </a:p>
          <a:p>
            <a:pPr marL="457200" lvl="2" indent="-457200" fontAlgn="base">
              <a:lnSpc>
                <a:spcPct val="120000"/>
              </a:lnSpc>
              <a:spcBef>
                <a:spcPts val="1200"/>
              </a:spcBef>
              <a:spcAft>
                <a:spcPts val="200"/>
              </a:spcAft>
              <a:buSzPct val="100000"/>
              <a:buFont typeface="+mj-lt"/>
              <a:buAutoNum type="arabicPeriod"/>
            </a:pPr>
            <a:r>
              <a:rPr lang="en-US" dirty="0"/>
              <a:t>Graham, J.D. and J.B. Wiener, </a:t>
            </a:r>
            <a:r>
              <a:rPr lang="en-US" i="1" dirty="0"/>
              <a:t>Risk Versus Risk: Tradeoffs in Protecting Health and the Environment</a:t>
            </a:r>
            <a:r>
              <a:rPr lang="en-US" dirty="0"/>
              <a:t>. 1995, Cambridge, MA: Harvard University Press. </a:t>
            </a:r>
          </a:p>
          <a:p>
            <a:pPr marL="457200" lvl="2" indent="-457200" fontAlgn="base">
              <a:lnSpc>
                <a:spcPct val="120000"/>
              </a:lnSpc>
              <a:spcBef>
                <a:spcPts val="1200"/>
              </a:spcBef>
              <a:spcAft>
                <a:spcPts val="200"/>
              </a:spcAft>
              <a:buSzPct val="100000"/>
              <a:buFont typeface="+mj-lt"/>
              <a:buAutoNum type="arabicPeriod"/>
            </a:pPr>
            <a:r>
              <a:rPr lang="en-US" dirty="0" err="1"/>
              <a:t>Rascoff</a:t>
            </a:r>
            <a:r>
              <a:rPr lang="en-US" dirty="0"/>
              <a:t>, </a:t>
            </a:r>
            <a:r>
              <a:rPr lang="en-US" dirty="0" err="1"/>
              <a:t>S.J</a:t>
            </a:r>
            <a:r>
              <a:rPr lang="en-US" dirty="0"/>
              <a:t>. and </a:t>
            </a:r>
            <a:r>
              <a:rPr lang="en-US" dirty="0" err="1"/>
              <a:t>R.L</a:t>
            </a:r>
            <a:r>
              <a:rPr lang="en-US" dirty="0"/>
              <a:t>. </a:t>
            </a:r>
            <a:r>
              <a:rPr lang="en-US" dirty="0" err="1"/>
              <a:t>Revesz</a:t>
            </a:r>
            <a:r>
              <a:rPr lang="en-US" dirty="0"/>
              <a:t>, </a:t>
            </a:r>
            <a:r>
              <a:rPr lang="en-US" i="1" dirty="0"/>
              <a:t>The Biases of Risk Tradeoff Analysis: Towards Parity in Environmental and Health-and-Safety Regulation.</a:t>
            </a:r>
            <a:r>
              <a:rPr lang="en-US" dirty="0"/>
              <a:t> University of Chicago Law Review, 2002. 69: p. 1763-2057.</a:t>
            </a:r>
          </a:p>
          <a:p>
            <a:pPr marL="457200" lvl="2" indent="-457200" fontAlgn="base">
              <a:lnSpc>
                <a:spcPct val="120000"/>
              </a:lnSpc>
              <a:spcBef>
                <a:spcPts val="1200"/>
              </a:spcBef>
              <a:spcAft>
                <a:spcPts val="200"/>
              </a:spcAft>
              <a:buSzPct val="100000"/>
              <a:buFont typeface="+mj-lt"/>
              <a:buAutoNum type="arabicPeriod"/>
            </a:pPr>
            <a:r>
              <a:rPr lang="en-US" dirty="0"/>
              <a:t>U.S. Environmental Protection Agency, </a:t>
            </a:r>
            <a:r>
              <a:rPr lang="en-US" i="1" dirty="0"/>
              <a:t>The Ecological Impact of Land Restoration and Cleanup</a:t>
            </a:r>
            <a:r>
              <a:rPr lang="en-US" dirty="0"/>
              <a:t>. 1978, Washington, D.C.: Environmental Protection Agency, Office of Radiation Programs, Criteria and Standards Division.</a:t>
            </a:r>
          </a:p>
          <a:p>
            <a:pPr marL="457200" lvl="2" indent="-457200" fontAlgn="base">
              <a:lnSpc>
                <a:spcPct val="120000"/>
              </a:lnSpc>
              <a:spcBef>
                <a:spcPts val="1200"/>
              </a:spcBef>
              <a:spcAft>
                <a:spcPts val="200"/>
              </a:spcAft>
              <a:buSzPct val="100000"/>
              <a:buFont typeface="+mj-lt"/>
              <a:buAutoNum type="arabicPeriod"/>
            </a:pPr>
            <a:r>
              <a:rPr lang="en-US" dirty="0"/>
              <a:t>Burger, J., M. </a:t>
            </a:r>
            <a:r>
              <a:rPr lang="en-US" dirty="0" err="1"/>
              <a:t>Gochfeld</a:t>
            </a:r>
            <a:r>
              <a:rPr lang="en-US" dirty="0"/>
              <a:t>, and </a:t>
            </a:r>
            <a:r>
              <a:rPr lang="en-US" dirty="0" err="1"/>
              <a:t>C.W</a:t>
            </a:r>
            <a:r>
              <a:rPr lang="en-US" dirty="0"/>
              <a:t>. Powers, </a:t>
            </a:r>
            <a:r>
              <a:rPr lang="en-US" i="1" dirty="0"/>
              <a:t>Integrating Long-Term Stewardship Goals into the Remediation Process: Natural Resource Damages and the Department of Energy.</a:t>
            </a:r>
            <a:r>
              <a:rPr lang="en-US" dirty="0"/>
              <a:t> Journal of Environmental Management, 2007. 82(2): p. 189-199.</a:t>
            </a:r>
          </a:p>
          <a:p>
            <a:pPr marL="457200" lvl="2" indent="-457200" fontAlgn="base">
              <a:lnSpc>
                <a:spcPct val="120000"/>
              </a:lnSpc>
              <a:spcBef>
                <a:spcPts val="1200"/>
              </a:spcBef>
              <a:spcAft>
                <a:spcPts val="200"/>
              </a:spcAft>
              <a:buSzPct val="100000"/>
              <a:buFont typeface="+mj-lt"/>
              <a:buAutoNum type="arabicPeriod"/>
            </a:pPr>
            <a:r>
              <a:rPr lang="en-US" dirty="0"/>
              <a:t>Bandura, A., </a:t>
            </a:r>
            <a:r>
              <a:rPr lang="en-US" i="1" dirty="0"/>
              <a:t>Selective Moral Disengagement in the Exercise of Moral Agency</a:t>
            </a:r>
            <a:r>
              <a:rPr lang="en-US" dirty="0"/>
              <a:t>. Journal of Moral Education, 2002. 31(2): p. 101-19.</a:t>
            </a:r>
          </a:p>
          <a:p>
            <a:pPr marL="457200" lvl="2" indent="-457200" fontAlgn="base">
              <a:lnSpc>
                <a:spcPct val="120000"/>
              </a:lnSpc>
              <a:spcBef>
                <a:spcPts val="1200"/>
              </a:spcBef>
              <a:spcAft>
                <a:spcPts val="200"/>
              </a:spcAft>
              <a:buSzPct val="100000"/>
              <a:buFont typeface="+mj-lt"/>
              <a:buAutoNum type="arabicPeriod"/>
            </a:pPr>
            <a:r>
              <a:rPr lang="en-US" dirty="0"/>
              <a:t>10 C.F.R. § 20.1201, </a:t>
            </a:r>
            <a:r>
              <a:rPr lang="en-US" i="1" dirty="0"/>
              <a:t>Occupational Dose Limits for Adults</a:t>
            </a:r>
            <a:r>
              <a:rPr lang="en-US" dirty="0"/>
              <a:t>. 2017.</a:t>
            </a:r>
          </a:p>
          <a:p>
            <a:pPr marL="457200" lvl="2" indent="-457200" fontAlgn="base">
              <a:lnSpc>
                <a:spcPct val="120000"/>
              </a:lnSpc>
              <a:spcBef>
                <a:spcPts val="1200"/>
              </a:spcBef>
              <a:spcAft>
                <a:spcPts val="200"/>
              </a:spcAft>
              <a:buSzPct val="100000"/>
              <a:buFont typeface="+mj-lt"/>
              <a:buAutoNum type="arabicPeriod"/>
            </a:pPr>
            <a:r>
              <a:rPr lang="en-US" dirty="0"/>
              <a:t>10 C.F.R. § 20.1301, </a:t>
            </a:r>
            <a:r>
              <a:rPr lang="en-US" i="1" dirty="0"/>
              <a:t>Dose Limits for Individual Members of the Public</a:t>
            </a:r>
            <a:r>
              <a:rPr lang="en-US" dirty="0"/>
              <a:t>. 2017.</a:t>
            </a:r>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FAA71160-FDCB-41A6-BDA6-4D4BDF727582}" type="slidenum">
              <a:rPr lang="en-US" sz="1200" smtClean="0"/>
              <a:t>20</a:t>
            </a:fld>
            <a:r>
              <a:rPr lang="en-US" sz="1200" dirty="0"/>
              <a:t> -</a:t>
            </a:r>
          </a:p>
        </p:txBody>
      </p:sp>
    </p:spTree>
    <p:extLst>
      <p:ext uri="{BB962C8B-B14F-4D97-AF65-F5344CB8AC3E}">
        <p14:creationId xmlns:p14="http://schemas.microsoft.com/office/powerpoint/2010/main" val="170597429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Autofit/>
          </a:bodyPr>
          <a:lstStyle/>
          <a:p>
            <a:r>
              <a:rPr lang="en-US" dirty="0"/>
              <a:t>Professional Background</a:t>
            </a:r>
          </a:p>
        </p:txBody>
      </p:sp>
      <p:sp>
        <p:nvSpPr>
          <p:cNvPr id="9219" name="Rectangle 3"/>
          <p:cNvSpPr>
            <a:spLocks noGrp="1" noChangeArrowheads="1"/>
          </p:cNvSpPr>
          <p:nvPr>
            <p:ph idx="1"/>
          </p:nvPr>
        </p:nvSpPr>
        <p:spPr>
          <a:xfrm>
            <a:off x="457200" y="1600200"/>
            <a:ext cx="7848600" cy="4826000"/>
          </a:xfrm>
        </p:spPr>
        <p:txBody>
          <a:bodyPr/>
          <a:lstStyle/>
          <a:p>
            <a:pPr marL="0" indent="0">
              <a:spcBef>
                <a:spcPts val="1200"/>
              </a:spcBef>
              <a:buNone/>
            </a:pPr>
            <a:r>
              <a:rPr lang="en-US" sz="2400" dirty="0"/>
              <a:t>“What is a health physicist?”</a:t>
            </a:r>
          </a:p>
          <a:p>
            <a:pPr marL="0" indent="0">
              <a:spcBef>
                <a:spcPts val="1200"/>
              </a:spcBef>
              <a:buNone/>
            </a:pPr>
            <a:r>
              <a:rPr lang="en-US" sz="2400" dirty="0"/>
              <a:t>I protect imaginary people from exaggerated hazards, and in the process I create real hazards for real people, so I protect those people too, but not nearly as well</a:t>
            </a:r>
          </a:p>
        </p:txBody>
      </p:sp>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34414836-C7B9-467E-8E62-A6D2DA2681EA}" type="slidenum">
              <a:rPr lang="en-US" sz="1200" smtClean="0"/>
              <a:t>3</a:t>
            </a:fld>
            <a:r>
              <a:rPr lang="en-US" sz="1200" dirty="0"/>
              <a:t> -</a:t>
            </a:r>
          </a:p>
        </p:txBody>
      </p:sp>
    </p:spTree>
    <p:extLst>
      <p:ext uri="{BB962C8B-B14F-4D97-AF65-F5344CB8AC3E}">
        <p14:creationId xmlns:p14="http://schemas.microsoft.com/office/powerpoint/2010/main" val="28044136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Ideal [Radiation] Policymaking</a:t>
            </a:r>
          </a:p>
        </p:txBody>
      </p:sp>
      <p:pic>
        <p:nvPicPr>
          <p:cNvPr id="7" name="Picture 6"/>
          <p:cNvPicPr>
            <a:picLocks noChangeAspect="1"/>
          </p:cNvPicPr>
          <p:nvPr/>
        </p:nvPicPr>
        <p:blipFill>
          <a:blip r:embed="rId2"/>
          <a:stretch>
            <a:fillRect/>
          </a:stretch>
        </p:blipFill>
        <p:spPr>
          <a:xfrm>
            <a:off x="1905000" y="1676400"/>
            <a:ext cx="5386576" cy="4700587"/>
          </a:xfrm>
          <a:prstGeom prst="rect">
            <a:avLst/>
          </a:prstGeom>
        </p:spPr>
      </p:pic>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F9F88887-BFA0-4AB9-8C64-F0B3DA5FAB88}" type="slidenum">
              <a:rPr lang="en-US" sz="1200" smtClean="0"/>
              <a:t>4</a:t>
            </a:fld>
            <a:r>
              <a:rPr lang="en-US" sz="1200" dirty="0"/>
              <a:t> -</a:t>
            </a:r>
          </a:p>
        </p:txBody>
      </p:sp>
    </p:spTree>
    <p:extLst>
      <p:ext uri="{BB962C8B-B14F-4D97-AF65-F5344CB8AC3E}">
        <p14:creationId xmlns:p14="http://schemas.microsoft.com/office/powerpoint/2010/main" val="416983923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The Radiation Paradigm</a:t>
            </a:r>
          </a:p>
        </p:txBody>
      </p:sp>
      <p:pic>
        <p:nvPicPr>
          <p:cNvPr id="4" name="Picture 3"/>
          <p:cNvPicPr>
            <a:picLocks noChangeAspect="1"/>
          </p:cNvPicPr>
          <p:nvPr/>
        </p:nvPicPr>
        <p:blipFill>
          <a:blip r:embed="rId3"/>
          <a:stretch>
            <a:fillRect/>
          </a:stretch>
        </p:blipFill>
        <p:spPr>
          <a:xfrm>
            <a:off x="184243" y="1600200"/>
            <a:ext cx="8614879" cy="4495800"/>
          </a:xfrm>
          <a:prstGeom prst="rect">
            <a:avLst/>
          </a:prstGeom>
        </p:spPr>
      </p:pic>
      <p:sp>
        <p:nvSpPr>
          <p:cNvPr id="7" name="TextBox 6"/>
          <p:cNvSpPr txBox="1"/>
          <p:nvPr/>
        </p:nvSpPr>
        <p:spPr>
          <a:xfrm>
            <a:off x="304800" y="6059269"/>
            <a:ext cx="7514665" cy="646331"/>
          </a:xfrm>
          <a:prstGeom prst="rect">
            <a:avLst/>
          </a:prstGeom>
          <a:noFill/>
        </p:spPr>
        <p:txBody>
          <a:bodyPr wrap="square" rtlCol="0">
            <a:spAutoFit/>
          </a:bodyPr>
          <a:lstStyle/>
          <a:p>
            <a:r>
              <a:rPr lang="en-US" dirty="0"/>
              <a:t>0  1 </a:t>
            </a:r>
            <a:r>
              <a:rPr lang="en-US" dirty="0" err="1"/>
              <a:t>mSv</a:t>
            </a:r>
            <a:r>
              <a:rPr lang="en-US" dirty="0"/>
              <a:t>                               50 </a:t>
            </a:r>
            <a:r>
              <a:rPr lang="en-US" dirty="0" err="1"/>
              <a:t>mSv</a:t>
            </a:r>
            <a:r>
              <a:rPr lang="en-US" dirty="0"/>
              <a:t>                                      100 </a:t>
            </a:r>
            <a:r>
              <a:rPr lang="en-US" dirty="0" err="1"/>
              <a:t>mSv</a:t>
            </a:r>
            <a:r>
              <a:rPr lang="en-US" dirty="0"/>
              <a:t> 0.25 </a:t>
            </a:r>
            <a:r>
              <a:rPr lang="en-US" dirty="0" err="1"/>
              <a:t>mSv</a:t>
            </a:r>
            <a:endParaRPr lang="en-US" dirty="0"/>
          </a:p>
        </p:txBody>
      </p:sp>
      <p:cxnSp>
        <p:nvCxnSpPr>
          <p:cNvPr id="16" name="Straight Connector 15"/>
          <p:cNvCxnSpPr/>
          <p:nvPr/>
        </p:nvCxnSpPr>
        <p:spPr>
          <a:xfrm>
            <a:off x="535459" y="1487269"/>
            <a:ext cx="0" cy="4924647"/>
          </a:xfrm>
          <a:prstGeom prst="line">
            <a:avLst/>
          </a:prstGeom>
          <a:ln w="38100">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1487269"/>
            <a:ext cx="0" cy="4655288"/>
          </a:xfrm>
          <a:prstGeom prst="line">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60694" y="1487269"/>
            <a:ext cx="0" cy="4655288"/>
          </a:xfrm>
          <a:prstGeom prst="line">
            <a:avLst/>
          </a:prstGeom>
          <a:ln w="38100">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43A8850D-B2EC-4756-8CFB-B5C3FC4189B2}" type="slidenum">
              <a:rPr lang="en-US" sz="1200" smtClean="0"/>
              <a:t>5</a:t>
            </a:fld>
            <a:r>
              <a:rPr lang="en-US" sz="1200" dirty="0"/>
              <a:t> -</a:t>
            </a:r>
          </a:p>
        </p:txBody>
      </p:sp>
    </p:spTree>
    <p:custDataLst>
      <p:tags r:id="rId1"/>
    </p:custDataLst>
    <p:extLst>
      <p:ext uri="{BB962C8B-B14F-4D97-AF65-F5344CB8AC3E}">
        <p14:creationId xmlns:p14="http://schemas.microsoft.com/office/powerpoint/2010/main" val="149283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3712" y="400050"/>
            <a:ext cx="7227887" cy="508000"/>
          </a:xfrm>
        </p:spPr>
        <p:txBody>
          <a:bodyPr>
            <a:noAutofit/>
          </a:bodyPr>
          <a:lstStyle/>
          <a:p>
            <a:r>
              <a:rPr lang="en-US" dirty="0"/>
              <a:t>Moral Disengagement (Bandura)</a:t>
            </a:r>
          </a:p>
        </p:txBody>
      </p:sp>
      <p:pic>
        <p:nvPicPr>
          <p:cNvPr id="5" name="Picture 4"/>
          <p:cNvPicPr/>
          <p:nvPr/>
        </p:nvPicPr>
        <p:blipFill>
          <a:blip r:embed="rId2"/>
          <a:stretch>
            <a:fillRect/>
          </a:stretch>
        </p:blipFill>
        <p:spPr>
          <a:xfrm>
            <a:off x="934571" y="1869142"/>
            <a:ext cx="7160558" cy="3576916"/>
          </a:xfrm>
          <a:prstGeom prst="rect">
            <a:avLst/>
          </a:prstGeom>
        </p:spPr>
      </p:pic>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AA2F85F6-1706-45F1-B5A7-5658872393DD}" type="slidenum">
              <a:rPr lang="en-US" sz="1200" smtClean="0"/>
              <a:t>6</a:t>
            </a:fld>
            <a:r>
              <a:rPr lang="en-US" sz="1200" dirty="0"/>
              <a:t> -</a:t>
            </a:r>
          </a:p>
        </p:txBody>
      </p:sp>
    </p:spTree>
    <p:extLst>
      <p:ext uri="{BB962C8B-B14F-4D97-AF65-F5344CB8AC3E}">
        <p14:creationId xmlns:p14="http://schemas.microsoft.com/office/powerpoint/2010/main" val="379006207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Risk Tradeoff</a:t>
            </a:r>
          </a:p>
        </p:txBody>
      </p:sp>
      <p:sp>
        <p:nvSpPr>
          <p:cNvPr id="5" name="Content Placeholder 4"/>
          <p:cNvSpPr>
            <a:spLocks noGrp="1"/>
          </p:cNvSpPr>
          <p:nvPr>
            <p:ph idx="1"/>
          </p:nvPr>
        </p:nvSpPr>
        <p:spPr>
          <a:xfrm>
            <a:off x="457200" y="1573304"/>
            <a:ext cx="8229600" cy="4525963"/>
          </a:xfrm>
        </p:spPr>
        <p:txBody>
          <a:bodyPr>
            <a:noAutofit/>
          </a:bodyPr>
          <a:lstStyle/>
          <a:p>
            <a:r>
              <a:rPr lang="en-US" sz="2400" dirty="0"/>
              <a:t>Trading one risk for another is a phenomenon encountered in everyday decision-making</a:t>
            </a:r>
          </a:p>
          <a:p>
            <a:r>
              <a:rPr lang="en-US" sz="2400" dirty="0"/>
              <a:t>The risks unintentionally or unknowingly fostered are called countervailing risks</a:t>
            </a:r>
          </a:p>
          <a:p>
            <a:r>
              <a:rPr lang="en-US" sz="2400" dirty="0"/>
              <a:t>Countervailing risks are described by familiar terms such as side effects, collateral damage, and unintentional consequences </a:t>
            </a:r>
          </a:p>
          <a:p>
            <a:r>
              <a:rPr lang="en-US" sz="2400" dirty="0"/>
              <a:t>Choosing to manage one risk in light of countervailing risks is called a risk tradeoff</a:t>
            </a:r>
          </a:p>
          <a:p>
            <a:r>
              <a:rPr lang="en-US" sz="2400" dirty="0"/>
              <a:t>Comparative Risk Analysis is used to analyze the risks associated with decision alternatives </a:t>
            </a:r>
          </a:p>
          <a:p>
            <a:endParaRPr lang="en-US" sz="2400" dirty="0"/>
          </a:p>
          <a:p>
            <a:endParaRPr lang="en-US" sz="2400" dirty="0"/>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1AE1E0B4-774F-4A5C-BDC4-F378EA9DEEE0}" type="slidenum">
              <a:rPr lang="en-US" sz="1200" smtClean="0"/>
              <a:t>7</a:t>
            </a:fld>
            <a:r>
              <a:rPr lang="en-US" sz="1200" dirty="0"/>
              <a:t> -</a:t>
            </a:r>
          </a:p>
        </p:txBody>
      </p:sp>
    </p:spTree>
    <p:extLst>
      <p:ext uri="{BB962C8B-B14F-4D97-AF65-F5344CB8AC3E}">
        <p14:creationId xmlns:p14="http://schemas.microsoft.com/office/powerpoint/2010/main" val="425705255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Risk Tradeoff Analysis</a:t>
            </a:r>
          </a:p>
        </p:txBody>
      </p:sp>
      <p:sp>
        <p:nvSpPr>
          <p:cNvPr id="5" name="Content Placeholder 4"/>
          <p:cNvSpPr>
            <a:spLocks noGrp="1"/>
          </p:cNvSpPr>
          <p:nvPr>
            <p:ph idx="1"/>
          </p:nvPr>
        </p:nvSpPr>
        <p:spPr>
          <a:xfrm>
            <a:off x="457200" y="1573304"/>
            <a:ext cx="8229600" cy="4525963"/>
          </a:xfrm>
        </p:spPr>
        <p:txBody>
          <a:bodyPr>
            <a:noAutofit/>
          </a:bodyPr>
          <a:lstStyle/>
          <a:p>
            <a:r>
              <a:rPr lang="en-US" sz="2400" dirty="0"/>
              <a:t>A framework for comparative analysis proposed by Graham and Weiner in 1995</a:t>
            </a:r>
          </a:p>
          <a:p>
            <a:r>
              <a:rPr lang="en-US" sz="2400" dirty="0"/>
              <a:t>Differs from cost benefit analysis in that it is risk vs. risk rather than risk vs. monetary benefit </a:t>
            </a:r>
          </a:p>
          <a:p>
            <a:r>
              <a:rPr lang="en-US" sz="2400" dirty="0"/>
              <a:t>Operationally, consists of </a:t>
            </a:r>
          </a:p>
          <a:p>
            <a:pPr lvl="1"/>
            <a:r>
              <a:rPr lang="en-US" sz="2000" b="0" dirty="0"/>
              <a:t>identifying risk tradeoffs</a:t>
            </a:r>
          </a:p>
          <a:p>
            <a:pPr lvl="1"/>
            <a:r>
              <a:rPr lang="en-US" sz="2000" b="0" dirty="0"/>
              <a:t>weighing the comparative importance of target and countervailing risks, and</a:t>
            </a:r>
          </a:p>
          <a:p>
            <a:pPr lvl="1"/>
            <a:r>
              <a:rPr lang="en-US" sz="2000" b="0" dirty="0"/>
              <a:t>exploring opportunities to reduce overall risk (i.e., a “whole patient approach”)</a:t>
            </a:r>
          </a:p>
          <a:p>
            <a:pPr marL="457200" lvl="1" indent="0">
              <a:buNone/>
            </a:pPr>
            <a:endParaRPr lang="en-US" sz="2000" b="0" dirty="0"/>
          </a:p>
        </p:txBody>
      </p:sp>
      <p:sp>
        <p:nvSpPr>
          <p:cNvPr id="6"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1AE1E0B4-774F-4A5C-BDC4-F378EA9DEEE0}" type="slidenum">
              <a:rPr lang="en-US" sz="1200" smtClean="0"/>
              <a:t>8</a:t>
            </a:fld>
            <a:r>
              <a:rPr lang="en-US" sz="1200" dirty="0"/>
              <a:t> -</a:t>
            </a:r>
          </a:p>
        </p:txBody>
      </p:sp>
    </p:spTree>
    <p:extLst>
      <p:ext uri="{BB962C8B-B14F-4D97-AF65-F5344CB8AC3E}">
        <p14:creationId xmlns:p14="http://schemas.microsoft.com/office/powerpoint/2010/main" val="113140312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Measures for Weighing Risk</a:t>
            </a:r>
          </a:p>
        </p:txBody>
      </p:sp>
      <p:graphicFrame>
        <p:nvGraphicFramePr>
          <p:cNvPr id="7" name="Table 6"/>
          <p:cNvGraphicFramePr>
            <a:graphicFrameLocks noGrp="1"/>
          </p:cNvGraphicFramePr>
          <p:nvPr>
            <p:extLst>
              <p:ext uri="{D42A27DB-BD31-4B8C-83A1-F6EECF244321}">
                <p14:modId xmlns:p14="http://schemas.microsoft.com/office/powerpoint/2010/main" val="2903097499"/>
              </p:ext>
            </p:extLst>
          </p:nvPr>
        </p:nvGraphicFramePr>
        <p:xfrm>
          <a:off x="457201" y="1676400"/>
          <a:ext cx="8229600" cy="3997960"/>
        </p:xfrm>
        <a:graphic>
          <a:graphicData uri="http://schemas.openxmlformats.org/drawingml/2006/table">
            <a:tbl>
              <a:tblPr firstRow="1" bandRow="1">
                <a:tableStyleId>{69CF1AB2-1976-4502-BF36-3FF5EA218861}</a:tableStyleId>
              </a:tblPr>
              <a:tblGrid>
                <a:gridCol w="1676399">
                  <a:extLst>
                    <a:ext uri="{9D8B030D-6E8A-4147-A177-3AD203B41FA5}">
                      <a16:colId xmlns:a16="http://schemas.microsoft.com/office/drawing/2014/main" val="20000"/>
                    </a:ext>
                  </a:extLst>
                </a:gridCol>
                <a:gridCol w="6553201">
                  <a:extLst>
                    <a:ext uri="{9D8B030D-6E8A-4147-A177-3AD203B41FA5}">
                      <a16:colId xmlns:a16="http://schemas.microsoft.com/office/drawing/2014/main" val="20001"/>
                    </a:ext>
                  </a:extLst>
                </a:gridCol>
              </a:tblGrid>
              <a:tr h="370840">
                <a:tc>
                  <a:txBody>
                    <a:bodyPr/>
                    <a:lstStyle/>
                    <a:p>
                      <a:pPr marL="0" marR="0" indent="0">
                        <a:lnSpc>
                          <a:spcPct val="100000"/>
                        </a:lnSpc>
                        <a:spcBef>
                          <a:spcPts val="0"/>
                        </a:spcBef>
                        <a:spcAft>
                          <a:spcPts val="0"/>
                        </a:spcAft>
                      </a:pPr>
                      <a:r>
                        <a:rPr lang="en-US" sz="1400" b="0" kern="0" dirty="0">
                          <a:effectLst/>
                        </a:rPr>
                        <a:t>Magnitude</a:t>
                      </a:r>
                      <a:endParaRPr lang="en-US" sz="14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When</a:t>
                      </a:r>
                      <a:r>
                        <a:rPr lang="en-US" sz="1400" b="0" kern="1200" baseline="0" dirty="0">
                          <a:solidFill>
                            <a:schemeClr val="dk1"/>
                          </a:solidFill>
                          <a:effectLst/>
                          <a:latin typeface="+mn-lt"/>
                          <a:ea typeface="+mn-ea"/>
                          <a:cs typeface="+mn-cs"/>
                        </a:rPr>
                        <a:t> used in RTA, t</a:t>
                      </a:r>
                      <a:r>
                        <a:rPr lang="en-US" sz="1400" b="0" kern="1200" dirty="0">
                          <a:solidFill>
                            <a:schemeClr val="dk1"/>
                          </a:solidFill>
                          <a:effectLst/>
                          <a:latin typeface="+mn-lt"/>
                          <a:ea typeface="+mn-ea"/>
                          <a:cs typeface="+mn-cs"/>
                        </a:rPr>
                        <a:t>he magnitude of a risk is its probability</a:t>
                      </a:r>
                    </a:p>
                  </a:txBody>
                  <a:tcPr marL="27375" marR="27375" marT="0" marB="0"/>
                </a:tc>
                <a:extLst>
                  <a:ext uri="{0D108BD9-81ED-4DB2-BD59-A6C34878D82A}">
                    <a16:rowId xmlns:a16="http://schemas.microsoft.com/office/drawing/2014/main" val="10000"/>
                  </a:ext>
                </a:extLst>
              </a:tr>
              <a:tr h="370840">
                <a:tc>
                  <a:txBody>
                    <a:bodyPr/>
                    <a:lstStyle/>
                    <a:p>
                      <a:pPr marL="0" marR="0" indent="0">
                        <a:lnSpc>
                          <a:spcPct val="100000"/>
                        </a:lnSpc>
                        <a:spcBef>
                          <a:spcPts val="0"/>
                        </a:spcBef>
                        <a:spcAft>
                          <a:spcPts val="0"/>
                        </a:spcAft>
                      </a:pPr>
                      <a:r>
                        <a:rPr lang="en-US" sz="1400" kern="0" dirty="0">
                          <a:effectLst/>
                          <a:latin typeface="+mn-lt"/>
                          <a:ea typeface="+mn-ea"/>
                          <a:cs typeface="+mn-cs"/>
                        </a:rPr>
                        <a:t>Size</a:t>
                      </a:r>
                      <a:r>
                        <a:rPr lang="en-US" sz="1400" kern="0" baseline="0" dirty="0">
                          <a:effectLst/>
                          <a:latin typeface="+mn-lt"/>
                          <a:ea typeface="+mn-ea"/>
                          <a:cs typeface="+mn-cs"/>
                        </a:rPr>
                        <a:t> of Population</a:t>
                      </a:r>
                      <a:endParaRPr lang="en-US"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Considering the size of the population exposed to the risk is important in order to avoid transferring risks onto larger populations</a:t>
                      </a:r>
                    </a:p>
                  </a:txBody>
                  <a:tcPr marL="27375" marR="27375" marT="0" marB="0"/>
                </a:tc>
                <a:extLst>
                  <a:ext uri="{0D108BD9-81ED-4DB2-BD59-A6C34878D82A}">
                    <a16:rowId xmlns:a16="http://schemas.microsoft.com/office/drawing/2014/main" val="10001"/>
                  </a:ext>
                </a:extLst>
              </a:tr>
              <a:tr h="370840">
                <a:tc>
                  <a:txBody>
                    <a:bodyPr/>
                    <a:lstStyle/>
                    <a:p>
                      <a:pPr marL="0" marR="0" indent="0">
                        <a:lnSpc>
                          <a:spcPct val="100000"/>
                        </a:lnSpc>
                        <a:spcBef>
                          <a:spcPts val="0"/>
                        </a:spcBef>
                        <a:spcAft>
                          <a:spcPts val="0"/>
                        </a:spcAft>
                      </a:pPr>
                      <a:r>
                        <a:rPr lang="en-US" sz="1400" b="0" kern="0" dirty="0">
                          <a:effectLst/>
                        </a:rPr>
                        <a:t>Certainty of Estimates</a:t>
                      </a:r>
                      <a:endParaRPr lang="en-US" sz="14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Some outcomes are consistently and concisely defined while others are speculated or assumed</a:t>
                      </a:r>
                      <a:r>
                        <a:rPr lang="en-US" sz="1400" b="0" kern="1200" baseline="0" dirty="0">
                          <a:solidFill>
                            <a:schemeClr val="dk1"/>
                          </a:solidFill>
                          <a:effectLst/>
                          <a:latin typeface="+mn-lt"/>
                          <a:ea typeface="+mn-ea"/>
                          <a:cs typeface="+mn-cs"/>
                        </a:rPr>
                        <a:t> (sy</a:t>
                      </a:r>
                      <a:r>
                        <a:rPr lang="en-US" sz="1400" b="0" kern="1200" dirty="0">
                          <a:solidFill>
                            <a:schemeClr val="dk1"/>
                          </a:solidFill>
                          <a:effectLst/>
                          <a:latin typeface="+mn-lt"/>
                          <a:ea typeface="+mn-ea"/>
                          <a:cs typeface="+mn-cs"/>
                        </a:rPr>
                        <a:t>mmetrical reporting is needed)</a:t>
                      </a:r>
                    </a:p>
                  </a:txBody>
                  <a:tcPr marL="27375" marR="27375" marT="0" marB="0"/>
                </a:tc>
                <a:extLst>
                  <a:ext uri="{0D108BD9-81ED-4DB2-BD59-A6C34878D82A}">
                    <a16:rowId xmlns:a16="http://schemas.microsoft.com/office/drawing/2014/main" val="10002"/>
                  </a:ext>
                </a:extLst>
              </a:tr>
              <a:tr h="370840">
                <a:tc>
                  <a:txBody>
                    <a:bodyPr/>
                    <a:lstStyle/>
                    <a:p>
                      <a:pPr marL="0" marR="0" indent="0">
                        <a:lnSpc>
                          <a:spcPct val="100000"/>
                        </a:lnSpc>
                        <a:spcBef>
                          <a:spcPts val="0"/>
                        </a:spcBef>
                        <a:spcAft>
                          <a:spcPts val="0"/>
                        </a:spcAft>
                      </a:pPr>
                      <a:r>
                        <a:rPr lang="en-US" sz="1400" kern="0" dirty="0">
                          <a:effectLst/>
                          <a:latin typeface="+mn-lt"/>
                          <a:ea typeface="+mn-ea"/>
                          <a:cs typeface="+mn-cs"/>
                        </a:rPr>
                        <a:t>Types of Adverse Outcomes</a:t>
                      </a:r>
                      <a:endParaRPr lang="en-US"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kern="1200" dirty="0">
                          <a:solidFill>
                            <a:schemeClr val="dk1"/>
                          </a:solidFill>
                          <a:effectLst/>
                          <a:latin typeface="+mn-lt"/>
                          <a:ea typeface="+mn-ea"/>
                          <a:cs typeface="+mn-cs"/>
                        </a:rPr>
                        <a:t>Often involves value judgements rather than comparisons along a unidimensional scale (i.e.,</a:t>
                      </a:r>
                      <a:r>
                        <a:rPr lang="en-US" sz="1400" kern="1200" baseline="0" dirty="0">
                          <a:solidFill>
                            <a:schemeClr val="dk1"/>
                          </a:solidFill>
                          <a:effectLst/>
                          <a:latin typeface="+mn-lt"/>
                          <a:ea typeface="+mn-ea"/>
                          <a:cs typeface="+mn-cs"/>
                        </a:rPr>
                        <a:t> how does </a:t>
                      </a:r>
                      <a:r>
                        <a:rPr lang="en-US" sz="1400" kern="1200" dirty="0">
                          <a:solidFill>
                            <a:schemeClr val="dk1"/>
                          </a:solidFill>
                          <a:effectLst/>
                          <a:latin typeface="+mn-lt"/>
                          <a:ea typeface="+mn-ea"/>
                          <a:cs typeface="+mn-cs"/>
                        </a:rPr>
                        <a:t>death by cancer compare against living with decades of permanent disability?)</a:t>
                      </a:r>
                    </a:p>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kern="1200" dirty="0">
                          <a:solidFill>
                            <a:schemeClr val="dk1"/>
                          </a:solidFill>
                          <a:effectLst/>
                          <a:latin typeface="+mn-lt"/>
                          <a:ea typeface="+mn-ea"/>
                          <a:cs typeface="+mn-cs"/>
                        </a:rPr>
                        <a:t>Some risks are felt to be controlled by the individual and voluntary, while others seem outside of one’s control and involuntary </a:t>
                      </a:r>
                    </a:p>
                  </a:txBody>
                  <a:tcPr marL="27375" marR="27375" marT="0" marB="0"/>
                </a:tc>
                <a:extLst>
                  <a:ext uri="{0D108BD9-81ED-4DB2-BD59-A6C34878D82A}">
                    <a16:rowId xmlns:a16="http://schemas.microsoft.com/office/drawing/2014/main" val="10003"/>
                  </a:ext>
                </a:extLst>
              </a:tr>
              <a:tr h="370840">
                <a:tc>
                  <a:txBody>
                    <a:bodyPr/>
                    <a:lstStyle/>
                    <a:p>
                      <a:pPr marL="0" marR="0" indent="0">
                        <a:lnSpc>
                          <a:spcPct val="100000"/>
                        </a:lnSpc>
                        <a:spcBef>
                          <a:spcPts val="0"/>
                        </a:spcBef>
                        <a:spcAft>
                          <a:spcPts val="0"/>
                        </a:spcAft>
                      </a:pPr>
                      <a:r>
                        <a:rPr lang="en-US" sz="1400" b="0" kern="0" dirty="0">
                          <a:effectLst/>
                          <a:latin typeface="+mn-lt"/>
                          <a:ea typeface="+mn-ea"/>
                          <a:cs typeface="+mn-cs"/>
                        </a:rPr>
                        <a:t>Distributional</a:t>
                      </a:r>
                      <a:r>
                        <a:rPr lang="en-US" sz="1400" b="0" kern="0" baseline="0" dirty="0">
                          <a:effectLst/>
                          <a:latin typeface="+mn-lt"/>
                          <a:ea typeface="+mn-ea"/>
                          <a:cs typeface="+mn-cs"/>
                        </a:rPr>
                        <a:t> Considerations</a:t>
                      </a:r>
                      <a:endParaRPr lang="en-US" sz="1400" b="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Who incurs the risks, are they equally distributed among the population, and is one or more groups disproportionately affected? </a:t>
                      </a:r>
                    </a:p>
                  </a:txBody>
                  <a:tcPr marL="27375" marR="27375" marT="0" marB="0"/>
                </a:tc>
                <a:extLst>
                  <a:ext uri="{0D108BD9-81ED-4DB2-BD59-A6C34878D82A}">
                    <a16:rowId xmlns:a16="http://schemas.microsoft.com/office/drawing/2014/main" val="10004"/>
                  </a:ext>
                </a:extLst>
              </a:tr>
              <a:tr h="370840">
                <a:tc>
                  <a:txBody>
                    <a:bodyPr/>
                    <a:lstStyle/>
                    <a:p>
                      <a:pPr marL="0" marR="0" indent="0">
                        <a:lnSpc>
                          <a:spcPct val="100000"/>
                        </a:lnSpc>
                        <a:spcBef>
                          <a:spcPts val="0"/>
                        </a:spcBef>
                        <a:spcAft>
                          <a:spcPts val="0"/>
                        </a:spcAft>
                      </a:pPr>
                      <a:r>
                        <a:rPr lang="en-US" sz="1400" kern="0" dirty="0">
                          <a:effectLst/>
                          <a:latin typeface="+mn-lt"/>
                          <a:ea typeface="+mn-ea"/>
                          <a:cs typeface="+mn-cs"/>
                        </a:rPr>
                        <a:t>Timing</a:t>
                      </a:r>
                      <a:endParaRPr lang="en-US" sz="14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75" marR="27375" marT="0" marB="0"/>
                </a:tc>
                <a:tc>
                  <a:txBody>
                    <a:bodyPr/>
                    <a:lstStyle/>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Concerned with the ethics of which group should bear the risks and when </a:t>
                      </a:r>
                    </a:p>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Considers the time it takes the risk to pose an imminent threat </a:t>
                      </a:r>
                    </a:p>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An outcome that presents after a protracted latency may be perceived as a smaller risk than an imminent one (e.g., cancer may not express itself for years or decades, whereas trauma is proximately</a:t>
                      </a:r>
                      <a:r>
                        <a:rPr lang="en-US" sz="1400" b="0" kern="1200" baseline="0" dirty="0">
                          <a:solidFill>
                            <a:schemeClr val="dk1"/>
                          </a:solidFill>
                          <a:effectLst/>
                          <a:latin typeface="+mn-lt"/>
                          <a:ea typeface="+mn-ea"/>
                          <a:cs typeface="+mn-cs"/>
                        </a:rPr>
                        <a:t> distressing</a:t>
                      </a:r>
                      <a:r>
                        <a:rPr lang="en-US" sz="1400" b="0" kern="1200" dirty="0">
                          <a:solidFill>
                            <a:schemeClr val="dk1"/>
                          </a:solidFill>
                          <a:effectLst/>
                          <a:latin typeface="+mn-lt"/>
                          <a:ea typeface="+mn-ea"/>
                          <a:cs typeface="+mn-cs"/>
                        </a:rPr>
                        <a:t>) </a:t>
                      </a:r>
                    </a:p>
                    <a:p>
                      <a:pPr marL="342900" marR="0" lvl="0" indent="-342900" algn="l" defTabSz="457200" rtl="0" eaLnBrk="1" latinLnBrk="0" hangingPunct="1">
                        <a:lnSpc>
                          <a:spcPct val="100000"/>
                        </a:lnSpc>
                        <a:spcBef>
                          <a:spcPts val="0"/>
                        </a:spcBef>
                        <a:spcAft>
                          <a:spcPts val="0"/>
                        </a:spcAft>
                        <a:buFont typeface="Symbol" panose="05050102010706020507" pitchFamily="18" charset="2"/>
                        <a:buChar char=""/>
                      </a:pPr>
                      <a:r>
                        <a:rPr lang="en-US" sz="1400" b="0" kern="1200" dirty="0">
                          <a:solidFill>
                            <a:schemeClr val="dk1"/>
                          </a:solidFill>
                          <a:effectLst/>
                          <a:latin typeface="+mn-lt"/>
                          <a:ea typeface="+mn-ea"/>
                          <a:cs typeface="+mn-cs"/>
                        </a:rPr>
                        <a:t>Considers whether the risks impact current or future generations</a:t>
                      </a:r>
                    </a:p>
                  </a:txBody>
                  <a:tcPr marL="27375" marR="27375" marT="0" marB="0"/>
                </a:tc>
                <a:extLst>
                  <a:ext uri="{0D108BD9-81ED-4DB2-BD59-A6C34878D82A}">
                    <a16:rowId xmlns:a16="http://schemas.microsoft.com/office/drawing/2014/main" val="10005"/>
                  </a:ext>
                </a:extLst>
              </a:tr>
            </a:tbl>
          </a:graphicData>
        </a:graphic>
      </p:graphicFrame>
      <p:sp>
        <p:nvSpPr>
          <p:cNvPr id="5" name="Slide Number Placeholder 2"/>
          <p:cNvSpPr>
            <a:spLocks noGrp="1"/>
          </p:cNvSpPr>
          <p:nvPr>
            <p:ph type="sldNum" sz="quarter" idx="4294967295"/>
          </p:nvPr>
        </p:nvSpPr>
        <p:spPr>
          <a:xfrm>
            <a:off x="0" y="6492875"/>
            <a:ext cx="9144000" cy="365125"/>
          </a:xfrm>
          <a:prstGeom prst="rect">
            <a:avLst/>
          </a:prstGeom>
        </p:spPr>
        <p:txBody>
          <a:bodyPr/>
          <a:lstStyle/>
          <a:p>
            <a:pPr algn="ctr"/>
            <a:r>
              <a:rPr lang="en-US" sz="1200" dirty="0"/>
              <a:t>- </a:t>
            </a:r>
            <a:fld id="{07A1B9F9-3EC5-41D0-8D80-70488185156F}" type="slidenum">
              <a:rPr lang="en-US" sz="1200" smtClean="0"/>
              <a:t>9</a:t>
            </a:fld>
            <a:r>
              <a:rPr lang="en-US" sz="1200" dirty="0"/>
              <a:t> -</a:t>
            </a:r>
          </a:p>
        </p:txBody>
      </p:sp>
    </p:spTree>
    <p:extLst>
      <p:ext uri="{BB962C8B-B14F-4D97-AF65-F5344CB8AC3E}">
        <p14:creationId xmlns:p14="http://schemas.microsoft.com/office/powerpoint/2010/main" val="49569038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4|5.6|7.1|12.6|6.4"/>
</p:tagLst>
</file>

<file path=ppt/theme/theme1.xml><?xml version="1.0" encoding="utf-8"?>
<a:theme xmlns:a="http://schemas.openxmlformats.org/drawingml/2006/main" name="template">
  <a:themeElements>
    <a:clrScheme name="template 7">
      <a:dk1>
        <a:srgbClr val="111111"/>
      </a:dk1>
      <a:lt1>
        <a:srgbClr val="FFFFFF"/>
      </a:lt1>
      <a:dk2>
        <a:srgbClr val="000000"/>
      </a:dk2>
      <a:lt2>
        <a:srgbClr val="4D320C"/>
      </a:lt2>
      <a:accent1>
        <a:srgbClr val="A14803"/>
      </a:accent1>
      <a:accent2>
        <a:srgbClr val="C19913"/>
      </a:accent2>
      <a:accent3>
        <a:srgbClr val="FFFFFF"/>
      </a:accent3>
      <a:accent4>
        <a:srgbClr val="0D0D0D"/>
      </a:accent4>
      <a:accent5>
        <a:srgbClr val="CDB1AA"/>
      </a:accent5>
      <a:accent6>
        <a:srgbClr val="AF8A10"/>
      </a:accent6>
      <a:hlink>
        <a:srgbClr val="A0923E"/>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663300"/>
        </a:lt2>
        <a:accent1>
          <a:srgbClr val="FF9966"/>
        </a:accent1>
        <a:accent2>
          <a:srgbClr val="FF5050"/>
        </a:accent2>
        <a:accent3>
          <a:srgbClr val="FFFFFF"/>
        </a:accent3>
        <a:accent4>
          <a:srgbClr val="0D0D0D"/>
        </a:accent4>
        <a:accent5>
          <a:srgbClr val="FFCAB8"/>
        </a:accent5>
        <a:accent6>
          <a:srgbClr val="E74848"/>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CC0000"/>
        </a:accent2>
        <a:accent3>
          <a:srgbClr val="FFFFFF"/>
        </a:accent3>
        <a:accent4>
          <a:srgbClr val="0D0D0D"/>
        </a:accent4>
        <a:accent5>
          <a:srgbClr val="FFCAB8"/>
        </a:accent5>
        <a:accent6>
          <a:srgbClr val="B9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111111"/>
        </a:dk1>
        <a:lt1>
          <a:srgbClr val="FFFFFF"/>
        </a:lt1>
        <a:dk2>
          <a:srgbClr val="000000"/>
        </a:dk2>
        <a:lt2>
          <a:srgbClr val="FF6600"/>
        </a:lt2>
        <a:accent1>
          <a:srgbClr val="FF9966"/>
        </a:accent1>
        <a:accent2>
          <a:srgbClr val="CC0000"/>
        </a:accent2>
        <a:accent3>
          <a:srgbClr val="FFFFFF"/>
        </a:accent3>
        <a:accent4>
          <a:srgbClr val="0D0D0D"/>
        </a:accent4>
        <a:accent5>
          <a:srgbClr val="FFCAB8"/>
        </a:accent5>
        <a:accent6>
          <a:srgbClr val="B9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851706"/>
        </a:lt2>
        <a:accent1>
          <a:srgbClr val="ED5917"/>
        </a:accent1>
        <a:accent2>
          <a:srgbClr val="BA3906"/>
        </a:accent2>
        <a:accent3>
          <a:srgbClr val="FFFFFF"/>
        </a:accent3>
        <a:accent4>
          <a:srgbClr val="404040"/>
        </a:accent4>
        <a:accent5>
          <a:srgbClr val="F4B5AB"/>
        </a:accent5>
        <a:accent6>
          <a:srgbClr val="A83305"/>
        </a:accent6>
        <a:hlink>
          <a:srgbClr val="B7591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111111"/>
        </a:dk1>
        <a:lt1>
          <a:srgbClr val="FFFFFF"/>
        </a:lt1>
        <a:dk2>
          <a:srgbClr val="000000"/>
        </a:dk2>
        <a:lt2>
          <a:srgbClr val="4D320C"/>
        </a:lt2>
        <a:accent1>
          <a:srgbClr val="A14803"/>
        </a:accent1>
        <a:accent2>
          <a:srgbClr val="C19913"/>
        </a:accent2>
        <a:accent3>
          <a:srgbClr val="FFFFFF"/>
        </a:accent3>
        <a:accent4>
          <a:srgbClr val="0D0D0D"/>
        </a:accent4>
        <a:accent5>
          <a:srgbClr val="CDB1AA"/>
        </a:accent5>
        <a:accent6>
          <a:srgbClr val="AF8A10"/>
        </a:accent6>
        <a:hlink>
          <a:srgbClr val="A0923E"/>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7292</TotalTime>
  <Words>1532</Words>
  <Application>Microsoft Office PowerPoint</Application>
  <PresentationFormat>On-screen Show (4:3)</PresentationFormat>
  <Paragraphs>160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SimSun</vt:lpstr>
      <vt:lpstr>Arial</vt:lpstr>
      <vt:lpstr>Symbol</vt:lpstr>
      <vt:lpstr>Times New Roman</vt:lpstr>
      <vt:lpstr>template</vt:lpstr>
      <vt:lpstr>Risk Tradeoffs in Radiation Policymaking</vt:lpstr>
      <vt:lpstr>Professional Background</vt:lpstr>
      <vt:lpstr>Professional Background</vt:lpstr>
      <vt:lpstr>Ideal [Radiation] Policymaking</vt:lpstr>
      <vt:lpstr>The Radiation Paradigm</vt:lpstr>
      <vt:lpstr>Moral Disengagement (Bandura)</vt:lpstr>
      <vt:lpstr>Risk Tradeoff</vt:lpstr>
      <vt:lpstr>Risk Tradeoff Analysis</vt:lpstr>
      <vt:lpstr>Measures for Weighing Risk</vt:lpstr>
      <vt:lpstr>Risk Tradeoff Analysis</vt:lpstr>
      <vt:lpstr>Sources of Risk Tradeoff</vt:lpstr>
      <vt:lpstr>Sources of Risk Tradeoff</vt:lpstr>
      <vt:lpstr>Risk Tradeoff Typology</vt:lpstr>
      <vt:lpstr>Risk Mitigation or Aggravation?</vt:lpstr>
      <vt:lpstr>Radiation Policy and Tradeoffs</vt:lpstr>
      <vt:lpstr>Draft Conceptual Model</vt:lpstr>
      <vt:lpstr>Draft Conceptual Model</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Characterization</dc:title>
  <dc:creator>Tom Hansen</dc:creator>
  <cp:lastModifiedBy>Steve Baker</cp:lastModifiedBy>
  <cp:revision>433</cp:revision>
  <dcterms:created xsi:type="dcterms:W3CDTF">2006-09-04T21:02:51Z</dcterms:created>
  <dcterms:modified xsi:type="dcterms:W3CDTF">2018-10-03T14:04:55Z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TC011594411033</vt:lpwstr>
  </property>
</Properties>
</file>