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9" r:id="rId4"/>
    <p:sldId id="261" r:id="rId5"/>
    <p:sldId id="262" r:id="rId6"/>
    <p:sldId id="263" r:id="rId7"/>
    <p:sldId id="264" r:id="rId8"/>
    <p:sldId id="265" r:id="rId9"/>
    <p:sldId id="266" r:id="rId10"/>
    <p:sldId id="267" r:id="rId11"/>
    <p:sldId id="268" r:id="rId12"/>
    <p:sldId id="271" r:id="rId13"/>
    <p:sldId id="270" r:id="rId14"/>
    <p:sldId id="278" r:id="rId15"/>
    <p:sldId id="272" r:id="rId16"/>
    <p:sldId id="275" r:id="rId17"/>
    <p:sldId id="273" r:id="rId18"/>
    <p:sldId id="274" r:id="rId19"/>
    <p:sldId id="276" r:id="rId20"/>
    <p:sldId id="277" r:id="rId21"/>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6" d="100"/>
          <a:sy n="76" d="100"/>
        </p:scale>
        <p:origin x="114" y="276"/>
      </p:cViewPr>
      <p:guideLst/>
    </p:cSldViewPr>
  </p:slideViewPr>
  <p:notesTextViewPr>
    <p:cViewPr>
      <p:scale>
        <a:sx n="1" d="1"/>
        <a:sy n="1" d="1"/>
      </p:scale>
      <p:origin x="0" y="0"/>
    </p:cViewPr>
  </p:notesTextViewPr>
  <p:sorterViewPr>
    <p:cViewPr>
      <p:scale>
        <a:sx n="90" d="100"/>
        <a:sy n="90" d="100"/>
      </p:scale>
      <p:origin x="0" y="-20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2E8B8-DC00-4EE4-9F48-0C66BE5DE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6D65F6A-186A-48CE-96DE-9D7F72D877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D4DC1FC-9303-4FF1-B779-A6563BA6FEE4}"/>
              </a:ext>
            </a:extLst>
          </p:cNvPr>
          <p:cNvSpPr>
            <a:spLocks noGrp="1"/>
          </p:cNvSpPr>
          <p:nvPr>
            <p:ph type="dt" sz="half" idx="10"/>
          </p:nvPr>
        </p:nvSpPr>
        <p:spPr/>
        <p:txBody>
          <a:bodyPr/>
          <a:lstStyle/>
          <a:p>
            <a:fld id="{46D731A9-42CB-40E6-B891-DB2016E549E3}" type="datetimeFigureOut">
              <a:rPr lang="en-GB" smtClean="0"/>
              <a:t>03/10/2018</a:t>
            </a:fld>
            <a:endParaRPr lang="en-GB"/>
          </a:p>
        </p:txBody>
      </p:sp>
      <p:sp>
        <p:nvSpPr>
          <p:cNvPr id="5" name="Footer Placeholder 4">
            <a:extLst>
              <a:ext uri="{FF2B5EF4-FFF2-40B4-BE49-F238E27FC236}">
                <a16:creationId xmlns:a16="http://schemas.microsoft.com/office/drawing/2014/main" id="{888ABE39-D81C-45A9-97EE-31E3B2F901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71C3A4-5D9F-4B2F-AA9E-5A5E4FAA87F3}"/>
              </a:ext>
            </a:extLst>
          </p:cNvPr>
          <p:cNvSpPr>
            <a:spLocks noGrp="1"/>
          </p:cNvSpPr>
          <p:nvPr>
            <p:ph type="sldNum" sz="quarter" idx="12"/>
          </p:nvPr>
        </p:nvSpPr>
        <p:spPr/>
        <p:txBody>
          <a:bodyPr/>
          <a:lstStyle/>
          <a:p>
            <a:fld id="{F5A30F75-0D94-40EE-A900-F93E47549A48}" type="slidenum">
              <a:rPr lang="en-GB" smtClean="0"/>
              <a:t>‹#›</a:t>
            </a:fld>
            <a:endParaRPr lang="en-GB"/>
          </a:p>
        </p:txBody>
      </p:sp>
    </p:spTree>
    <p:extLst>
      <p:ext uri="{BB962C8B-B14F-4D97-AF65-F5344CB8AC3E}">
        <p14:creationId xmlns:p14="http://schemas.microsoft.com/office/powerpoint/2010/main" val="3985568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545A-2664-4DE9-BF6A-27FD8CE2494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7C0E013-01D2-49C5-8241-F45C974B2D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4A9ACB4-7B20-4FE9-A9C8-9061D2A0F5F1}"/>
              </a:ext>
            </a:extLst>
          </p:cNvPr>
          <p:cNvSpPr>
            <a:spLocks noGrp="1"/>
          </p:cNvSpPr>
          <p:nvPr>
            <p:ph type="dt" sz="half" idx="10"/>
          </p:nvPr>
        </p:nvSpPr>
        <p:spPr/>
        <p:txBody>
          <a:bodyPr/>
          <a:lstStyle/>
          <a:p>
            <a:fld id="{46D731A9-42CB-40E6-B891-DB2016E549E3}" type="datetimeFigureOut">
              <a:rPr lang="en-GB" smtClean="0"/>
              <a:t>03/10/2018</a:t>
            </a:fld>
            <a:endParaRPr lang="en-GB"/>
          </a:p>
        </p:txBody>
      </p:sp>
      <p:sp>
        <p:nvSpPr>
          <p:cNvPr id="5" name="Footer Placeholder 4">
            <a:extLst>
              <a:ext uri="{FF2B5EF4-FFF2-40B4-BE49-F238E27FC236}">
                <a16:creationId xmlns:a16="http://schemas.microsoft.com/office/drawing/2014/main" id="{95383AED-B3A2-44AB-B891-0B9F7A5716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D04980-9377-447C-B53B-C666A42F0841}"/>
              </a:ext>
            </a:extLst>
          </p:cNvPr>
          <p:cNvSpPr>
            <a:spLocks noGrp="1"/>
          </p:cNvSpPr>
          <p:nvPr>
            <p:ph type="sldNum" sz="quarter" idx="12"/>
          </p:nvPr>
        </p:nvSpPr>
        <p:spPr/>
        <p:txBody>
          <a:bodyPr/>
          <a:lstStyle/>
          <a:p>
            <a:fld id="{F5A30F75-0D94-40EE-A900-F93E47549A48}" type="slidenum">
              <a:rPr lang="en-GB" smtClean="0"/>
              <a:t>‹#›</a:t>
            </a:fld>
            <a:endParaRPr lang="en-GB"/>
          </a:p>
        </p:txBody>
      </p:sp>
    </p:spTree>
    <p:extLst>
      <p:ext uri="{BB962C8B-B14F-4D97-AF65-F5344CB8AC3E}">
        <p14:creationId xmlns:p14="http://schemas.microsoft.com/office/powerpoint/2010/main" val="4006426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7A7105-481A-42AA-94D7-F3CE4D945B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E7311DB-F852-4AE0-816A-3E26B744AB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968BB1-3364-485D-9FEB-817D85DE7B3B}"/>
              </a:ext>
            </a:extLst>
          </p:cNvPr>
          <p:cNvSpPr>
            <a:spLocks noGrp="1"/>
          </p:cNvSpPr>
          <p:nvPr>
            <p:ph type="dt" sz="half" idx="10"/>
          </p:nvPr>
        </p:nvSpPr>
        <p:spPr/>
        <p:txBody>
          <a:bodyPr/>
          <a:lstStyle/>
          <a:p>
            <a:fld id="{46D731A9-42CB-40E6-B891-DB2016E549E3}" type="datetimeFigureOut">
              <a:rPr lang="en-GB" smtClean="0"/>
              <a:t>03/10/2018</a:t>
            </a:fld>
            <a:endParaRPr lang="en-GB"/>
          </a:p>
        </p:txBody>
      </p:sp>
      <p:sp>
        <p:nvSpPr>
          <p:cNvPr id="5" name="Footer Placeholder 4">
            <a:extLst>
              <a:ext uri="{FF2B5EF4-FFF2-40B4-BE49-F238E27FC236}">
                <a16:creationId xmlns:a16="http://schemas.microsoft.com/office/drawing/2014/main" id="{8D740BD0-1C24-4D21-BA4C-6C01983CAE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CDF469-C07D-4670-8361-883F7297503C}"/>
              </a:ext>
            </a:extLst>
          </p:cNvPr>
          <p:cNvSpPr>
            <a:spLocks noGrp="1"/>
          </p:cNvSpPr>
          <p:nvPr>
            <p:ph type="sldNum" sz="quarter" idx="12"/>
          </p:nvPr>
        </p:nvSpPr>
        <p:spPr/>
        <p:txBody>
          <a:bodyPr/>
          <a:lstStyle/>
          <a:p>
            <a:fld id="{F5A30F75-0D94-40EE-A900-F93E47549A48}" type="slidenum">
              <a:rPr lang="en-GB" smtClean="0"/>
              <a:t>‹#›</a:t>
            </a:fld>
            <a:endParaRPr lang="en-GB"/>
          </a:p>
        </p:txBody>
      </p:sp>
    </p:spTree>
    <p:extLst>
      <p:ext uri="{BB962C8B-B14F-4D97-AF65-F5344CB8AC3E}">
        <p14:creationId xmlns:p14="http://schemas.microsoft.com/office/powerpoint/2010/main" val="1731867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5581-A7A3-4D11-A0DE-C880A8B56D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41D8D78-721C-41D2-AF98-7B0B0AA426A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8944B29-8BAE-4944-84C2-57C5DC56A787}"/>
              </a:ext>
            </a:extLst>
          </p:cNvPr>
          <p:cNvSpPr>
            <a:spLocks noGrp="1"/>
          </p:cNvSpPr>
          <p:nvPr>
            <p:ph type="dt" sz="half" idx="10"/>
          </p:nvPr>
        </p:nvSpPr>
        <p:spPr/>
        <p:txBody>
          <a:bodyPr/>
          <a:lstStyle/>
          <a:p>
            <a:fld id="{46D731A9-42CB-40E6-B891-DB2016E549E3}" type="datetimeFigureOut">
              <a:rPr lang="en-GB" smtClean="0"/>
              <a:t>03/10/2018</a:t>
            </a:fld>
            <a:endParaRPr lang="en-GB"/>
          </a:p>
        </p:txBody>
      </p:sp>
      <p:sp>
        <p:nvSpPr>
          <p:cNvPr id="5" name="Footer Placeholder 4">
            <a:extLst>
              <a:ext uri="{FF2B5EF4-FFF2-40B4-BE49-F238E27FC236}">
                <a16:creationId xmlns:a16="http://schemas.microsoft.com/office/drawing/2014/main" id="{4A261B91-C742-49C9-A896-6E34490A73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B69DDD-2518-459C-9433-2E38F9845C71}"/>
              </a:ext>
            </a:extLst>
          </p:cNvPr>
          <p:cNvSpPr>
            <a:spLocks noGrp="1"/>
          </p:cNvSpPr>
          <p:nvPr>
            <p:ph type="sldNum" sz="quarter" idx="12"/>
          </p:nvPr>
        </p:nvSpPr>
        <p:spPr/>
        <p:txBody>
          <a:bodyPr/>
          <a:lstStyle/>
          <a:p>
            <a:fld id="{F5A30F75-0D94-40EE-A900-F93E47549A48}" type="slidenum">
              <a:rPr lang="en-GB" smtClean="0"/>
              <a:t>‹#›</a:t>
            </a:fld>
            <a:endParaRPr lang="en-GB"/>
          </a:p>
        </p:txBody>
      </p:sp>
    </p:spTree>
    <p:extLst>
      <p:ext uri="{BB962C8B-B14F-4D97-AF65-F5344CB8AC3E}">
        <p14:creationId xmlns:p14="http://schemas.microsoft.com/office/powerpoint/2010/main" val="353903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EBDA5-302E-47E2-A0F7-1356CE2409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0EC4B78-25A7-45E6-B1FB-B9A205B8CF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32F9CB9-720B-467C-9274-5272C91F173D}"/>
              </a:ext>
            </a:extLst>
          </p:cNvPr>
          <p:cNvSpPr>
            <a:spLocks noGrp="1"/>
          </p:cNvSpPr>
          <p:nvPr>
            <p:ph type="dt" sz="half" idx="10"/>
          </p:nvPr>
        </p:nvSpPr>
        <p:spPr/>
        <p:txBody>
          <a:bodyPr/>
          <a:lstStyle/>
          <a:p>
            <a:fld id="{46D731A9-42CB-40E6-B891-DB2016E549E3}" type="datetimeFigureOut">
              <a:rPr lang="en-GB" smtClean="0"/>
              <a:t>03/10/2018</a:t>
            </a:fld>
            <a:endParaRPr lang="en-GB"/>
          </a:p>
        </p:txBody>
      </p:sp>
      <p:sp>
        <p:nvSpPr>
          <p:cNvPr id="5" name="Footer Placeholder 4">
            <a:extLst>
              <a:ext uri="{FF2B5EF4-FFF2-40B4-BE49-F238E27FC236}">
                <a16:creationId xmlns:a16="http://schemas.microsoft.com/office/drawing/2014/main" id="{F856EAC8-560E-45CB-96B1-6722160BB7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8D0C15-D6FB-4D79-B055-97B50BD384B9}"/>
              </a:ext>
            </a:extLst>
          </p:cNvPr>
          <p:cNvSpPr>
            <a:spLocks noGrp="1"/>
          </p:cNvSpPr>
          <p:nvPr>
            <p:ph type="sldNum" sz="quarter" idx="12"/>
          </p:nvPr>
        </p:nvSpPr>
        <p:spPr/>
        <p:txBody>
          <a:bodyPr/>
          <a:lstStyle/>
          <a:p>
            <a:fld id="{F5A30F75-0D94-40EE-A900-F93E47549A48}" type="slidenum">
              <a:rPr lang="en-GB" smtClean="0"/>
              <a:t>‹#›</a:t>
            </a:fld>
            <a:endParaRPr lang="en-GB"/>
          </a:p>
        </p:txBody>
      </p:sp>
    </p:spTree>
    <p:extLst>
      <p:ext uri="{BB962C8B-B14F-4D97-AF65-F5344CB8AC3E}">
        <p14:creationId xmlns:p14="http://schemas.microsoft.com/office/powerpoint/2010/main" val="659351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4E61F-2798-42E5-97F8-5CF4A460FFE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F6ADEE3-C393-48C5-B455-3AC36EA06F4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A8EF3FE-D7F7-4EE4-B67F-5398D384404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A061A45-8329-470B-A35D-D84469687D77}"/>
              </a:ext>
            </a:extLst>
          </p:cNvPr>
          <p:cNvSpPr>
            <a:spLocks noGrp="1"/>
          </p:cNvSpPr>
          <p:nvPr>
            <p:ph type="dt" sz="half" idx="10"/>
          </p:nvPr>
        </p:nvSpPr>
        <p:spPr/>
        <p:txBody>
          <a:bodyPr/>
          <a:lstStyle/>
          <a:p>
            <a:fld id="{46D731A9-42CB-40E6-B891-DB2016E549E3}" type="datetimeFigureOut">
              <a:rPr lang="en-GB" smtClean="0"/>
              <a:t>03/10/2018</a:t>
            </a:fld>
            <a:endParaRPr lang="en-GB"/>
          </a:p>
        </p:txBody>
      </p:sp>
      <p:sp>
        <p:nvSpPr>
          <p:cNvPr id="6" name="Footer Placeholder 5">
            <a:extLst>
              <a:ext uri="{FF2B5EF4-FFF2-40B4-BE49-F238E27FC236}">
                <a16:creationId xmlns:a16="http://schemas.microsoft.com/office/drawing/2014/main" id="{E3BAB9BE-9956-432B-947E-B987C37718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C445B0A-680B-442F-9F69-55DC394D1BD7}"/>
              </a:ext>
            </a:extLst>
          </p:cNvPr>
          <p:cNvSpPr>
            <a:spLocks noGrp="1"/>
          </p:cNvSpPr>
          <p:nvPr>
            <p:ph type="sldNum" sz="quarter" idx="12"/>
          </p:nvPr>
        </p:nvSpPr>
        <p:spPr/>
        <p:txBody>
          <a:bodyPr/>
          <a:lstStyle/>
          <a:p>
            <a:fld id="{F5A30F75-0D94-40EE-A900-F93E47549A48}" type="slidenum">
              <a:rPr lang="en-GB" smtClean="0"/>
              <a:t>‹#›</a:t>
            </a:fld>
            <a:endParaRPr lang="en-GB"/>
          </a:p>
        </p:txBody>
      </p:sp>
    </p:spTree>
    <p:extLst>
      <p:ext uri="{BB962C8B-B14F-4D97-AF65-F5344CB8AC3E}">
        <p14:creationId xmlns:p14="http://schemas.microsoft.com/office/powerpoint/2010/main" val="215806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E9F75-FE9B-4680-B3BE-17F81D346BC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BD81591-892F-48D4-B55A-0D59C8E7CC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1E20B12-7309-442F-B1F9-D19C1FBE73A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0C1B40E-3F94-49BF-98B8-7B43548170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4E62CDA-4234-409D-BC80-762C0C9D1FA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27DD6F6-9E5D-4DC2-AC60-FB96A29DFED1}"/>
              </a:ext>
            </a:extLst>
          </p:cNvPr>
          <p:cNvSpPr>
            <a:spLocks noGrp="1"/>
          </p:cNvSpPr>
          <p:nvPr>
            <p:ph type="dt" sz="half" idx="10"/>
          </p:nvPr>
        </p:nvSpPr>
        <p:spPr/>
        <p:txBody>
          <a:bodyPr/>
          <a:lstStyle/>
          <a:p>
            <a:fld id="{46D731A9-42CB-40E6-B891-DB2016E549E3}" type="datetimeFigureOut">
              <a:rPr lang="en-GB" smtClean="0"/>
              <a:t>03/10/2018</a:t>
            </a:fld>
            <a:endParaRPr lang="en-GB"/>
          </a:p>
        </p:txBody>
      </p:sp>
      <p:sp>
        <p:nvSpPr>
          <p:cNvPr id="8" name="Footer Placeholder 7">
            <a:extLst>
              <a:ext uri="{FF2B5EF4-FFF2-40B4-BE49-F238E27FC236}">
                <a16:creationId xmlns:a16="http://schemas.microsoft.com/office/drawing/2014/main" id="{413D7CC7-9C58-491F-8457-99EA8B17CEE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E7D771D-5E49-4AD2-8953-09039500EB71}"/>
              </a:ext>
            </a:extLst>
          </p:cNvPr>
          <p:cNvSpPr>
            <a:spLocks noGrp="1"/>
          </p:cNvSpPr>
          <p:nvPr>
            <p:ph type="sldNum" sz="quarter" idx="12"/>
          </p:nvPr>
        </p:nvSpPr>
        <p:spPr/>
        <p:txBody>
          <a:bodyPr/>
          <a:lstStyle/>
          <a:p>
            <a:fld id="{F5A30F75-0D94-40EE-A900-F93E47549A48}" type="slidenum">
              <a:rPr lang="en-GB" smtClean="0"/>
              <a:t>‹#›</a:t>
            </a:fld>
            <a:endParaRPr lang="en-GB"/>
          </a:p>
        </p:txBody>
      </p:sp>
    </p:spTree>
    <p:extLst>
      <p:ext uri="{BB962C8B-B14F-4D97-AF65-F5344CB8AC3E}">
        <p14:creationId xmlns:p14="http://schemas.microsoft.com/office/powerpoint/2010/main" val="318801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1910A-5161-4514-8153-2D1207BC7F9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8ECBBFF-1005-45E8-B455-6C7DCD1F5E11}"/>
              </a:ext>
            </a:extLst>
          </p:cNvPr>
          <p:cNvSpPr>
            <a:spLocks noGrp="1"/>
          </p:cNvSpPr>
          <p:nvPr>
            <p:ph type="dt" sz="half" idx="10"/>
          </p:nvPr>
        </p:nvSpPr>
        <p:spPr/>
        <p:txBody>
          <a:bodyPr/>
          <a:lstStyle/>
          <a:p>
            <a:fld id="{46D731A9-42CB-40E6-B891-DB2016E549E3}" type="datetimeFigureOut">
              <a:rPr lang="en-GB" smtClean="0"/>
              <a:t>03/10/2018</a:t>
            </a:fld>
            <a:endParaRPr lang="en-GB"/>
          </a:p>
        </p:txBody>
      </p:sp>
      <p:sp>
        <p:nvSpPr>
          <p:cNvPr id="4" name="Footer Placeholder 3">
            <a:extLst>
              <a:ext uri="{FF2B5EF4-FFF2-40B4-BE49-F238E27FC236}">
                <a16:creationId xmlns:a16="http://schemas.microsoft.com/office/drawing/2014/main" id="{D013888D-3434-420F-B114-310836E7DA5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97EC3A4-271E-48FD-9BFD-816EEE1387A3}"/>
              </a:ext>
            </a:extLst>
          </p:cNvPr>
          <p:cNvSpPr>
            <a:spLocks noGrp="1"/>
          </p:cNvSpPr>
          <p:nvPr>
            <p:ph type="sldNum" sz="quarter" idx="12"/>
          </p:nvPr>
        </p:nvSpPr>
        <p:spPr/>
        <p:txBody>
          <a:bodyPr/>
          <a:lstStyle/>
          <a:p>
            <a:fld id="{F5A30F75-0D94-40EE-A900-F93E47549A48}" type="slidenum">
              <a:rPr lang="en-GB" smtClean="0"/>
              <a:t>‹#›</a:t>
            </a:fld>
            <a:endParaRPr lang="en-GB"/>
          </a:p>
        </p:txBody>
      </p:sp>
    </p:spTree>
    <p:extLst>
      <p:ext uri="{BB962C8B-B14F-4D97-AF65-F5344CB8AC3E}">
        <p14:creationId xmlns:p14="http://schemas.microsoft.com/office/powerpoint/2010/main" val="4163022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297507-3C58-400D-85F3-B00DD2F147F8}"/>
              </a:ext>
            </a:extLst>
          </p:cNvPr>
          <p:cNvSpPr>
            <a:spLocks noGrp="1"/>
          </p:cNvSpPr>
          <p:nvPr>
            <p:ph type="dt" sz="half" idx="10"/>
          </p:nvPr>
        </p:nvSpPr>
        <p:spPr/>
        <p:txBody>
          <a:bodyPr/>
          <a:lstStyle/>
          <a:p>
            <a:fld id="{46D731A9-42CB-40E6-B891-DB2016E549E3}" type="datetimeFigureOut">
              <a:rPr lang="en-GB" smtClean="0"/>
              <a:t>03/10/2018</a:t>
            </a:fld>
            <a:endParaRPr lang="en-GB"/>
          </a:p>
        </p:txBody>
      </p:sp>
      <p:sp>
        <p:nvSpPr>
          <p:cNvPr id="3" name="Footer Placeholder 2">
            <a:extLst>
              <a:ext uri="{FF2B5EF4-FFF2-40B4-BE49-F238E27FC236}">
                <a16:creationId xmlns:a16="http://schemas.microsoft.com/office/drawing/2014/main" id="{93379150-92CF-432F-821E-8AF8131C1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F3B6D33-6852-424C-9DF1-C76A7632A375}"/>
              </a:ext>
            </a:extLst>
          </p:cNvPr>
          <p:cNvSpPr>
            <a:spLocks noGrp="1"/>
          </p:cNvSpPr>
          <p:nvPr>
            <p:ph type="sldNum" sz="quarter" idx="12"/>
          </p:nvPr>
        </p:nvSpPr>
        <p:spPr/>
        <p:txBody>
          <a:bodyPr/>
          <a:lstStyle/>
          <a:p>
            <a:fld id="{F5A30F75-0D94-40EE-A900-F93E47549A48}" type="slidenum">
              <a:rPr lang="en-GB" smtClean="0"/>
              <a:t>‹#›</a:t>
            </a:fld>
            <a:endParaRPr lang="en-GB"/>
          </a:p>
        </p:txBody>
      </p:sp>
    </p:spTree>
    <p:extLst>
      <p:ext uri="{BB962C8B-B14F-4D97-AF65-F5344CB8AC3E}">
        <p14:creationId xmlns:p14="http://schemas.microsoft.com/office/powerpoint/2010/main" val="498861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53879-3C70-414C-A359-90C7E6C095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1BCFAC7-201E-47DD-80BC-6ED5E90489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5599857-38CF-48F7-BB76-2A26821AA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C2D600-F3EE-43C9-9068-8D7EBC4330B8}"/>
              </a:ext>
            </a:extLst>
          </p:cNvPr>
          <p:cNvSpPr>
            <a:spLocks noGrp="1"/>
          </p:cNvSpPr>
          <p:nvPr>
            <p:ph type="dt" sz="half" idx="10"/>
          </p:nvPr>
        </p:nvSpPr>
        <p:spPr/>
        <p:txBody>
          <a:bodyPr/>
          <a:lstStyle/>
          <a:p>
            <a:fld id="{46D731A9-42CB-40E6-B891-DB2016E549E3}" type="datetimeFigureOut">
              <a:rPr lang="en-GB" smtClean="0"/>
              <a:t>03/10/2018</a:t>
            </a:fld>
            <a:endParaRPr lang="en-GB"/>
          </a:p>
        </p:txBody>
      </p:sp>
      <p:sp>
        <p:nvSpPr>
          <p:cNvPr id="6" name="Footer Placeholder 5">
            <a:extLst>
              <a:ext uri="{FF2B5EF4-FFF2-40B4-BE49-F238E27FC236}">
                <a16:creationId xmlns:a16="http://schemas.microsoft.com/office/drawing/2014/main" id="{899AC931-9FC3-4519-BBC2-F512AE821F8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9493E22-C694-4764-9073-A5FFEB1833A0}"/>
              </a:ext>
            </a:extLst>
          </p:cNvPr>
          <p:cNvSpPr>
            <a:spLocks noGrp="1"/>
          </p:cNvSpPr>
          <p:nvPr>
            <p:ph type="sldNum" sz="quarter" idx="12"/>
          </p:nvPr>
        </p:nvSpPr>
        <p:spPr/>
        <p:txBody>
          <a:bodyPr/>
          <a:lstStyle/>
          <a:p>
            <a:fld id="{F5A30F75-0D94-40EE-A900-F93E47549A48}" type="slidenum">
              <a:rPr lang="en-GB" smtClean="0"/>
              <a:t>‹#›</a:t>
            </a:fld>
            <a:endParaRPr lang="en-GB"/>
          </a:p>
        </p:txBody>
      </p:sp>
    </p:spTree>
    <p:extLst>
      <p:ext uri="{BB962C8B-B14F-4D97-AF65-F5344CB8AC3E}">
        <p14:creationId xmlns:p14="http://schemas.microsoft.com/office/powerpoint/2010/main" val="1142931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81E52-0BAD-47D1-BBEE-D1DB05470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8210435-98B4-45CF-B305-F78ED5F73A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BC551B-E3F2-4ED0-8561-889A791783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BA258F5-F80E-4FAE-BCE5-5DAEEE6C2814}"/>
              </a:ext>
            </a:extLst>
          </p:cNvPr>
          <p:cNvSpPr>
            <a:spLocks noGrp="1"/>
          </p:cNvSpPr>
          <p:nvPr>
            <p:ph type="dt" sz="half" idx="10"/>
          </p:nvPr>
        </p:nvSpPr>
        <p:spPr/>
        <p:txBody>
          <a:bodyPr/>
          <a:lstStyle/>
          <a:p>
            <a:fld id="{46D731A9-42CB-40E6-B891-DB2016E549E3}" type="datetimeFigureOut">
              <a:rPr lang="en-GB" smtClean="0"/>
              <a:t>03/10/2018</a:t>
            </a:fld>
            <a:endParaRPr lang="en-GB"/>
          </a:p>
        </p:txBody>
      </p:sp>
      <p:sp>
        <p:nvSpPr>
          <p:cNvPr id="6" name="Footer Placeholder 5">
            <a:extLst>
              <a:ext uri="{FF2B5EF4-FFF2-40B4-BE49-F238E27FC236}">
                <a16:creationId xmlns:a16="http://schemas.microsoft.com/office/drawing/2014/main" id="{A6A25503-D632-4064-9BD2-42E6E603D88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E6490D-3F72-4B49-952C-C46D1295011C}"/>
              </a:ext>
            </a:extLst>
          </p:cNvPr>
          <p:cNvSpPr>
            <a:spLocks noGrp="1"/>
          </p:cNvSpPr>
          <p:nvPr>
            <p:ph type="sldNum" sz="quarter" idx="12"/>
          </p:nvPr>
        </p:nvSpPr>
        <p:spPr/>
        <p:txBody>
          <a:bodyPr/>
          <a:lstStyle/>
          <a:p>
            <a:fld id="{F5A30F75-0D94-40EE-A900-F93E47549A48}" type="slidenum">
              <a:rPr lang="en-GB" smtClean="0"/>
              <a:t>‹#›</a:t>
            </a:fld>
            <a:endParaRPr lang="en-GB"/>
          </a:p>
        </p:txBody>
      </p:sp>
    </p:spTree>
    <p:extLst>
      <p:ext uri="{BB962C8B-B14F-4D97-AF65-F5344CB8AC3E}">
        <p14:creationId xmlns:p14="http://schemas.microsoft.com/office/powerpoint/2010/main" val="4195649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8983BC-A46D-4076-AC9A-C5CD32F28C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FD70AFC-1DE7-486D-A3B9-165DD750D3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6396C6-3DB7-46E8-B3E7-C19B5C8FEE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D731A9-42CB-40E6-B891-DB2016E549E3}" type="datetimeFigureOut">
              <a:rPr lang="en-GB" smtClean="0"/>
              <a:t>03/10/2018</a:t>
            </a:fld>
            <a:endParaRPr lang="en-GB"/>
          </a:p>
        </p:txBody>
      </p:sp>
      <p:sp>
        <p:nvSpPr>
          <p:cNvPr id="5" name="Footer Placeholder 4">
            <a:extLst>
              <a:ext uri="{FF2B5EF4-FFF2-40B4-BE49-F238E27FC236}">
                <a16:creationId xmlns:a16="http://schemas.microsoft.com/office/drawing/2014/main" id="{66690669-543E-42F2-A47E-283AEC497B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2F10E3F-EA5B-4D48-A9F6-B2DE2F2308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A30F75-0D94-40EE-A900-F93E47549A48}" type="slidenum">
              <a:rPr lang="en-GB" smtClean="0"/>
              <a:t>‹#›</a:t>
            </a:fld>
            <a:endParaRPr lang="en-GB"/>
          </a:p>
        </p:txBody>
      </p:sp>
    </p:spTree>
    <p:extLst>
      <p:ext uri="{BB962C8B-B14F-4D97-AF65-F5344CB8AC3E}">
        <p14:creationId xmlns:p14="http://schemas.microsoft.com/office/powerpoint/2010/main" val="77805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openclipart.org/detail/170188/simple-tick-and-cross"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commons.wikimedia.org/wiki/File:Sunset_with_coconut_palm_tree,_Fiji.jpg" TargetMode="External"/><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blog.professorastronomy.com/2008/05/safely-on-mars.html" TargetMode="External"/><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hyperlink" Target="http://de.wikipedia.org/wiki/Datei:MARS-Viking.jpg" TargetMode="External"/><Relationship Id="rId5" Type="http://schemas.openxmlformats.org/officeDocument/2006/relationships/image" Target="../media/image13.jpeg"/><Relationship Id="rId4" Type="http://schemas.openxmlformats.org/officeDocument/2006/relationships/hyperlink" Target="https://creativecommons.org/licenses/by-nc/3.0/"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www.menopausetheblog.com/tag/actonel/" TargetMode="External"/><Relationship Id="rId2" Type="http://schemas.openxmlformats.org/officeDocument/2006/relationships/image" Target="../media/image14.jp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blog.dnevnik.hr/kamaci/2009/08/1626614215/happy-birthday-pictures.html" TargetMode="External"/><Relationship Id="rId2" Type="http://schemas.openxmlformats.org/officeDocument/2006/relationships/image" Target="../media/image16.jpg"/><Relationship Id="rId1" Type="http://schemas.openxmlformats.org/officeDocument/2006/relationships/slideLayout" Target="../slideLayouts/slideLayout7.xml"/><Relationship Id="rId5" Type="http://schemas.openxmlformats.org/officeDocument/2006/relationships/hyperlink" Target="http://inf115.com/author/charmaine-vazquez/" TargetMode="Externa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AD4084-3703-42FE-BB29-45F934265578}"/>
              </a:ext>
            </a:extLst>
          </p:cNvPr>
          <p:cNvSpPr txBox="1"/>
          <p:nvPr/>
        </p:nvSpPr>
        <p:spPr>
          <a:xfrm>
            <a:off x="2849217" y="2028616"/>
            <a:ext cx="6714339" cy="2800767"/>
          </a:xfrm>
          <a:prstGeom prst="rect">
            <a:avLst/>
          </a:prstGeom>
          <a:noFill/>
        </p:spPr>
        <p:txBody>
          <a:bodyPr wrap="none" rtlCol="0">
            <a:spAutoFit/>
          </a:bodyPr>
          <a:lstStyle/>
          <a:p>
            <a:r>
              <a:rPr lang="en-GB" sz="4400" dirty="0"/>
              <a:t>NEEDS IN COMMUNICATION</a:t>
            </a:r>
          </a:p>
          <a:p>
            <a:endParaRPr lang="en-GB" sz="4400" dirty="0"/>
          </a:p>
          <a:p>
            <a:pPr algn="r"/>
            <a:r>
              <a:rPr lang="en-GB" sz="4400" dirty="0"/>
              <a:t>Nick Priest</a:t>
            </a:r>
          </a:p>
          <a:p>
            <a:pPr algn="r"/>
            <a:r>
              <a:rPr lang="en-GB" sz="4400" dirty="0"/>
              <a:t>October 2018</a:t>
            </a:r>
          </a:p>
        </p:txBody>
      </p:sp>
    </p:spTree>
    <p:extLst>
      <p:ext uri="{BB962C8B-B14F-4D97-AF65-F5344CB8AC3E}">
        <p14:creationId xmlns:p14="http://schemas.microsoft.com/office/powerpoint/2010/main" val="1267059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
            <a:extLst>
              <a:ext uri="{FF2B5EF4-FFF2-40B4-BE49-F238E27FC236}">
                <a16:creationId xmlns:a16="http://schemas.microsoft.com/office/drawing/2014/main" id="{351E6980-A6D9-4308-A581-8F6E3A5635FC}"/>
              </a:ext>
            </a:extLst>
          </p:cNvPr>
          <p:cNvGrpSpPr>
            <a:grpSpLocks noGrp="1"/>
          </p:cNvGrpSpPr>
          <p:nvPr/>
        </p:nvGrpSpPr>
        <p:grpSpPr bwMode="auto">
          <a:xfrm>
            <a:off x="1578664" y="636104"/>
            <a:ext cx="9380883" cy="5777948"/>
            <a:chOff x="1571" y="10683"/>
            <a:chExt cx="8640" cy="4140"/>
          </a:xfrm>
        </p:grpSpPr>
        <p:sp>
          <p:nvSpPr>
            <p:cNvPr id="4" name="Text Box 28">
              <a:extLst>
                <a:ext uri="{FF2B5EF4-FFF2-40B4-BE49-F238E27FC236}">
                  <a16:creationId xmlns:a16="http://schemas.microsoft.com/office/drawing/2014/main" id="{7090E723-14F8-4C14-B127-D9170314DA2E}"/>
                </a:ext>
              </a:extLst>
            </p:cNvPr>
            <p:cNvSpPr txBox="1">
              <a:spLocks noChangeArrowheads="1"/>
            </p:cNvSpPr>
            <p:nvPr/>
          </p:nvSpPr>
          <p:spPr bwMode="auto">
            <a:xfrm>
              <a:off x="1571" y="10683"/>
              <a:ext cx="8640" cy="4140"/>
            </a:xfrm>
            <a:prstGeom prst="rect">
              <a:avLst/>
            </a:prstGeom>
            <a:solidFill>
              <a:schemeClr val="bg1">
                <a:alpha val="5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CA" sz="1000" b="1" i="0" u="none" strike="noStrike" cap="none" normalizeH="0" baseline="0" dirty="0">
                  <a:ln>
                    <a:noFill/>
                  </a:ln>
                  <a:solidFill>
                    <a:schemeClr val="tx1"/>
                  </a:solidFill>
                  <a:effectLst/>
                  <a:latin typeface="Tahoma" pitchFamily="34" charset="0"/>
                  <a:ea typeface="Times New Roman" pitchFamily="18" charset="0"/>
                  <a:cs typeface="Tahoma" pitchFamily="34" charset="0"/>
                </a:rPr>
                <a:t>  NUCLEAR RADIATION		                MEDICAL RADIATION</a:t>
              </a:r>
              <a:endParaRPr kumimoji="0" lang="en-CA" sz="900" b="0" i="0" u="none" strike="noStrike" cap="none" normalizeH="0" baseline="0" dirty="0">
                <a:ln>
                  <a:noFill/>
                </a:ln>
                <a:solidFill>
                  <a:schemeClr val="tx1"/>
                </a:solidFill>
                <a:effectLst/>
                <a:latin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pitchFamily="34" charset="0"/>
              </a:endParaRPr>
            </a:p>
          </p:txBody>
        </p:sp>
        <p:sp>
          <p:nvSpPr>
            <p:cNvPr id="5" name="Text Box 27">
              <a:extLst>
                <a:ext uri="{FF2B5EF4-FFF2-40B4-BE49-F238E27FC236}">
                  <a16:creationId xmlns:a16="http://schemas.microsoft.com/office/drawing/2014/main" id="{541C3F07-8968-4872-89D5-7C4E6FC37427}"/>
                </a:ext>
              </a:extLst>
            </p:cNvPr>
            <p:cNvSpPr txBox="1">
              <a:spLocks noChangeArrowheads="1"/>
            </p:cNvSpPr>
            <p:nvPr/>
          </p:nvSpPr>
          <p:spPr bwMode="auto">
            <a:xfrm>
              <a:off x="6693" y="11310"/>
              <a:ext cx="1071" cy="878"/>
            </a:xfrm>
            <a:prstGeom prst="rect">
              <a:avLst/>
            </a:prstGeom>
            <a:solidFill>
              <a:schemeClr val="bg1">
                <a:alpha val="50000"/>
              </a:schemeClr>
            </a:solidFill>
            <a:ln w="9525">
              <a:solidFill>
                <a:srgbClr val="000000"/>
              </a:solidFill>
              <a:miter lim="800000"/>
              <a:headEnd/>
              <a:tailEnd/>
            </a:ln>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200" b="0" i="0" u="none" strike="noStrike" cap="none" normalizeH="0" baseline="0" dirty="0">
                  <a:ln>
                    <a:noFill/>
                  </a:ln>
                  <a:solidFill>
                    <a:schemeClr val="tx1"/>
                  </a:solidFill>
                  <a:effectLst/>
                  <a:latin typeface="Tahoma" pitchFamily="34" charset="0"/>
                  <a:ea typeface="Times New Roman" pitchFamily="18" charset="0"/>
                  <a:cs typeface="Tahoma" pitchFamily="34" charset="0"/>
                </a:rPr>
                <a:t>PERCEIVED</a:t>
              </a:r>
              <a:endParaRPr kumimoji="0" lang="en-CA" sz="1200" b="0" i="0" u="none" strike="noStrike" cap="none" normalizeH="0" baseline="0" dirty="0">
                <a:ln>
                  <a:noFill/>
                </a:ln>
                <a:solidFill>
                  <a:schemeClr val="tx1"/>
                </a:solidFill>
                <a:effectLst/>
                <a:latin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CA" sz="1200" b="0" i="0" u="none" strike="noStrike" cap="none" normalizeH="0" baseline="0" dirty="0">
                  <a:ln>
                    <a:noFill/>
                  </a:ln>
                  <a:solidFill>
                    <a:schemeClr val="tx1"/>
                  </a:solidFill>
                  <a:effectLst/>
                  <a:latin typeface="Tahoma" pitchFamily="34" charset="0"/>
                  <a:ea typeface="Times New Roman" pitchFamily="18" charset="0"/>
                  <a:cs typeface="Tahoma" pitchFamily="34" charset="0"/>
                </a:rPr>
                <a:t>BENEFIT</a:t>
              </a:r>
              <a:endParaRPr kumimoji="0" lang="en-CA" sz="1200" b="0" i="0" u="none" strike="noStrike" cap="none" normalizeH="0" baseline="0" dirty="0">
                <a:ln>
                  <a:noFill/>
                </a:ln>
                <a:solidFill>
                  <a:schemeClr val="tx1"/>
                </a:solidFill>
                <a:effectLst/>
                <a:latin typeface="Arial" pitchFamily="34" charset="0"/>
              </a:endParaRPr>
            </a:p>
          </p:txBody>
        </p:sp>
        <p:sp>
          <p:nvSpPr>
            <p:cNvPr id="6" name="Text Box 26">
              <a:extLst>
                <a:ext uri="{FF2B5EF4-FFF2-40B4-BE49-F238E27FC236}">
                  <a16:creationId xmlns:a16="http://schemas.microsoft.com/office/drawing/2014/main" id="{79FA6A55-9548-4EAC-9FDD-133F0EB6B491}"/>
                </a:ext>
              </a:extLst>
            </p:cNvPr>
            <p:cNvSpPr txBox="1">
              <a:spLocks noChangeArrowheads="1"/>
            </p:cNvSpPr>
            <p:nvPr/>
          </p:nvSpPr>
          <p:spPr bwMode="auto">
            <a:xfrm>
              <a:off x="6645" y="13591"/>
              <a:ext cx="967" cy="793"/>
            </a:xfrm>
            <a:prstGeom prst="rect">
              <a:avLst/>
            </a:prstGeom>
            <a:solidFill>
              <a:schemeClr val="bg1">
                <a:alpha val="50000"/>
              </a:schemeClr>
            </a:solidFill>
            <a:ln w="9525">
              <a:solidFill>
                <a:srgbClr val="000000"/>
              </a:solidFill>
              <a:miter lim="800000"/>
              <a:headEnd/>
              <a:tailEnd/>
            </a:ln>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200" b="0" i="0" u="none" strike="noStrike" cap="none" normalizeH="0" baseline="0" dirty="0">
                  <a:ln>
                    <a:noFill/>
                  </a:ln>
                  <a:solidFill>
                    <a:schemeClr val="tx1"/>
                  </a:solidFill>
                  <a:effectLst/>
                  <a:latin typeface="Tahoma" pitchFamily="34" charset="0"/>
                  <a:ea typeface="Times New Roman" pitchFamily="18" charset="0"/>
                  <a:cs typeface="Tahoma" pitchFamily="34" charset="0"/>
                </a:rPr>
                <a:t>PERCEIVED DETRIMENT</a:t>
              </a:r>
              <a:endParaRPr kumimoji="0" lang="en-CA" sz="1200" b="0" i="0" u="none" strike="noStrike" cap="none" normalizeH="0" baseline="0" dirty="0">
                <a:ln>
                  <a:noFill/>
                </a:ln>
                <a:solidFill>
                  <a:schemeClr val="tx1"/>
                </a:solidFill>
                <a:effectLst/>
                <a:latin typeface="Arial" pitchFamily="34" charset="0"/>
              </a:endParaRPr>
            </a:p>
          </p:txBody>
        </p:sp>
        <p:sp>
          <p:nvSpPr>
            <p:cNvPr id="7" name="Text Box 25">
              <a:extLst>
                <a:ext uri="{FF2B5EF4-FFF2-40B4-BE49-F238E27FC236}">
                  <a16:creationId xmlns:a16="http://schemas.microsoft.com/office/drawing/2014/main" id="{5BF054C2-C757-4B1F-9B93-D8D3EFD13D91}"/>
                </a:ext>
              </a:extLst>
            </p:cNvPr>
            <p:cNvSpPr txBox="1">
              <a:spLocks noChangeArrowheads="1"/>
            </p:cNvSpPr>
            <p:nvPr/>
          </p:nvSpPr>
          <p:spPr bwMode="auto">
            <a:xfrm>
              <a:off x="2190" y="12720"/>
              <a:ext cx="3420" cy="360"/>
            </a:xfrm>
            <a:prstGeom prst="rect">
              <a:avLst/>
            </a:prstGeom>
            <a:solidFill>
              <a:srgbClr val="CC0000">
                <a:alpha val="50000"/>
              </a:srgbClr>
            </a:solidFill>
            <a:ln w="9525">
              <a:solidFill>
                <a:srgbClr val="000000"/>
              </a:solidFill>
              <a:miter lim="800000"/>
              <a:headEnd/>
              <a:tailEnd/>
            </a:ln>
          </p:spPr>
          <p:txBody>
            <a:bodyPr vert="horz" wrap="square" lIns="0" tIns="18288"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000" b="1" i="0" u="none" strike="noStrike" cap="none" normalizeH="0" baseline="0" dirty="0">
                  <a:ln>
                    <a:noFill/>
                  </a:ln>
                  <a:solidFill>
                    <a:schemeClr val="tx1"/>
                  </a:solidFill>
                  <a:effectLst/>
                  <a:latin typeface="Tahoma" pitchFamily="34" charset="0"/>
                  <a:ea typeface="Times New Roman" pitchFamily="18" charset="0"/>
                  <a:cs typeface="Tahoma" pitchFamily="34" charset="0"/>
                </a:rPr>
                <a:t>WILLINGNESS TO ACCEPT RISK</a:t>
              </a:r>
              <a:endParaRPr kumimoji="0" lang="en-CA" sz="1800" b="0" i="0" u="none" strike="noStrike" cap="none" normalizeH="0" baseline="0" dirty="0">
                <a:ln>
                  <a:noFill/>
                </a:ln>
                <a:solidFill>
                  <a:schemeClr val="tx1"/>
                </a:solidFill>
                <a:effectLst/>
                <a:latin typeface="Arial" pitchFamily="34" charset="0"/>
              </a:endParaRPr>
            </a:p>
          </p:txBody>
        </p:sp>
        <p:sp>
          <p:nvSpPr>
            <p:cNvPr id="8" name="Text Box 24">
              <a:extLst>
                <a:ext uri="{FF2B5EF4-FFF2-40B4-BE49-F238E27FC236}">
                  <a16:creationId xmlns:a16="http://schemas.microsoft.com/office/drawing/2014/main" id="{022804D2-4FE6-49B1-B806-6F0E5C0C7901}"/>
                </a:ext>
              </a:extLst>
            </p:cNvPr>
            <p:cNvSpPr txBox="1">
              <a:spLocks noChangeArrowheads="1"/>
            </p:cNvSpPr>
            <p:nvPr/>
          </p:nvSpPr>
          <p:spPr bwMode="auto">
            <a:xfrm>
              <a:off x="6555" y="12780"/>
              <a:ext cx="3420" cy="360"/>
            </a:xfrm>
            <a:prstGeom prst="rect">
              <a:avLst/>
            </a:prstGeom>
            <a:solidFill>
              <a:srgbClr val="CC0000">
                <a:alpha val="50000"/>
              </a:srgbClr>
            </a:solidFill>
            <a:ln w="9525">
              <a:solidFill>
                <a:srgbClr val="000000"/>
              </a:solidFill>
              <a:miter lim="800000"/>
              <a:headEnd/>
              <a:tailEnd/>
            </a:ln>
          </p:spPr>
          <p:txBody>
            <a:bodyPr vert="horz" wrap="square" lIns="0" tIns="18288"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000" b="1" i="0" u="none" strike="noStrike" cap="none" normalizeH="0" baseline="0" dirty="0">
                  <a:ln>
                    <a:noFill/>
                  </a:ln>
                  <a:solidFill>
                    <a:schemeClr val="tx1"/>
                  </a:solidFill>
                  <a:effectLst/>
                  <a:latin typeface="Tahoma" pitchFamily="34" charset="0"/>
                  <a:ea typeface="Times New Roman" pitchFamily="18" charset="0"/>
                  <a:cs typeface="Tahoma" pitchFamily="34" charset="0"/>
                </a:rPr>
                <a:t>WILLINGNESS TO ACCEPT RISK</a:t>
              </a:r>
              <a:endParaRPr kumimoji="0" lang="en-CA" sz="1800" b="0" i="0" u="none" strike="noStrike" cap="none" normalizeH="0" baseline="0" dirty="0">
                <a:ln>
                  <a:noFill/>
                </a:ln>
                <a:solidFill>
                  <a:schemeClr val="tx1"/>
                </a:solidFill>
                <a:effectLst/>
                <a:latin typeface="Arial" pitchFamily="34" charset="0"/>
              </a:endParaRPr>
            </a:p>
          </p:txBody>
        </p:sp>
        <p:sp>
          <p:nvSpPr>
            <p:cNvPr id="9" name="Text Box 23">
              <a:extLst>
                <a:ext uri="{FF2B5EF4-FFF2-40B4-BE49-F238E27FC236}">
                  <a16:creationId xmlns:a16="http://schemas.microsoft.com/office/drawing/2014/main" id="{57C02301-3A11-49C4-AE7A-41D43A2ABFA2}"/>
                </a:ext>
              </a:extLst>
            </p:cNvPr>
            <p:cNvSpPr txBox="1">
              <a:spLocks noChangeArrowheads="1"/>
            </p:cNvSpPr>
            <p:nvPr/>
          </p:nvSpPr>
          <p:spPr bwMode="auto">
            <a:xfrm>
              <a:off x="8685" y="13568"/>
              <a:ext cx="991" cy="816"/>
            </a:xfrm>
            <a:prstGeom prst="rect">
              <a:avLst/>
            </a:prstGeom>
            <a:solidFill>
              <a:schemeClr val="bg1">
                <a:alpha val="50000"/>
              </a:schemeClr>
            </a:solidFill>
            <a:ln w="9525">
              <a:solidFill>
                <a:srgbClr val="000000"/>
              </a:solidFill>
              <a:miter lim="800000"/>
              <a:headEnd/>
              <a:tailEnd/>
            </a:ln>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200" b="0" i="0" u="none" strike="noStrike" cap="none" normalizeH="0" baseline="0" dirty="0">
                  <a:ln>
                    <a:noFill/>
                  </a:ln>
                  <a:solidFill>
                    <a:schemeClr val="tx1"/>
                  </a:solidFill>
                  <a:effectLst/>
                  <a:latin typeface="Tahoma" pitchFamily="34" charset="0"/>
                  <a:ea typeface="Times New Roman" pitchFamily="18" charset="0"/>
                  <a:cs typeface="Tahoma" pitchFamily="34" charset="0"/>
                </a:rPr>
                <a:t>ACTUAL DETRIMENT</a:t>
              </a:r>
              <a:endParaRPr kumimoji="0" lang="en-CA" sz="1200" b="0" i="0" u="none" strike="noStrike" cap="none" normalizeH="0" baseline="0" dirty="0">
                <a:ln>
                  <a:noFill/>
                </a:ln>
                <a:solidFill>
                  <a:schemeClr val="tx1"/>
                </a:solidFill>
                <a:effectLst/>
                <a:latin typeface="Arial" pitchFamily="34" charset="0"/>
              </a:endParaRPr>
            </a:p>
          </p:txBody>
        </p:sp>
        <p:sp>
          <p:nvSpPr>
            <p:cNvPr id="10" name="Text Box 22">
              <a:extLst>
                <a:ext uri="{FF2B5EF4-FFF2-40B4-BE49-F238E27FC236}">
                  <a16:creationId xmlns:a16="http://schemas.microsoft.com/office/drawing/2014/main" id="{DDBBFCFF-8045-4641-9F11-7997FC110191}"/>
                </a:ext>
              </a:extLst>
            </p:cNvPr>
            <p:cNvSpPr txBox="1">
              <a:spLocks noChangeArrowheads="1"/>
            </p:cNvSpPr>
            <p:nvPr/>
          </p:nvSpPr>
          <p:spPr bwMode="auto">
            <a:xfrm>
              <a:off x="8758" y="11310"/>
              <a:ext cx="1193" cy="979"/>
            </a:xfrm>
            <a:prstGeom prst="rect">
              <a:avLst/>
            </a:prstGeom>
            <a:solidFill>
              <a:schemeClr val="bg1">
                <a:alpha val="50000"/>
              </a:schemeClr>
            </a:solidFill>
            <a:ln w="9525">
              <a:solidFill>
                <a:srgbClr val="000000"/>
              </a:solidFill>
              <a:miter lim="800000"/>
              <a:headEnd/>
              <a:tailEnd/>
            </a:ln>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200" b="0" i="0" u="none" strike="noStrike" cap="none" normalizeH="0" baseline="0" dirty="0">
                  <a:ln>
                    <a:noFill/>
                  </a:ln>
                  <a:solidFill>
                    <a:schemeClr val="tx1"/>
                  </a:solidFill>
                  <a:effectLst/>
                  <a:latin typeface="Tahoma" pitchFamily="34" charset="0"/>
                  <a:ea typeface="Times New Roman" pitchFamily="18" charset="0"/>
                  <a:cs typeface="Tahoma" pitchFamily="34" charset="0"/>
                </a:rPr>
                <a:t>ACTUAL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CA" sz="1200" b="0" i="0" u="none" strike="noStrike" cap="none" normalizeH="0" baseline="0" dirty="0">
                  <a:ln>
                    <a:noFill/>
                  </a:ln>
                  <a:solidFill>
                    <a:schemeClr val="tx1"/>
                  </a:solidFill>
                  <a:effectLst/>
                  <a:latin typeface="Tahoma" pitchFamily="34" charset="0"/>
                  <a:ea typeface="Times New Roman" pitchFamily="18" charset="0"/>
                  <a:cs typeface="Tahoma" pitchFamily="34" charset="0"/>
                </a:rPr>
                <a:t>BENEFIT</a:t>
              </a:r>
              <a:endParaRPr kumimoji="0" lang="en-CA" sz="1200" b="0" i="0" u="none" strike="noStrike" cap="none" normalizeH="0" baseline="0" dirty="0">
                <a:ln>
                  <a:noFill/>
                </a:ln>
                <a:solidFill>
                  <a:schemeClr val="tx1"/>
                </a:solidFill>
                <a:effectLst/>
                <a:latin typeface="Arial" pitchFamily="34" charset="0"/>
              </a:endParaRPr>
            </a:p>
          </p:txBody>
        </p:sp>
        <p:sp>
          <p:nvSpPr>
            <p:cNvPr id="11" name="Text Box 21">
              <a:extLst>
                <a:ext uri="{FF2B5EF4-FFF2-40B4-BE49-F238E27FC236}">
                  <a16:creationId xmlns:a16="http://schemas.microsoft.com/office/drawing/2014/main" id="{29069B11-DAD4-4FFF-BF8D-6379450D4A9F}"/>
                </a:ext>
              </a:extLst>
            </p:cNvPr>
            <p:cNvSpPr txBox="1">
              <a:spLocks noChangeArrowheads="1"/>
            </p:cNvSpPr>
            <p:nvPr/>
          </p:nvSpPr>
          <p:spPr bwMode="auto">
            <a:xfrm>
              <a:off x="2412" y="11310"/>
              <a:ext cx="994" cy="816"/>
            </a:xfrm>
            <a:prstGeom prst="rect">
              <a:avLst/>
            </a:prstGeom>
            <a:solidFill>
              <a:schemeClr val="bg1">
                <a:alpha val="50000"/>
              </a:schemeClr>
            </a:solidFill>
            <a:ln w="9525">
              <a:solidFill>
                <a:srgbClr val="000000"/>
              </a:solidFill>
              <a:miter lim="800000"/>
              <a:headEnd/>
              <a:tailEnd/>
            </a:ln>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100" b="0" i="0" u="none" strike="noStrike" cap="none" normalizeH="0" baseline="0" dirty="0">
                  <a:ln>
                    <a:noFill/>
                  </a:ln>
                  <a:solidFill>
                    <a:schemeClr val="tx1"/>
                  </a:solidFill>
                  <a:effectLst/>
                  <a:latin typeface="Tahoma" pitchFamily="34" charset="0"/>
                  <a:ea typeface="Times New Roman" pitchFamily="18" charset="0"/>
                  <a:cs typeface="Tahoma" pitchFamily="34" charset="0"/>
                </a:rPr>
                <a:t>PERCEIVED BENEFIT</a:t>
              </a:r>
              <a:endParaRPr kumimoji="0" lang="en-CA" sz="1100" b="0" i="0" u="none" strike="noStrike" cap="none" normalizeH="0" baseline="0" dirty="0">
                <a:ln>
                  <a:noFill/>
                </a:ln>
                <a:solidFill>
                  <a:schemeClr val="tx1"/>
                </a:solidFill>
                <a:effectLst/>
                <a:latin typeface="Arial" pitchFamily="34" charset="0"/>
              </a:endParaRPr>
            </a:p>
          </p:txBody>
        </p:sp>
        <p:sp>
          <p:nvSpPr>
            <p:cNvPr id="12" name="Text Box 20">
              <a:extLst>
                <a:ext uri="{FF2B5EF4-FFF2-40B4-BE49-F238E27FC236}">
                  <a16:creationId xmlns:a16="http://schemas.microsoft.com/office/drawing/2014/main" id="{5139AF12-B7E9-4342-9343-36795C43BFAD}"/>
                </a:ext>
              </a:extLst>
            </p:cNvPr>
            <p:cNvSpPr txBox="1">
              <a:spLocks noChangeArrowheads="1"/>
            </p:cNvSpPr>
            <p:nvPr/>
          </p:nvSpPr>
          <p:spPr bwMode="auto">
            <a:xfrm>
              <a:off x="4500" y="13568"/>
              <a:ext cx="918" cy="753"/>
            </a:xfrm>
            <a:prstGeom prst="rect">
              <a:avLst/>
            </a:prstGeom>
            <a:solidFill>
              <a:schemeClr val="bg1">
                <a:alpha val="50000"/>
              </a:schemeClr>
            </a:solidFill>
            <a:ln w="9525">
              <a:solidFill>
                <a:srgbClr val="000000"/>
              </a:solidFill>
              <a:miter lim="800000"/>
              <a:headEnd/>
              <a:tailEnd/>
            </a:ln>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200" b="0" i="0" u="none" strike="noStrike" cap="none" normalizeH="0" baseline="0" dirty="0">
                  <a:ln>
                    <a:noFill/>
                  </a:ln>
                  <a:solidFill>
                    <a:schemeClr val="tx1"/>
                  </a:solidFill>
                  <a:effectLst/>
                  <a:latin typeface="Tahoma" pitchFamily="34" charset="0"/>
                  <a:ea typeface="Times New Roman" pitchFamily="18" charset="0"/>
                  <a:cs typeface="Tahoma" pitchFamily="34" charset="0"/>
                </a:rPr>
                <a:t>ACTUAL DETRIMENT</a:t>
              </a:r>
              <a:endParaRPr kumimoji="0" lang="en-CA" sz="1200" b="0" i="0" u="none" strike="noStrike" cap="none" normalizeH="0" baseline="0" dirty="0">
                <a:ln>
                  <a:noFill/>
                </a:ln>
                <a:solidFill>
                  <a:schemeClr val="tx1"/>
                </a:solidFill>
                <a:effectLst/>
                <a:latin typeface="Arial" pitchFamily="34" charset="0"/>
              </a:endParaRPr>
            </a:p>
          </p:txBody>
        </p:sp>
        <p:sp>
          <p:nvSpPr>
            <p:cNvPr id="13" name="Text Box 19">
              <a:extLst>
                <a:ext uri="{FF2B5EF4-FFF2-40B4-BE49-F238E27FC236}">
                  <a16:creationId xmlns:a16="http://schemas.microsoft.com/office/drawing/2014/main" id="{A237499C-D71B-4439-B0B4-63D81221A6C2}"/>
                </a:ext>
              </a:extLst>
            </p:cNvPr>
            <p:cNvSpPr txBox="1">
              <a:spLocks noChangeArrowheads="1"/>
            </p:cNvSpPr>
            <p:nvPr/>
          </p:nvSpPr>
          <p:spPr bwMode="auto">
            <a:xfrm>
              <a:off x="2182" y="13443"/>
              <a:ext cx="1376" cy="1129"/>
            </a:xfrm>
            <a:prstGeom prst="rect">
              <a:avLst/>
            </a:prstGeom>
            <a:solidFill>
              <a:schemeClr val="bg1">
                <a:alpha val="50000"/>
              </a:schemeClr>
            </a:solidFill>
            <a:ln w="9525">
              <a:solidFill>
                <a:srgbClr val="000000"/>
              </a:solidFill>
              <a:miter lim="800000"/>
              <a:headEnd/>
              <a:tailEnd/>
            </a:ln>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200" b="0" i="0" u="none" strike="noStrike" cap="none" normalizeH="0" baseline="0" dirty="0">
                  <a:ln>
                    <a:noFill/>
                  </a:ln>
                  <a:solidFill>
                    <a:schemeClr val="tx1"/>
                  </a:solidFill>
                  <a:effectLst/>
                  <a:latin typeface="Tahoma" pitchFamily="34" charset="0"/>
                  <a:ea typeface="Times New Roman" pitchFamily="18" charset="0"/>
                  <a:cs typeface="Tahoma" pitchFamily="34" charset="0"/>
                </a:rPr>
                <a:t>PERCEIVED</a:t>
              </a:r>
              <a:endParaRPr kumimoji="0" lang="en-CA" sz="1200" b="0" i="0" u="none" strike="noStrike" cap="none" normalizeH="0" baseline="0" dirty="0">
                <a:ln>
                  <a:noFill/>
                </a:ln>
                <a:solidFill>
                  <a:schemeClr val="tx1"/>
                </a:solidFill>
                <a:effectLst/>
                <a:latin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CA" sz="1200" b="0" i="0" u="none" strike="noStrike" cap="none" normalizeH="0" baseline="0" dirty="0">
                  <a:ln>
                    <a:noFill/>
                  </a:ln>
                  <a:solidFill>
                    <a:schemeClr val="tx1"/>
                  </a:solidFill>
                  <a:effectLst/>
                  <a:latin typeface="Tahoma" pitchFamily="34" charset="0"/>
                  <a:ea typeface="Times New Roman" pitchFamily="18" charset="0"/>
                  <a:cs typeface="Tahoma" pitchFamily="34" charset="0"/>
                </a:rPr>
                <a:t>DETRIMENT</a:t>
              </a:r>
              <a:endParaRPr kumimoji="0" lang="en-CA" sz="1200" b="0" i="0" u="none" strike="noStrike" cap="none" normalizeH="0" baseline="0" dirty="0">
                <a:ln>
                  <a:noFill/>
                </a:ln>
                <a:solidFill>
                  <a:schemeClr val="tx1"/>
                </a:solidFill>
                <a:effectLst/>
                <a:latin typeface="Arial" pitchFamily="34" charset="0"/>
              </a:endParaRPr>
            </a:p>
          </p:txBody>
        </p:sp>
        <p:sp>
          <p:nvSpPr>
            <p:cNvPr id="14" name="Text Box 18">
              <a:extLst>
                <a:ext uri="{FF2B5EF4-FFF2-40B4-BE49-F238E27FC236}">
                  <a16:creationId xmlns:a16="http://schemas.microsoft.com/office/drawing/2014/main" id="{C096EA1C-984F-4B7B-8662-C9297D519C30}"/>
                </a:ext>
              </a:extLst>
            </p:cNvPr>
            <p:cNvSpPr txBox="1">
              <a:spLocks noChangeArrowheads="1"/>
            </p:cNvSpPr>
            <p:nvPr/>
          </p:nvSpPr>
          <p:spPr bwMode="auto">
            <a:xfrm>
              <a:off x="4476" y="11310"/>
              <a:ext cx="1193" cy="979"/>
            </a:xfrm>
            <a:prstGeom prst="rect">
              <a:avLst/>
            </a:prstGeom>
            <a:solidFill>
              <a:schemeClr val="bg1">
                <a:alpha val="50000"/>
              </a:schemeClr>
            </a:solidFill>
            <a:ln w="9525">
              <a:solidFill>
                <a:srgbClr val="000000"/>
              </a:solidFill>
              <a:miter lim="800000"/>
              <a:headEnd/>
              <a:tailEnd/>
            </a:ln>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200" b="0" i="0" u="none" strike="noStrike" cap="none" normalizeH="0" baseline="0" dirty="0">
                  <a:ln>
                    <a:noFill/>
                  </a:ln>
                  <a:solidFill>
                    <a:schemeClr val="tx1"/>
                  </a:solidFill>
                  <a:effectLst/>
                  <a:latin typeface="Tahoma" pitchFamily="34" charset="0"/>
                  <a:ea typeface="Times New Roman" pitchFamily="18" charset="0"/>
                  <a:cs typeface="Tahoma" pitchFamily="34" charset="0"/>
                </a:rPr>
                <a:t>ACTUAL</a:t>
              </a:r>
              <a:endParaRPr kumimoji="0" lang="en-CA" sz="1200" b="0" i="0" u="none" strike="noStrike" cap="none" normalizeH="0" baseline="0" dirty="0">
                <a:ln>
                  <a:noFill/>
                </a:ln>
                <a:solidFill>
                  <a:schemeClr val="tx1"/>
                </a:solidFill>
                <a:effectLst/>
                <a:latin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CA" sz="1200" b="0" i="0" u="none" strike="noStrike" cap="none" normalizeH="0" baseline="0" dirty="0">
                  <a:ln>
                    <a:noFill/>
                  </a:ln>
                  <a:solidFill>
                    <a:schemeClr val="tx1"/>
                  </a:solidFill>
                  <a:effectLst/>
                  <a:latin typeface="Tahoma" pitchFamily="34" charset="0"/>
                  <a:ea typeface="Times New Roman" pitchFamily="18" charset="0"/>
                  <a:cs typeface="Tahoma" pitchFamily="34" charset="0"/>
                </a:rPr>
                <a:t>BENEFIT</a:t>
              </a:r>
              <a:endParaRPr kumimoji="0" lang="en-CA" sz="1200" b="0" i="0" u="none" strike="noStrike" cap="none" normalizeH="0" baseline="0" dirty="0">
                <a:ln>
                  <a:noFill/>
                </a:ln>
                <a:solidFill>
                  <a:schemeClr val="tx1"/>
                </a:solidFill>
                <a:effectLst/>
                <a:latin typeface="Arial" pitchFamily="34" charset="0"/>
              </a:endParaRPr>
            </a:p>
          </p:txBody>
        </p:sp>
        <p:sp>
          <p:nvSpPr>
            <p:cNvPr id="15" name="Line 17">
              <a:extLst>
                <a:ext uri="{FF2B5EF4-FFF2-40B4-BE49-F238E27FC236}">
                  <a16:creationId xmlns:a16="http://schemas.microsoft.com/office/drawing/2014/main" id="{D49C4782-D903-40D3-8C8E-322328D557B5}"/>
                </a:ext>
              </a:extLst>
            </p:cNvPr>
            <p:cNvSpPr>
              <a:spLocks noChangeShapeType="1"/>
            </p:cNvSpPr>
            <p:nvPr/>
          </p:nvSpPr>
          <p:spPr bwMode="auto">
            <a:xfrm>
              <a:off x="2700" y="12126"/>
              <a:ext cx="0" cy="60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Line 16">
              <a:extLst>
                <a:ext uri="{FF2B5EF4-FFF2-40B4-BE49-F238E27FC236}">
                  <a16:creationId xmlns:a16="http://schemas.microsoft.com/office/drawing/2014/main" id="{E1A8D827-93C6-41FB-A967-CB21FA18700F}"/>
                </a:ext>
              </a:extLst>
            </p:cNvPr>
            <p:cNvSpPr>
              <a:spLocks noChangeShapeType="1"/>
            </p:cNvSpPr>
            <p:nvPr/>
          </p:nvSpPr>
          <p:spPr bwMode="auto">
            <a:xfrm>
              <a:off x="7200" y="13140"/>
              <a:ext cx="0" cy="45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Line 15">
              <a:extLst>
                <a:ext uri="{FF2B5EF4-FFF2-40B4-BE49-F238E27FC236}">
                  <a16:creationId xmlns:a16="http://schemas.microsoft.com/office/drawing/2014/main" id="{5DF1E34C-65DB-4300-8DFF-C46788DC3F4F}"/>
                </a:ext>
              </a:extLst>
            </p:cNvPr>
            <p:cNvSpPr>
              <a:spLocks noChangeShapeType="1"/>
            </p:cNvSpPr>
            <p:nvPr/>
          </p:nvSpPr>
          <p:spPr bwMode="auto">
            <a:xfrm>
              <a:off x="2700" y="13066"/>
              <a:ext cx="0" cy="37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Line 14">
              <a:extLst>
                <a:ext uri="{FF2B5EF4-FFF2-40B4-BE49-F238E27FC236}">
                  <a16:creationId xmlns:a16="http://schemas.microsoft.com/office/drawing/2014/main" id="{E4CC5807-FAD3-4728-A6A9-57A4214B38E8}"/>
                </a:ext>
              </a:extLst>
            </p:cNvPr>
            <p:cNvSpPr>
              <a:spLocks noChangeShapeType="1"/>
            </p:cNvSpPr>
            <p:nvPr/>
          </p:nvSpPr>
          <p:spPr bwMode="auto">
            <a:xfrm>
              <a:off x="7200" y="12188"/>
              <a:ext cx="0" cy="60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Line 13">
              <a:extLst>
                <a:ext uri="{FF2B5EF4-FFF2-40B4-BE49-F238E27FC236}">
                  <a16:creationId xmlns:a16="http://schemas.microsoft.com/office/drawing/2014/main" id="{99725B4C-A524-4ABF-8552-85145050877B}"/>
                </a:ext>
              </a:extLst>
            </p:cNvPr>
            <p:cNvSpPr>
              <a:spLocks noChangeShapeType="1"/>
            </p:cNvSpPr>
            <p:nvPr/>
          </p:nvSpPr>
          <p:spPr bwMode="auto">
            <a:xfrm>
              <a:off x="3421" y="11700"/>
              <a:ext cx="105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Line 12">
              <a:extLst>
                <a:ext uri="{FF2B5EF4-FFF2-40B4-BE49-F238E27FC236}">
                  <a16:creationId xmlns:a16="http://schemas.microsoft.com/office/drawing/2014/main" id="{903C9C4F-91E9-4380-A78F-F5BED21D4E33}"/>
                </a:ext>
              </a:extLst>
            </p:cNvPr>
            <p:cNvSpPr>
              <a:spLocks noChangeShapeType="1"/>
            </p:cNvSpPr>
            <p:nvPr/>
          </p:nvSpPr>
          <p:spPr bwMode="auto">
            <a:xfrm>
              <a:off x="3559" y="14040"/>
              <a:ext cx="918"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Line 11">
              <a:extLst>
                <a:ext uri="{FF2B5EF4-FFF2-40B4-BE49-F238E27FC236}">
                  <a16:creationId xmlns:a16="http://schemas.microsoft.com/office/drawing/2014/main" id="{C16C21CE-CBBC-49B7-8E33-99198E4DD0A9}"/>
                </a:ext>
              </a:extLst>
            </p:cNvPr>
            <p:cNvSpPr>
              <a:spLocks noChangeShapeType="1"/>
            </p:cNvSpPr>
            <p:nvPr/>
          </p:nvSpPr>
          <p:spPr bwMode="auto">
            <a:xfrm>
              <a:off x="7764" y="11700"/>
              <a:ext cx="1009"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Line 10">
              <a:extLst>
                <a:ext uri="{FF2B5EF4-FFF2-40B4-BE49-F238E27FC236}">
                  <a16:creationId xmlns:a16="http://schemas.microsoft.com/office/drawing/2014/main" id="{D4B71DD0-4743-468C-9133-74FBDA334547}"/>
                </a:ext>
              </a:extLst>
            </p:cNvPr>
            <p:cNvSpPr>
              <a:spLocks noChangeShapeType="1"/>
            </p:cNvSpPr>
            <p:nvPr/>
          </p:nvSpPr>
          <p:spPr bwMode="auto">
            <a:xfrm>
              <a:off x="7635" y="14040"/>
              <a:ext cx="105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AutoShape 9">
              <a:extLst>
                <a:ext uri="{FF2B5EF4-FFF2-40B4-BE49-F238E27FC236}">
                  <a16:creationId xmlns:a16="http://schemas.microsoft.com/office/drawing/2014/main" id="{629A7476-9F94-496B-8491-D5A06B656F21}"/>
                </a:ext>
              </a:extLst>
            </p:cNvPr>
            <p:cNvSpPr>
              <a:spLocks noChangeArrowheads="1"/>
            </p:cNvSpPr>
            <p:nvPr/>
          </p:nvSpPr>
          <p:spPr bwMode="auto">
            <a:xfrm>
              <a:off x="3694" y="11700"/>
              <a:ext cx="540" cy="360"/>
            </a:xfrm>
            <a:prstGeom prst="triangle">
              <a:avLst>
                <a:gd name="adj" fmla="val 50000"/>
              </a:avLst>
            </a:prstGeom>
            <a:solidFill>
              <a:srgbClr val="FFCC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AutoShape 8">
              <a:extLst>
                <a:ext uri="{FF2B5EF4-FFF2-40B4-BE49-F238E27FC236}">
                  <a16:creationId xmlns:a16="http://schemas.microsoft.com/office/drawing/2014/main" id="{1CA2F663-9851-42BB-BB15-5A7E5DB01060}"/>
                </a:ext>
              </a:extLst>
            </p:cNvPr>
            <p:cNvSpPr>
              <a:spLocks noChangeArrowheads="1"/>
            </p:cNvSpPr>
            <p:nvPr/>
          </p:nvSpPr>
          <p:spPr bwMode="auto">
            <a:xfrm rot="10776514">
              <a:off x="3694" y="11340"/>
              <a:ext cx="540" cy="360"/>
            </a:xfrm>
            <a:prstGeom prst="triangle">
              <a:avLst>
                <a:gd name="adj" fmla="val 50000"/>
              </a:avLst>
            </a:prstGeom>
            <a:solidFill>
              <a:srgbClr val="FFCC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AutoShape 7">
              <a:extLst>
                <a:ext uri="{FF2B5EF4-FFF2-40B4-BE49-F238E27FC236}">
                  <a16:creationId xmlns:a16="http://schemas.microsoft.com/office/drawing/2014/main" id="{CF4DE158-1AC4-449A-96BA-62800600B653}"/>
                </a:ext>
              </a:extLst>
            </p:cNvPr>
            <p:cNvSpPr>
              <a:spLocks noChangeArrowheads="1"/>
            </p:cNvSpPr>
            <p:nvPr/>
          </p:nvSpPr>
          <p:spPr bwMode="auto">
            <a:xfrm>
              <a:off x="3780" y="14040"/>
              <a:ext cx="540" cy="360"/>
            </a:xfrm>
            <a:prstGeom prst="triangle">
              <a:avLst>
                <a:gd name="adj" fmla="val 50000"/>
              </a:avLst>
            </a:prstGeom>
            <a:solidFill>
              <a:srgbClr val="FFCC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AutoShape 6">
              <a:extLst>
                <a:ext uri="{FF2B5EF4-FFF2-40B4-BE49-F238E27FC236}">
                  <a16:creationId xmlns:a16="http://schemas.microsoft.com/office/drawing/2014/main" id="{C0F5197F-6A6B-4906-85F0-75692BDDEA70}"/>
                </a:ext>
              </a:extLst>
            </p:cNvPr>
            <p:cNvSpPr>
              <a:spLocks noChangeArrowheads="1"/>
            </p:cNvSpPr>
            <p:nvPr/>
          </p:nvSpPr>
          <p:spPr bwMode="auto">
            <a:xfrm rot="10776514">
              <a:off x="3780" y="13680"/>
              <a:ext cx="540" cy="360"/>
            </a:xfrm>
            <a:prstGeom prst="triangle">
              <a:avLst>
                <a:gd name="adj" fmla="val 50000"/>
              </a:avLst>
            </a:prstGeom>
            <a:solidFill>
              <a:srgbClr val="FFCC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AutoShape 5">
              <a:extLst>
                <a:ext uri="{FF2B5EF4-FFF2-40B4-BE49-F238E27FC236}">
                  <a16:creationId xmlns:a16="http://schemas.microsoft.com/office/drawing/2014/main" id="{0094F996-6B26-45A3-8B75-314C09331F7B}"/>
                </a:ext>
              </a:extLst>
            </p:cNvPr>
            <p:cNvSpPr>
              <a:spLocks noChangeArrowheads="1"/>
            </p:cNvSpPr>
            <p:nvPr/>
          </p:nvSpPr>
          <p:spPr bwMode="auto">
            <a:xfrm>
              <a:off x="7977" y="11700"/>
              <a:ext cx="540" cy="360"/>
            </a:xfrm>
            <a:prstGeom prst="triangle">
              <a:avLst>
                <a:gd name="adj" fmla="val 50000"/>
              </a:avLst>
            </a:prstGeom>
            <a:solidFill>
              <a:srgbClr val="FFCC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AutoShape 4">
              <a:extLst>
                <a:ext uri="{FF2B5EF4-FFF2-40B4-BE49-F238E27FC236}">
                  <a16:creationId xmlns:a16="http://schemas.microsoft.com/office/drawing/2014/main" id="{8E447A7A-8CAF-4201-9FAB-B8BF05F900AA}"/>
                </a:ext>
              </a:extLst>
            </p:cNvPr>
            <p:cNvSpPr>
              <a:spLocks noChangeArrowheads="1"/>
            </p:cNvSpPr>
            <p:nvPr/>
          </p:nvSpPr>
          <p:spPr bwMode="auto">
            <a:xfrm rot="10776514">
              <a:off x="7977" y="11340"/>
              <a:ext cx="540" cy="360"/>
            </a:xfrm>
            <a:prstGeom prst="triangle">
              <a:avLst>
                <a:gd name="adj" fmla="val 50000"/>
              </a:avLst>
            </a:prstGeom>
            <a:solidFill>
              <a:srgbClr val="FFCC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AutoShape 3">
              <a:extLst>
                <a:ext uri="{FF2B5EF4-FFF2-40B4-BE49-F238E27FC236}">
                  <a16:creationId xmlns:a16="http://schemas.microsoft.com/office/drawing/2014/main" id="{78B16C41-6A2C-4FE8-969D-AE97486ADDD2}"/>
                </a:ext>
              </a:extLst>
            </p:cNvPr>
            <p:cNvSpPr>
              <a:spLocks noChangeArrowheads="1"/>
            </p:cNvSpPr>
            <p:nvPr/>
          </p:nvSpPr>
          <p:spPr bwMode="auto">
            <a:xfrm>
              <a:off x="7875" y="14040"/>
              <a:ext cx="540" cy="360"/>
            </a:xfrm>
            <a:prstGeom prst="triangle">
              <a:avLst>
                <a:gd name="adj" fmla="val 50000"/>
              </a:avLst>
            </a:prstGeom>
            <a:solidFill>
              <a:srgbClr val="FFCC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AutoShape 2">
              <a:extLst>
                <a:ext uri="{FF2B5EF4-FFF2-40B4-BE49-F238E27FC236}">
                  <a16:creationId xmlns:a16="http://schemas.microsoft.com/office/drawing/2014/main" id="{BF408C13-5357-45D1-8312-96F135598DF3}"/>
                </a:ext>
              </a:extLst>
            </p:cNvPr>
            <p:cNvSpPr>
              <a:spLocks noChangeArrowheads="1"/>
            </p:cNvSpPr>
            <p:nvPr/>
          </p:nvSpPr>
          <p:spPr bwMode="auto">
            <a:xfrm rot="10776514">
              <a:off x="7875" y="13680"/>
              <a:ext cx="540" cy="360"/>
            </a:xfrm>
            <a:prstGeom prst="triangle">
              <a:avLst>
                <a:gd name="adj" fmla="val 50000"/>
              </a:avLst>
            </a:prstGeom>
            <a:solidFill>
              <a:srgbClr val="FFCC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34" name="Picture 33" descr="A picture containing object&#10;&#10;Description generated with very high confidence">
            <a:extLst>
              <a:ext uri="{FF2B5EF4-FFF2-40B4-BE49-F238E27FC236}">
                <a16:creationId xmlns:a16="http://schemas.microsoft.com/office/drawing/2014/main" id="{5F329BDB-472B-4D77-A7DC-50143293794D}"/>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8614"/>
          <a:stretch/>
        </p:blipFill>
        <p:spPr>
          <a:xfrm>
            <a:off x="4899920" y="3083161"/>
            <a:ext cx="1299955" cy="1323928"/>
          </a:xfrm>
          <a:prstGeom prst="rect">
            <a:avLst/>
          </a:prstGeom>
        </p:spPr>
      </p:pic>
      <p:pic>
        <p:nvPicPr>
          <p:cNvPr id="35" name="Picture 34" descr="A picture containing object&#10;&#10;Description generated with very high confidence">
            <a:extLst>
              <a:ext uri="{FF2B5EF4-FFF2-40B4-BE49-F238E27FC236}">
                <a16:creationId xmlns:a16="http://schemas.microsoft.com/office/drawing/2014/main" id="{6F3778CA-9670-4762-BFE3-BAF31E54EA86}"/>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772" t="-2035" r="50386" b="2035"/>
          <a:stretch/>
        </p:blipFill>
        <p:spPr>
          <a:xfrm>
            <a:off x="9659592" y="2914753"/>
            <a:ext cx="1299955" cy="1323928"/>
          </a:xfrm>
          <a:prstGeom prst="rect">
            <a:avLst/>
          </a:prstGeom>
        </p:spPr>
      </p:pic>
    </p:spTree>
    <p:extLst>
      <p:ext uri="{BB962C8B-B14F-4D97-AF65-F5344CB8AC3E}">
        <p14:creationId xmlns:p14="http://schemas.microsoft.com/office/powerpoint/2010/main" val="3083899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2A388B-4D82-475E-8B53-B4B9053413DA}"/>
              </a:ext>
            </a:extLst>
          </p:cNvPr>
          <p:cNvSpPr txBox="1"/>
          <p:nvPr/>
        </p:nvSpPr>
        <p:spPr>
          <a:xfrm>
            <a:off x="1166028" y="474345"/>
            <a:ext cx="10321608" cy="5909310"/>
          </a:xfrm>
          <a:prstGeom prst="rect">
            <a:avLst/>
          </a:prstGeom>
          <a:noFill/>
        </p:spPr>
        <p:txBody>
          <a:bodyPr wrap="none" rtlCol="0">
            <a:spAutoFit/>
          </a:bodyPr>
          <a:lstStyle/>
          <a:p>
            <a:r>
              <a:rPr lang="en-GB" sz="4400" dirty="0"/>
              <a:t>MESSAGES</a:t>
            </a:r>
          </a:p>
          <a:p>
            <a:endParaRPr lang="en-GB" sz="1400" dirty="0"/>
          </a:p>
          <a:p>
            <a:pPr marL="457200" indent="-457200">
              <a:buFont typeface="Arial" panose="020B0604020202020204" pitchFamily="34" charset="0"/>
              <a:buChar char="•"/>
            </a:pPr>
            <a:r>
              <a:rPr lang="en-GB" sz="3200" dirty="0"/>
              <a:t>Public generally supportive of benefits</a:t>
            </a:r>
          </a:p>
          <a:p>
            <a:pPr marL="457200" indent="-457200">
              <a:buFont typeface="Arial" panose="020B0604020202020204" pitchFamily="34" charset="0"/>
              <a:buChar char="•"/>
            </a:pPr>
            <a:r>
              <a:rPr lang="en-GB" sz="3200" dirty="0"/>
              <a:t>Much less certain of detriments</a:t>
            </a:r>
          </a:p>
          <a:p>
            <a:pPr marL="457200" indent="-457200">
              <a:buFont typeface="Arial" panose="020B0604020202020204" pitchFamily="34" charset="0"/>
              <a:buChar char="•"/>
            </a:pPr>
            <a:r>
              <a:rPr lang="en-GB" sz="3200" dirty="0"/>
              <a:t>But tend to have an exaggerated perception of detriments</a:t>
            </a:r>
          </a:p>
          <a:p>
            <a:pPr marL="457200" indent="-457200">
              <a:buFont typeface="Arial" panose="020B0604020202020204" pitchFamily="34" charset="0"/>
              <a:buChar char="•"/>
            </a:pPr>
            <a:r>
              <a:rPr lang="en-GB" sz="3200" dirty="0"/>
              <a:t>Overall balance negative to nuclear but not for medical</a:t>
            </a:r>
          </a:p>
          <a:p>
            <a:pPr marL="457200" indent="-457200">
              <a:buFont typeface="Arial" panose="020B0604020202020204" pitchFamily="34" charset="0"/>
              <a:buChar char="•"/>
            </a:pPr>
            <a:r>
              <a:rPr lang="en-GB" sz="3200" dirty="0"/>
              <a:t>Media attention to detriments a driver</a:t>
            </a:r>
          </a:p>
          <a:p>
            <a:endParaRPr lang="en-GB" sz="3200" dirty="0"/>
          </a:p>
          <a:p>
            <a:r>
              <a:rPr lang="en-GB" sz="3200" dirty="0"/>
              <a:t>To start to correct bias: </a:t>
            </a:r>
          </a:p>
          <a:p>
            <a:pPr marL="457200" indent="-457200">
              <a:buFont typeface="Arial" panose="020B0604020202020204" pitchFamily="34" charset="0"/>
              <a:buChar char="•"/>
            </a:pPr>
            <a:r>
              <a:rPr lang="en-GB" sz="3200" dirty="0"/>
              <a:t>We need to educate our workers</a:t>
            </a:r>
          </a:p>
          <a:p>
            <a:pPr marL="457200" indent="-457200">
              <a:buFont typeface="Arial" panose="020B0604020202020204" pitchFamily="34" charset="0"/>
              <a:buChar char="•"/>
            </a:pPr>
            <a:r>
              <a:rPr lang="en-GB" sz="3200" dirty="0"/>
              <a:t>We need to educate the medical community</a:t>
            </a:r>
          </a:p>
          <a:p>
            <a:pPr marL="457200" indent="-457200">
              <a:buFont typeface="Arial" panose="020B0604020202020204" pitchFamily="34" charset="0"/>
              <a:buChar char="•"/>
            </a:pPr>
            <a:r>
              <a:rPr lang="en-GB" sz="3200" dirty="0"/>
              <a:t>Educate media to overcome media bias</a:t>
            </a:r>
          </a:p>
        </p:txBody>
      </p:sp>
    </p:spTree>
    <p:extLst>
      <p:ext uri="{BB962C8B-B14F-4D97-AF65-F5344CB8AC3E}">
        <p14:creationId xmlns:p14="http://schemas.microsoft.com/office/powerpoint/2010/main" val="336534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4BF5DC-56AA-44F4-B79E-974D9B80FEE9}"/>
              </a:ext>
            </a:extLst>
          </p:cNvPr>
          <p:cNvSpPr txBox="1"/>
          <p:nvPr/>
        </p:nvSpPr>
        <p:spPr>
          <a:xfrm>
            <a:off x="828179" y="382012"/>
            <a:ext cx="10535641" cy="6093976"/>
          </a:xfrm>
          <a:prstGeom prst="rect">
            <a:avLst/>
          </a:prstGeom>
          <a:noFill/>
        </p:spPr>
        <p:txBody>
          <a:bodyPr wrap="square" rtlCol="0">
            <a:spAutoFit/>
          </a:bodyPr>
          <a:lstStyle/>
          <a:p>
            <a:r>
              <a:rPr lang="en-GB" sz="4400" dirty="0"/>
              <a:t>INFORMATION SOURCES (</a:t>
            </a:r>
            <a:r>
              <a:rPr lang="en-GB" sz="4400" dirty="0" err="1"/>
              <a:t>Takebayashi</a:t>
            </a:r>
            <a:r>
              <a:rPr lang="en-GB" sz="4400" dirty="0"/>
              <a:t> et al 2017)</a:t>
            </a:r>
          </a:p>
          <a:p>
            <a:endParaRPr lang="en-GB" sz="1400" dirty="0"/>
          </a:p>
          <a:p>
            <a:r>
              <a:rPr lang="en-GB" sz="3200" dirty="0"/>
              <a:t>Post Fukushima biggest worries were concerned with the perceived risk of genetic effects and of delayed health effects. “Where people obtained their information was important in determining their degree of risk aversion. In general the impacted populations trusted communications from neither central government nor national newspapers, but were more likely to trust information from friends, on-line information from researchers, other on-line information, rumours, regional newspapers and the radio.”</a:t>
            </a:r>
          </a:p>
        </p:txBody>
      </p:sp>
    </p:spTree>
    <p:extLst>
      <p:ext uri="{BB962C8B-B14F-4D97-AF65-F5344CB8AC3E}">
        <p14:creationId xmlns:p14="http://schemas.microsoft.com/office/powerpoint/2010/main" val="2172158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2A87DA-70CF-42A1-AB1B-EBD507107110}"/>
              </a:ext>
            </a:extLst>
          </p:cNvPr>
          <p:cNvSpPr txBox="1"/>
          <p:nvPr/>
        </p:nvSpPr>
        <p:spPr>
          <a:xfrm>
            <a:off x="1166028" y="474345"/>
            <a:ext cx="9952546" cy="5909310"/>
          </a:xfrm>
          <a:prstGeom prst="rect">
            <a:avLst/>
          </a:prstGeom>
          <a:noFill/>
        </p:spPr>
        <p:txBody>
          <a:bodyPr wrap="square" rtlCol="0">
            <a:spAutoFit/>
          </a:bodyPr>
          <a:lstStyle/>
          <a:p>
            <a:r>
              <a:rPr lang="en-GB" sz="4400" dirty="0"/>
              <a:t>THE MESSENGER (William </a:t>
            </a:r>
            <a:r>
              <a:rPr lang="en-GB" sz="4400" dirty="0" err="1"/>
              <a:t>Hendee</a:t>
            </a:r>
            <a:r>
              <a:rPr lang="en-GB" sz="4400" dirty="0"/>
              <a:t>, 1991)</a:t>
            </a:r>
          </a:p>
          <a:p>
            <a:endParaRPr lang="en-GB" sz="1400" dirty="0"/>
          </a:p>
          <a:p>
            <a:r>
              <a:rPr lang="en-GB" sz="3200" dirty="0"/>
              <a:t>“because people respond emotionally rather than intellectually to risk information, the risks of radiation exposure: at best communicated by someone who is knowledgeable, is recognised as a health expert, is trustworthy, but has no conflict of interest but a stake in the community, such as a community physician.  Such a person should first respond to perceptions of risk and underlying emotions, since use of only facts often fails to counteract fears. With trust established, a rational discussion of risks and benefits can begin.”</a:t>
            </a:r>
          </a:p>
        </p:txBody>
      </p:sp>
    </p:spTree>
    <p:extLst>
      <p:ext uri="{BB962C8B-B14F-4D97-AF65-F5344CB8AC3E}">
        <p14:creationId xmlns:p14="http://schemas.microsoft.com/office/powerpoint/2010/main" val="4039515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791A98-B825-43A8-82CE-C4259A4D3B27}"/>
              </a:ext>
            </a:extLst>
          </p:cNvPr>
          <p:cNvSpPr txBox="1"/>
          <p:nvPr/>
        </p:nvSpPr>
        <p:spPr>
          <a:xfrm>
            <a:off x="2902226" y="2291043"/>
            <a:ext cx="6387548" cy="2062103"/>
          </a:xfrm>
          <a:prstGeom prst="rect">
            <a:avLst/>
          </a:prstGeom>
          <a:noFill/>
        </p:spPr>
        <p:txBody>
          <a:bodyPr wrap="square" rtlCol="0">
            <a:spAutoFit/>
          </a:bodyPr>
          <a:lstStyle/>
          <a:p>
            <a:r>
              <a:rPr lang="en-GB" sz="3200" dirty="0"/>
              <a:t>You can train good communicators to make them better communicators, but it is very difficult to train a bad communicator to be good </a:t>
            </a:r>
          </a:p>
        </p:txBody>
      </p:sp>
    </p:spTree>
    <p:extLst>
      <p:ext uri="{BB962C8B-B14F-4D97-AF65-F5344CB8AC3E}">
        <p14:creationId xmlns:p14="http://schemas.microsoft.com/office/powerpoint/2010/main" val="2359981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696B98-9C71-42F1-9455-3C0085B48A99}"/>
              </a:ext>
            </a:extLst>
          </p:cNvPr>
          <p:cNvSpPr txBox="1"/>
          <p:nvPr/>
        </p:nvSpPr>
        <p:spPr>
          <a:xfrm>
            <a:off x="1311801" y="793212"/>
            <a:ext cx="9899537" cy="5724644"/>
          </a:xfrm>
          <a:prstGeom prst="rect">
            <a:avLst/>
          </a:prstGeom>
          <a:noFill/>
        </p:spPr>
        <p:txBody>
          <a:bodyPr wrap="square" rtlCol="0">
            <a:spAutoFit/>
          </a:bodyPr>
          <a:lstStyle/>
          <a:p>
            <a:r>
              <a:rPr lang="en-GB" sz="4400" dirty="0"/>
              <a:t>EMPATHETIC</a:t>
            </a:r>
          </a:p>
          <a:p>
            <a:endParaRPr lang="en-GB" sz="4400" dirty="0"/>
          </a:p>
          <a:p>
            <a:r>
              <a:rPr lang="en-GB" sz="4400" dirty="0"/>
              <a:t>COMMUNICATE</a:t>
            </a:r>
          </a:p>
          <a:p>
            <a:r>
              <a:rPr lang="en-GB" sz="4400" dirty="0"/>
              <a:t>Tell the people what they want to know. Not what we want them to know nor what we think they want to know.</a:t>
            </a:r>
          </a:p>
          <a:p>
            <a:endParaRPr lang="en-GB" sz="4400" dirty="0"/>
          </a:p>
          <a:p>
            <a:r>
              <a:rPr lang="en-GB" sz="4400" dirty="0"/>
              <a:t>NEED TO START YOUNG</a:t>
            </a:r>
          </a:p>
          <a:p>
            <a:endParaRPr lang="en-GB" sz="1400" dirty="0"/>
          </a:p>
        </p:txBody>
      </p:sp>
      <p:sp>
        <p:nvSpPr>
          <p:cNvPr id="5" name="Arrow: Left-Right 4">
            <a:extLst>
              <a:ext uri="{FF2B5EF4-FFF2-40B4-BE49-F238E27FC236}">
                <a16:creationId xmlns:a16="http://schemas.microsoft.com/office/drawing/2014/main" id="{659BF169-7AE9-4F40-A225-CE164F45F405}"/>
              </a:ext>
            </a:extLst>
          </p:cNvPr>
          <p:cNvSpPr/>
          <p:nvPr/>
        </p:nvSpPr>
        <p:spPr>
          <a:xfrm>
            <a:off x="5830957" y="2239617"/>
            <a:ext cx="3074504" cy="55659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82521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unset over a body of water&#10;&#10;Description generated with very high confidence">
            <a:extLst>
              <a:ext uri="{FF2B5EF4-FFF2-40B4-BE49-F238E27FC236}">
                <a16:creationId xmlns:a16="http://schemas.microsoft.com/office/drawing/2014/main" id="{BB45DFFA-8E96-432E-8391-610FA37CB5F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84517" y="175846"/>
            <a:ext cx="4879731" cy="6506308"/>
          </a:xfrm>
          <a:prstGeom prst="rect">
            <a:avLst/>
          </a:prstGeom>
        </p:spPr>
      </p:pic>
      <p:sp>
        <p:nvSpPr>
          <p:cNvPr id="8" name="TextBox 7">
            <a:extLst>
              <a:ext uri="{FF2B5EF4-FFF2-40B4-BE49-F238E27FC236}">
                <a16:creationId xmlns:a16="http://schemas.microsoft.com/office/drawing/2014/main" id="{14A6DE5E-6406-4CEA-86D4-2308DEA563DD}"/>
              </a:ext>
            </a:extLst>
          </p:cNvPr>
          <p:cNvSpPr txBox="1"/>
          <p:nvPr/>
        </p:nvSpPr>
        <p:spPr>
          <a:xfrm>
            <a:off x="6096000" y="2521059"/>
            <a:ext cx="4384431" cy="1815882"/>
          </a:xfrm>
          <a:prstGeom prst="rect">
            <a:avLst/>
          </a:prstGeom>
          <a:noFill/>
        </p:spPr>
        <p:txBody>
          <a:bodyPr wrap="square" rtlCol="0">
            <a:spAutoFit/>
          </a:bodyPr>
          <a:lstStyle/>
          <a:p>
            <a:r>
              <a:rPr lang="en-GB" sz="2800"/>
              <a:t>Radioactive processes in the sun produce the heat and light that allows plants and animals to live.</a:t>
            </a:r>
            <a:endParaRPr lang="en-GB" sz="2800" dirty="0"/>
          </a:p>
        </p:txBody>
      </p:sp>
    </p:spTree>
    <p:extLst>
      <p:ext uri="{BB962C8B-B14F-4D97-AF65-F5344CB8AC3E}">
        <p14:creationId xmlns:p14="http://schemas.microsoft.com/office/powerpoint/2010/main" val="3874217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rock&#10;&#10;Description generated with very high confidence">
            <a:extLst>
              <a:ext uri="{FF2B5EF4-FFF2-40B4-BE49-F238E27FC236}">
                <a16:creationId xmlns:a16="http://schemas.microsoft.com/office/drawing/2014/main" id="{C2DBC03D-54E6-4E1D-8C34-58CB34DA5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1969" y="1189382"/>
            <a:ext cx="3949700" cy="4989095"/>
          </a:xfrm>
          <a:prstGeom prst="rect">
            <a:avLst/>
          </a:prstGeom>
        </p:spPr>
      </p:pic>
      <p:sp>
        <p:nvSpPr>
          <p:cNvPr id="4" name="TextBox 3">
            <a:extLst>
              <a:ext uri="{FF2B5EF4-FFF2-40B4-BE49-F238E27FC236}">
                <a16:creationId xmlns:a16="http://schemas.microsoft.com/office/drawing/2014/main" id="{12BAA3A3-ADFB-419F-AC72-33DC21E4239A}"/>
              </a:ext>
            </a:extLst>
          </p:cNvPr>
          <p:cNvSpPr txBox="1"/>
          <p:nvPr/>
        </p:nvSpPr>
        <p:spPr>
          <a:xfrm>
            <a:off x="1232453" y="2173357"/>
            <a:ext cx="5671930" cy="2246769"/>
          </a:xfrm>
          <a:prstGeom prst="rect">
            <a:avLst/>
          </a:prstGeom>
          <a:noFill/>
        </p:spPr>
        <p:txBody>
          <a:bodyPr wrap="square" rtlCol="0">
            <a:spAutoFit/>
          </a:bodyPr>
          <a:lstStyle/>
          <a:p>
            <a:r>
              <a:rPr lang="en-GB" sz="2800" dirty="0"/>
              <a:t>Simple life may have started deep in the sea close to water spouts heated by radioactivity where sun and oxygen are not needed. The bugs getting their energy from sulphur.</a:t>
            </a:r>
          </a:p>
        </p:txBody>
      </p:sp>
    </p:spTree>
    <p:extLst>
      <p:ext uri="{BB962C8B-B14F-4D97-AF65-F5344CB8AC3E}">
        <p14:creationId xmlns:p14="http://schemas.microsoft.com/office/powerpoint/2010/main" val="33737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desert&#10;&#10;Description generated with very high confidence">
            <a:extLst>
              <a:ext uri="{FF2B5EF4-FFF2-40B4-BE49-F238E27FC236}">
                <a16:creationId xmlns:a16="http://schemas.microsoft.com/office/drawing/2014/main" id="{25166D60-1918-436C-B38B-B21A2E15A9D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6143" y="274833"/>
            <a:ext cx="3895803" cy="3999969"/>
          </a:xfrm>
          <a:prstGeom prst="rect">
            <a:avLst/>
          </a:prstGeom>
        </p:spPr>
      </p:pic>
      <p:sp>
        <p:nvSpPr>
          <p:cNvPr id="7" name="TextBox 6">
            <a:extLst>
              <a:ext uri="{FF2B5EF4-FFF2-40B4-BE49-F238E27FC236}">
                <a16:creationId xmlns:a16="http://schemas.microsoft.com/office/drawing/2014/main" id="{83C92A87-D42A-4921-813C-773C6A4DB7A6}"/>
              </a:ext>
            </a:extLst>
          </p:cNvPr>
          <p:cNvSpPr txBox="1"/>
          <p:nvPr/>
        </p:nvSpPr>
        <p:spPr>
          <a:xfrm>
            <a:off x="2906297" y="7008000"/>
            <a:ext cx="6679406" cy="230832"/>
          </a:xfrm>
          <a:prstGeom prst="rect">
            <a:avLst/>
          </a:prstGeom>
          <a:noFill/>
        </p:spPr>
        <p:txBody>
          <a:bodyPr wrap="square" rtlCol="0">
            <a:spAutoFit/>
          </a:bodyPr>
          <a:lstStyle/>
          <a:p>
            <a:r>
              <a:rPr lang="en-GB" sz="900">
                <a:hlinkClick r:id="rId3" tooltip="http://blog.professorastronomy.com/2008/05/safely-on-mars.html"/>
              </a:rPr>
              <a:t>This Photo</a:t>
            </a:r>
            <a:r>
              <a:rPr lang="en-GB" sz="900"/>
              <a:t> by Unknown Author is licensed under </a:t>
            </a:r>
            <a:r>
              <a:rPr lang="en-GB" sz="900">
                <a:hlinkClick r:id="rId4" tooltip="https://creativecommons.org/licenses/by-nc/3.0/"/>
              </a:rPr>
              <a:t>CC BY-NC</a:t>
            </a:r>
            <a:endParaRPr lang="en-GB" sz="900"/>
          </a:p>
        </p:txBody>
      </p:sp>
      <p:pic>
        <p:nvPicPr>
          <p:cNvPr id="9" name="Picture 8" descr="A view of the earth from space&#10;&#10;Description generated with high confidence">
            <a:extLst>
              <a:ext uri="{FF2B5EF4-FFF2-40B4-BE49-F238E27FC236}">
                <a16:creationId xmlns:a16="http://schemas.microsoft.com/office/drawing/2014/main" id="{533725B7-8391-4FF9-9EAE-140B029AE85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536664" y="274833"/>
            <a:ext cx="6308333" cy="6308333"/>
          </a:xfrm>
          <a:prstGeom prst="rect">
            <a:avLst/>
          </a:prstGeom>
        </p:spPr>
      </p:pic>
      <p:sp>
        <p:nvSpPr>
          <p:cNvPr id="11" name="TextBox 10">
            <a:extLst>
              <a:ext uri="{FF2B5EF4-FFF2-40B4-BE49-F238E27FC236}">
                <a16:creationId xmlns:a16="http://schemas.microsoft.com/office/drawing/2014/main" id="{41B13FFA-D7B3-4C39-A8AB-29B87BE67E42}"/>
              </a:ext>
            </a:extLst>
          </p:cNvPr>
          <p:cNvSpPr txBox="1"/>
          <p:nvPr/>
        </p:nvSpPr>
        <p:spPr>
          <a:xfrm>
            <a:off x="796143" y="4699636"/>
            <a:ext cx="4157373" cy="1384995"/>
          </a:xfrm>
          <a:prstGeom prst="rect">
            <a:avLst/>
          </a:prstGeom>
          <a:noFill/>
        </p:spPr>
        <p:txBody>
          <a:bodyPr wrap="square" rtlCol="0">
            <a:spAutoFit/>
          </a:bodyPr>
          <a:lstStyle/>
          <a:p>
            <a:r>
              <a:rPr lang="en-GB" sz="2800" dirty="0"/>
              <a:t>Without radioactivity in the Earth’s  core it would be a dead planet like Mars</a:t>
            </a:r>
          </a:p>
        </p:txBody>
      </p:sp>
    </p:spTree>
    <p:extLst>
      <p:ext uri="{BB962C8B-B14F-4D97-AF65-F5344CB8AC3E}">
        <p14:creationId xmlns:p14="http://schemas.microsoft.com/office/powerpoint/2010/main" val="125823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generated with high confidence">
            <a:extLst>
              <a:ext uri="{FF2B5EF4-FFF2-40B4-BE49-F238E27FC236}">
                <a16:creationId xmlns:a16="http://schemas.microsoft.com/office/drawing/2014/main" id="{2985D964-D6C8-49C5-88B3-F0227FC3AF7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24249" y="434145"/>
            <a:ext cx="4102100" cy="2641600"/>
          </a:xfrm>
          <a:prstGeom prst="rect">
            <a:avLst/>
          </a:prstGeom>
        </p:spPr>
      </p:pic>
      <p:sp>
        <p:nvSpPr>
          <p:cNvPr id="8" name="TextBox 7">
            <a:extLst>
              <a:ext uri="{FF2B5EF4-FFF2-40B4-BE49-F238E27FC236}">
                <a16:creationId xmlns:a16="http://schemas.microsoft.com/office/drawing/2014/main" id="{BB604C7C-B9D7-4DFD-88B0-38AFC62A6760}"/>
              </a:ext>
            </a:extLst>
          </p:cNvPr>
          <p:cNvSpPr txBox="1"/>
          <p:nvPr/>
        </p:nvSpPr>
        <p:spPr>
          <a:xfrm>
            <a:off x="7710952" y="3594012"/>
            <a:ext cx="3615397" cy="1815882"/>
          </a:xfrm>
          <a:prstGeom prst="rect">
            <a:avLst/>
          </a:prstGeom>
          <a:noFill/>
        </p:spPr>
        <p:txBody>
          <a:bodyPr wrap="square" rtlCol="0">
            <a:spAutoFit/>
          </a:bodyPr>
          <a:lstStyle/>
          <a:p>
            <a:r>
              <a:rPr lang="en-GB" sz="2800" dirty="0"/>
              <a:t>Radiation needed in medicine to find broken bones and to treat cancer</a:t>
            </a:r>
          </a:p>
        </p:txBody>
      </p:sp>
      <p:pic>
        <p:nvPicPr>
          <p:cNvPr id="3" name="Picture 2" descr="A picture containing indoor, wall&#10;&#10;Description generated with very high confidence">
            <a:extLst>
              <a:ext uri="{FF2B5EF4-FFF2-40B4-BE49-F238E27FC236}">
                <a16:creationId xmlns:a16="http://schemas.microsoft.com/office/drawing/2014/main" id="{8473BCC7-2FAC-4B79-9B6D-7841A1052C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291" y="1448407"/>
            <a:ext cx="6561897" cy="4291211"/>
          </a:xfrm>
          <a:prstGeom prst="rect">
            <a:avLst/>
          </a:prstGeom>
        </p:spPr>
      </p:pic>
    </p:spTree>
    <p:extLst>
      <p:ext uri="{BB962C8B-B14F-4D97-AF65-F5344CB8AC3E}">
        <p14:creationId xmlns:p14="http://schemas.microsoft.com/office/powerpoint/2010/main" val="1539822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31ED30-BC8E-4453-8F42-66D102234677}"/>
              </a:ext>
            </a:extLst>
          </p:cNvPr>
          <p:cNvPicPr>
            <a:picLocks noChangeAspect="1"/>
          </p:cNvPicPr>
          <p:nvPr/>
        </p:nvPicPr>
        <p:blipFill>
          <a:blip r:embed="rId2"/>
          <a:stretch>
            <a:fillRect/>
          </a:stretch>
        </p:blipFill>
        <p:spPr>
          <a:xfrm>
            <a:off x="2532186" y="154745"/>
            <a:ext cx="8005518" cy="6650253"/>
          </a:xfrm>
          <a:prstGeom prst="rect">
            <a:avLst/>
          </a:prstGeom>
        </p:spPr>
      </p:pic>
      <p:sp>
        <p:nvSpPr>
          <p:cNvPr id="3" name="Arrow: Left 2">
            <a:extLst>
              <a:ext uri="{FF2B5EF4-FFF2-40B4-BE49-F238E27FC236}">
                <a16:creationId xmlns:a16="http://schemas.microsoft.com/office/drawing/2014/main" id="{D54C5758-55AB-4BDD-B6AC-6C35C175A9B7}"/>
              </a:ext>
            </a:extLst>
          </p:cNvPr>
          <p:cNvSpPr/>
          <p:nvPr/>
        </p:nvSpPr>
        <p:spPr>
          <a:xfrm rot="19657360">
            <a:off x="8642863" y="1378634"/>
            <a:ext cx="1351501" cy="4360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56443ABB-DA25-44F4-A1BF-F679C02A7BEB}"/>
              </a:ext>
            </a:extLst>
          </p:cNvPr>
          <p:cNvPicPr>
            <a:picLocks noChangeAspect="1"/>
          </p:cNvPicPr>
          <p:nvPr/>
        </p:nvPicPr>
        <p:blipFill>
          <a:blip r:embed="rId3"/>
          <a:stretch>
            <a:fillRect/>
          </a:stretch>
        </p:blipFill>
        <p:spPr>
          <a:xfrm>
            <a:off x="9830011" y="1619029"/>
            <a:ext cx="1225402" cy="902286"/>
          </a:xfrm>
          <a:prstGeom prst="rect">
            <a:avLst/>
          </a:prstGeom>
        </p:spPr>
      </p:pic>
      <p:sp>
        <p:nvSpPr>
          <p:cNvPr id="4" name="Speech Bubble: Rectangle 3">
            <a:extLst>
              <a:ext uri="{FF2B5EF4-FFF2-40B4-BE49-F238E27FC236}">
                <a16:creationId xmlns:a16="http://schemas.microsoft.com/office/drawing/2014/main" id="{D0178A5F-1891-40AC-8E26-0B9FEDA1FDE8}"/>
              </a:ext>
            </a:extLst>
          </p:cNvPr>
          <p:cNvSpPr/>
          <p:nvPr/>
        </p:nvSpPr>
        <p:spPr>
          <a:xfrm>
            <a:off x="1603513" y="5565913"/>
            <a:ext cx="1550504" cy="755374"/>
          </a:xfrm>
          <a:prstGeom prst="wedgeRectCallout">
            <a:avLst>
              <a:gd name="adj1" fmla="val 63782"/>
              <a:gd name="adj2" fmla="val -725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7881497A-5951-4F2D-8753-FD9EDF979438}"/>
              </a:ext>
            </a:extLst>
          </p:cNvPr>
          <p:cNvSpPr txBox="1"/>
          <p:nvPr/>
        </p:nvSpPr>
        <p:spPr>
          <a:xfrm>
            <a:off x="1936991" y="5618922"/>
            <a:ext cx="966931" cy="646331"/>
          </a:xfrm>
          <a:prstGeom prst="rect">
            <a:avLst/>
          </a:prstGeom>
          <a:noFill/>
        </p:spPr>
        <p:txBody>
          <a:bodyPr wrap="none" rtlCol="0">
            <a:spAutoFit/>
          </a:bodyPr>
          <a:lstStyle/>
          <a:p>
            <a:r>
              <a:rPr lang="en-GB" dirty="0"/>
              <a:t>Lowest </a:t>
            </a:r>
          </a:p>
          <a:p>
            <a:r>
              <a:rPr lang="en-GB" dirty="0"/>
              <a:t>Concern</a:t>
            </a:r>
          </a:p>
        </p:txBody>
      </p:sp>
      <p:sp>
        <p:nvSpPr>
          <p:cNvPr id="7" name="Speech Bubble: Rectangle 6">
            <a:extLst>
              <a:ext uri="{FF2B5EF4-FFF2-40B4-BE49-F238E27FC236}">
                <a16:creationId xmlns:a16="http://schemas.microsoft.com/office/drawing/2014/main" id="{882F25E6-4D36-4577-89D8-736D55334FD3}"/>
              </a:ext>
            </a:extLst>
          </p:cNvPr>
          <p:cNvSpPr/>
          <p:nvPr/>
        </p:nvSpPr>
        <p:spPr>
          <a:xfrm>
            <a:off x="10151165" y="583096"/>
            <a:ext cx="1315212" cy="808382"/>
          </a:xfrm>
          <a:prstGeom prst="wedgeRectCallout">
            <a:avLst>
              <a:gd name="adj1" fmla="val -73229"/>
              <a:gd name="adj2" fmla="val 9364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A3B018FA-AE58-4668-BF88-62AB715B669E}"/>
              </a:ext>
            </a:extLst>
          </p:cNvPr>
          <p:cNvSpPr txBox="1"/>
          <p:nvPr/>
        </p:nvSpPr>
        <p:spPr>
          <a:xfrm>
            <a:off x="10336205" y="688519"/>
            <a:ext cx="966931" cy="646331"/>
          </a:xfrm>
          <a:prstGeom prst="rect">
            <a:avLst/>
          </a:prstGeom>
          <a:noFill/>
        </p:spPr>
        <p:txBody>
          <a:bodyPr wrap="none" rtlCol="0">
            <a:spAutoFit/>
          </a:bodyPr>
          <a:lstStyle/>
          <a:p>
            <a:r>
              <a:rPr lang="en-GB" dirty="0"/>
              <a:t>Highest </a:t>
            </a:r>
          </a:p>
          <a:p>
            <a:r>
              <a:rPr lang="en-GB" dirty="0"/>
              <a:t>Concern</a:t>
            </a:r>
          </a:p>
        </p:txBody>
      </p:sp>
    </p:spTree>
    <p:extLst>
      <p:ext uri="{BB962C8B-B14F-4D97-AF65-F5344CB8AC3E}">
        <p14:creationId xmlns:p14="http://schemas.microsoft.com/office/powerpoint/2010/main" val="805599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B1C789-E0A9-41FE-8DC7-2991B453205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81929" y="618979"/>
            <a:ext cx="6020972" cy="6020972"/>
          </a:xfrm>
          <a:prstGeom prst="rect">
            <a:avLst/>
          </a:prstGeom>
        </p:spPr>
      </p:pic>
      <p:sp>
        <p:nvSpPr>
          <p:cNvPr id="5" name="TextBox 4">
            <a:extLst>
              <a:ext uri="{FF2B5EF4-FFF2-40B4-BE49-F238E27FC236}">
                <a16:creationId xmlns:a16="http://schemas.microsoft.com/office/drawing/2014/main" id="{ECD721D5-2482-4CAE-9188-DB01EC93E5B2}"/>
              </a:ext>
            </a:extLst>
          </p:cNvPr>
          <p:cNvSpPr txBox="1"/>
          <p:nvPr/>
        </p:nvSpPr>
        <p:spPr>
          <a:xfrm>
            <a:off x="6499274" y="1074920"/>
            <a:ext cx="3404382" cy="2554545"/>
          </a:xfrm>
          <a:prstGeom prst="rect">
            <a:avLst/>
          </a:prstGeom>
          <a:noFill/>
        </p:spPr>
        <p:txBody>
          <a:bodyPr wrap="square" rtlCol="0">
            <a:spAutoFit/>
          </a:bodyPr>
          <a:lstStyle/>
          <a:p>
            <a:r>
              <a:rPr lang="en-GB" sz="3200" dirty="0"/>
              <a:t>No floating party balloons without gas produced by radioactivity in the ground</a:t>
            </a:r>
          </a:p>
        </p:txBody>
      </p:sp>
      <p:pic>
        <p:nvPicPr>
          <p:cNvPr id="7" name="Picture 6">
            <a:extLst>
              <a:ext uri="{FF2B5EF4-FFF2-40B4-BE49-F238E27FC236}">
                <a16:creationId xmlns:a16="http://schemas.microsoft.com/office/drawing/2014/main" id="{5729F5E5-BD7D-4488-8074-EA354B8A498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353139" y="3930984"/>
            <a:ext cx="3407030" cy="2407447"/>
          </a:xfrm>
          <a:prstGeom prst="rect">
            <a:avLst/>
          </a:prstGeom>
        </p:spPr>
      </p:pic>
    </p:spTree>
    <p:extLst>
      <p:ext uri="{BB962C8B-B14F-4D97-AF65-F5344CB8AC3E}">
        <p14:creationId xmlns:p14="http://schemas.microsoft.com/office/powerpoint/2010/main" val="4032959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AFFD7-E6FE-4549-816A-34CF1171FE9C}"/>
              </a:ext>
            </a:extLst>
          </p:cNvPr>
          <p:cNvSpPr txBox="1"/>
          <p:nvPr/>
        </p:nvSpPr>
        <p:spPr>
          <a:xfrm>
            <a:off x="1576846" y="1012954"/>
            <a:ext cx="9607989" cy="4832092"/>
          </a:xfrm>
          <a:prstGeom prst="rect">
            <a:avLst/>
          </a:prstGeom>
          <a:noFill/>
        </p:spPr>
        <p:txBody>
          <a:bodyPr wrap="square" rtlCol="0">
            <a:spAutoFit/>
          </a:bodyPr>
          <a:lstStyle/>
          <a:p>
            <a:r>
              <a:rPr lang="en-GB" sz="4400" dirty="0"/>
              <a:t>RISK ACCEPTANCE INVOLVES A BALANCE BETWEEN PERCEIVED BENEFIT AND PERCEIVED HAZARD</a:t>
            </a:r>
          </a:p>
          <a:p>
            <a:endParaRPr lang="en-GB" sz="4400" dirty="0"/>
          </a:p>
          <a:p>
            <a:r>
              <a:rPr lang="en-GB" sz="4400" dirty="0"/>
              <a:t>THE PUBLIC IS PREPARED TO IGNORE RISKS WHEN THEY PERCEIVE BENEFIT FROM A TECHNOLOGY</a:t>
            </a:r>
            <a:endParaRPr lang="en-GB" sz="3200" dirty="0"/>
          </a:p>
        </p:txBody>
      </p:sp>
    </p:spTree>
    <p:extLst>
      <p:ext uri="{BB962C8B-B14F-4D97-AF65-F5344CB8AC3E}">
        <p14:creationId xmlns:p14="http://schemas.microsoft.com/office/powerpoint/2010/main" val="865873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s3">
            <a:extLst>
              <a:ext uri="{FF2B5EF4-FFF2-40B4-BE49-F238E27FC236}">
                <a16:creationId xmlns:a16="http://schemas.microsoft.com/office/drawing/2014/main" id="{17C934A2-6A23-4AEA-BBFA-D0E87FA20DC4}"/>
              </a:ext>
            </a:extLst>
          </p:cNvPr>
          <p:cNvPicPr/>
          <p:nvPr/>
        </p:nvPicPr>
        <p:blipFill>
          <a:blip r:embed="rId2" cstate="print"/>
          <a:srcRect/>
          <a:stretch>
            <a:fillRect/>
          </a:stretch>
        </p:blipFill>
        <p:spPr bwMode="auto">
          <a:xfrm>
            <a:off x="2124221" y="422031"/>
            <a:ext cx="8328073" cy="6302325"/>
          </a:xfrm>
          <a:prstGeom prst="rect">
            <a:avLst/>
          </a:prstGeom>
          <a:noFill/>
          <a:ln w="9525">
            <a:noFill/>
            <a:miter lim="800000"/>
            <a:headEnd/>
            <a:tailEnd/>
          </a:ln>
        </p:spPr>
      </p:pic>
    </p:spTree>
    <p:extLst>
      <p:ext uri="{BB962C8B-B14F-4D97-AF65-F5344CB8AC3E}">
        <p14:creationId xmlns:p14="http://schemas.microsoft.com/office/powerpoint/2010/main" val="2559436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s0good">
            <a:extLst>
              <a:ext uri="{FF2B5EF4-FFF2-40B4-BE49-F238E27FC236}">
                <a16:creationId xmlns:a16="http://schemas.microsoft.com/office/drawing/2014/main" id="{ED235B90-92E7-46BD-AAE9-EBEE919FD048}"/>
              </a:ext>
            </a:extLst>
          </p:cNvPr>
          <p:cNvPicPr/>
          <p:nvPr/>
        </p:nvPicPr>
        <p:blipFill>
          <a:blip r:embed="rId2" cstate="print"/>
          <a:srcRect/>
          <a:stretch>
            <a:fillRect/>
          </a:stretch>
        </p:blipFill>
        <p:spPr bwMode="auto">
          <a:xfrm>
            <a:off x="2391508" y="309489"/>
            <a:ext cx="7695027" cy="6400800"/>
          </a:xfrm>
          <a:prstGeom prst="rect">
            <a:avLst/>
          </a:prstGeom>
          <a:noFill/>
          <a:ln w="9525">
            <a:noFill/>
            <a:miter lim="800000"/>
            <a:headEnd/>
            <a:tailEnd/>
          </a:ln>
        </p:spPr>
      </p:pic>
    </p:spTree>
    <p:extLst>
      <p:ext uri="{BB962C8B-B14F-4D97-AF65-F5344CB8AC3E}">
        <p14:creationId xmlns:p14="http://schemas.microsoft.com/office/powerpoint/2010/main" val="732480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C40A5E-26FC-48C1-B742-23E9E4B3D857}"/>
              </a:ext>
            </a:extLst>
          </p:cNvPr>
          <p:cNvPicPr>
            <a:picLocks noChangeAspect="1"/>
          </p:cNvPicPr>
          <p:nvPr/>
        </p:nvPicPr>
        <p:blipFill>
          <a:blip r:embed="rId2"/>
          <a:stretch>
            <a:fillRect/>
          </a:stretch>
        </p:blipFill>
        <p:spPr>
          <a:xfrm>
            <a:off x="2176787" y="281354"/>
            <a:ext cx="7952282" cy="6386732"/>
          </a:xfrm>
          <a:prstGeom prst="rect">
            <a:avLst/>
          </a:prstGeom>
        </p:spPr>
      </p:pic>
    </p:spTree>
    <p:extLst>
      <p:ext uri="{BB962C8B-B14F-4D97-AF65-F5344CB8AC3E}">
        <p14:creationId xmlns:p14="http://schemas.microsoft.com/office/powerpoint/2010/main" val="45436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s6">
            <a:extLst>
              <a:ext uri="{FF2B5EF4-FFF2-40B4-BE49-F238E27FC236}">
                <a16:creationId xmlns:a16="http://schemas.microsoft.com/office/drawing/2014/main" id="{FD4EF449-150D-456E-818B-BD28749B41DD}"/>
              </a:ext>
            </a:extLst>
          </p:cNvPr>
          <p:cNvPicPr/>
          <p:nvPr/>
        </p:nvPicPr>
        <p:blipFill>
          <a:blip r:embed="rId2" cstate="print"/>
          <a:srcRect/>
          <a:stretch>
            <a:fillRect/>
          </a:stretch>
        </p:blipFill>
        <p:spPr bwMode="auto">
          <a:xfrm>
            <a:off x="2236763" y="365760"/>
            <a:ext cx="7723163" cy="6288257"/>
          </a:xfrm>
          <a:prstGeom prst="rect">
            <a:avLst/>
          </a:prstGeom>
          <a:noFill/>
          <a:ln w="9525">
            <a:noFill/>
            <a:miter lim="800000"/>
            <a:headEnd/>
            <a:tailEnd/>
          </a:ln>
        </p:spPr>
      </p:pic>
    </p:spTree>
    <p:extLst>
      <p:ext uri="{BB962C8B-B14F-4D97-AF65-F5344CB8AC3E}">
        <p14:creationId xmlns:p14="http://schemas.microsoft.com/office/powerpoint/2010/main" val="890342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s11">
            <a:extLst>
              <a:ext uri="{FF2B5EF4-FFF2-40B4-BE49-F238E27FC236}">
                <a16:creationId xmlns:a16="http://schemas.microsoft.com/office/drawing/2014/main" id="{7E94DA32-07A3-4784-91DE-AE187D8ED117}"/>
              </a:ext>
            </a:extLst>
          </p:cNvPr>
          <p:cNvPicPr/>
          <p:nvPr/>
        </p:nvPicPr>
        <p:blipFill>
          <a:blip r:embed="rId2" cstate="print"/>
          <a:srcRect/>
          <a:stretch>
            <a:fillRect/>
          </a:stretch>
        </p:blipFill>
        <p:spPr bwMode="auto">
          <a:xfrm>
            <a:off x="2743200" y="548640"/>
            <a:ext cx="6879102" cy="6133514"/>
          </a:xfrm>
          <a:prstGeom prst="rect">
            <a:avLst/>
          </a:prstGeom>
          <a:noFill/>
          <a:ln w="9525">
            <a:noFill/>
            <a:miter lim="800000"/>
            <a:headEnd/>
            <a:tailEnd/>
          </a:ln>
        </p:spPr>
      </p:pic>
    </p:spTree>
    <p:extLst>
      <p:ext uri="{BB962C8B-B14F-4D97-AF65-F5344CB8AC3E}">
        <p14:creationId xmlns:p14="http://schemas.microsoft.com/office/powerpoint/2010/main" val="865631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B4E50C-B8DB-4C90-BC24-D7150A3D5C0A}"/>
              </a:ext>
            </a:extLst>
          </p:cNvPr>
          <p:cNvPicPr>
            <a:picLocks noChangeAspect="1"/>
          </p:cNvPicPr>
          <p:nvPr/>
        </p:nvPicPr>
        <p:blipFill>
          <a:blip r:embed="rId2"/>
          <a:stretch>
            <a:fillRect/>
          </a:stretch>
        </p:blipFill>
        <p:spPr>
          <a:xfrm>
            <a:off x="1000688" y="2553334"/>
            <a:ext cx="10317893" cy="3425435"/>
          </a:xfrm>
          <a:prstGeom prst="rect">
            <a:avLst/>
          </a:prstGeom>
        </p:spPr>
      </p:pic>
      <p:sp>
        <p:nvSpPr>
          <p:cNvPr id="5" name="Rectangle 4">
            <a:extLst>
              <a:ext uri="{FF2B5EF4-FFF2-40B4-BE49-F238E27FC236}">
                <a16:creationId xmlns:a16="http://schemas.microsoft.com/office/drawing/2014/main" id="{F9B25A42-D02A-4D5E-9363-0B64C40B04B6}"/>
              </a:ext>
            </a:extLst>
          </p:cNvPr>
          <p:cNvSpPr/>
          <p:nvPr/>
        </p:nvSpPr>
        <p:spPr>
          <a:xfrm>
            <a:off x="3111634" y="544903"/>
            <a:ext cx="6096000" cy="1384995"/>
          </a:xfrm>
          <a:prstGeom prst="rect">
            <a:avLst/>
          </a:prstGeom>
        </p:spPr>
        <p:txBody>
          <a:bodyPr>
            <a:spAutoFit/>
          </a:bodyPr>
          <a:lstStyle/>
          <a:p>
            <a:pPr algn="ctr"/>
            <a:r>
              <a:rPr lang="en-CA" sz="2800" dirty="0">
                <a:latin typeface="Times New Roman" panose="02020603050405020304" pitchFamily="18" charset="0"/>
                <a:ea typeface="Times New Roman" panose="02020603050405020304" pitchFamily="18" charset="0"/>
              </a:rPr>
              <a:t>Summary of the mean deviations from the opinions of the nuclear experts by population group.</a:t>
            </a:r>
            <a:endParaRPr lang="en-GB" sz="2800" dirty="0"/>
          </a:p>
        </p:txBody>
      </p:sp>
    </p:spTree>
    <p:extLst>
      <p:ext uri="{BB962C8B-B14F-4D97-AF65-F5344CB8AC3E}">
        <p14:creationId xmlns:p14="http://schemas.microsoft.com/office/powerpoint/2010/main" val="588933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TotalTime>
  <Words>480</Words>
  <Application>Microsoft Office PowerPoint</Application>
  <PresentationFormat>Widescreen</PresentationFormat>
  <Paragraphs>58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Priest</dc:creator>
  <cp:lastModifiedBy>Steve Baker</cp:lastModifiedBy>
  <cp:revision>40</cp:revision>
  <cp:lastPrinted>2018-09-25T15:17:50Z</cp:lastPrinted>
  <dcterms:created xsi:type="dcterms:W3CDTF">2018-06-03T11:35:49Z</dcterms:created>
  <dcterms:modified xsi:type="dcterms:W3CDTF">2018-10-03T19:38:57Z</dcterms:modified>
</cp:coreProperties>
</file>