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076" r:id="rId1"/>
  </p:sldMasterIdLst>
  <p:notesMasterIdLst>
    <p:notesMasterId r:id="rId22"/>
  </p:notesMasterIdLst>
  <p:handoutMasterIdLst>
    <p:handoutMasterId r:id="rId23"/>
  </p:handoutMasterIdLst>
  <p:sldIdLst>
    <p:sldId id="511" r:id="rId2"/>
    <p:sldId id="1062" r:id="rId3"/>
    <p:sldId id="1166" r:id="rId4"/>
    <p:sldId id="1174" r:id="rId5"/>
    <p:sldId id="1164" r:id="rId6"/>
    <p:sldId id="1011" r:id="rId7"/>
    <p:sldId id="1162" r:id="rId8"/>
    <p:sldId id="1161" r:id="rId9"/>
    <p:sldId id="1138" r:id="rId10"/>
    <p:sldId id="1101" r:id="rId11"/>
    <p:sldId id="1088" r:id="rId12"/>
    <p:sldId id="1167" r:id="rId13"/>
    <p:sldId id="1071" r:id="rId14"/>
    <p:sldId id="1170" r:id="rId15"/>
    <p:sldId id="1176" r:id="rId16"/>
    <p:sldId id="1177" r:id="rId17"/>
    <p:sldId id="1171" r:id="rId18"/>
    <p:sldId id="1172" r:id="rId19"/>
    <p:sldId id="1173" r:id="rId20"/>
    <p:sldId id="883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549E"/>
    <a:srgbClr val="1F85C5"/>
    <a:srgbClr val="0F5698"/>
    <a:srgbClr val="005DAA"/>
    <a:srgbClr val="0B5294"/>
    <a:srgbClr val="0462A8"/>
    <a:srgbClr val="0562AA"/>
    <a:srgbClr val="005FAC"/>
    <a:srgbClr val="0466B1"/>
    <a:srgbClr val="93A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7" autoAdjust="0"/>
    <p:restoredTop sz="95416" autoAdjust="0"/>
  </p:normalViewPr>
  <p:slideViewPr>
    <p:cSldViewPr>
      <p:cViewPr varScale="1">
        <p:scale>
          <a:sx n="84" d="100"/>
          <a:sy n="84" d="100"/>
        </p:scale>
        <p:origin x="5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8072" cy="464012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69" y="2"/>
            <a:ext cx="3038072" cy="464012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43C33B6C-FBDD-4366-A53A-8E96F546BEA9}" type="datetimeFigureOut">
              <a:rPr lang="en-US"/>
              <a:pPr>
                <a:defRPr/>
              </a:pPr>
              <a:t>10/3/2018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371"/>
            <a:ext cx="3038072" cy="46401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69" y="8830371"/>
            <a:ext cx="3038072" cy="46401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696EADA-213A-45F5-B748-54F2B8537DE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3352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8072" cy="464012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169" y="2"/>
            <a:ext cx="3038072" cy="464012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B9FDAB4-4B80-4394-8184-170DAAA6F306}" type="datetimeFigureOut">
              <a:rPr lang="en-US"/>
              <a:pPr>
                <a:defRPr/>
              </a:pPr>
              <a:t>10/3/2018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273" y="4416195"/>
            <a:ext cx="5607856" cy="4182169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371"/>
            <a:ext cx="3038072" cy="46401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169" y="8830371"/>
            <a:ext cx="3038072" cy="464012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76C55EC-4F01-44C8-BF74-A79905A8F49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4420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Espace réservé de l'image des diapositives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Arial" panose="020B0604020202020204" pitchFamily="34" charset="0"/>
                <a:ea typeface="ＭＳ Ｐゴシック" charset="-128"/>
              </a:rPr>
              <a:t>.</a:t>
            </a:r>
            <a:endParaRPr lang="fr-FR" altLang="en-US">
              <a:latin typeface="Arial" panose="020B0604020202020204" pitchFamily="34" charset="0"/>
              <a:ea typeface="ＭＳ Ｐゴシック" charset="-128"/>
            </a:endParaRPr>
          </a:p>
        </p:txBody>
      </p:sp>
      <p:sp>
        <p:nvSpPr>
          <p:cNvPr id="28675" name="Espace réservé de la date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47578364-FF44-430C-B6DA-FBC4D1E2EBF7}" type="datetime1">
              <a:rPr lang="fr-FR" altLang="en-US" sz="1300">
                <a:latin typeface="Calibri" panose="020F0502020204030204" pitchFamily="34" charset="0"/>
              </a:rPr>
              <a:pPr eaLnBrk="1" hangingPunct="1"/>
              <a:t>03/10/2018</a:t>
            </a:fld>
            <a:endParaRPr lang="fr-FR" altLang="en-US" sz="1300">
              <a:latin typeface="Calibri" panose="020F0502020204030204" pitchFamily="34" charset="0"/>
            </a:endParaRPr>
          </a:p>
        </p:txBody>
      </p:sp>
      <p:sp>
        <p:nvSpPr>
          <p:cNvPr id="28676" name="Espace réservé du numéro de diapositiv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415391EC-1B71-4A59-99CB-44FF4602512F}" type="slidenum">
              <a:rPr lang="fr-FR" altLang="en-US" sz="1300">
                <a:latin typeface="Calibri" panose="020F0502020204030204" pitchFamily="34" charset="0"/>
              </a:rPr>
              <a:pPr eaLnBrk="1" hangingPunct="1"/>
              <a:t>9</a:t>
            </a:fld>
            <a:endParaRPr lang="fr-FR" altLang="en-US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4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16130" indent="-275434">
              <a:defRPr>
                <a:solidFill>
                  <a:schemeClr val="tx1"/>
                </a:solidFill>
                <a:latin typeface="Arial" charset="0"/>
              </a:defRPr>
            </a:lvl2pPr>
            <a:lvl3pPr marL="1101738" indent="-220348">
              <a:defRPr>
                <a:solidFill>
                  <a:schemeClr val="tx1"/>
                </a:solidFill>
                <a:latin typeface="Arial" charset="0"/>
              </a:defRPr>
            </a:lvl3pPr>
            <a:lvl4pPr marL="1542433" indent="-220348">
              <a:defRPr>
                <a:solidFill>
                  <a:schemeClr val="tx1"/>
                </a:solidFill>
                <a:latin typeface="Arial" charset="0"/>
              </a:defRPr>
            </a:lvl4pPr>
            <a:lvl5pPr marL="1983128" indent="-220348">
              <a:defRPr>
                <a:solidFill>
                  <a:schemeClr val="tx1"/>
                </a:solidFill>
                <a:latin typeface="Arial" charset="0"/>
              </a:defRPr>
            </a:lvl5pPr>
            <a:lvl6pPr marL="2423823" indent="-22034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864518" indent="-22034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305213" indent="-22034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745908" indent="-22034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6C2DF54-2627-47E6-A83A-74B0D407356C}" type="slidenum">
              <a:rPr lang="en-CA" altLang="en-US" smtClean="0">
                <a:latin typeface="Calibri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4" y="-1"/>
            <a:ext cx="9141465" cy="6859901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0" y="3200400"/>
            <a:ext cx="8382000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 anchor="b"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533400" y="5257800"/>
            <a:ext cx="7848600" cy="838200"/>
          </a:xfrm>
        </p:spPr>
        <p:txBody>
          <a:bodyPr>
            <a:normAutofit/>
          </a:bodyPr>
          <a:lstStyle>
            <a:lvl1pPr algn="r"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452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4000" b="1" cap="none" baseline="0" dirty="0">
                <a:ln w="635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A7019-14BD-4A65-887B-5F9FDC780F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13" descr="ICRP Logo and Title.gif"/>
          <p:cNvPicPr>
            <a:picLocks noChangeAspect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013" y="6418263"/>
            <a:ext cx="38115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652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>
            <a:lvl1pPr>
              <a:defRPr sz="2200" b="1"/>
            </a:lvl1pPr>
            <a:lvl2pPr>
              <a:defRPr sz="21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FA2FD-B014-469B-A9B1-DD8B879006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13" descr="ICRP Logo and Title.gif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013" y="6418263"/>
            <a:ext cx="38115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927136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724400"/>
          </a:xfrm>
        </p:spPr>
        <p:txBody>
          <a:bodyPr/>
          <a:lstStyle>
            <a:lvl1pPr>
              <a:defRPr sz="2200" b="1"/>
            </a:lvl1pPr>
            <a:lvl2pPr>
              <a:defRPr sz="2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724400"/>
          </a:xfrm>
        </p:spPr>
        <p:txBody>
          <a:bodyPr/>
          <a:lstStyle>
            <a:lvl1pPr>
              <a:defRPr sz="2200" b="1"/>
            </a:lvl1pPr>
            <a:lvl2pPr>
              <a:defRPr sz="21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FFDF3-5890-479E-AA08-62A4F1D9DCFE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  <p:pic>
        <p:nvPicPr>
          <p:cNvPr id="6" name="Picture 13" descr="ICRP Logo and Title.gif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013" y="6418263"/>
            <a:ext cx="38115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326876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04800" y="457200"/>
            <a:ext cx="2438400" cy="5638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cxnSp>
        <p:nvCxnSpPr>
          <p:cNvPr id="6" name="Straight Connector 5"/>
          <p:cNvCxnSpPr/>
          <p:nvPr userDrawn="1"/>
        </p:nvCxnSpPr>
        <p:spPr>
          <a:xfrm rot="5400000">
            <a:off x="-266700" y="3162300"/>
            <a:ext cx="6326188" cy="1588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14352"/>
            <a:ext cx="2286000" cy="1162050"/>
          </a:xfrm>
        </p:spPr>
        <p:txBody>
          <a:bodyPr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676400"/>
            <a:ext cx="2286000" cy="4343400"/>
          </a:xfrm>
        </p:spPr>
        <p:txBody>
          <a:bodyPr lIns="18288" rIns="18288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0" y="533400"/>
            <a:ext cx="5638800" cy="57912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1EA6A-A152-4362-82E5-F40573E1195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  <p:pic>
        <p:nvPicPr>
          <p:cNvPr id="8" name="Picture 13" descr="ICRP Logo and Title.gif"/>
          <p:cNvPicPr>
            <a:picLocks noChangeAspect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7013" y="6418263"/>
            <a:ext cx="38115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48397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10000">
              <a:schemeClr val="accent1">
                <a:tint val="44500"/>
                <a:satMod val="160000"/>
                <a:lumMod val="20000"/>
                <a:lumOff val="80000"/>
              </a:schemeClr>
            </a:gs>
            <a:gs pos="100000">
              <a:schemeClr val="accent1">
                <a:tint val="23500"/>
                <a:satMod val="160000"/>
                <a:lumMod val="0"/>
                <a:lumOff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ctr" anchorCtr="0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  <a:extrusionClr>
                <a:schemeClr val="tx1"/>
              </a:extrusionClr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24600"/>
            <a:ext cx="762000" cy="212725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3F5C72D-202D-4325-ABA2-6A0971C5D17F}" type="slidenum">
              <a:rPr lang="en-CA"/>
              <a:pPr>
                <a:defRPr/>
              </a:pPr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098" r:id="rId4"/>
    <p:sldLayoutId id="2147484102" r:id="rId5"/>
  </p:sldLayoutIdLst>
  <p:transition spd="med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sz="3600" b="1" kern="1200" dirty="0">
          <a:solidFill>
            <a:schemeClr val="accent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83763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rgbClr val="083763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rgbClr val="083763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83763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083763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eg"/><Relationship Id="rId11" Type="http://schemas.openxmlformats.org/officeDocument/2006/relationships/image" Target="../media/image15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ICRP Views on Radiation Risk at Low Doses through the Lens of Fukushima</a:t>
            </a:r>
            <a:br>
              <a:rPr lang="en-GB" sz="3200" i="1" dirty="0"/>
            </a:br>
            <a:endParaRPr lang="en-GB" sz="3200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z="20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ea typeface="+mj-ea"/>
              </a:rPr>
              <a:t>Applicability of Radiation-Response Models to Low Dose Protection Standards</a:t>
            </a:r>
          </a:p>
          <a:p>
            <a:r>
              <a:rPr lang="en-CA" sz="20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ea typeface="+mj-ea"/>
              </a:rPr>
              <a:t>Tri-Cities, Washington, USA</a:t>
            </a:r>
          </a:p>
          <a:p>
            <a:r>
              <a:rPr lang="en-CA" sz="2000" dirty="0">
                <a:solidFill>
                  <a:srgbClr val="0F6FC6">
                    <a:lumMod val="75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ea typeface="+mj-ea"/>
              </a:rPr>
              <a:t>October 2018</a:t>
            </a:r>
            <a:br>
              <a:rPr lang="en-CA" sz="2000" dirty="0">
                <a:solidFill>
                  <a:srgbClr val="0F6FC6">
                    <a:lumMod val="75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ea typeface="+mj-ea"/>
              </a:rPr>
            </a:br>
            <a:endParaRPr lang="fi-FI" sz="2000" dirty="0">
              <a:solidFill>
                <a:srgbClr val="005DAA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rgbClr val="0F6FC6">
                    <a:lumMod val="75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Christopher Clement</a:t>
            </a:r>
          </a:p>
          <a:p>
            <a:r>
              <a:rPr lang="en-US" dirty="0">
                <a:solidFill>
                  <a:srgbClr val="0F6FC6">
                    <a:lumMod val="75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ICRP Scientific Secretary</a:t>
            </a:r>
          </a:p>
          <a:p>
            <a:r>
              <a:rPr lang="en-US" u="sng" dirty="0">
                <a:solidFill>
                  <a:srgbClr val="0F6FC6">
                    <a:lumMod val="75000"/>
                  </a:srgb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</a:rPr>
              <a:t>sci.sec@icrp.org</a:t>
            </a:r>
            <a:endParaRPr lang="en-GB" u="sng" dirty="0">
              <a:solidFill>
                <a:srgbClr val="005DA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82000" y="6324600"/>
            <a:ext cx="762000" cy="212725"/>
          </a:xfrm>
        </p:spPr>
        <p:txBody>
          <a:bodyPr/>
          <a:lstStyle/>
          <a:p>
            <a:pPr>
              <a:defRPr/>
            </a:pPr>
            <a:fld id="{080A7019-14BD-4A65-887B-5F9FDC780F3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A944D4-45C4-4215-B089-2158249BC3B6}"/>
              </a:ext>
            </a:extLst>
          </p:cNvPr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291" y="4813841"/>
            <a:ext cx="4191000" cy="18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3187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7E79F-01C3-4E5B-BE35-23379CB3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476" y="304800"/>
            <a:ext cx="3488924" cy="60198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800" dirty="0">
                <a:solidFill>
                  <a:srgbClr val="1D549E"/>
                </a:solidFill>
              </a:rPr>
              <a:t>Proceedings of the International Workshop on the Fukushima Dialogue Initiative</a:t>
            </a:r>
          </a:p>
          <a:p>
            <a:pPr marL="0" indent="0">
              <a:buNone/>
            </a:pPr>
            <a:endParaRPr lang="en-US" sz="2800" b="0" dirty="0">
              <a:solidFill>
                <a:srgbClr val="1D549E"/>
              </a:solidFill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1D549E"/>
                </a:solidFill>
              </a:rPr>
              <a:t>December 2015</a:t>
            </a:r>
          </a:p>
          <a:p>
            <a:pPr marL="0" indent="0">
              <a:buNone/>
            </a:pPr>
            <a:endParaRPr lang="en-US" sz="2800" b="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Free to download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38EE1-93B8-464F-8B6F-6B47548BF9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FA2FD-B014-469B-A9B1-DD8B8790061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AA939-A0B0-42F7-96AE-9FF5AD94A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26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5199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167EC-FAB0-472D-9591-8B0E02CBE0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FA2FD-B014-469B-A9B1-DD8B8790061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297C0-FB25-4F95-9BDD-3AE628EA89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0125"/>
            <a:ext cx="9144000" cy="4562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E5D5B-13B5-474B-8732-5463BB5B9107}"/>
              </a:ext>
            </a:extLst>
          </p:cNvPr>
          <p:cNvSpPr txBox="1"/>
          <p:nvPr/>
        </p:nvSpPr>
        <p:spPr>
          <a:xfrm>
            <a:off x="0" y="5562600"/>
            <a:ext cx="9144000" cy="685800"/>
          </a:xfrm>
          <a:prstGeom prst="rect">
            <a:avLst/>
          </a:prstGeom>
        </p:spPr>
        <p:txBody>
          <a:bodyPr vert="horz" wrap="square" lIns="0" rIns="18288" rtlCol="0" anchor="ctr">
            <a:normAutofit/>
          </a:bodyPr>
          <a:lstStyle/>
          <a:p>
            <a:pPr marR="45720" algn="ctr" fontAlgn="auto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</a:pPr>
            <a:r>
              <a:rPr lang="en-US" sz="2400" u="sng" dirty="0">
                <a:latin typeface="+mn-lt"/>
                <a:cs typeface="+mn-cs"/>
              </a:rPr>
              <a:t>www.fukushima-dialogues.com</a:t>
            </a:r>
            <a:endParaRPr kumimoji="0" lang="en-US" sz="24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073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538CC-DC38-47F3-AFC1-4BEC12E2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Fukushima Dialogue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216D-5D3F-442F-A537-87CFBCE7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000" dirty="0"/>
              <a:t>Key points</a:t>
            </a:r>
          </a:p>
          <a:p>
            <a:r>
              <a:rPr lang="en-US" sz="2000" b="0" dirty="0"/>
              <a:t>Success depends on combination of actions by authorities and by affected people and communities</a:t>
            </a:r>
          </a:p>
          <a:p>
            <a:r>
              <a:rPr lang="en-US" sz="2000" b="0" dirty="0"/>
              <a:t>Co-expertise: experts working with (not only for) residents</a:t>
            </a:r>
          </a:p>
          <a:p>
            <a:r>
              <a:rPr lang="en-US" sz="2000" b="0" dirty="0"/>
              <a:t>Focus on individuals:</a:t>
            </a:r>
          </a:p>
          <a:p>
            <a:pPr lvl="1"/>
            <a:r>
              <a:rPr lang="en-US" sz="2000" b="0" dirty="0"/>
              <a:t>Practical RP culture reduces doses and increases a feeling of security</a:t>
            </a:r>
          </a:p>
          <a:p>
            <a:pPr lvl="1"/>
            <a:r>
              <a:rPr lang="en-US" sz="2000" b="0" dirty="0"/>
              <a:t>Individual monitoring (internal and external) and self-measurement of land and foodstuff are essential, and requires outside support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LNT was </a:t>
            </a:r>
            <a:r>
              <a:rPr lang="en-US" sz="2000" u="sng" dirty="0"/>
              <a:t>never</a:t>
            </a:r>
            <a:r>
              <a:rPr lang="en-US" sz="2000" dirty="0"/>
              <a:t> raised during any of the dialogue meetings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C6C18-8315-4C18-8AF2-4A8FD52FA7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FA2FD-B014-469B-A9B1-DD8B8790061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5649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5B38-9A3B-445D-8446-E2811A81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of Radiological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7602-FB3B-4A63-B739-0C139A8DA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Primary Aim of RP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i="1" dirty="0"/>
              <a:t>“an appropriate level of protection for people and the environment against the detrimental effects of radiation exposure without unduly limiting the desirable human actions that may be associated with such exposure”</a:t>
            </a:r>
            <a:r>
              <a:rPr lang="en-US" sz="1800" b="0" dirty="0"/>
              <a:t> (P103 §26)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Human Health Objective:</a:t>
            </a:r>
            <a:br>
              <a:rPr lang="en-US" sz="2000" dirty="0"/>
            </a:br>
            <a:r>
              <a:rPr lang="en-US" sz="1800" b="0" i="1" dirty="0"/>
              <a:t>“manage and control exposures to </a:t>
            </a:r>
            <a:r>
              <a:rPr lang="en-US" sz="1800" b="0" i="1" dirty="0" err="1"/>
              <a:t>ionising</a:t>
            </a:r>
            <a:r>
              <a:rPr lang="en-US" sz="1800" b="0" i="1" dirty="0"/>
              <a:t> radiation so that deterministic effects are prevented, and the risks of stochastic effects are reduced to the extent reasonably achievable”</a:t>
            </a:r>
            <a:r>
              <a:rPr lang="en-US" sz="1800" b="0" dirty="0"/>
              <a:t> (P103 §29)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Prevent effects that are, in principle, preventable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Manage risks that are not fully preventable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06600-7F23-4C79-97A2-B86D3EB5F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FA2FD-B014-469B-A9B1-DD8B8790061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4659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4B0C-1B19-4446-9520-BAC0AA16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ICRP Models for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0A45B-C2CD-4FC6-BE09-93DE3EEF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Tissue Reactions</a:t>
            </a:r>
            <a:r>
              <a:rPr lang="en-US" sz="2400" b="0" dirty="0">
                <a:sym typeface="Wingdings" panose="05000000000000000000" pitchFamily="2" charset="2"/>
              </a:rPr>
              <a:t> (Deterministic)</a:t>
            </a:r>
          </a:p>
          <a:p>
            <a:r>
              <a:rPr lang="en-US" sz="2400" b="0" dirty="0">
                <a:sym typeface="Wingdings" panose="05000000000000000000" pitchFamily="2" charset="2"/>
              </a:rPr>
              <a:t>Below threshold: no clinically observable effect</a:t>
            </a:r>
          </a:p>
          <a:p>
            <a:r>
              <a:rPr lang="en-US" sz="2400" b="0" dirty="0">
                <a:sym typeface="Wingdings" panose="05000000000000000000" pitchFamily="2" charset="2"/>
              </a:rPr>
              <a:t>Above threshold: increasing dose  increasing severity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Cancer and Heritable Effects</a:t>
            </a:r>
            <a:r>
              <a:rPr lang="en-US" sz="2400" b="0" dirty="0"/>
              <a:t> (Stochastic)</a:t>
            </a:r>
          </a:p>
          <a:p>
            <a:r>
              <a:rPr lang="en-US" sz="2400" b="0" dirty="0"/>
              <a:t>Increasing dose </a:t>
            </a:r>
            <a:r>
              <a:rPr lang="en-US" sz="2400" b="0" dirty="0">
                <a:sym typeface="Wingdings" panose="05000000000000000000" pitchFamily="2" charset="2"/>
              </a:rPr>
              <a:t> increasing probability</a:t>
            </a:r>
          </a:p>
          <a:p>
            <a:r>
              <a:rPr lang="en-US" sz="2400" b="0" dirty="0">
                <a:sym typeface="Wingdings" panose="05000000000000000000" pitchFamily="2" charset="2"/>
              </a:rPr>
              <a:t>No threshold</a:t>
            </a:r>
          </a:p>
          <a:p>
            <a:r>
              <a:rPr lang="en-US" sz="2400" b="0" dirty="0">
                <a:sym typeface="Wingdings" panose="05000000000000000000" pitchFamily="2" charset="2"/>
              </a:rPr>
              <a:t>“LNT”</a:t>
            </a:r>
          </a:p>
          <a:p>
            <a:endParaRPr lang="en-US" sz="2400" b="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THIS CLASIFICATION IS A SIMPLIFICATION FOR PROTECTION PURPOSES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889DA-AC33-480C-9E6F-66AC01E9F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FA2FD-B014-469B-A9B1-DD8B8790061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6809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6647-FC3F-455C-9CA3-648E510E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7B97-6CEC-4794-8B75-B0AEEADC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Is NOT promoted as a precise biological model to describe dose-response</a:t>
            </a:r>
          </a:p>
          <a:p>
            <a:endParaRPr lang="en-US" sz="2400" b="0" dirty="0"/>
          </a:p>
          <a:p>
            <a:r>
              <a:rPr lang="en-US" sz="2400" b="0" dirty="0"/>
              <a:t>Should NOT be used as an assumption in scientific studies on low-dose / low-dose-rate response</a:t>
            </a:r>
          </a:p>
          <a:p>
            <a:endParaRPr lang="en-US" sz="2400" b="0" dirty="0"/>
          </a:p>
          <a:p>
            <a:r>
              <a:rPr lang="en-US" sz="2400" b="0" dirty="0"/>
              <a:t>Is used as “a prudent basis for radiological protection at low doses and low dose rates” (P103 §36)</a:t>
            </a:r>
          </a:p>
          <a:p>
            <a:endParaRPr lang="en-US" sz="2400" b="0" dirty="0"/>
          </a:p>
          <a:p>
            <a:r>
              <a:rPr lang="en-US" sz="2400" b="0" dirty="0"/>
              <a:t>Is a </a:t>
            </a:r>
            <a:r>
              <a:rPr lang="en-US" sz="2400" dirty="0">
                <a:solidFill>
                  <a:srgbClr val="FF0000"/>
                </a:solidFill>
              </a:rPr>
              <a:t>SIMPLIFICATION FOR PROTECTION PURPOSES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AAA77-E0EE-4A81-8A49-6E1381AD6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FA2FD-B014-469B-A9B1-DD8B8790061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6866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EB8D-C133-4EEF-9CAA-59EF614BD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Regardless of the exact biological dose-response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9A89-C49D-418C-B422-EEE607834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7244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400" dirty="0"/>
              <a:t>High doses of radiation increase the risk of cancer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Lower doses = lower risks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At very low doses the risk, if any, is very small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Zero additional dose = zero additional risk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9CDBB-72B3-4FBD-AB2F-BAD19C4FCB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FA2FD-B014-469B-A9B1-DD8B8790061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108F8C-C45F-4494-9CAD-212734760D98}"/>
              </a:ext>
            </a:extLst>
          </p:cNvPr>
          <p:cNvCxnSpPr>
            <a:cxnSpLocks/>
          </p:cNvCxnSpPr>
          <p:nvPr/>
        </p:nvCxnSpPr>
        <p:spPr>
          <a:xfrm>
            <a:off x="5132400" y="2204548"/>
            <a:ext cx="0" cy="32766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8E18DE-B273-4C92-8687-524FD9B5AB64}"/>
              </a:ext>
            </a:extLst>
          </p:cNvPr>
          <p:cNvCxnSpPr>
            <a:cxnSpLocks/>
          </p:cNvCxnSpPr>
          <p:nvPr/>
        </p:nvCxnSpPr>
        <p:spPr>
          <a:xfrm>
            <a:off x="5132400" y="5481148"/>
            <a:ext cx="31242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46210C4-8CB1-4D42-9839-36B447B5D3DB}"/>
              </a:ext>
            </a:extLst>
          </p:cNvPr>
          <p:cNvSpPr/>
          <p:nvPr/>
        </p:nvSpPr>
        <p:spPr>
          <a:xfrm>
            <a:off x="5029200" y="5366850"/>
            <a:ext cx="228594" cy="228594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CFC41A-9692-4BD8-B2C8-D3128E41E803}"/>
              </a:ext>
            </a:extLst>
          </p:cNvPr>
          <p:cNvCxnSpPr>
            <a:cxnSpLocks/>
          </p:cNvCxnSpPr>
          <p:nvPr/>
        </p:nvCxnSpPr>
        <p:spPr>
          <a:xfrm flipV="1">
            <a:off x="6629400" y="3384502"/>
            <a:ext cx="1474800" cy="1106046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613A51C-39DA-442D-B98C-2D2AAC1084FF}"/>
              </a:ext>
            </a:extLst>
          </p:cNvPr>
          <p:cNvSpPr/>
          <p:nvPr/>
        </p:nvSpPr>
        <p:spPr>
          <a:xfrm>
            <a:off x="5181623" y="4343441"/>
            <a:ext cx="1676374" cy="1386799"/>
          </a:xfrm>
          <a:custGeom>
            <a:avLst/>
            <a:gdLst>
              <a:gd name="connsiteX0" fmla="*/ 1428750 w 1428750"/>
              <a:gd name="connsiteY0" fmla="*/ 0 h 1287780"/>
              <a:gd name="connsiteX1" fmla="*/ 1409700 w 1428750"/>
              <a:gd name="connsiteY1" fmla="*/ 19050 h 1287780"/>
              <a:gd name="connsiteX2" fmla="*/ 1386840 w 1428750"/>
              <a:gd name="connsiteY2" fmla="*/ 38100 h 1287780"/>
              <a:gd name="connsiteX3" fmla="*/ 1371600 w 1428750"/>
              <a:gd name="connsiteY3" fmla="*/ 60960 h 1287780"/>
              <a:gd name="connsiteX4" fmla="*/ 1367790 w 1428750"/>
              <a:gd name="connsiteY4" fmla="*/ 72390 h 1287780"/>
              <a:gd name="connsiteX5" fmla="*/ 1352550 w 1428750"/>
              <a:gd name="connsiteY5" fmla="*/ 95250 h 1287780"/>
              <a:gd name="connsiteX6" fmla="*/ 1348740 w 1428750"/>
              <a:gd name="connsiteY6" fmla="*/ 106680 h 1287780"/>
              <a:gd name="connsiteX7" fmla="*/ 1341120 w 1428750"/>
              <a:gd name="connsiteY7" fmla="*/ 118110 h 1287780"/>
              <a:gd name="connsiteX8" fmla="*/ 1337310 w 1428750"/>
              <a:gd name="connsiteY8" fmla="*/ 129540 h 1287780"/>
              <a:gd name="connsiteX9" fmla="*/ 1322070 w 1428750"/>
              <a:gd name="connsiteY9" fmla="*/ 152400 h 1287780"/>
              <a:gd name="connsiteX10" fmla="*/ 1306830 w 1428750"/>
              <a:gd name="connsiteY10" fmla="*/ 198120 h 1287780"/>
              <a:gd name="connsiteX11" fmla="*/ 1303020 w 1428750"/>
              <a:gd name="connsiteY11" fmla="*/ 209550 h 1287780"/>
              <a:gd name="connsiteX12" fmla="*/ 1291590 w 1428750"/>
              <a:gd name="connsiteY12" fmla="*/ 232410 h 1287780"/>
              <a:gd name="connsiteX13" fmla="*/ 1283970 w 1428750"/>
              <a:gd name="connsiteY13" fmla="*/ 243840 h 1287780"/>
              <a:gd name="connsiteX14" fmla="*/ 1276350 w 1428750"/>
              <a:gd name="connsiteY14" fmla="*/ 266700 h 1287780"/>
              <a:gd name="connsiteX15" fmla="*/ 1268730 w 1428750"/>
              <a:gd name="connsiteY15" fmla="*/ 278130 h 1287780"/>
              <a:gd name="connsiteX16" fmla="*/ 1264920 w 1428750"/>
              <a:gd name="connsiteY16" fmla="*/ 289560 h 1287780"/>
              <a:gd name="connsiteX17" fmla="*/ 1249680 w 1428750"/>
              <a:gd name="connsiteY17" fmla="*/ 312420 h 1287780"/>
              <a:gd name="connsiteX18" fmla="*/ 1238250 w 1428750"/>
              <a:gd name="connsiteY18" fmla="*/ 335280 h 1287780"/>
              <a:gd name="connsiteX19" fmla="*/ 1230630 w 1428750"/>
              <a:gd name="connsiteY19" fmla="*/ 369570 h 1287780"/>
              <a:gd name="connsiteX20" fmla="*/ 1223010 w 1428750"/>
              <a:gd name="connsiteY20" fmla="*/ 392430 h 1287780"/>
              <a:gd name="connsiteX21" fmla="*/ 1219200 w 1428750"/>
              <a:gd name="connsiteY21" fmla="*/ 403860 h 1287780"/>
              <a:gd name="connsiteX22" fmla="*/ 1215390 w 1428750"/>
              <a:gd name="connsiteY22" fmla="*/ 415290 h 1287780"/>
              <a:gd name="connsiteX23" fmla="*/ 1207770 w 1428750"/>
              <a:gd name="connsiteY23" fmla="*/ 426720 h 1287780"/>
              <a:gd name="connsiteX24" fmla="*/ 1200150 w 1428750"/>
              <a:gd name="connsiteY24" fmla="*/ 449580 h 1287780"/>
              <a:gd name="connsiteX25" fmla="*/ 1188720 w 1428750"/>
              <a:gd name="connsiteY25" fmla="*/ 472440 h 1287780"/>
              <a:gd name="connsiteX26" fmla="*/ 1181100 w 1428750"/>
              <a:gd name="connsiteY26" fmla="*/ 483870 h 1287780"/>
              <a:gd name="connsiteX27" fmla="*/ 1177290 w 1428750"/>
              <a:gd name="connsiteY27" fmla="*/ 495300 h 1287780"/>
              <a:gd name="connsiteX28" fmla="*/ 1169670 w 1428750"/>
              <a:gd name="connsiteY28" fmla="*/ 506730 h 1287780"/>
              <a:gd name="connsiteX29" fmla="*/ 1162050 w 1428750"/>
              <a:gd name="connsiteY29" fmla="*/ 529590 h 1287780"/>
              <a:gd name="connsiteX30" fmla="*/ 1150620 w 1428750"/>
              <a:gd name="connsiteY30" fmla="*/ 552450 h 1287780"/>
              <a:gd name="connsiteX31" fmla="*/ 1143000 w 1428750"/>
              <a:gd name="connsiteY31" fmla="*/ 563880 h 1287780"/>
              <a:gd name="connsiteX32" fmla="*/ 1135380 w 1428750"/>
              <a:gd name="connsiteY32" fmla="*/ 586740 h 1287780"/>
              <a:gd name="connsiteX33" fmla="*/ 1123950 w 1428750"/>
              <a:gd name="connsiteY33" fmla="*/ 609600 h 1287780"/>
              <a:gd name="connsiteX34" fmla="*/ 1116330 w 1428750"/>
              <a:gd name="connsiteY34" fmla="*/ 621030 h 1287780"/>
              <a:gd name="connsiteX35" fmla="*/ 1112520 w 1428750"/>
              <a:gd name="connsiteY35" fmla="*/ 632460 h 1287780"/>
              <a:gd name="connsiteX36" fmla="*/ 1104900 w 1428750"/>
              <a:gd name="connsiteY36" fmla="*/ 647700 h 1287780"/>
              <a:gd name="connsiteX37" fmla="*/ 1097280 w 1428750"/>
              <a:gd name="connsiteY37" fmla="*/ 670560 h 1287780"/>
              <a:gd name="connsiteX38" fmla="*/ 1085850 w 1428750"/>
              <a:gd name="connsiteY38" fmla="*/ 685800 h 1287780"/>
              <a:gd name="connsiteX39" fmla="*/ 1082040 w 1428750"/>
              <a:gd name="connsiteY39" fmla="*/ 697230 h 1287780"/>
              <a:gd name="connsiteX40" fmla="*/ 1066800 w 1428750"/>
              <a:gd name="connsiteY40" fmla="*/ 720090 h 1287780"/>
              <a:gd name="connsiteX41" fmla="*/ 1062990 w 1428750"/>
              <a:gd name="connsiteY41" fmla="*/ 731520 h 1287780"/>
              <a:gd name="connsiteX42" fmla="*/ 1047750 w 1428750"/>
              <a:gd name="connsiteY42" fmla="*/ 754380 h 1287780"/>
              <a:gd name="connsiteX43" fmla="*/ 1040130 w 1428750"/>
              <a:gd name="connsiteY43" fmla="*/ 777240 h 1287780"/>
              <a:gd name="connsiteX44" fmla="*/ 1028700 w 1428750"/>
              <a:gd name="connsiteY44" fmla="*/ 800100 h 1287780"/>
              <a:gd name="connsiteX45" fmla="*/ 1021080 w 1428750"/>
              <a:gd name="connsiteY45" fmla="*/ 815340 h 1287780"/>
              <a:gd name="connsiteX46" fmla="*/ 1013460 w 1428750"/>
              <a:gd name="connsiteY46" fmla="*/ 838200 h 1287780"/>
              <a:gd name="connsiteX47" fmla="*/ 1009650 w 1428750"/>
              <a:gd name="connsiteY47" fmla="*/ 849630 h 1287780"/>
              <a:gd name="connsiteX48" fmla="*/ 1002030 w 1428750"/>
              <a:gd name="connsiteY48" fmla="*/ 861060 h 1287780"/>
              <a:gd name="connsiteX49" fmla="*/ 994410 w 1428750"/>
              <a:gd name="connsiteY49" fmla="*/ 883920 h 1287780"/>
              <a:gd name="connsiteX50" fmla="*/ 982980 w 1428750"/>
              <a:gd name="connsiteY50" fmla="*/ 906780 h 1287780"/>
              <a:gd name="connsiteX51" fmla="*/ 975360 w 1428750"/>
              <a:gd name="connsiteY51" fmla="*/ 918210 h 1287780"/>
              <a:gd name="connsiteX52" fmla="*/ 971550 w 1428750"/>
              <a:gd name="connsiteY52" fmla="*/ 929640 h 1287780"/>
              <a:gd name="connsiteX53" fmla="*/ 956310 w 1428750"/>
              <a:gd name="connsiteY53" fmla="*/ 952500 h 1287780"/>
              <a:gd name="connsiteX54" fmla="*/ 948690 w 1428750"/>
              <a:gd name="connsiteY54" fmla="*/ 963930 h 1287780"/>
              <a:gd name="connsiteX55" fmla="*/ 925830 w 1428750"/>
              <a:gd name="connsiteY55" fmla="*/ 1032510 h 1287780"/>
              <a:gd name="connsiteX56" fmla="*/ 922020 w 1428750"/>
              <a:gd name="connsiteY56" fmla="*/ 1043940 h 1287780"/>
              <a:gd name="connsiteX57" fmla="*/ 918210 w 1428750"/>
              <a:gd name="connsiteY57" fmla="*/ 1055370 h 1287780"/>
              <a:gd name="connsiteX58" fmla="*/ 910590 w 1428750"/>
              <a:gd name="connsiteY58" fmla="*/ 1066800 h 1287780"/>
              <a:gd name="connsiteX59" fmla="*/ 906780 w 1428750"/>
              <a:gd name="connsiteY59" fmla="*/ 1078230 h 1287780"/>
              <a:gd name="connsiteX60" fmla="*/ 899160 w 1428750"/>
              <a:gd name="connsiteY60" fmla="*/ 1093470 h 1287780"/>
              <a:gd name="connsiteX61" fmla="*/ 891540 w 1428750"/>
              <a:gd name="connsiteY61" fmla="*/ 1104900 h 1287780"/>
              <a:gd name="connsiteX62" fmla="*/ 887730 w 1428750"/>
              <a:gd name="connsiteY62" fmla="*/ 1116330 h 1287780"/>
              <a:gd name="connsiteX63" fmla="*/ 861060 w 1428750"/>
              <a:gd name="connsiteY63" fmla="*/ 1146810 h 1287780"/>
              <a:gd name="connsiteX64" fmla="*/ 842010 w 1428750"/>
              <a:gd name="connsiteY64" fmla="*/ 1181100 h 1287780"/>
              <a:gd name="connsiteX65" fmla="*/ 830580 w 1428750"/>
              <a:gd name="connsiteY65" fmla="*/ 1188720 h 1287780"/>
              <a:gd name="connsiteX66" fmla="*/ 807720 w 1428750"/>
              <a:gd name="connsiteY66" fmla="*/ 1207770 h 1287780"/>
              <a:gd name="connsiteX67" fmla="*/ 777240 w 1428750"/>
              <a:gd name="connsiteY67" fmla="*/ 1234440 h 1287780"/>
              <a:gd name="connsiteX68" fmla="*/ 765810 w 1428750"/>
              <a:gd name="connsiteY68" fmla="*/ 1242060 h 1287780"/>
              <a:gd name="connsiteX69" fmla="*/ 754380 w 1428750"/>
              <a:gd name="connsiteY69" fmla="*/ 1245870 h 1287780"/>
              <a:gd name="connsiteX70" fmla="*/ 742950 w 1428750"/>
              <a:gd name="connsiteY70" fmla="*/ 1253490 h 1287780"/>
              <a:gd name="connsiteX71" fmla="*/ 720090 w 1428750"/>
              <a:gd name="connsiteY71" fmla="*/ 1261110 h 1287780"/>
              <a:gd name="connsiteX72" fmla="*/ 708660 w 1428750"/>
              <a:gd name="connsiteY72" fmla="*/ 1264920 h 1287780"/>
              <a:gd name="connsiteX73" fmla="*/ 678180 w 1428750"/>
              <a:gd name="connsiteY73" fmla="*/ 1268730 h 1287780"/>
              <a:gd name="connsiteX74" fmla="*/ 594360 w 1428750"/>
              <a:gd name="connsiteY74" fmla="*/ 1276350 h 1287780"/>
              <a:gd name="connsiteX75" fmla="*/ 541020 w 1428750"/>
              <a:gd name="connsiteY75" fmla="*/ 1280160 h 1287780"/>
              <a:gd name="connsiteX76" fmla="*/ 514350 w 1428750"/>
              <a:gd name="connsiteY76" fmla="*/ 1283970 h 1287780"/>
              <a:gd name="connsiteX77" fmla="*/ 403860 w 1428750"/>
              <a:gd name="connsiteY77" fmla="*/ 1287780 h 1287780"/>
              <a:gd name="connsiteX78" fmla="*/ 339090 w 1428750"/>
              <a:gd name="connsiteY78" fmla="*/ 1280160 h 1287780"/>
              <a:gd name="connsiteX79" fmla="*/ 316230 w 1428750"/>
              <a:gd name="connsiteY79" fmla="*/ 1276350 h 1287780"/>
              <a:gd name="connsiteX80" fmla="*/ 281940 w 1428750"/>
              <a:gd name="connsiteY80" fmla="*/ 1264920 h 1287780"/>
              <a:gd name="connsiteX81" fmla="*/ 270510 w 1428750"/>
              <a:gd name="connsiteY81" fmla="*/ 1261110 h 1287780"/>
              <a:gd name="connsiteX82" fmla="*/ 247650 w 1428750"/>
              <a:gd name="connsiteY82" fmla="*/ 1242060 h 1287780"/>
              <a:gd name="connsiteX83" fmla="*/ 236220 w 1428750"/>
              <a:gd name="connsiteY83" fmla="*/ 1238250 h 1287780"/>
              <a:gd name="connsiteX84" fmla="*/ 213360 w 1428750"/>
              <a:gd name="connsiteY84" fmla="*/ 1223010 h 1287780"/>
              <a:gd name="connsiteX85" fmla="*/ 201930 w 1428750"/>
              <a:gd name="connsiteY85" fmla="*/ 1215390 h 1287780"/>
              <a:gd name="connsiteX86" fmla="*/ 190500 w 1428750"/>
              <a:gd name="connsiteY86" fmla="*/ 1207770 h 1287780"/>
              <a:gd name="connsiteX87" fmla="*/ 182880 w 1428750"/>
              <a:gd name="connsiteY87" fmla="*/ 1196340 h 1287780"/>
              <a:gd name="connsiteX88" fmla="*/ 171450 w 1428750"/>
              <a:gd name="connsiteY88" fmla="*/ 1192530 h 1287780"/>
              <a:gd name="connsiteX89" fmla="*/ 148590 w 1428750"/>
              <a:gd name="connsiteY89" fmla="*/ 1177290 h 1287780"/>
              <a:gd name="connsiteX90" fmla="*/ 148590 w 1428750"/>
              <a:gd name="connsiteY90" fmla="*/ 1177290 h 1287780"/>
              <a:gd name="connsiteX91" fmla="*/ 125730 w 1428750"/>
              <a:gd name="connsiteY91" fmla="*/ 1158240 h 1287780"/>
              <a:gd name="connsiteX92" fmla="*/ 99060 w 1428750"/>
              <a:gd name="connsiteY92" fmla="*/ 1127760 h 1287780"/>
              <a:gd name="connsiteX93" fmla="*/ 72390 w 1428750"/>
              <a:gd name="connsiteY93" fmla="*/ 1089660 h 1287780"/>
              <a:gd name="connsiteX94" fmla="*/ 60960 w 1428750"/>
              <a:gd name="connsiteY94" fmla="*/ 1082040 h 1287780"/>
              <a:gd name="connsiteX95" fmla="*/ 45720 w 1428750"/>
              <a:gd name="connsiteY95" fmla="*/ 1059180 h 1287780"/>
              <a:gd name="connsiteX96" fmla="*/ 41910 w 1428750"/>
              <a:gd name="connsiteY96" fmla="*/ 1047750 h 1287780"/>
              <a:gd name="connsiteX97" fmla="*/ 34290 w 1428750"/>
              <a:gd name="connsiteY97" fmla="*/ 1036320 h 1287780"/>
              <a:gd name="connsiteX98" fmla="*/ 26670 w 1428750"/>
              <a:gd name="connsiteY98" fmla="*/ 1013460 h 1287780"/>
              <a:gd name="connsiteX99" fmla="*/ 22860 w 1428750"/>
              <a:gd name="connsiteY99" fmla="*/ 1002030 h 1287780"/>
              <a:gd name="connsiteX100" fmla="*/ 15240 w 1428750"/>
              <a:gd name="connsiteY100" fmla="*/ 975360 h 1287780"/>
              <a:gd name="connsiteX101" fmla="*/ 7620 w 1428750"/>
              <a:gd name="connsiteY101" fmla="*/ 952500 h 1287780"/>
              <a:gd name="connsiteX102" fmla="*/ 3810 w 1428750"/>
              <a:gd name="connsiteY102" fmla="*/ 899160 h 1287780"/>
              <a:gd name="connsiteX103" fmla="*/ 0 w 1428750"/>
              <a:gd name="connsiteY103" fmla="*/ 883920 h 1287780"/>
              <a:gd name="connsiteX104" fmla="*/ 3810 w 1428750"/>
              <a:gd name="connsiteY104" fmla="*/ 769620 h 1287780"/>
              <a:gd name="connsiteX105" fmla="*/ 11430 w 1428750"/>
              <a:gd name="connsiteY105" fmla="*/ 723900 h 1287780"/>
              <a:gd name="connsiteX106" fmla="*/ 15240 w 1428750"/>
              <a:gd name="connsiteY106" fmla="*/ 697230 h 1287780"/>
              <a:gd name="connsiteX107" fmla="*/ 22860 w 1428750"/>
              <a:gd name="connsiteY107" fmla="*/ 674370 h 1287780"/>
              <a:gd name="connsiteX108" fmla="*/ 26670 w 1428750"/>
              <a:gd name="connsiteY108" fmla="*/ 655320 h 1287780"/>
              <a:gd name="connsiteX109" fmla="*/ 30480 w 1428750"/>
              <a:gd name="connsiteY109" fmla="*/ 643890 h 1287780"/>
              <a:gd name="connsiteX110" fmla="*/ 34290 w 1428750"/>
              <a:gd name="connsiteY110" fmla="*/ 621030 h 1287780"/>
              <a:gd name="connsiteX111" fmla="*/ 49530 w 1428750"/>
              <a:gd name="connsiteY111" fmla="*/ 582930 h 1287780"/>
              <a:gd name="connsiteX112" fmla="*/ 57150 w 1428750"/>
              <a:gd name="connsiteY112" fmla="*/ 552450 h 1287780"/>
              <a:gd name="connsiteX113" fmla="*/ 72390 w 1428750"/>
              <a:gd name="connsiteY113" fmla="*/ 521970 h 1287780"/>
              <a:gd name="connsiteX114" fmla="*/ 80010 w 1428750"/>
              <a:gd name="connsiteY114" fmla="*/ 495300 h 1287780"/>
              <a:gd name="connsiteX115" fmla="*/ 95250 w 1428750"/>
              <a:gd name="connsiteY115" fmla="*/ 468630 h 1287780"/>
              <a:gd name="connsiteX116" fmla="*/ 99060 w 1428750"/>
              <a:gd name="connsiteY116" fmla="*/ 457200 h 1287780"/>
              <a:gd name="connsiteX117" fmla="*/ 114300 w 1428750"/>
              <a:gd name="connsiteY117" fmla="*/ 434340 h 1287780"/>
              <a:gd name="connsiteX118" fmla="*/ 137160 w 1428750"/>
              <a:gd name="connsiteY118" fmla="*/ 396240 h 1287780"/>
              <a:gd name="connsiteX119" fmla="*/ 148590 w 1428750"/>
              <a:gd name="connsiteY119" fmla="*/ 377190 h 1287780"/>
              <a:gd name="connsiteX120" fmla="*/ 163830 w 1428750"/>
              <a:gd name="connsiteY120" fmla="*/ 354330 h 1287780"/>
              <a:gd name="connsiteX121" fmla="*/ 186690 w 1428750"/>
              <a:gd name="connsiteY121" fmla="*/ 331470 h 1287780"/>
              <a:gd name="connsiteX122" fmla="*/ 198120 w 1428750"/>
              <a:gd name="connsiteY122" fmla="*/ 323850 h 1287780"/>
              <a:gd name="connsiteX123" fmla="*/ 209550 w 1428750"/>
              <a:gd name="connsiteY123" fmla="*/ 312420 h 1287780"/>
              <a:gd name="connsiteX124" fmla="*/ 220980 w 1428750"/>
              <a:gd name="connsiteY124" fmla="*/ 304800 h 1287780"/>
              <a:gd name="connsiteX125" fmla="*/ 247650 w 1428750"/>
              <a:gd name="connsiteY125" fmla="*/ 285750 h 1287780"/>
              <a:gd name="connsiteX126" fmla="*/ 266700 w 1428750"/>
              <a:gd name="connsiteY126" fmla="*/ 266700 h 1287780"/>
              <a:gd name="connsiteX127" fmla="*/ 274320 w 1428750"/>
              <a:gd name="connsiteY127" fmla="*/ 255270 h 1287780"/>
              <a:gd name="connsiteX128" fmla="*/ 289560 w 1428750"/>
              <a:gd name="connsiteY128" fmla="*/ 243840 h 1287780"/>
              <a:gd name="connsiteX129" fmla="*/ 300990 w 1428750"/>
              <a:gd name="connsiteY129" fmla="*/ 228600 h 1287780"/>
              <a:gd name="connsiteX130" fmla="*/ 312420 w 1428750"/>
              <a:gd name="connsiteY130" fmla="*/ 220980 h 1287780"/>
              <a:gd name="connsiteX131" fmla="*/ 335280 w 1428750"/>
              <a:gd name="connsiteY131" fmla="*/ 198120 h 1287780"/>
              <a:gd name="connsiteX132" fmla="*/ 350520 w 1428750"/>
              <a:gd name="connsiteY132" fmla="*/ 186690 h 1287780"/>
              <a:gd name="connsiteX133" fmla="*/ 365760 w 1428750"/>
              <a:gd name="connsiteY133" fmla="*/ 171450 h 1287780"/>
              <a:gd name="connsiteX134" fmla="*/ 377190 w 1428750"/>
              <a:gd name="connsiteY134" fmla="*/ 163830 h 1287780"/>
              <a:gd name="connsiteX135" fmla="*/ 400050 w 1428750"/>
              <a:gd name="connsiteY135" fmla="*/ 148590 h 1287780"/>
              <a:gd name="connsiteX136" fmla="*/ 411480 w 1428750"/>
              <a:gd name="connsiteY136" fmla="*/ 137160 h 1287780"/>
              <a:gd name="connsiteX137" fmla="*/ 422910 w 1428750"/>
              <a:gd name="connsiteY137" fmla="*/ 133350 h 1287780"/>
              <a:gd name="connsiteX138" fmla="*/ 438150 w 1428750"/>
              <a:gd name="connsiteY138" fmla="*/ 125730 h 1287780"/>
              <a:gd name="connsiteX139" fmla="*/ 453390 w 1428750"/>
              <a:gd name="connsiteY139" fmla="*/ 114300 h 1287780"/>
              <a:gd name="connsiteX140" fmla="*/ 476250 w 1428750"/>
              <a:gd name="connsiteY140" fmla="*/ 106680 h 1287780"/>
              <a:gd name="connsiteX141" fmla="*/ 502920 w 1428750"/>
              <a:gd name="connsiteY141" fmla="*/ 99060 h 1287780"/>
              <a:gd name="connsiteX142" fmla="*/ 541020 w 1428750"/>
              <a:gd name="connsiteY142" fmla="*/ 87630 h 1287780"/>
              <a:gd name="connsiteX143" fmla="*/ 563880 w 1428750"/>
              <a:gd name="connsiteY143" fmla="*/ 83820 h 1287780"/>
              <a:gd name="connsiteX144" fmla="*/ 575310 w 1428750"/>
              <a:gd name="connsiteY144" fmla="*/ 80010 h 1287780"/>
              <a:gd name="connsiteX145" fmla="*/ 613410 w 1428750"/>
              <a:gd name="connsiteY145" fmla="*/ 76200 h 1287780"/>
              <a:gd name="connsiteX146" fmla="*/ 689610 w 1428750"/>
              <a:gd name="connsiteY146" fmla="*/ 68580 h 1287780"/>
              <a:gd name="connsiteX147" fmla="*/ 918210 w 1428750"/>
              <a:gd name="connsiteY147" fmla="*/ 60960 h 1287780"/>
              <a:gd name="connsiteX148" fmla="*/ 1059180 w 1428750"/>
              <a:gd name="connsiteY148" fmla="*/ 57150 h 1287780"/>
              <a:gd name="connsiteX149" fmla="*/ 1127760 w 1428750"/>
              <a:gd name="connsiteY149" fmla="*/ 53340 h 1287780"/>
              <a:gd name="connsiteX150" fmla="*/ 1165860 w 1428750"/>
              <a:gd name="connsiteY150" fmla="*/ 49530 h 1287780"/>
              <a:gd name="connsiteX151" fmla="*/ 1280160 w 1428750"/>
              <a:gd name="connsiteY151" fmla="*/ 41910 h 1287780"/>
              <a:gd name="connsiteX152" fmla="*/ 1402080 w 1428750"/>
              <a:gd name="connsiteY152" fmla="*/ 45720 h 1287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1428750" h="1287780">
                <a:moveTo>
                  <a:pt x="1428750" y="0"/>
                </a:moveTo>
                <a:cubicBezTo>
                  <a:pt x="1422400" y="6350"/>
                  <a:pt x="1416458" y="13136"/>
                  <a:pt x="1409700" y="19050"/>
                </a:cubicBezTo>
                <a:cubicBezTo>
                  <a:pt x="1394386" y="32449"/>
                  <a:pt x="1400802" y="20148"/>
                  <a:pt x="1386840" y="38100"/>
                </a:cubicBezTo>
                <a:cubicBezTo>
                  <a:pt x="1381217" y="45329"/>
                  <a:pt x="1374496" y="52272"/>
                  <a:pt x="1371600" y="60960"/>
                </a:cubicBezTo>
                <a:cubicBezTo>
                  <a:pt x="1370330" y="64770"/>
                  <a:pt x="1369740" y="68879"/>
                  <a:pt x="1367790" y="72390"/>
                </a:cubicBezTo>
                <a:cubicBezTo>
                  <a:pt x="1363342" y="80396"/>
                  <a:pt x="1355446" y="86562"/>
                  <a:pt x="1352550" y="95250"/>
                </a:cubicBezTo>
                <a:cubicBezTo>
                  <a:pt x="1351280" y="99060"/>
                  <a:pt x="1350536" y="103088"/>
                  <a:pt x="1348740" y="106680"/>
                </a:cubicBezTo>
                <a:cubicBezTo>
                  <a:pt x="1346692" y="110776"/>
                  <a:pt x="1343168" y="114014"/>
                  <a:pt x="1341120" y="118110"/>
                </a:cubicBezTo>
                <a:cubicBezTo>
                  <a:pt x="1339324" y="121702"/>
                  <a:pt x="1339260" y="126029"/>
                  <a:pt x="1337310" y="129540"/>
                </a:cubicBezTo>
                <a:cubicBezTo>
                  <a:pt x="1332862" y="137546"/>
                  <a:pt x="1324966" y="143712"/>
                  <a:pt x="1322070" y="152400"/>
                </a:cubicBezTo>
                <a:lnTo>
                  <a:pt x="1306830" y="198120"/>
                </a:lnTo>
                <a:cubicBezTo>
                  <a:pt x="1305560" y="201930"/>
                  <a:pt x="1305248" y="206208"/>
                  <a:pt x="1303020" y="209550"/>
                </a:cubicBezTo>
                <a:cubicBezTo>
                  <a:pt x="1281182" y="242307"/>
                  <a:pt x="1307364" y="200862"/>
                  <a:pt x="1291590" y="232410"/>
                </a:cubicBezTo>
                <a:cubicBezTo>
                  <a:pt x="1289542" y="236506"/>
                  <a:pt x="1285830" y="239656"/>
                  <a:pt x="1283970" y="243840"/>
                </a:cubicBezTo>
                <a:cubicBezTo>
                  <a:pt x="1280708" y="251180"/>
                  <a:pt x="1280805" y="260017"/>
                  <a:pt x="1276350" y="266700"/>
                </a:cubicBezTo>
                <a:cubicBezTo>
                  <a:pt x="1273810" y="270510"/>
                  <a:pt x="1270778" y="274034"/>
                  <a:pt x="1268730" y="278130"/>
                </a:cubicBezTo>
                <a:cubicBezTo>
                  <a:pt x="1266934" y="281722"/>
                  <a:pt x="1266870" y="286049"/>
                  <a:pt x="1264920" y="289560"/>
                </a:cubicBezTo>
                <a:cubicBezTo>
                  <a:pt x="1260472" y="297566"/>
                  <a:pt x="1252576" y="303732"/>
                  <a:pt x="1249680" y="312420"/>
                </a:cubicBezTo>
                <a:cubicBezTo>
                  <a:pt x="1244422" y="328194"/>
                  <a:pt x="1248098" y="320508"/>
                  <a:pt x="1238250" y="335280"/>
                </a:cubicBezTo>
                <a:cubicBezTo>
                  <a:pt x="1236075" y="346156"/>
                  <a:pt x="1233858" y="358809"/>
                  <a:pt x="1230630" y="369570"/>
                </a:cubicBezTo>
                <a:cubicBezTo>
                  <a:pt x="1228322" y="377263"/>
                  <a:pt x="1225550" y="384810"/>
                  <a:pt x="1223010" y="392430"/>
                </a:cubicBezTo>
                <a:lnTo>
                  <a:pt x="1219200" y="403860"/>
                </a:lnTo>
                <a:cubicBezTo>
                  <a:pt x="1217930" y="407670"/>
                  <a:pt x="1217618" y="411948"/>
                  <a:pt x="1215390" y="415290"/>
                </a:cubicBezTo>
                <a:cubicBezTo>
                  <a:pt x="1212850" y="419100"/>
                  <a:pt x="1209630" y="422536"/>
                  <a:pt x="1207770" y="426720"/>
                </a:cubicBezTo>
                <a:cubicBezTo>
                  <a:pt x="1204508" y="434060"/>
                  <a:pt x="1204605" y="442897"/>
                  <a:pt x="1200150" y="449580"/>
                </a:cubicBezTo>
                <a:cubicBezTo>
                  <a:pt x="1178312" y="482337"/>
                  <a:pt x="1204494" y="440892"/>
                  <a:pt x="1188720" y="472440"/>
                </a:cubicBezTo>
                <a:cubicBezTo>
                  <a:pt x="1186672" y="476536"/>
                  <a:pt x="1183148" y="479774"/>
                  <a:pt x="1181100" y="483870"/>
                </a:cubicBezTo>
                <a:cubicBezTo>
                  <a:pt x="1179304" y="487462"/>
                  <a:pt x="1179086" y="491708"/>
                  <a:pt x="1177290" y="495300"/>
                </a:cubicBezTo>
                <a:cubicBezTo>
                  <a:pt x="1175242" y="499396"/>
                  <a:pt x="1171530" y="502546"/>
                  <a:pt x="1169670" y="506730"/>
                </a:cubicBezTo>
                <a:cubicBezTo>
                  <a:pt x="1166408" y="514070"/>
                  <a:pt x="1166505" y="522907"/>
                  <a:pt x="1162050" y="529590"/>
                </a:cubicBezTo>
                <a:cubicBezTo>
                  <a:pt x="1140212" y="562347"/>
                  <a:pt x="1166394" y="520902"/>
                  <a:pt x="1150620" y="552450"/>
                </a:cubicBezTo>
                <a:cubicBezTo>
                  <a:pt x="1148572" y="556546"/>
                  <a:pt x="1144860" y="559696"/>
                  <a:pt x="1143000" y="563880"/>
                </a:cubicBezTo>
                <a:cubicBezTo>
                  <a:pt x="1139738" y="571220"/>
                  <a:pt x="1139835" y="580057"/>
                  <a:pt x="1135380" y="586740"/>
                </a:cubicBezTo>
                <a:cubicBezTo>
                  <a:pt x="1113542" y="619497"/>
                  <a:pt x="1139724" y="578052"/>
                  <a:pt x="1123950" y="609600"/>
                </a:cubicBezTo>
                <a:cubicBezTo>
                  <a:pt x="1121902" y="613696"/>
                  <a:pt x="1118378" y="616934"/>
                  <a:pt x="1116330" y="621030"/>
                </a:cubicBezTo>
                <a:cubicBezTo>
                  <a:pt x="1114534" y="624622"/>
                  <a:pt x="1114102" y="628769"/>
                  <a:pt x="1112520" y="632460"/>
                </a:cubicBezTo>
                <a:cubicBezTo>
                  <a:pt x="1110283" y="637680"/>
                  <a:pt x="1107009" y="642427"/>
                  <a:pt x="1104900" y="647700"/>
                </a:cubicBezTo>
                <a:cubicBezTo>
                  <a:pt x="1101917" y="655158"/>
                  <a:pt x="1102099" y="664134"/>
                  <a:pt x="1097280" y="670560"/>
                </a:cubicBezTo>
                <a:lnTo>
                  <a:pt x="1085850" y="685800"/>
                </a:lnTo>
                <a:cubicBezTo>
                  <a:pt x="1084580" y="689610"/>
                  <a:pt x="1083990" y="693719"/>
                  <a:pt x="1082040" y="697230"/>
                </a:cubicBezTo>
                <a:cubicBezTo>
                  <a:pt x="1077592" y="705236"/>
                  <a:pt x="1069696" y="711402"/>
                  <a:pt x="1066800" y="720090"/>
                </a:cubicBezTo>
                <a:cubicBezTo>
                  <a:pt x="1065530" y="723900"/>
                  <a:pt x="1064940" y="728009"/>
                  <a:pt x="1062990" y="731520"/>
                </a:cubicBezTo>
                <a:cubicBezTo>
                  <a:pt x="1058542" y="739526"/>
                  <a:pt x="1050646" y="745692"/>
                  <a:pt x="1047750" y="754380"/>
                </a:cubicBezTo>
                <a:cubicBezTo>
                  <a:pt x="1045210" y="762000"/>
                  <a:pt x="1044585" y="770557"/>
                  <a:pt x="1040130" y="777240"/>
                </a:cubicBezTo>
                <a:cubicBezTo>
                  <a:pt x="1025486" y="799206"/>
                  <a:pt x="1038164" y="778016"/>
                  <a:pt x="1028700" y="800100"/>
                </a:cubicBezTo>
                <a:cubicBezTo>
                  <a:pt x="1026463" y="805320"/>
                  <a:pt x="1023189" y="810067"/>
                  <a:pt x="1021080" y="815340"/>
                </a:cubicBezTo>
                <a:cubicBezTo>
                  <a:pt x="1018097" y="822798"/>
                  <a:pt x="1016000" y="830580"/>
                  <a:pt x="1013460" y="838200"/>
                </a:cubicBezTo>
                <a:cubicBezTo>
                  <a:pt x="1012190" y="842010"/>
                  <a:pt x="1011878" y="846288"/>
                  <a:pt x="1009650" y="849630"/>
                </a:cubicBezTo>
                <a:cubicBezTo>
                  <a:pt x="1007110" y="853440"/>
                  <a:pt x="1003890" y="856876"/>
                  <a:pt x="1002030" y="861060"/>
                </a:cubicBezTo>
                <a:cubicBezTo>
                  <a:pt x="998768" y="868400"/>
                  <a:pt x="998865" y="877237"/>
                  <a:pt x="994410" y="883920"/>
                </a:cubicBezTo>
                <a:cubicBezTo>
                  <a:pt x="972572" y="916677"/>
                  <a:pt x="998754" y="875232"/>
                  <a:pt x="982980" y="906780"/>
                </a:cubicBezTo>
                <a:cubicBezTo>
                  <a:pt x="980932" y="910876"/>
                  <a:pt x="977408" y="914114"/>
                  <a:pt x="975360" y="918210"/>
                </a:cubicBezTo>
                <a:cubicBezTo>
                  <a:pt x="973564" y="921802"/>
                  <a:pt x="973500" y="926129"/>
                  <a:pt x="971550" y="929640"/>
                </a:cubicBezTo>
                <a:cubicBezTo>
                  <a:pt x="967102" y="937646"/>
                  <a:pt x="961390" y="944880"/>
                  <a:pt x="956310" y="952500"/>
                </a:cubicBezTo>
                <a:cubicBezTo>
                  <a:pt x="953770" y="956310"/>
                  <a:pt x="950138" y="959586"/>
                  <a:pt x="948690" y="963930"/>
                </a:cubicBezTo>
                <a:lnTo>
                  <a:pt x="925830" y="1032510"/>
                </a:lnTo>
                <a:lnTo>
                  <a:pt x="922020" y="1043940"/>
                </a:lnTo>
                <a:cubicBezTo>
                  <a:pt x="920750" y="1047750"/>
                  <a:pt x="920438" y="1052028"/>
                  <a:pt x="918210" y="1055370"/>
                </a:cubicBezTo>
                <a:cubicBezTo>
                  <a:pt x="915670" y="1059180"/>
                  <a:pt x="912638" y="1062704"/>
                  <a:pt x="910590" y="1066800"/>
                </a:cubicBezTo>
                <a:cubicBezTo>
                  <a:pt x="908794" y="1070392"/>
                  <a:pt x="908362" y="1074539"/>
                  <a:pt x="906780" y="1078230"/>
                </a:cubicBezTo>
                <a:cubicBezTo>
                  <a:pt x="904543" y="1083450"/>
                  <a:pt x="901978" y="1088539"/>
                  <a:pt x="899160" y="1093470"/>
                </a:cubicBezTo>
                <a:cubicBezTo>
                  <a:pt x="896888" y="1097446"/>
                  <a:pt x="893588" y="1100804"/>
                  <a:pt x="891540" y="1104900"/>
                </a:cubicBezTo>
                <a:cubicBezTo>
                  <a:pt x="889744" y="1108492"/>
                  <a:pt x="889680" y="1112819"/>
                  <a:pt x="887730" y="1116330"/>
                </a:cubicBezTo>
                <a:cubicBezTo>
                  <a:pt x="874656" y="1139862"/>
                  <a:pt x="877757" y="1135679"/>
                  <a:pt x="861060" y="1146810"/>
                </a:cubicBezTo>
                <a:cubicBezTo>
                  <a:pt x="857090" y="1158721"/>
                  <a:pt x="853239" y="1173614"/>
                  <a:pt x="842010" y="1181100"/>
                </a:cubicBezTo>
                <a:cubicBezTo>
                  <a:pt x="838200" y="1183640"/>
                  <a:pt x="834098" y="1185789"/>
                  <a:pt x="830580" y="1188720"/>
                </a:cubicBezTo>
                <a:cubicBezTo>
                  <a:pt x="801244" y="1213166"/>
                  <a:pt x="836099" y="1188851"/>
                  <a:pt x="807720" y="1207770"/>
                </a:cubicBezTo>
                <a:cubicBezTo>
                  <a:pt x="795020" y="1226820"/>
                  <a:pt x="803910" y="1216660"/>
                  <a:pt x="777240" y="1234440"/>
                </a:cubicBezTo>
                <a:cubicBezTo>
                  <a:pt x="773430" y="1236980"/>
                  <a:pt x="770154" y="1240612"/>
                  <a:pt x="765810" y="1242060"/>
                </a:cubicBezTo>
                <a:cubicBezTo>
                  <a:pt x="762000" y="1243330"/>
                  <a:pt x="757972" y="1244074"/>
                  <a:pt x="754380" y="1245870"/>
                </a:cubicBezTo>
                <a:cubicBezTo>
                  <a:pt x="750284" y="1247918"/>
                  <a:pt x="747134" y="1251630"/>
                  <a:pt x="742950" y="1253490"/>
                </a:cubicBezTo>
                <a:cubicBezTo>
                  <a:pt x="735610" y="1256752"/>
                  <a:pt x="727710" y="1258570"/>
                  <a:pt x="720090" y="1261110"/>
                </a:cubicBezTo>
                <a:cubicBezTo>
                  <a:pt x="716280" y="1262380"/>
                  <a:pt x="712645" y="1264422"/>
                  <a:pt x="708660" y="1264920"/>
                </a:cubicBezTo>
                <a:lnTo>
                  <a:pt x="678180" y="1268730"/>
                </a:lnTo>
                <a:cubicBezTo>
                  <a:pt x="620393" y="1276985"/>
                  <a:pt x="702153" y="1269164"/>
                  <a:pt x="594360" y="1276350"/>
                </a:cubicBezTo>
                <a:cubicBezTo>
                  <a:pt x="576574" y="1277536"/>
                  <a:pt x="558765" y="1278470"/>
                  <a:pt x="541020" y="1280160"/>
                </a:cubicBezTo>
                <a:cubicBezTo>
                  <a:pt x="532080" y="1281011"/>
                  <a:pt x="523316" y="1283472"/>
                  <a:pt x="514350" y="1283970"/>
                </a:cubicBezTo>
                <a:cubicBezTo>
                  <a:pt x="477555" y="1286014"/>
                  <a:pt x="440690" y="1286510"/>
                  <a:pt x="403860" y="1287780"/>
                </a:cubicBezTo>
                <a:cubicBezTo>
                  <a:pt x="308893" y="1280475"/>
                  <a:pt x="383112" y="1288964"/>
                  <a:pt x="339090" y="1280160"/>
                </a:cubicBezTo>
                <a:cubicBezTo>
                  <a:pt x="331515" y="1278645"/>
                  <a:pt x="323724" y="1278224"/>
                  <a:pt x="316230" y="1276350"/>
                </a:cubicBezTo>
                <a:lnTo>
                  <a:pt x="281940" y="1264920"/>
                </a:lnTo>
                <a:lnTo>
                  <a:pt x="270510" y="1261110"/>
                </a:lnTo>
                <a:cubicBezTo>
                  <a:pt x="262084" y="1252684"/>
                  <a:pt x="258259" y="1247364"/>
                  <a:pt x="247650" y="1242060"/>
                </a:cubicBezTo>
                <a:cubicBezTo>
                  <a:pt x="244058" y="1240264"/>
                  <a:pt x="239731" y="1240200"/>
                  <a:pt x="236220" y="1238250"/>
                </a:cubicBezTo>
                <a:cubicBezTo>
                  <a:pt x="228214" y="1233802"/>
                  <a:pt x="220980" y="1228090"/>
                  <a:pt x="213360" y="1223010"/>
                </a:cubicBezTo>
                <a:lnTo>
                  <a:pt x="201930" y="1215390"/>
                </a:lnTo>
                <a:lnTo>
                  <a:pt x="190500" y="1207770"/>
                </a:lnTo>
                <a:cubicBezTo>
                  <a:pt x="187960" y="1203960"/>
                  <a:pt x="186456" y="1199201"/>
                  <a:pt x="182880" y="1196340"/>
                </a:cubicBezTo>
                <a:cubicBezTo>
                  <a:pt x="179744" y="1193831"/>
                  <a:pt x="174961" y="1194480"/>
                  <a:pt x="171450" y="1192530"/>
                </a:cubicBezTo>
                <a:cubicBezTo>
                  <a:pt x="163444" y="1188082"/>
                  <a:pt x="156210" y="1182370"/>
                  <a:pt x="148590" y="1177290"/>
                </a:cubicBezTo>
                <a:lnTo>
                  <a:pt x="148590" y="1177290"/>
                </a:lnTo>
                <a:cubicBezTo>
                  <a:pt x="133922" y="1162622"/>
                  <a:pt x="141643" y="1168849"/>
                  <a:pt x="125730" y="1158240"/>
                </a:cubicBezTo>
                <a:cubicBezTo>
                  <a:pt x="107950" y="1131570"/>
                  <a:pt x="118110" y="1140460"/>
                  <a:pt x="99060" y="1127760"/>
                </a:cubicBezTo>
                <a:cubicBezTo>
                  <a:pt x="96571" y="1124026"/>
                  <a:pt x="78032" y="1095302"/>
                  <a:pt x="72390" y="1089660"/>
                </a:cubicBezTo>
                <a:cubicBezTo>
                  <a:pt x="69152" y="1086422"/>
                  <a:pt x="64770" y="1084580"/>
                  <a:pt x="60960" y="1082040"/>
                </a:cubicBezTo>
                <a:cubicBezTo>
                  <a:pt x="55880" y="1074420"/>
                  <a:pt x="48616" y="1067868"/>
                  <a:pt x="45720" y="1059180"/>
                </a:cubicBezTo>
                <a:cubicBezTo>
                  <a:pt x="44450" y="1055370"/>
                  <a:pt x="43706" y="1051342"/>
                  <a:pt x="41910" y="1047750"/>
                </a:cubicBezTo>
                <a:cubicBezTo>
                  <a:pt x="39862" y="1043654"/>
                  <a:pt x="36150" y="1040504"/>
                  <a:pt x="34290" y="1036320"/>
                </a:cubicBezTo>
                <a:cubicBezTo>
                  <a:pt x="31028" y="1028980"/>
                  <a:pt x="29210" y="1021080"/>
                  <a:pt x="26670" y="1013460"/>
                </a:cubicBezTo>
                <a:lnTo>
                  <a:pt x="22860" y="1002030"/>
                </a:lnTo>
                <a:cubicBezTo>
                  <a:pt x="10056" y="963617"/>
                  <a:pt x="29592" y="1023200"/>
                  <a:pt x="15240" y="975360"/>
                </a:cubicBezTo>
                <a:cubicBezTo>
                  <a:pt x="12932" y="967667"/>
                  <a:pt x="7620" y="952500"/>
                  <a:pt x="7620" y="952500"/>
                </a:cubicBezTo>
                <a:cubicBezTo>
                  <a:pt x="6350" y="934720"/>
                  <a:pt x="5778" y="916876"/>
                  <a:pt x="3810" y="899160"/>
                </a:cubicBezTo>
                <a:cubicBezTo>
                  <a:pt x="3232" y="893956"/>
                  <a:pt x="0" y="889156"/>
                  <a:pt x="0" y="883920"/>
                </a:cubicBezTo>
                <a:cubicBezTo>
                  <a:pt x="0" y="845799"/>
                  <a:pt x="1752" y="807686"/>
                  <a:pt x="3810" y="769620"/>
                </a:cubicBezTo>
                <a:cubicBezTo>
                  <a:pt x="4806" y="751192"/>
                  <a:pt x="8548" y="741190"/>
                  <a:pt x="11430" y="723900"/>
                </a:cubicBezTo>
                <a:cubicBezTo>
                  <a:pt x="12906" y="715042"/>
                  <a:pt x="13221" y="705980"/>
                  <a:pt x="15240" y="697230"/>
                </a:cubicBezTo>
                <a:cubicBezTo>
                  <a:pt x="17046" y="689404"/>
                  <a:pt x="21285" y="682246"/>
                  <a:pt x="22860" y="674370"/>
                </a:cubicBezTo>
                <a:cubicBezTo>
                  <a:pt x="24130" y="668020"/>
                  <a:pt x="25099" y="661602"/>
                  <a:pt x="26670" y="655320"/>
                </a:cubicBezTo>
                <a:cubicBezTo>
                  <a:pt x="27644" y="651424"/>
                  <a:pt x="29609" y="647810"/>
                  <a:pt x="30480" y="643890"/>
                </a:cubicBezTo>
                <a:cubicBezTo>
                  <a:pt x="32156" y="636349"/>
                  <a:pt x="32416" y="628524"/>
                  <a:pt x="34290" y="621030"/>
                </a:cubicBezTo>
                <a:cubicBezTo>
                  <a:pt x="38998" y="602198"/>
                  <a:pt x="41647" y="598696"/>
                  <a:pt x="49530" y="582930"/>
                </a:cubicBezTo>
                <a:cubicBezTo>
                  <a:pt x="51429" y="573435"/>
                  <a:pt x="52966" y="561655"/>
                  <a:pt x="57150" y="552450"/>
                </a:cubicBezTo>
                <a:cubicBezTo>
                  <a:pt x="61850" y="542109"/>
                  <a:pt x="69635" y="532990"/>
                  <a:pt x="72390" y="521970"/>
                </a:cubicBezTo>
                <a:cubicBezTo>
                  <a:pt x="74323" y="514236"/>
                  <a:pt x="76730" y="502952"/>
                  <a:pt x="80010" y="495300"/>
                </a:cubicBezTo>
                <a:cubicBezTo>
                  <a:pt x="100049" y="448543"/>
                  <a:pt x="76118" y="506894"/>
                  <a:pt x="95250" y="468630"/>
                </a:cubicBezTo>
                <a:cubicBezTo>
                  <a:pt x="97046" y="465038"/>
                  <a:pt x="97110" y="460711"/>
                  <a:pt x="99060" y="457200"/>
                </a:cubicBezTo>
                <a:cubicBezTo>
                  <a:pt x="103508" y="449194"/>
                  <a:pt x="110204" y="442531"/>
                  <a:pt x="114300" y="434340"/>
                </a:cubicBezTo>
                <a:cubicBezTo>
                  <a:pt x="131718" y="399503"/>
                  <a:pt x="109574" y="442216"/>
                  <a:pt x="137160" y="396240"/>
                </a:cubicBezTo>
                <a:cubicBezTo>
                  <a:pt x="140970" y="389890"/>
                  <a:pt x="144614" y="383438"/>
                  <a:pt x="148590" y="377190"/>
                </a:cubicBezTo>
                <a:cubicBezTo>
                  <a:pt x="153507" y="369464"/>
                  <a:pt x="156504" y="359825"/>
                  <a:pt x="163830" y="354330"/>
                </a:cubicBezTo>
                <a:cubicBezTo>
                  <a:pt x="213637" y="316975"/>
                  <a:pt x="153263" y="364897"/>
                  <a:pt x="186690" y="331470"/>
                </a:cubicBezTo>
                <a:cubicBezTo>
                  <a:pt x="189928" y="328232"/>
                  <a:pt x="194602" y="326781"/>
                  <a:pt x="198120" y="323850"/>
                </a:cubicBezTo>
                <a:cubicBezTo>
                  <a:pt x="202259" y="320401"/>
                  <a:pt x="205411" y="315869"/>
                  <a:pt x="209550" y="312420"/>
                </a:cubicBezTo>
                <a:cubicBezTo>
                  <a:pt x="213068" y="309489"/>
                  <a:pt x="217254" y="307462"/>
                  <a:pt x="220980" y="304800"/>
                </a:cubicBezTo>
                <a:cubicBezTo>
                  <a:pt x="254061" y="281171"/>
                  <a:pt x="220713" y="303708"/>
                  <a:pt x="247650" y="285750"/>
                </a:cubicBezTo>
                <a:cubicBezTo>
                  <a:pt x="267970" y="255270"/>
                  <a:pt x="241300" y="292100"/>
                  <a:pt x="266700" y="266700"/>
                </a:cubicBezTo>
                <a:cubicBezTo>
                  <a:pt x="269938" y="263462"/>
                  <a:pt x="271082" y="258508"/>
                  <a:pt x="274320" y="255270"/>
                </a:cubicBezTo>
                <a:cubicBezTo>
                  <a:pt x="278810" y="250780"/>
                  <a:pt x="285070" y="248330"/>
                  <a:pt x="289560" y="243840"/>
                </a:cubicBezTo>
                <a:cubicBezTo>
                  <a:pt x="294050" y="239350"/>
                  <a:pt x="296500" y="233090"/>
                  <a:pt x="300990" y="228600"/>
                </a:cubicBezTo>
                <a:cubicBezTo>
                  <a:pt x="304228" y="225362"/>
                  <a:pt x="308998" y="224022"/>
                  <a:pt x="312420" y="220980"/>
                </a:cubicBezTo>
                <a:cubicBezTo>
                  <a:pt x="320474" y="213821"/>
                  <a:pt x="326659" y="204586"/>
                  <a:pt x="335280" y="198120"/>
                </a:cubicBezTo>
                <a:cubicBezTo>
                  <a:pt x="340360" y="194310"/>
                  <a:pt x="345741" y="190872"/>
                  <a:pt x="350520" y="186690"/>
                </a:cubicBezTo>
                <a:cubicBezTo>
                  <a:pt x="355927" y="181959"/>
                  <a:pt x="360305" y="176125"/>
                  <a:pt x="365760" y="171450"/>
                </a:cubicBezTo>
                <a:cubicBezTo>
                  <a:pt x="369237" y="168470"/>
                  <a:pt x="373672" y="166761"/>
                  <a:pt x="377190" y="163830"/>
                </a:cubicBezTo>
                <a:cubicBezTo>
                  <a:pt x="396216" y="147975"/>
                  <a:pt x="379963" y="155286"/>
                  <a:pt x="400050" y="148590"/>
                </a:cubicBezTo>
                <a:cubicBezTo>
                  <a:pt x="403860" y="144780"/>
                  <a:pt x="406997" y="140149"/>
                  <a:pt x="411480" y="137160"/>
                </a:cubicBezTo>
                <a:cubicBezTo>
                  <a:pt x="414822" y="134932"/>
                  <a:pt x="419219" y="134932"/>
                  <a:pt x="422910" y="133350"/>
                </a:cubicBezTo>
                <a:cubicBezTo>
                  <a:pt x="428130" y="131113"/>
                  <a:pt x="433334" y="128740"/>
                  <a:pt x="438150" y="125730"/>
                </a:cubicBezTo>
                <a:cubicBezTo>
                  <a:pt x="443535" y="122365"/>
                  <a:pt x="447710" y="117140"/>
                  <a:pt x="453390" y="114300"/>
                </a:cubicBezTo>
                <a:cubicBezTo>
                  <a:pt x="460574" y="110708"/>
                  <a:pt x="468630" y="109220"/>
                  <a:pt x="476250" y="106680"/>
                </a:cubicBezTo>
                <a:cubicBezTo>
                  <a:pt x="514663" y="93876"/>
                  <a:pt x="455080" y="113412"/>
                  <a:pt x="502920" y="99060"/>
                </a:cubicBezTo>
                <a:cubicBezTo>
                  <a:pt x="522358" y="93228"/>
                  <a:pt x="523457" y="91143"/>
                  <a:pt x="541020" y="87630"/>
                </a:cubicBezTo>
                <a:cubicBezTo>
                  <a:pt x="548595" y="86115"/>
                  <a:pt x="556339" y="85496"/>
                  <a:pt x="563880" y="83820"/>
                </a:cubicBezTo>
                <a:cubicBezTo>
                  <a:pt x="567800" y="82949"/>
                  <a:pt x="571341" y="80621"/>
                  <a:pt x="575310" y="80010"/>
                </a:cubicBezTo>
                <a:cubicBezTo>
                  <a:pt x="587925" y="78069"/>
                  <a:pt x="600717" y="77536"/>
                  <a:pt x="613410" y="76200"/>
                </a:cubicBezTo>
                <a:cubicBezTo>
                  <a:pt x="632336" y="74208"/>
                  <a:pt x="671993" y="69324"/>
                  <a:pt x="689610" y="68580"/>
                </a:cubicBezTo>
                <a:lnTo>
                  <a:pt x="918210" y="60960"/>
                </a:lnTo>
                <a:lnTo>
                  <a:pt x="1059180" y="57150"/>
                </a:lnTo>
                <a:lnTo>
                  <a:pt x="1127760" y="53340"/>
                </a:lnTo>
                <a:cubicBezTo>
                  <a:pt x="1140491" y="52431"/>
                  <a:pt x="1153132" y="50485"/>
                  <a:pt x="1165860" y="49530"/>
                </a:cubicBezTo>
                <a:lnTo>
                  <a:pt x="1280160" y="41910"/>
                </a:lnTo>
                <a:lnTo>
                  <a:pt x="1402080" y="45720"/>
                </a:lnTo>
              </a:path>
            </a:pathLst>
          </a:custGeom>
          <a:blipFill>
            <a:blip r:embed="rId2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tile tx="0" ty="0" sx="100000" sy="100000" flip="none" algn="tl"/>
          </a:blip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54014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9F0EC-F73C-4DD5-B540-080B9A1F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LNT as “a prudent basis for radiological protection”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7F59-15EF-4BFE-925A-246541D7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Makes summation of doses possible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800" dirty="0"/>
              <a:t>Drives </a:t>
            </a:r>
            <a:r>
              <a:rPr lang="en-US" sz="2800" dirty="0" err="1"/>
              <a:t>optimisation</a:t>
            </a:r>
            <a:r>
              <a:rPr lang="en-US" sz="2800" dirty="0"/>
              <a:t> of protection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At high doses risk is higher -- at low doses risk is lower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Action should be commensurate with dose/risk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At low doses, action, if any, should be modest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93700" lvl="1" indent="0">
              <a:buNone/>
            </a:pPr>
            <a:r>
              <a:rPr lang="en-US" sz="2400" b="1" dirty="0"/>
              <a:t>Publication 104: Scope of Radiological Protection Control Measures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22167-B792-4877-991D-7DCEE6C9A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FA2FD-B014-469B-A9B1-DD8B8790061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70417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D53C-6194-4E8B-8672-1A2EB79C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where is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EBA79-B4BD-4B22-B342-9FF0101D1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An over-abundance of conservatism</a:t>
            </a:r>
            <a:endParaRPr lang="en-US" sz="3200" b="0" dirty="0"/>
          </a:p>
          <a:p>
            <a:pPr marL="0" indent="0">
              <a:buNone/>
            </a:pPr>
            <a:endParaRPr lang="en-US" sz="2400" b="0" dirty="0"/>
          </a:p>
          <a:p>
            <a:pPr marL="0" indent="0">
              <a:buNone/>
            </a:pPr>
            <a:r>
              <a:rPr lang="en-US" sz="2400" dirty="0"/>
              <a:t>Mis-interpreting OPTIMISATION OF PROTECTION: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“ALARA principle”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As low as </a:t>
            </a:r>
            <a:r>
              <a:rPr lang="en-US" sz="2400" u="sng" dirty="0"/>
              <a:t>reasonably </a:t>
            </a:r>
            <a:r>
              <a:rPr lang="en-US" sz="2400" dirty="0"/>
              <a:t>achievable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More than just dose</a:t>
            </a:r>
            <a:r>
              <a:rPr lang="en-US" sz="2400" b="0" dirty="0"/>
              <a:t> (don’t </a:t>
            </a:r>
            <a:r>
              <a:rPr lang="en-US" sz="2400" dirty="0"/>
              <a:t>forget “economic and societal factors”)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 err="1"/>
              <a:t>Optimimisation</a:t>
            </a:r>
            <a:r>
              <a:rPr lang="en-US" sz="2400" dirty="0"/>
              <a:t> must consider the </a:t>
            </a:r>
            <a:r>
              <a:rPr lang="en-US" sz="2500" b="0" i="1" dirty="0"/>
              <a:t>“relative importance of different kinds of risk and about the balancing of risks and </a:t>
            </a:r>
            <a:r>
              <a:rPr lang="en-US" sz="2500" i="1" dirty="0"/>
              <a:t>benefits” (P103 §27)</a:t>
            </a:r>
            <a:endParaRPr lang="en-US" sz="2500" b="0" i="1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B0D13-4254-42EF-908A-B9EF5EAC04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FA2FD-B014-469B-A9B1-DD8B8790061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5280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6B22-9C6F-4E83-AAD2-A6376DAD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– 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A8880-3728-4497-B7E0-7E706DDD4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400" dirty="0"/>
              <a:t>Encourage &amp; support low-dose and low-dose-rate research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Improve messaging about risks at very low doses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Promote reasonableness in </a:t>
            </a:r>
            <a:r>
              <a:rPr lang="en-US" sz="2400" u="sng" dirty="0" err="1"/>
              <a:t>optimisation</a:t>
            </a:r>
            <a:r>
              <a:rPr lang="en-US" sz="2400" u="sng" dirty="0"/>
              <a:t> of protection</a:t>
            </a:r>
            <a:r>
              <a:rPr lang="en-US" sz="2400" dirty="0"/>
              <a:t>, avoiding over-conservatism, in:</a:t>
            </a:r>
          </a:p>
          <a:p>
            <a:pPr lvl="1"/>
            <a:r>
              <a:rPr lang="en-US" sz="2400" dirty="0"/>
              <a:t>Standards</a:t>
            </a:r>
          </a:p>
          <a:p>
            <a:pPr lvl="1"/>
            <a:r>
              <a:rPr lang="en-US" sz="2400" dirty="0"/>
              <a:t>Regulations</a:t>
            </a:r>
          </a:p>
          <a:p>
            <a:pPr lvl="1"/>
            <a:r>
              <a:rPr lang="en-US" sz="2400" dirty="0"/>
              <a:t>Practice (including regulatory practice)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360D2-704F-46AB-BC22-31B757BA0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FA2FD-B014-469B-A9B1-DD8B8790061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56864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5E2D8F-58E2-4596-BAEE-DB2775993D61}"/>
              </a:ext>
            </a:extLst>
          </p:cNvPr>
          <p:cNvSpPr/>
          <p:nvPr/>
        </p:nvSpPr>
        <p:spPr>
          <a:xfrm>
            <a:off x="0" y="0"/>
            <a:ext cx="9144000" cy="6324600"/>
          </a:xfrm>
          <a:prstGeom prst="rect">
            <a:avLst/>
          </a:prstGeom>
          <a:solidFill>
            <a:srgbClr val="0F5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A6FE5-1171-4A14-9485-5128A008B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0"/>
            <a:ext cx="8534400" cy="6324600"/>
          </a:xfrm>
        </p:spPr>
        <p:txBody>
          <a:bodyPr anchor="ctr"/>
          <a:lstStyle/>
          <a:p>
            <a:pPr marL="0" indent="0" algn="ctr">
              <a:spcBef>
                <a:spcPts val="0"/>
              </a:spcBef>
              <a:spcAft>
                <a:spcPts val="2400"/>
              </a:spcAft>
              <a:buNone/>
            </a:pPr>
            <a:r>
              <a:rPr lang="en-GB" sz="8000" dirty="0">
                <a:solidFill>
                  <a:schemeClr val="bg1"/>
                </a:solidFill>
              </a:rPr>
              <a:t>ICRP</a:t>
            </a:r>
          </a:p>
          <a:p>
            <a:pPr marL="0" indent="0" algn="ctr">
              <a:spcBef>
                <a:spcPts val="0"/>
              </a:spcBef>
              <a:spcAft>
                <a:spcPts val="2400"/>
              </a:spcAft>
              <a:buNone/>
            </a:pPr>
            <a:r>
              <a:rPr lang="en-GB" sz="2800" dirty="0">
                <a:solidFill>
                  <a:schemeClr val="bg1"/>
                </a:solidFill>
              </a:rPr>
              <a:t>international, independent group of scientists, practitioners, policy-makers, and specialists</a:t>
            </a:r>
          </a:p>
          <a:p>
            <a:pPr marL="0" indent="0" algn="ctr">
              <a:spcBef>
                <a:spcPts val="0"/>
              </a:spcBef>
              <a:spcAft>
                <a:spcPts val="2400"/>
              </a:spcAft>
              <a:buNone/>
            </a:pPr>
            <a:r>
              <a:rPr lang="en-GB" sz="2800" dirty="0">
                <a:solidFill>
                  <a:schemeClr val="bg1"/>
                </a:solidFill>
              </a:rPr>
              <a:t>working in the public benefit</a:t>
            </a:r>
          </a:p>
          <a:p>
            <a:pPr marL="0" indent="0" algn="ctr">
              <a:spcBef>
                <a:spcPts val="0"/>
              </a:spcBef>
              <a:spcAft>
                <a:spcPts val="2400"/>
              </a:spcAft>
              <a:buNone/>
            </a:pPr>
            <a:r>
              <a:rPr lang="en-GB" sz="2800" dirty="0">
                <a:solidFill>
                  <a:schemeClr val="bg1"/>
                </a:solidFill>
              </a:rPr>
              <a:t>to protect people and the environment from ionising radiation</a:t>
            </a:r>
          </a:p>
          <a:p>
            <a:pPr marL="0" indent="0" algn="ctr">
              <a:spcBef>
                <a:spcPts val="0"/>
              </a:spcBef>
              <a:spcAft>
                <a:spcPts val="2400"/>
              </a:spcAft>
              <a:buNone/>
            </a:pPr>
            <a:r>
              <a:rPr lang="en-GB" sz="2800" dirty="0">
                <a:solidFill>
                  <a:schemeClr val="bg1"/>
                </a:solidFill>
              </a:rPr>
              <a:t>without unduly limiting associated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F1F3B-945F-47F4-97CB-5AA2B4ED7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9CC49-EA2C-4F46-8005-8561FE993E7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07463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Placeholder 17"/>
          <p:cNvSpPr>
            <a:spLocks noGrp="1"/>
          </p:cNvSpPr>
          <p:nvPr>
            <p:ph type="body" idx="1"/>
          </p:nvPr>
        </p:nvSpPr>
        <p:spPr>
          <a:xfrm>
            <a:off x="0" y="5181600"/>
            <a:ext cx="9144000" cy="533400"/>
          </a:xfrm>
        </p:spPr>
        <p:txBody>
          <a:bodyPr/>
          <a:lstStyle/>
          <a:p>
            <a:pPr algn="ctr" eaLnBrk="1" hangingPunct="1"/>
            <a:r>
              <a:rPr lang="en-US" altLang="en-US" u="sng" dirty="0">
                <a:latin typeface="Arial" charset="0"/>
                <a:cs typeface="Arial" charset="0"/>
              </a:rPr>
              <a:t>www.icrp.org</a:t>
            </a:r>
            <a:endParaRPr lang="en-CA" altLang="en-US" u="sng" dirty="0">
              <a:latin typeface="Arial" charset="0"/>
              <a:cs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234915" cy="342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267200" y="4724400"/>
            <a:ext cx="3958315" cy="1143000"/>
          </a:xfrm>
          <a:prstGeom prst="rect">
            <a:avLst/>
          </a:prstGeom>
        </p:spPr>
        <p:txBody>
          <a:bodyPr vert="horz" lIns="0" tIns="0" rIns="0" bIns="0" anchor="ctr" anchorCtr="0">
            <a:normAutofit/>
            <a:scene3d>
              <a:camera prst="orthographicFront"/>
              <a:lightRig rig="threePt" dir="t"/>
            </a:scene3d>
            <a:sp3d extrusionH="57150">
              <a:bevelT w="38100" h="38100"/>
              <a:extrusionClr>
                <a:schemeClr val="tx1"/>
              </a:extrusionClr>
            </a:sp3d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F6FC6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www.icrp.org</a:t>
            </a:r>
          </a:p>
        </p:txBody>
      </p:sp>
      <p:sp>
        <p:nvSpPr>
          <p:cNvPr id="2" name="Rectangle 1"/>
          <p:cNvSpPr/>
          <p:nvPr/>
        </p:nvSpPr>
        <p:spPr>
          <a:xfrm>
            <a:off x="5160389" y="5651956"/>
            <a:ext cx="3065126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400" dirty="0">
                <a:solidFill>
                  <a:srgbClr val="0E5596"/>
                </a:solidFill>
                <a:latin typeface="Arial" panose="020B0604020202020204" pitchFamily="34" charset="0"/>
              </a:rPr>
              <a:t>UK Registered Charity 1166304</a:t>
            </a:r>
            <a:endParaRPr lang="en-US" sz="1400" dirty="0">
              <a:solidFill>
                <a:srgbClr val="0E55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272859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A693-72E1-4411-98D2-4BFC0B6F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Evacuation Orders in Fukushima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996A-6A9A-4AC9-8995-5F75A36E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March 11 and 12: initial evacuations to 20 km were not based on specific numerical dose criteria</a:t>
            </a:r>
          </a:p>
          <a:p>
            <a:r>
              <a:rPr lang="en-US" sz="2400" b="0" dirty="0"/>
              <a:t>Decision makers faced great uncertainty and the possibility of terrible consequences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April 22: after better characterization</a:t>
            </a:r>
          </a:p>
          <a:p>
            <a:r>
              <a:rPr lang="en-US" sz="2400" b="0" dirty="0"/>
              <a:t>Evacuation ordered for an area NW of the 20 km zone</a:t>
            </a:r>
          </a:p>
          <a:p>
            <a:r>
              <a:rPr lang="en-US" sz="2400" b="0" dirty="0"/>
              <a:t>To avoid people receiving doses &gt; 20 mSv during the coming year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2285C-E7DF-4B4A-AC90-398E8F939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FA2FD-B014-469B-A9B1-DD8B8790061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280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B381A3-BEF2-4D73-947E-F35D9261B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3993008" cy="60198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2400" dirty="0"/>
              <a:t>Lifting evacuation orders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/>
              <a:t>Evacuation orders have been lifted in many areas, based on several criteria including avoiding doses &gt; 20 mSv/y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E0DDB-20F3-4486-9FB3-1BFB05D1DC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FA2FD-B014-469B-A9B1-DD8B879006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DDC11-EDF9-45A7-A83F-009D691903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"/>
          <a:stretch/>
        </p:blipFill>
        <p:spPr>
          <a:xfrm>
            <a:off x="4450208" y="381000"/>
            <a:ext cx="4465191" cy="59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721474-107D-4BEA-9073-39AEE8FE7ABC}"/>
              </a:ext>
            </a:extLst>
          </p:cNvPr>
          <p:cNvSpPr txBox="1"/>
          <p:nvPr/>
        </p:nvSpPr>
        <p:spPr>
          <a:xfrm>
            <a:off x="7086600" y="1295400"/>
            <a:ext cx="1143000" cy="457200"/>
          </a:xfrm>
          <a:prstGeom prst="rect">
            <a:avLst/>
          </a:prstGeom>
        </p:spPr>
        <p:txBody>
          <a:bodyPr vert="horz" wrap="square" lIns="0" rIns="18288" rtlCol="0">
            <a:normAutofit fontScale="85000" lnSpcReduction="20000"/>
          </a:bodyPr>
          <a:lstStyle/>
          <a:p>
            <a:pPr marL="0" marR="4572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of April 2017</a:t>
            </a:r>
          </a:p>
        </p:txBody>
      </p:sp>
    </p:spTree>
    <p:extLst>
      <p:ext uri="{BB962C8B-B14F-4D97-AF65-F5344CB8AC3E}">
        <p14:creationId xmlns:p14="http://schemas.microsoft.com/office/powerpoint/2010/main" val="1115977130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D5428677-1D61-40F7-A9DA-A9A3B30A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cap="small" dirty="0"/>
              <a:t>Fukushima Dialogue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F4D9D-95BB-4F53-AEB8-8AB2B9EAA8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FA2FD-B014-469B-A9B1-DD8B879006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" name="Image 1" descr="DSCN0783.jpg">
            <a:extLst>
              <a:ext uri="{FF2B5EF4-FFF2-40B4-BE49-F238E27FC236}">
                <a16:creationId xmlns:a16="http://schemas.microsoft.com/office/drawing/2014/main" id="{5C9426F4-1FC8-4EAD-8063-2C2A7CBE247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9409" y="3140461"/>
            <a:ext cx="2076968" cy="155448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" descr="IMG_0115 - Version 2.jpg">
            <a:extLst>
              <a:ext uri="{FF2B5EF4-FFF2-40B4-BE49-F238E27FC236}">
                <a16:creationId xmlns:a16="http://schemas.microsoft.com/office/drawing/2014/main" id="{703C34B2-E147-4055-A53A-CFB1DA12A01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24807" y="3140461"/>
            <a:ext cx="2332245" cy="155448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2" descr="image016.jpg">
            <a:extLst>
              <a:ext uri="{FF2B5EF4-FFF2-40B4-BE49-F238E27FC236}">
                <a16:creationId xmlns:a16="http://schemas.microsoft.com/office/drawing/2014/main" id="{09ECB4AC-4FC5-4B95-9A37-305EB0C31CB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1283" y="3140461"/>
            <a:ext cx="1998618" cy="155448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6" descr="IMG_2973.jpg">
            <a:extLst>
              <a:ext uri="{FF2B5EF4-FFF2-40B4-BE49-F238E27FC236}">
                <a16:creationId xmlns:a16="http://schemas.microsoft.com/office/drawing/2014/main" id="{E82C813D-C46F-4A2B-B2F2-9E019AA2BF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7014" y="4694941"/>
            <a:ext cx="2057398" cy="155448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 6" descr="IMG_5048 - Version 2.jpg">
            <a:extLst>
              <a:ext uri="{FF2B5EF4-FFF2-40B4-BE49-F238E27FC236}">
                <a16:creationId xmlns:a16="http://schemas.microsoft.com/office/drawing/2014/main" id="{616A21AF-DCF3-4211-8ADA-7443C6EAE3A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1959" y="3140461"/>
            <a:ext cx="2362409" cy="155448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7" name="Image 2" descr="IMG_6084 - Version 2.jpg">
            <a:extLst>
              <a:ext uri="{FF2B5EF4-FFF2-40B4-BE49-F238E27FC236}">
                <a16:creationId xmlns:a16="http://schemas.microsoft.com/office/drawing/2014/main" id="{4844BBD8-2652-45AA-B52F-CE9FB6EC21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951398" y="4694941"/>
            <a:ext cx="2081096" cy="155448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8" name="Image 10" descr="IMG_3914 - Version 2.JPG">
            <a:extLst>
              <a:ext uri="{FF2B5EF4-FFF2-40B4-BE49-F238E27FC236}">
                <a16:creationId xmlns:a16="http://schemas.microsoft.com/office/drawing/2014/main" id="{A4679618-9374-4880-BED5-532AEB5A6B9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9481" y="4694941"/>
            <a:ext cx="1672221" cy="155448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19" name="Image 9" descr="IMG_3925 - Version 2.JPG">
            <a:extLst>
              <a:ext uri="{FF2B5EF4-FFF2-40B4-BE49-F238E27FC236}">
                <a16:creationId xmlns:a16="http://schemas.microsoft.com/office/drawing/2014/main" id="{0D332125-A070-47A4-AF11-45A4E41D04E6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90" y="4694941"/>
            <a:ext cx="2642838" cy="1554480"/>
          </a:xfrm>
          <a:prstGeom prst="rect">
            <a:avLst/>
          </a:prstGeom>
          <a:ln w="57150">
            <a:solidFill>
              <a:schemeClr val="bg1"/>
            </a:solidFill>
          </a:ln>
        </p:spPr>
      </p:pic>
      <p:pic>
        <p:nvPicPr>
          <p:cNvPr id="7" name="Image 6" descr="IMG_1419.jpg">
            <a:extLst>
              <a:ext uri="{FF2B5EF4-FFF2-40B4-BE49-F238E27FC236}">
                <a16:creationId xmlns:a16="http://schemas.microsoft.com/office/drawing/2014/main" id="{F916F66B-A182-4EB6-A9E1-7619CBA40411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190" y="1585981"/>
            <a:ext cx="2088841" cy="155448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3" descr="Image.jpeg">
            <a:extLst>
              <a:ext uri="{FF2B5EF4-FFF2-40B4-BE49-F238E27FC236}">
                <a16:creationId xmlns:a16="http://schemas.microsoft.com/office/drawing/2014/main" id="{8DDB75B5-79C2-4041-AEAD-FAE2F66C7831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1200" y="1585981"/>
            <a:ext cx="2352834" cy="155448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 descr="IMG_3646.jpg">
            <a:extLst>
              <a:ext uri="{FF2B5EF4-FFF2-40B4-BE49-F238E27FC236}">
                <a16:creationId xmlns:a16="http://schemas.microsoft.com/office/drawing/2014/main" id="{87D737D4-052F-45A2-A23E-FF530A4ACD72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9203" y="1585981"/>
            <a:ext cx="2073745" cy="155448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9" descr="IMG_3987.JPG">
            <a:extLst>
              <a:ext uri="{FF2B5EF4-FFF2-40B4-BE49-F238E27FC236}">
                <a16:creationId xmlns:a16="http://schemas.microsoft.com/office/drawing/2014/main" id="{67D1512E-9E6B-4372-8D6F-F1C65B04897C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88116" y="1585981"/>
            <a:ext cx="2226252" cy="1554480"/>
          </a:xfrm>
          <a:prstGeom prst="rect">
            <a:avLst/>
          </a:prstGeom>
          <a:noFill/>
          <a:ln w="571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53188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Fukushima Dialogue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2400" dirty="0"/>
              <a:t>For Communities and Residents:</a:t>
            </a:r>
          </a:p>
          <a:p>
            <a:r>
              <a:rPr lang="en-US" sz="2400" b="0" dirty="0"/>
              <a:t>Promoting practical radiological protection culture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Authorities:</a:t>
            </a:r>
          </a:p>
          <a:p>
            <a:r>
              <a:rPr lang="en-US" sz="2400" b="0" dirty="0"/>
              <a:t>ICRP advice on the system of radiological protection</a:t>
            </a:r>
          </a:p>
          <a:p>
            <a:endParaRPr lang="en-US" sz="2400" b="0" dirty="0"/>
          </a:p>
          <a:p>
            <a:pPr marL="0" indent="0">
              <a:buNone/>
            </a:pPr>
            <a:r>
              <a:rPr lang="en-CA" sz="2400" dirty="0"/>
              <a:t>For ICRP:</a:t>
            </a:r>
          </a:p>
          <a:p>
            <a:r>
              <a:rPr lang="en-CA" sz="2400" b="0" dirty="0"/>
              <a:t>Learning from those directly involved, to improve recommendations on post-accident recovery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FA2FD-B014-469B-A9B1-DD8B8790061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2464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Fukushima Dialogue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GB" sz="2400" dirty="0"/>
              <a:t>I: ICRP Dialogue Initiative (2011 – 2015)</a:t>
            </a:r>
          </a:p>
          <a:p>
            <a:pPr marL="0" indent="0">
              <a:buNone/>
            </a:pPr>
            <a:r>
              <a:rPr lang="en-GB" sz="2400" b="0" dirty="0"/>
              <a:t>	12 Dialogue Meetings + International Symposium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II: Continuing the Dialogue with ICRP (2016 – 2018)</a:t>
            </a:r>
          </a:p>
          <a:p>
            <a:pPr marL="0" indent="0">
              <a:buNone/>
            </a:pPr>
            <a:r>
              <a:rPr lang="en-GB" sz="2400" b="0" dirty="0"/>
              <a:t>	7 Dialogue Meetings</a:t>
            </a:r>
          </a:p>
          <a:p>
            <a:pPr marL="0" indent="0">
              <a:buNone/>
            </a:pPr>
            <a:endParaRPr lang="en-GB" sz="2400" b="0" dirty="0"/>
          </a:p>
          <a:p>
            <a:pPr marL="0" indent="0">
              <a:buNone/>
            </a:pPr>
            <a:r>
              <a:rPr lang="en-GB" sz="2400" dirty="0"/>
              <a:t>III: Fukushima Dialogue (2018 – ) </a:t>
            </a:r>
          </a:p>
          <a:p>
            <a:pPr marL="0" indent="0">
              <a:buNone/>
            </a:pPr>
            <a:r>
              <a:rPr lang="en-GB" sz="2400" b="0" dirty="0"/>
              <a:t>	Next Dialogue Meeting December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FA2FD-B014-469B-A9B1-DD8B8790061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1275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F346-7620-4F76-8CE7-C5723B51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Fukushima Dialogue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573B6-0341-40D9-8ED2-2C9AA48A4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FA2FD-B014-469B-A9B1-DD8B8790061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A6077-38A3-4D96-86D6-456CB433F3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clrChange>
              <a:clrFrom>
                <a:srgbClr val="F4F4F4"/>
              </a:clrFrom>
              <a:clrTo>
                <a:srgbClr val="F4F4F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53000" y="1295400"/>
            <a:ext cx="3733800" cy="342813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7F25F1-F07E-41F6-B929-A637230FECFF}"/>
              </a:ext>
            </a:extLst>
          </p:cNvPr>
          <p:cNvSpPr txBox="1">
            <a:spLocks/>
          </p:cNvSpPr>
          <p:nvPr/>
        </p:nvSpPr>
        <p:spPr bwMode="auto">
          <a:xfrm>
            <a:off x="457200" y="4800600"/>
            <a:ext cx="8229600" cy="1448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3763"/>
              </a:buClr>
              <a:buSzPct val="95000"/>
              <a:buFont typeface="Wingdings 2" pitchFamily="18" charset="2"/>
              <a:buChar char=""/>
              <a:defRPr sz="22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3763"/>
              </a:buClr>
              <a:buSzPct val="85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3763"/>
              </a:buClr>
              <a:buSzPct val="70000"/>
              <a:buFont typeface="Wingdings 2" pitchFamily="18" charset="2"/>
              <a:buChar char=""/>
              <a:defRPr sz="21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3763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3763"/>
              </a:buClr>
              <a:buSzPct val="6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/>
              <a:t>Stakeholders express their views without interruption</a:t>
            </a:r>
          </a:p>
          <a:p>
            <a:r>
              <a:rPr lang="en-US" sz="2000" b="0" dirty="0"/>
              <a:t>Stakeholder express views again in light of what they have heard</a:t>
            </a:r>
          </a:p>
          <a:p>
            <a:r>
              <a:rPr lang="en-US" sz="2000" b="0" dirty="0"/>
              <a:t>Main points </a:t>
            </a:r>
            <a:r>
              <a:rPr lang="en-US" sz="2000" b="0" dirty="0" err="1"/>
              <a:t>summarised</a:t>
            </a:r>
            <a:r>
              <a:rPr lang="en-US" sz="2000" b="0" dirty="0"/>
              <a:t> by a rapporteur followed by general discussion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9DBAB1-D493-4573-8648-05BABED90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3352800"/>
          </a:xfrm>
        </p:spPr>
        <p:txBody>
          <a:bodyPr/>
          <a:lstStyle/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pc="-100" dirty="0"/>
              <a:t>Invited stakeholder participants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pc="-100" dirty="0"/>
              <a:t>Local and international observers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ICRP as facilitator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Open to the media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Common language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/>
              <a:t>Presentations and structured dialogue</a:t>
            </a:r>
          </a:p>
        </p:txBody>
      </p:sp>
    </p:spTree>
    <p:extLst>
      <p:ext uri="{BB962C8B-B14F-4D97-AF65-F5344CB8AC3E}">
        <p14:creationId xmlns:p14="http://schemas.microsoft.com/office/powerpoint/2010/main" val="2419448490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490" y="0"/>
            <a:ext cx="9139509" cy="838200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fr-FR" sz="3100" b="1" dirty="0">
                <a:solidFill>
                  <a:srgbClr val="000053"/>
                </a:solidFill>
                <a:latin typeface="Arial" charset="0"/>
                <a:ea typeface="Arial" charset="0"/>
                <a:cs typeface="Arial" charset="0"/>
              </a:rPr>
              <a:t>7</a:t>
            </a:r>
            <a:r>
              <a:rPr lang="fr-FR" sz="3100" b="1" baseline="30000" dirty="0">
                <a:solidFill>
                  <a:srgbClr val="000053"/>
                </a:solidFill>
                <a:latin typeface="Arial" charset="0"/>
                <a:ea typeface="Arial" charset="0"/>
                <a:cs typeface="Arial" charset="0"/>
              </a:rPr>
              <a:t>th</a:t>
            </a:r>
            <a:r>
              <a:rPr lang="en-GB" sz="3100" dirty="0">
                <a:solidFill>
                  <a:srgbClr val="000053"/>
                </a:solidFill>
                <a:latin typeface="Arial" charset="0"/>
                <a:ea typeface="Arial" charset="0"/>
                <a:cs typeface="Arial" charset="0"/>
              </a:rPr>
              <a:t> Dialogue</a:t>
            </a:r>
            <a:r>
              <a:rPr lang="fr-FR" sz="3100" b="1" dirty="0">
                <a:solidFill>
                  <a:srgbClr val="000053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lang="fr-FR" sz="3100" b="1" dirty="0" err="1">
                <a:solidFill>
                  <a:srgbClr val="000053"/>
                </a:solidFill>
                <a:latin typeface="Arial" charset="0"/>
                <a:ea typeface="Arial" charset="0"/>
                <a:cs typeface="Arial" charset="0"/>
              </a:rPr>
              <a:t>November</a:t>
            </a:r>
            <a:r>
              <a:rPr lang="fr-FR" sz="3100" b="1" dirty="0">
                <a:solidFill>
                  <a:srgbClr val="000053"/>
                </a:solidFill>
                <a:latin typeface="Arial" charset="0"/>
                <a:ea typeface="Arial" charset="0"/>
                <a:cs typeface="Arial" charset="0"/>
              </a:rPr>
              <a:t> 2013, Iwaki City</a:t>
            </a:r>
          </a:p>
        </p:txBody>
      </p:sp>
      <p:grpSp>
        <p:nvGrpSpPr>
          <p:cNvPr id="27650" name="Grouper 11"/>
          <p:cNvGrpSpPr>
            <a:grpSpLocks/>
          </p:cNvGrpSpPr>
          <p:nvPr/>
        </p:nvGrpSpPr>
        <p:grpSpPr bwMode="auto">
          <a:xfrm>
            <a:off x="1219200" y="838200"/>
            <a:ext cx="7010400" cy="5486400"/>
            <a:chOff x="1219200" y="838200"/>
            <a:chExt cx="7010400" cy="5486400"/>
          </a:xfrm>
        </p:grpSpPr>
        <p:pic>
          <p:nvPicPr>
            <p:cNvPr id="27657" name="Image 1" descr="IMG_7079.jpg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838200"/>
              <a:ext cx="3505200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8" name="Image 2" descr="image016.jpg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855133"/>
              <a:ext cx="3505200" cy="2726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9" name="Image 3" descr="IMG_7094 - Version 2.jpg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3581400"/>
              <a:ext cx="3581400" cy="2743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60" name="Image 4" descr="image008.jpg"/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595257"/>
              <a:ext cx="3505200" cy="2729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8" name="Connecteur droit 27"/>
          <p:cNvCxnSpPr>
            <a:cxnSpLocks noChangeShapeType="1"/>
          </p:cNvCxnSpPr>
          <p:nvPr/>
        </p:nvCxnSpPr>
        <p:spPr bwMode="auto">
          <a:xfrm>
            <a:off x="4724400" y="838200"/>
            <a:ext cx="0" cy="5486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Connecteur droit 37"/>
          <p:cNvCxnSpPr>
            <a:cxnSpLocks noChangeShapeType="1"/>
          </p:cNvCxnSpPr>
          <p:nvPr/>
        </p:nvCxnSpPr>
        <p:spPr bwMode="auto">
          <a:xfrm>
            <a:off x="1219200" y="838200"/>
            <a:ext cx="0" cy="5486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Connecteur droit 28"/>
          <p:cNvCxnSpPr>
            <a:cxnSpLocks noChangeShapeType="1"/>
          </p:cNvCxnSpPr>
          <p:nvPr/>
        </p:nvCxnSpPr>
        <p:spPr bwMode="auto">
          <a:xfrm>
            <a:off x="8229600" y="838200"/>
            <a:ext cx="0" cy="548640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cteur droit 17"/>
          <p:cNvCxnSpPr>
            <a:cxnSpLocks noChangeShapeType="1"/>
          </p:cNvCxnSpPr>
          <p:nvPr/>
        </p:nvCxnSpPr>
        <p:spPr bwMode="auto">
          <a:xfrm>
            <a:off x="1219200" y="838200"/>
            <a:ext cx="70104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Connecteur droit 25"/>
          <p:cNvCxnSpPr>
            <a:cxnSpLocks noChangeShapeType="1"/>
          </p:cNvCxnSpPr>
          <p:nvPr/>
        </p:nvCxnSpPr>
        <p:spPr bwMode="auto">
          <a:xfrm>
            <a:off x="1219200" y="6324600"/>
            <a:ext cx="70104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eur droit 18"/>
          <p:cNvCxnSpPr>
            <a:cxnSpLocks noChangeShapeType="1"/>
          </p:cNvCxnSpPr>
          <p:nvPr/>
        </p:nvCxnSpPr>
        <p:spPr bwMode="auto">
          <a:xfrm>
            <a:off x="1143000" y="3581400"/>
            <a:ext cx="7086600" cy="0"/>
          </a:xfrm>
          <a:prstGeom prst="line">
            <a:avLst/>
          </a:prstGeom>
          <a:noFill/>
          <a:ln w="25400">
            <a:solidFill>
              <a:srgbClr val="FFFFFF"/>
            </a:solidFill>
            <a:round/>
            <a:headEnd/>
            <a:tailEnd/>
          </a:ln>
          <a:effectLst>
            <a:outerShdw blurRad="57150" dist="38100" dir="5400000" algn="ctr" rotWithShape="0">
              <a:srgbClr val="002041">
                <a:alpha val="4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1371600" y="3200400"/>
            <a:ext cx="6705600" cy="533400"/>
          </a:xfrm>
          <a:prstGeom prst="rect">
            <a:avLst/>
          </a:prstGeom>
          <a:solidFill>
            <a:srgbClr val="005DA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/>
              <a:t>Self-Help Actions: People working with Experts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593566740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txDef>
      <a:spPr/>
      <a:bodyPr vert="horz" lIns="0" rIns="18288">
        <a:normAutofit/>
      </a:bodyPr>
      <a:lstStyle>
        <a:defPPr marL="0" marR="45720" indent="0" algn="r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>
            <a:schemeClr val="accent3"/>
          </a:buClr>
          <a:buSzPct val="95000"/>
          <a:buFont typeface="Wingdings 2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768</Words>
  <Application>Microsoft Office PowerPoint</Application>
  <PresentationFormat>On-screen Show (4:3)</PresentationFormat>
  <Paragraphs>158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ＭＳ Ｐゴシック</vt:lpstr>
      <vt:lpstr>Arial</vt:lpstr>
      <vt:lpstr>Calibri</vt:lpstr>
      <vt:lpstr>Wingdings</vt:lpstr>
      <vt:lpstr>Wingdings 2</vt:lpstr>
      <vt:lpstr>Flow</vt:lpstr>
      <vt:lpstr>ICRP Views on Radiation Risk at Low Doses through the Lens of Fukushima </vt:lpstr>
      <vt:lpstr>PowerPoint Presentation</vt:lpstr>
      <vt:lpstr>Evacuation Orders in Fukushima</vt:lpstr>
      <vt:lpstr>PowerPoint Presentation</vt:lpstr>
      <vt:lpstr>Fukushima Dialogue</vt:lpstr>
      <vt:lpstr>Fukushima Dialogue</vt:lpstr>
      <vt:lpstr>Fukushima Dialogue</vt:lpstr>
      <vt:lpstr>Fukushima Dialogue</vt:lpstr>
      <vt:lpstr>7th Dialogue: November 2013, Iwaki City</vt:lpstr>
      <vt:lpstr>PowerPoint Presentation</vt:lpstr>
      <vt:lpstr>PowerPoint Presentation</vt:lpstr>
      <vt:lpstr>Fukushima Dialogue</vt:lpstr>
      <vt:lpstr>Aim of Radiological Protection</vt:lpstr>
      <vt:lpstr>ICRP Models for Protection</vt:lpstr>
      <vt:lpstr>LNT</vt:lpstr>
      <vt:lpstr>Regardless of the exact biological dose-response</vt:lpstr>
      <vt:lpstr>LNT as “a prudent basis for radiological protection”</vt:lpstr>
      <vt:lpstr>So where is the problem?</vt:lpstr>
      <vt:lpstr>Conclusions – Way Forward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2014-10-20T14:47:38Z</dcterms:created>
  <dcterms:modified xsi:type="dcterms:W3CDTF">2018-10-03T14:15:19Z</dcterms:modified>
</cp:coreProperties>
</file>