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70" r:id="rId7"/>
    <p:sldId id="273" r:id="rId8"/>
    <p:sldId id="271" r:id="rId9"/>
    <p:sldId id="269" r:id="rId10"/>
    <p:sldId id="272" r:id="rId11"/>
    <p:sldId id="275" r:id="rId12"/>
    <p:sldId id="276" r:id="rId13"/>
    <p:sldId id="278" r:id="rId14"/>
    <p:sldId id="261" r:id="rId15"/>
    <p:sldId id="277" r:id="rId16"/>
    <p:sldId id="268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CD5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mut\Desktop\Personal\Data_Analytics\Emeritus\Capstone\Office%20Supply%20Campaign%20ResultS%207-23-19%20process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mut\Desktop\Personal\Data_Analytics\Emeritus\Capstone\Office%20Supply%20Campaign%20ResultS%207-23-19%20process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Buyer</a:t>
            </a:r>
            <a:r>
              <a:rPr lang="en-US" sz="1600" b="1" baseline="0" dirty="0"/>
              <a:t> Predictions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tint val="77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02-4A7F-9FE0-98BE5ABF22FB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02-4A7F-9FE0-98BE5ABF22F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202-4A7F-9FE0-98BE5ABF22FB}"/>
                </c:ext>
              </c:extLst>
            </c:dLbl>
            <c:dLbl>
              <c:idx val="1"/>
              <c:layout>
                <c:manualLayout>
                  <c:x val="7.4011061117360333E-2"/>
                  <c:y val="0.1042998021986382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202-4A7F-9FE0-98BE5ABF22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'Confusion Matrix'!$G$3:$G$4</c:f>
              <c:strCache>
                <c:ptCount val="2"/>
                <c:pt idx="0">
                  <c:v>True Positive</c:v>
                </c:pt>
                <c:pt idx="1">
                  <c:v>False Positive</c:v>
                </c:pt>
              </c:strCache>
            </c:strRef>
          </c:cat>
          <c:val>
            <c:numRef>
              <c:f>'Confusion Matrix'!$H$3:$H$4</c:f>
              <c:numCache>
                <c:formatCode>0%</c:formatCode>
                <c:ptCount val="2"/>
                <c:pt idx="0">
                  <c:v>0.91842772612003376</c:v>
                </c:pt>
                <c:pt idx="1">
                  <c:v>8.1572273879966184E-2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02-4A7F-9FE0-98BE5ABF22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Non-Buyer Predictions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tint val="77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36A-4362-9DF5-08957520E2A2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36A-4362-9DF5-08957520E2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'Confusion Matrix'!$J$3:$J$4</c:f>
              <c:strCache>
                <c:ptCount val="2"/>
                <c:pt idx="0">
                  <c:v>True Negative</c:v>
                </c:pt>
                <c:pt idx="1">
                  <c:v>False Negative</c:v>
                </c:pt>
              </c:strCache>
            </c:strRef>
          </c:cat>
          <c:val>
            <c:numRef>
              <c:f>'Confusion Matrix'!$K$3:$K$4</c:f>
              <c:numCache>
                <c:formatCode>0%</c:formatCode>
                <c:ptCount val="2"/>
                <c:pt idx="0">
                  <c:v>0.65704387990762125</c:v>
                </c:pt>
                <c:pt idx="1">
                  <c:v>0.34295612009237875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6A-4362-9DF5-08957520E2A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EE4E1-ABAF-43E9-B74F-3FF7E2A8930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80AC9C-E81D-429F-8682-68AE0D29F784}">
      <dgm:prSet phldrT="[Text]" custT="1"/>
      <dgm:spPr/>
      <dgm:t>
        <a:bodyPr/>
        <a:lstStyle/>
        <a:p>
          <a:r>
            <a:rPr lang="en-US" sz="2600" dirty="0"/>
            <a:t>Background</a:t>
          </a:r>
        </a:p>
      </dgm:t>
    </dgm:pt>
    <dgm:pt modelId="{44C7B497-DEBA-4FFD-AFFE-97A44BB3FFD7}" type="parTrans" cxnId="{627E1D28-B2D3-44E0-9650-DC46ABE64026}">
      <dgm:prSet/>
      <dgm:spPr/>
      <dgm:t>
        <a:bodyPr/>
        <a:lstStyle/>
        <a:p>
          <a:endParaRPr lang="en-US" sz="2600"/>
        </a:p>
      </dgm:t>
    </dgm:pt>
    <dgm:pt modelId="{F35B9C78-3F5A-424C-9EFF-AA4E5A539979}" type="sibTrans" cxnId="{627E1D28-B2D3-44E0-9650-DC46ABE64026}">
      <dgm:prSet/>
      <dgm:spPr/>
      <dgm:t>
        <a:bodyPr/>
        <a:lstStyle/>
        <a:p>
          <a:endParaRPr lang="en-US" sz="2600"/>
        </a:p>
      </dgm:t>
    </dgm:pt>
    <dgm:pt modelId="{C3FB2AB6-49AE-491C-A90B-D4E5D25093D5}">
      <dgm:prSet phldrT="[Text]" custT="1"/>
      <dgm:spPr/>
      <dgm:t>
        <a:bodyPr/>
        <a:lstStyle/>
        <a:p>
          <a:r>
            <a:rPr lang="en-US" sz="2600" dirty="0"/>
            <a:t>Objectives</a:t>
          </a:r>
        </a:p>
      </dgm:t>
    </dgm:pt>
    <dgm:pt modelId="{5B38C62B-6FB3-42D7-839E-B6B7F59A341A}" type="parTrans" cxnId="{1C541A33-C40A-4489-8726-5166D644A724}">
      <dgm:prSet/>
      <dgm:spPr/>
      <dgm:t>
        <a:bodyPr/>
        <a:lstStyle/>
        <a:p>
          <a:endParaRPr lang="en-US" sz="2600"/>
        </a:p>
      </dgm:t>
    </dgm:pt>
    <dgm:pt modelId="{9B509A87-7DDE-41D7-A7F7-B692F0AF34F4}" type="sibTrans" cxnId="{1C541A33-C40A-4489-8726-5166D644A724}">
      <dgm:prSet/>
      <dgm:spPr/>
      <dgm:t>
        <a:bodyPr/>
        <a:lstStyle/>
        <a:p>
          <a:endParaRPr lang="en-US" sz="2600"/>
        </a:p>
      </dgm:t>
    </dgm:pt>
    <dgm:pt modelId="{1D6BDD36-7BD2-4D43-BDE2-D46506BE464F}">
      <dgm:prSet phldrT="[Text]" custT="1"/>
      <dgm:spPr/>
      <dgm:t>
        <a:bodyPr/>
        <a:lstStyle/>
        <a:p>
          <a:r>
            <a:rPr lang="en-US" sz="2600" dirty="0"/>
            <a:t>Analysis (customer profile)</a:t>
          </a:r>
        </a:p>
      </dgm:t>
    </dgm:pt>
    <dgm:pt modelId="{F87CACCC-F830-4BB8-A6FA-1793AA47EB9B}" type="parTrans" cxnId="{F88E3C42-E63F-4479-80E8-AE9BF20EB11B}">
      <dgm:prSet/>
      <dgm:spPr/>
      <dgm:t>
        <a:bodyPr/>
        <a:lstStyle/>
        <a:p>
          <a:endParaRPr lang="en-US" sz="2600"/>
        </a:p>
      </dgm:t>
    </dgm:pt>
    <dgm:pt modelId="{FB0B1E6E-E97A-4FB7-8C9E-CC099E86D523}" type="sibTrans" cxnId="{F88E3C42-E63F-4479-80E8-AE9BF20EB11B}">
      <dgm:prSet/>
      <dgm:spPr/>
      <dgm:t>
        <a:bodyPr/>
        <a:lstStyle/>
        <a:p>
          <a:endParaRPr lang="en-US" sz="2600"/>
        </a:p>
      </dgm:t>
    </dgm:pt>
    <dgm:pt modelId="{363B61CD-EB0B-43EE-ADA9-05B30B0AF453}">
      <dgm:prSet phldrT="[Text]" custT="1"/>
      <dgm:spPr/>
      <dgm:t>
        <a:bodyPr/>
        <a:lstStyle/>
        <a:p>
          <a:r>
            <a:rPr lang="en-US" sz="2600" dirty="0"/>
            <a:t>Approach</a:t>
          </a:r>
        </a:p>
      </dgm:t>
    </dgm:pt>
    <dgm:pt modelId="{AE91C295-8C56-47F9-A007-EAA04DA656BD}" type="parTrans" cxnId="{6ACD21B3-105E-4AA2-A6AC-34FB2CDB51A6}">
      <dgm:prSet/>
      <dgm:spPr/>
      <dgm:t>
        <a:bodyPr/>
        <a:lstStyle/>
        <a:p>
          <a:endParaRPr lang="en-US" sz="2600"/>
        </a:p>
      </dgm:t>
    </dgm:pt>
    <dgm:pt modelId="{1A1B71EA-D8FC-414F-8795-53F6DB0A1024}" type="sibTrans" cxnId="{6ACD21B3-105E-4AA2-A6AC-34FB2CDB51A6}">
      <dgm:prSet/>
      <dgm:spPr/>
      <dgm:t>
        <a:bodyPr/>
        <a:lstStyle/>
        <a:p>
          <a:endParaRPr lang="en-US" sz="2600"/>
        </a:p>
      </dgm:t>
    </dgm:pt>
    <dgm:pt modelId="{9D1249B1-559C-4A24-AFC1-A46471C6E578}">
      <dgm:prSet phldrT="[Text]" custT="1"/>
      <dgm:spPr/>
      <dgm:t>
        <a:bodyPr/>
        <a:lstStyle/>
        <a:p>
          <a:r>
            <a:rPr lang="en-US" sz="2600" dirty="0"/>
            <a:t>Recommendations</a:t>
          </a:r>
        </a:p>
      </dgm:t>
    </dgm:pt>
    <dgm:pt modelId="{DAA4BC52-B068-4D8B-801E-0CF4B0921ACC}" type="parTrans" cxnId="{18D49669-C317-44D4-BFBB-22A1C1B4E80D}">
      <dgm:prSet/>
      <dgm:spPr/>
      <dgm:t>
        <a:bodyPr/>
        <a:lstStyle/>
        <a:p>
          <a:endParaRPr lang="en-US" sz="2600"/>
        </a:p>
      </dgm:t>
    </dgm:pt>
    <dgm:pt modelId="{44493B29-734C-43D9-B56C-CDD3ED681AE2}" type="sibTrans" cxnId="{18D49669-C317-44D4-BFBB-22A1C1B4E80D}">
      <dgm:prSet/>
      <dgm:spPr/>
      <dgm:t>
        <a:bodyPr/>
        <a:lstStyle/>
        <a:p>
          <a:endParaRPr lang="en-US" sz="2600"/>
        </a:p>
      </dgm:t>
    </dgm:pt>
    <dgm:pt modelId="{57923C36-0985-41A0-92F6-B7A76826871F}">
      <dgm:prSet phldrT="[Text]" custT="1"/>
      <dgm:spPr/>
      <dgm:t>
        <a:bodyPr/>
        <a:lstStyle/>
        <a:p>
          <a:r>
            <a:rPr lang="en-US" sz="2600" dirty="0"/>
            <a:t>Appendix</a:t>
          </a:r>
        </a:p>
      </dgm:t>
    </dgm:pt>
    <dgm:pt modelId="{C90799B5-7BE7-4FC3-8C40-2926DF8626C3}" type="parTrans" cxnId="{44AB1238-36CD-4888-8FBE-73D056128B47}">
      <dgm:prSet/>
      <dgm:spPr/>
      <dgm:t>
        <a:bodyPr/>
        <a:lstStyle/>
        <a:p>
          <a:endParaRPr lang="en-US" sz="2600"/>
        </a:p>
      </dgm:t>
    </dgm:pt>
    <dgm:pt modelId="{83AA3F1A-7E2F-4A53-8793-638E2237FA00}" type="sibTrans" cxnId="{44AB1238-36CD-4888-8FBE-73D056128B47}">
      <dgm:prSet/>
      <dgm:spPr/>
      <dgm:t>
        <a:bodyPr/>
        <a:lstStyle/>
        <a:p>
          <a:endParaRPr lang="en-US" sz="2600"/>
        </a:p>
      </dgm:t>
    </dgm:pt>
    <dgm:pt modelId="{EF746541-BFCE-47F3-A50B-F5620599C679}">
      <dgm:prSet phldrT="[Text]" custT="1"/>
      <dgm:spPr/>
      <dgm:t>
        <a:bodyPr/>
        <a:lstStyle/>
        <a:p>
          <a:r>
            <a:rPr lang="en-US" sz="2600" dirty="0"/>
            <a:t>Analysis (modeling)</a:t>
          </a:r>
        </a:p>
      </dgm:t>
    </dgm:pt>
    <dgm:pt modelId="{6356271D-4A9A-40D5-9C04-6B1DB0837C0C}" type="parTrans" cxnId="{C17A4ACD-BBAF-4A25-8129-905C646FC69F}">
      <dgm:prSet/>
      <dgm:spPr/>
      <dgm:t>
        <a:bodyPr/>
        <a:lstStyle/>
        <a:p>
          <a:endParaRPr lang="en-US" sz="2600"/>
        </a:p>
      </dgm:t>
    </dgm:pt>
    <dgm:pt modelId="{3C43527C-7C5F-4315-927E-C4B386DF6F7B}" type="sibTrans" cxnId="{C17A4ACD-BBAF-4A25-8129-905C646FC69F}">
      <dgm:prSet/>
      <dgm:spPr/>
      <dgm:t>
        <a:bodyPr/>
        <a:lstStyle/>
        <a:p>
          <a:endParaRPr lang="en-US" sz="2600"/>
        </a:p>
      </dgm:t>
    </dgm:pt>
    <dgm:pt modelId="{4D256B7F-9E43-4B63-91BD-9157BB64ABA7}" type="pres">
      <dgm:prSet presAssocID="{6A1EE4E1-ABAF-43E9-B74F-3FF7E2A89306}" presName="Name0" presStyleCnt="0">
        <dgm:presLayoutVars>
          <dgm:chMax val="7"/>
          <dgm:chPref val="7"/>
          <dgm:dir/>
        </dgm:presLayoutVars>
      </dgm:prSet>
      <dgm:spPr/>
    </dgm:pt>
    <dgm:pt modelId="{ACCDDF7B-E291-4306-B306-6991B003684B}" type="pres">
      <dgm:prSet presAssocID="{6A1EE4E1-ABAF-43E9-B74F-3FF7E2A89306}" presName="Name1" presStyleCnt="0"/>
      <dgm:spPr/>
    </dgm:pt>
    <dgm:pt modelId="{F79BEE93-D6ED-4EB7-8199-592CF2E14BDE}" type="pres">
      <dgm:prSet presAssocID="{6A1EE4E1-ABAF-43E9-B74F-3FF7E2A89306}" presName="cycle" presStyleCnt="0"/>
      <dgm:spPr/>
    </dgm:pt>
    <dgm:pt modelId="{1897C2CD-0143-43E3-ADDF-0B9BD2DCEFBE}" type="pres">
      <dgm:prSet presAssocID="{6A1EE4E1-ABAF-43E9-B74F-3FF7E2A89306}" presName="srcNode" presStyleLbl="node1" presStyleIdx="0" presStyleCnt="7"/>
      <dgm:spPr/>
    </dgm:pt>
    <dgm:pt modelId="{58B52BFD-FAB6-44B8-B371-08BDA3912D6D}" type="pres">
      <dgm:prSet presAssocID="{6A1EE4E1-ABAF-43E9-B74F-3FF7E2A89306}" presName="conn" presStyleLbl="parChTrans1D2" presStyleIdx="0" presStyleCnt="1"/>
      <dgm:spPr/>
    </dgm:pt>
    <dgm:pt modelId="{C7AA8BD3-7DA0-4051-9405-3E1F1061AE5A}" type="pres">
      <dgm:prSet presAssocID="{6A1EE4E1-ABAF-43E9-B74F-3FF7E2A89306}" presName="extraNode" presStyleLbl="node1" presStyleIdx="0" presStyleCnt="7"/>
      <dgm:spPr/>
    </dgm:pt>
    <dgm:pt modelId="{1DC7FD1D-6CF4-41FD-973A-BADD03443F74}" type="pres">
      <dgm:prSet presAssocID="{6A1EE4E1-ABAF-43E9-B74F-3FF7E2A89306}" presName="dstNode" presStyleLbl="node1" presStyleIdx="0" presStyleCnt="7"/>
      <dgm:spPr/>
    </dgm:pt>
    <dgm:pt modelId="{FB791D2D-F448-45CA-AC9D-543EBD7D13CF}" type="pres">
      <dgm:prSet presAssocID="{5B80AC9C-E81D-429F-8682-68AE0D29F784}" presName="text_1" presStyleLbl="node1" presStyleIdx="0" presStyleCnt="7">
        <dgm:presLayoutVars>
          <dgm:bulletEnabled val="1"/>
        </dgm:presLayoutVars>
      </dgm:prSet>
      <dgm:spPr/>
    </dgm:pt>
    <dgm:pt modelId="{FA6C2179-B590-4228-951C-09A059BD0300}" type="pres">
      <dgm:prSet presAssocID="{5B80AC9C-E81D-429F-8682-68AE0D29F784}" presName="accent_1" presStyleCnt="0"/>
      <dgm:spPr/>
    </dgm:pt>
    <dgm:pt modelId="{497F8A6B-4B90-41A4-A7BA-F1A996BC00D0}" type="pres">
      <dgm:prSet presAssocID="{5B80AC9C-E81D-429F-8682-68AE0D29F784}" presName="accentRepeatNode" presStyleLbl="solidFgAcc1" presStyleIdx="0" presStyleCnt="7"/>
      <dgm:spPr/>
    </dgm:pt>
    <dgm:pt modelId="{CDD30781-3C57-4251-A7D4-29659A2C5BE3}" type="pres">
      <dgm:prSet presAssocID="{C3FB2AB6-49AE-491C-A90B-D4E5D25093D5}" presName="text_2" presStyleLbl="node1" presStyleIdx="1" presStyleCnt="7">
        <dgm:presLayoutVars>
          <dgm:bulletEnabled val="1"/>
        </dgm:presLayoutVars>
      </dgm:prSet>
      <dgm:spPr/>
    </dgm:pt>
    <dgm:pt modelId="{4A667A53-A5EC-43D2-9E1F-2CE1A52A9D48}" type="pres">
      <dgm:prSet presAssocID="{C3FB2AB6-49AE-491C-A90B-D4E5D25093D5}" presName="accent_2" presStyleCnt="0"/>
      <dgm:spPr/>
    </dgm:pt>
    <dgm:pt modelId="{841EE2C8-438D-46F5-8C3C-FAA88538EECD}" type="pres">
      <dgm:prSet presAssocID="{C3FB2AB6-49AE-491C-A90B-D4E5D25093D5}" presName="accentRepeatNode" presStyleLbl="solidFgAcc1" presStyleIdx="1" presStyleCnt="7"/>
      <dgm:spPr/>
    </dgm:pt>
    <dgm:pt modelId="{76B0B461-B14B-4435-A3BA-7A847FE76F6D}" type="pres">
      <dgm:prSet presAssocID="{363B61CD-EB0B-43EE-ADA9-05B30B0AF453}" presName="text_3" presStyleLbl="node1" presStyleIdx="2" presStyleCnt="7">
        <dgm:presLayoutVars>
          <dgm:bulletEnabled val="1"/>
        </dgm:presLayoutVars>
      </dgm:prSet>
      <dgm:spPr/>
    </dgm:pt>
    <dgm:pt modelId="{606E30AF-0CB5-4F92-8627-1E271599AB6C}" type="pres">
      <dgm:prSet presAssocID="{363B61CD-EB0B-43EE-ADA9-05B30B0AF453}" presName="accent_3" presStyleCnt="0"/>
      <dgm:spPr/>
    </dgm:pt>
    <dgm:pt modelId="{4DF876F7-4204-4657-B6AF-981711A771D2}" type="pres">
      <dgm:prSet presAssocID="{363B61CD-EB0B-43EE-ADA9-05B30B0AF453}" presName="accentRepeatNode" presStyleLbl="solidFgAcc1" presStyleIdx="2" presStyleCnt="7"/>
      <dgm:spPr/>
    </dgm:pt>
    <dgm:pt modelId="{020FD60B-AC9C-4095-8361-51A0AEAA5A18}" type="pres">
      <dgm:prSet presAssocID="{1D6BDD36-7BD2-4D43-BDE2-D46506BE464F}" presName="text_4" presStyleLbl="node1" presStyleIdx="3" presStyleCnt="7">
        <dgm:presLayoutVars>
          <dgm:bulletEnabled val="1"/>
        </dgm:presLayoutVars>
      </dgm:prSet>
      <dgm:spPr/>
    </dgm:pt>
    <dgm:pt modelId="{4E53C546-16A9-458C-BD5F-03BA56368C46}" type="pres">
      <dgm:prSet presAssocID="{1D6BDD36-7BD2-4D43-BDE2-D46506BE464F}" presName="accent_4" presStyleCnt="0"/>
      <dgm:spPr/>
    </dgm:pt>
    <dgm:pt modelId="{AC764478-42F3-4AB0-9C49-B8FB16166DAC}" type="pres">
      <dgm:prSet presAssocID="{1D6BDD36-7BD2-4D43-BDE2-D46506BE464F}" presName="accentRepeatNode" presStyleLbl="solidFgAcc1" presStyleIdx="3" presStyleCnt="7"/>
      <dgm:spPr/>
    </dgm:pt>
    <dgm:pt modelId="{01031DDF-DA72-4D54-B88D-B9DA2FD81214}" type="pres">
      <dgm:prSet presAssocID="{EF746541-BFCE-47F3-A50B-F5620599C679}" presName="text_5" presStyleLbl="node1" presStyleIdx="4" presStyleCnt="7">
        <dgm:presLayoutVars>
          <dgm:bulletEnabled val="1"/>
        </dgm:presLayoutVars>
      </dgm:prSet>
      <dgm:spPr/>
    </dgm:pt>
    <dgm:pt modelId="{C277A23D-C004-4D30-A65F-57C6E1288070}" type="pres">
      <dgm:prSet presAssocID="{EF746541-BFCE-47F3-A50B-F5620599C679}" presName="accent_5" presStyleCnt="0"/>
      <dgm:spPr/>
    </dgm:pt>
    <dgm:pt modelId="{B118604D-832D-4FDC-ACB8-D6E92EC06FEF}" type="pres">
      <dgm:prSet presAssocID="{EF746541-BFCE-47F3-A50B-F5620599C679}" presName="accentRepeatNode" presStyleLbl="solidFgAcc1" presStyleIdx="4" presStyleCnt="7"/>
      <dgm:spPr/>
    </dgm:pt>
    <dgm:pt modelId="{BC2C3940-4B77-48BE-87C7-022C71FAE4BC}" type="pres">
      <dgm:prSet presAssocID="{9D1249B1-559C-4A24-AFC1-A46471C6E578}" presName="text_6" presStyleLbl="node1" presStyleIdx="5" presStyleCnt="7">
        <dgm:presLayoutVars>
          <dgm:bulletEnabled val="1"/>
        </dgm:presLayoutVars>
      </dgm:prSet>
      <dgm:spPr/>
    </dgm:pt>
    <dgm:pt modelId="{CA1A449D-9755-4CBA-BDED-F59E7877C7F8}" type="pres">
      <dgm:prSet presAssocID="{9D1249B1-559C-4A24-AFC1-A46471C6E578}" presName="accent_6" presStyleCnt="0"/>
      <dgm:spPr/>
    </dgm:pt>
    <dgm:pt modelId="{B3A70285-3A10-47F4-82A1-B7BE7AC8B2EA}" type="pres">
      <dgm:prSet presAssocID="{9D1249B1-559C-4A24-AFC1-A46471C6E578}" presName="accentRepeatNode" presStyleLbl="solidFgAcc1" presStyleIdx="5" presStyleCnt="7"/>
      <dgm:spPr/>
    </dgm:pt>
    <dgm:pt modelId="{4B3F5DA6-631A-41E8-9BFE-AFFDCF10F0FA}" type="pres">
      <dgm:prSet presAssocID="{57923C36-0985-41A0-92F6-B7A76826871F}" presName="text_7" presStyleLbl="node1" presStyleIdx="6" presStyleCnt="7">
        <dgm:presLayoutVars>
          <dgm:bulletEnabled val="1"/>
        </dgm:presLayoutVars>
      </dgm:prSet>
      <dgm:spPr/>
    </dgm:pt>
    <dgm:pt modelId="{229D8797-E879-4345-80E1-7BB5D8804313}" type="pres">
      <dgm:prSet presAssocID="{57923C36-0985-41A0-92F6-B7A76826871F}" presName="accent_7" presStyleCnt="0"/>
      <dgm:spPr/>
    </dgm:pt>
    <dgm:pt modelId="{2AF2BF43-284A-4AFA-826D-383A00B314A0}" type="pres">
      <dgm:prSet presAssocID="{57923C36-0985-41A0-92F6-B7A76826871F}" presName="accentRepeatNode" presStyleLbl="solidFgAcc1" presStyleIdx="6" presStyleCnt="7"/>
      <dgm:spPr/>
    </dgm:pt>
  </dgm:ptLst>
  <dgm:cxnLst>
    <dgm:cxn modelId="{803CE307-526A-4EB9-A45E-985D8EE6E50E}" type="presOf" srcId="{F35B9C78-3F5A-424C-9EFF-AA4E5A539979}" destId="{58B52BFD-FAB6-44B8-B371-08BDA3912D6D}" srcOrd="0" destOrd="0" presId="urn:microsoft.com/office/officeart/2008/layout/VerticalCurvedList"/>
    <dgm:cxn modelId="{627E1D28-B2D3-44E0-9650-DC46ABE64026}" srcId="{6A1EE4E1-ABAF-43E9-B74F-3FF7E2A89306}" destId="{5B80AC9C-E81D-429F-8682-68AE0D29F784}" srcOrd="0" destOrd="0" parTransId="{44C7B497-DEBA-4FFD-AFFE-97A44BB3FFD7}" sibTransId="{F35B9C78-3F5A-424C-9EFF-AA4E5A539979}"/>
    <dgm:cxn modelId="{1C541A33-C40A-4489-8726-5166D644A724}" srcId="{6A1EE4E1-ABAF-43E9-B74F-3FF7E2A89306}" destId="{C3FB2AB6-49AE-491C-A90B-D4E5D25093D5}" srcOrd="1" destOrd="0" parTransId="{5B38C62B-6FB3-42D7-839E-B6B7F59A341A}" sibTransId="{9B509A87-7DDE-41D7-A7F7-B692F0AF34F4}"/>
    <dgm:cxn modelId="{6DE0E334-9EB3-4A57-9A13-03ED6581F17E}" type="presOf" srcId="{363B61CD-EB0B-43EE-ADA9-05B30B0AF453}" destId="{76B0B461-B14B-4435-A3BA-7A847FE76F6D}" srcOrd="0" destOrd="0" presId="urn:microsoft.com/office/officeart/2008/layout/VerticalCurvedList"/>
    <dgm:cxn modelId="{699F1736-AC47-4330-A620-8CE06BBB275D}" type="presOf" srcId="{EF746541-BFCE-47F3-A50B-F5620599C679}" destId="{01031DDF-DA72-4D54-B88D-B9DA2FD81214}" srcOrd="0" destOrd="0" presId="urn:microsoft.com/office/officeart/2008/layout/VerticalCurvedList"/>
    <dgm:cxn modelId="{44AB1238-36CD-4888-8FBE-73D056128B47}" srcId="{6A1EE4E1-ABAF-43E9-B74F-3FF7E2A89306}" destId="{57923C36-0985-41A0-92F6-B7A76826871F}" srcOrd="6" destOrd="0" parTransId="{C90799B5-7BE7-4FC3-8C40-2926DF8626C3}" sibTransId="{83AA3F1A-7E2F-4A53-8793-638E2237FA00}"/>
    <dgm:cxn modelId="{F88E3C42-E63F-4479-80E8-AE9BF20EB11B}" srcId="{6A1EE4E1-ABAF-43E9-B74F-3FF7E2A89306}" destId="{1D6BDD36-7BD2-4D43-BDE2-D46506BE464F}" srcOrd="3" destOrd="0" parTransId="{F87CACCC-F830-4BB8-A6FA-1793AA47EB9B}" sibTransId="{FB0B1E6E-E97A-4FB7-8C9E-CC099E86D523}"/>
    <dgm:cxn modelId="{18D49669-C317-44D4-BFBB-22A1C1B4E80D}" srcId="{6A1EE4E1-ABAF-43E9-B74F-3FF7E2A89306}" destId="{9D1249B1-559C-4A24-AFC1-A46471C6E578}" srcOrd="5" destOrd="0" parTransId="{DAA4BC52-B068-4D8B-801E-0CF4B0921ACC}" sibTransId="{44493B29-734C-43D9-B56C-CDD3ED681AE2}"/>
    <dgm:cxn modelId="{315A7C50-9FBF-49A6-A376-DBC5E54CB75D}" type="presOf" srcId="{C3FB2AB6-49AE-491C-A90B-D4E5D25093D5}" destId="{CDD30781-3C57-4251-A7D4-29659A2C5BE3}" srcOrd="0" destOrd="0" presId="urn:microsoft.com/office/officeart/2008/layout/VerticalCurvedList"/>
    <dgm:cxn modelId="{A9A7F494-1100-4447-88F2-A564B13807C5}" type="presOf" srcId="{6A1EE4E1-ABAF-43E9-B74F-3FF7E2A89306}" destId="{4D256B7F-9E43-4B63-91BD-9157BB64ABA7}" srcOrd="0" destOrd="0" presId="urn:microsoft.com/office/officeart/2008/layout/VerticalCurvedList"/>
    <dgm:cxn modelId="{E7B24AA7-66CD-44B3-B804-B49E46B42E03}" type="presOf" srcId="{1D6BDD36-7BD2-4D43-BDE2-D46506BE464F}" destId="{020FD60B-AC9C-4095-8361-51A0AEAA5A18}" srcOrd="0" destOrd="0" presId="urn:microsoft.com/office/officeart/2008/layout/VerticalCurvedList"/>
    <dgm:cxn modelId="{6ACD21B3-105E-4AA2-A6AC-34FB2CDB51A6}" srcId="{6A1EE4E1-ABAF-43E9-B74F-3FF7E2A89306}" destId="{363B61CD-EB0B-43EE-ADA9-05B30B0AF453}" srcOrd="2" destOrd="0" parTransId="{AE91C295-8C56-47F9-A007-EAA04DA656BD}" sibTransId="{1A1B71EA-D8FC-414F-8795-53F6DB0A1024}"/>
    <dgm:cxn modelId="{C17A4ACD-BBAF-4A25-8129-905C646FC69F}" srcId="{6A1EE4E1-ABAF-43E9-B74F-3FF7E2A89306}" destId="{EF746541-BFCE-47F3-A50B-F5620599C679}" srcOrd="4" destOrd="0" parTransId="{6356271D-4A9A-40D5-9C04-6B1DB0837C0C}" sibTransId="{3C43527C-7C5F-4315-927E-C4B386DF6F7B}"/>
    <dgm:cxn modelId="{2C7ECFD0-365F-42ED-A4A4-833337696541}" type="presOf" srcId="{57923C36-0985-41A0-92F6-B7A76826871F}" destId="{4B3F5DA6-631A-41E8-9BFE-AFFDCF10F0FA}" srcOrd="0" destOrd="0" presId="urn:microsoft.com/office/officeart/2008/layout/VerticalCurvedList"/>
    <dgm:cxn modelId="{2C3198D2-38D3-4599-B3F8-3756E22874DF}" type="presOf" srcId="{5B80AC9C-E81D-429F-8682-68AE0D29F784}" destId="{FB791D2D-F448-45CA-AC9D-543EBD7D13CF}" srcOrd="0" destOrd="0" presId="urn:microsoft.com/office/officeart/2008/layout/VerticalCurvedList"/>
    <dgm:cxn modelId="{3EF109E2-58C1-4F45-9F2A-956367ED379A}" type="presOf" srcId="{9D1249B1-559C-4A24-AFC1-A46471C6E578}" destId="{BC2C3940-4B77-48BE-87C7-022C71FAE4BC}" srcOrd="0" destOrd="0" presId="urn:microsoft.com/office/officeart/2008/layout/VerticalCurvedList"/>
    <dgm:cxn modelId="{AA2C503F-6671-408A-9310-760C9DC8AE4E}" type="presParOf" srcId="{4D256B7F-9E43-4B63-91BD-9157BB64ABA7}" destId="{ACCDDF7B-E291-4306-B306-6991B003684B}" srcOrd="0" destOrd="0" presId="urn:microsoft.com/office/officeart/2008/layout/VerticalCurvedList"/>
    <dgm:cxn modelId="{334A0301-3770-45CD-BA29-76585E0446B3}" type="presParOf" srcId="{ACCDDF7B-E291-4306-B306-6991B003684B}" destId="{F79BEE93-D6ED-4EB7-8199-592CF2E14BDE}" srcOrd="0" destOrd="0" presId="urn:microsoft.com/office/officeart/2008/layout/VerticalCurvedList"/>
    <dgm:cxn modelId="{B5E13052-2668-4785-9FA3-348662E5C903}" type="presParOf" srcId="{F79BEE93-D6ED-4EB7-8199-592CF2E14BDE}" destId="{1897C2CD-0143-43E3-ADDF-0B9BD2DCEFBE}" srcOrd="0" destOrd="0" presId="urn:microsoft.com/office/officeart/2008/layout/VerticalCurvedList"/>
    <dgm:cxn modelId="{12A62C4C-61C0-4006-B2F0-C8EB3C2CBC51}" type="presParOf" srcId="{F79BEE93-D6ED-4EB7-8199-592CF2E14BDE}" destId="{58B52BFD-FAB6-44B8-B371-08BDA3912D6D}" srcOrd="1" destOrd="0" presId="urn:microsoft.com/office/officeart/2008/layout/VerticalCurvedList"/>
    <dgm:cxn modelId="{C442FEEA-7F1D-4586-A7AF-3C385445BEDB}" type="presParOf" srcId="{F79BEE93-D6ED-4EB7-8199-592CF2E14BDE}" destId="{C7AA8BD3-7DA0-4051-9405-3E1F1061AE5A}" srcOrd="2" destOrd="0" presId="urn:microsoft.com/office/officeart/2008/layout/VerticalCurvedList"/>
    <dgm:cxn modelId="{5200CEB5-AFFA-464E-A01A-6A0CF615D039}" type="presParOf" srcId="{F79BEE93-D6ED-4EB7-8199-592CF2E14BDE}" destId="{1DC7FD1D-6CF4-41FD-973A-BADD03443F74}" srcOrd="3" destOrd="0" presId="urn:microsoft.com/office/officeart/2008/layout/VerticalCurvedList"/>
    <dgm:cxn modelId="{B5E2CCD8-E268-4FBA-B7D8-36B726C4195A}" type="presParOf" srcId="{ACCDDF7B-E291-4306-B306-6991B003684B}" destId="{FB791D2D-F448-45CA-AC9D-543EBD7D13CF}" srcOrd="1" destOrd="0" presId="urn:microsoft.com/office/officeart/2008/layout/VerticalCurvedList"/>
    <dgm:cxn modelId="{7AFE68B4-DBBD-4F8C-A40C-2B89BC797BD0}" type="presParOf" srcId="{ACCDDF7B-E291-4306-B306-6991B003684B}" destId="{FA6C2179-B590-4228-951C-09A059BD0300}" srcOrd="2" destOrd="0" presId="urn:microsoft.com/office/officeart/2008/layout/VerticalCurvedList"/>
    <dgm:cxn modelId="{1E2932EA-1FB8-4EDC-A51A-FDEA9F630C6C}" type="presParOf" srcId="{FA6C2179-B590-4228-951C-09A059BD0300}" destId="{497F8A6B-4B90-41A4-A7BA-F1A996BC00D0}" srcOrd="0" destOrd="0" presId="urn:microsoft.com/office/officeart/2008/layout/VerticalCurvedList"/>
    <dgm:cxn modelId="{2B93A901-6282-4C2C-BE1B-23AC58D2A371}" type="presParOf" srcId="{ACCDDF7B-E291-4306-B306-6991B003684B}" destId="{CDD30781-3C57-4251-A7D4-29659A2C5BE3}" srcOrd="3" destOrd="0" presId="urn:microsoft.com/office/officeart/2008/layout/VerticalCurvedList"/>
    <dgm:cxn modelId="{5BAEC63E-368A-4C7B-B609-38A7291ED367}" type="presParOf" srcId="{ACCDDF7B-E291-4306-B306-6991B003684B}" destId="{4A667A53-A5EC-43D2-9E1F-2CE1A52A9D48}" srcOrd="4" destOrd="0" presId="urn:microsoft.com/office/officeart/2008/layout/VerticalCurvedList"/>
    <dgm:cxn modelId="{702FA574-E65A-4B94-B4E2-BD594E22FBE4}" type="presParOf" srcId="{4A667A53-A5EC-43D2-9E1F-2CE1A52A9D48}" destId="{841EE2C8-438D-46F5-8C3C-FAA88538EECD}" srcOrd="0" destOrd="0" presId="urn:microsoft.com/office/officeart/2008/layout/VerticalCurvedList"/>
    <dgm:cxn modelId="{B68CD515-A24E-42FE-8569-0BFD307C1258}" type="presParOf" srcId="{ACCDDF7B-E291-4306-B306-6991B003684B}" destId="{76B0B461-B14B-4435-A3BA-7A847FE76F6D}" srcOrd="5" destOrd="0" presId="urn:microsoft.com/office/officeart/2008/layout/VerticalCurvedList"/>
    <dgm:cxn modelId="{76017B5D-D91F-42C5-9C10-0FD05D2A379E}" type="presParOf" srcId="{ACCDDF7B-E291-4306-B306-6991B003684B}" destId="{606E30AF-0CB5-4F92-8627-1E271599AB6C}" srcOrd="6" destOrd="0" presId="urn:microsoft.com/office/officeart/2008/layout/VerticalCurvedList"/>
    <dgm:cxn modelId="{D4F63468-B54B-46DC-B19B-7A93601C67C9}" type="presParOf" srcId="{606E30AF-0CB5-4F92-8627-1E271599AB6C}" destId="{4DF876F7-4204-4657-B6AF-981711A771D2}" srcOrd="0" destOrd="0" presId="urn:microsoft.com/office/officeart/2008/layout/VerticalCurvedList"/>
    <dgm:cxn modelId="{BDAF9931-EBC9-4C43-8A75-668D41BCA491}" type="presParOf" srcId="{ACCDDF7B-E291-4306-B306-6991B003684B}" destId="{020FD60B-AC9C-4095-8361-51A0AEAA5A18}" srcOrd="7" destOrd="0" presId="urn:microsoft.com/office/officeart/2008/layout/VerticalCurvedList"/>
    <dgm:cxn modelId="{12EE4F24-0CF0-415E-874E-58C34C4D3487}" type="presParOf" srcId="{ACCDDF7B-E291-4306-B306-6991B003684B}" destId="{4E53C546-16A9-458C-BD5F-03BA56368C46}" srcOrd="8" destOrd="0" presId="urn:microsoft.com/office/officeart/2008/layout/VerticalCurvedList"/>
    <dgm:cxn modelId="{33945719-0B03-4535-B29D-217D88A870A3}" type="presParOf" srcId="{4E53C546-16A9-458C-BD5F-03BA56368C46}" destId="{AC764478-42F3-4AB0-9C49-B8FB16166DAC}" srcOrd="0" destOrd="0" presId="urn:microsoft.com/office/officeart/2008/layout/VerticalCurvedList"/>
    <dgm:cxn modelId="{55C6B5C1-6F54-455A-81A9-A58991DDC18F}" type="presParOf" srcId="{ACCDDF7B-E291-4306-B306-6991B003684B}" destId="{01031DDF-DA72-4D54-B88D-B9DA2FD81214}" srcOrd="9" destOrd="0" presId="urn:microsoft.com/office/officeart/2008/layout/VerticalCurvedList"/>
    <dgm:cxn modelId="{F251C6B5-70A6-44EB-9E42-CAFF3180616D}" type="presParOf" srcId="{ACCDDF7B-E291-4306-B306-6991B003684B}" destId="{C277A23D-C004-4D30-A65F-57C6E1288070}" srcOrd="10" destOrd="0" presId="urn:microsoft.com/office/officeart/2008/layout/VerticalCurvedList"/>
    <dgm:cxn modelId="{E14D685C-C5D6-4A49-854B-3320E1C6F91A}" type="presParOf" srcId="{C277A23D-C004-4D30-A65F-57C6E1288070}" destId="{B118604D-832D-4FDC-ACB8-D6E92EC06FEF}" srcOrd="0" destOrd="0" presId="urn:microsoft.com/office/officeart/2008/layout/VerticalCurvedList"/>
    <dgm:cxn modelId="{40DE64FB-D3B5-4BDC-A22A-9011F5437FC5}" type="presParOf" srcId="{ACCDDF7B-E291-4306-B306-6991B003684B}" destId="{BC2C3940-4B77-48BE-87C7-022C71FAE4BC}" srcOrd="11" destOrd="0" presId="urn:microsoft.com/office/officeart/2008/layout/VerticalCurvedList"/>
    <dgm:cxn modelId="{E2DD6C25-8EDD-44B9-A311-77961EF31F07}" type="presParOf" srcId="{ACCDDF7B-E291-4306-B306-6991B003684B}" destId="{CA1A449D-9755-4CBA-BDED-F59E7877C7F8}" srcOrd="12" destOrd="0" presId="urn:microsoft.com/office/officeart/2008/layout/VerticalCurvedList"/>
    <dgm:cxn modelId="{8DAC04CA-6C4F-41C7-9CE5-4524A319ACF0}" type="presParOf" srcId="{CA1A449D-9755-4CBA-BDED-F59E7877C7F8}" destId="{B3A70285-3A10-47F4-82A1-B7BE7AC8B2EA}" srcOrd="0" destOrd="0" presId="urn:microsoft.com/office/officeart/2008/layout/VerticalCurvedList"/>
    <dgm:cxn modelId="{F8609077-3871-4296-9EBF-4E3F36E2DB81}" type="presParOf" srcId="{ACCDDF7B-E291-4306-B306-6991B003684B}" destId="{4B3F5DA6-631A-41E8-9BFE-AFFDCF10F0FA}" srcOrd="13" destOrd="0" presId="urn:microsoft.com/office/officeart/2008/layout/VerticalCurvedList"/>
    <dgm:cxn modelId="{BF5F23EA-84FF-45D5-B8D3-098EC88883F7}" type="presParOf" srcId="{ACCDDF7B-E291-4306-B306-6991B003684B}" destId="{229D8797-E879-4345-80E1-7BB5D8804313}" srcOrd="14" destOrd="0" presId="urn:microsoft.com/office/officeart/2008/layout/VerticalCurvedList"/>
    <dgm:cxn modelId="{F6B1D7FD-6CD4-4557-8050-264A58C9172F}" type="presParOf" srcId="{229D8797-E879-4345-80E1-7BB5D8804313}" destId="{2AF2BF43-284A-4AFA-826D-383A00B314A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370F5D-0834-4190-AA5F-0696AE3CDB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CE0CBF-D386-4BF4-BA15-6587590BC111}">
      <dgm:prSet phldrT="[Text]"/>
      <dgm:spPr/>
      <dgm:t>
        <a:bodyPr/>
        <a:lstStyle/>
        <a:p>
          <a:r>
            <a:rPr lang="en-US"/>
            <a:t>Initiated </a:t>
          </a:r>
          <a:r>
            <a:rPr lang="en-US" dirty="0"/>
            <a:t>telemarketing campaign with 16k customers</a:t>
          </a:r>
        </a:p>
      </dgm:t>
    </dgm:pt>
    <dgm:pt modelId="{D5EAD184-DC5C-4919-BC81-3A344E6E19CE}" type="parTrans" cxnId="{CCA870D4-3474-4264-A29F-4F29E3F24939}">
      <dgm:prSet/>
      <dgm:spPr/>
      <dgm:t>
        <a:bodyPr/>
        <a:lstStyle/>
        <a:p>
          <a:endParaRPr lang="en-US"/>
        </a:p>
      </dgm:t>
    </dgm:pt>
    <dgm:pt modelId="{98D204E8-9506-4C9B-BD89-73870643FEDE}" type="sibTrans" cxnId="{CCA870D4-3474-4264-A29F-4F29E3F24939}">
      <dgm:prSet/>
      <dgm:spPr/>
      <dgm:t>
        <a:bodyPr/>
        <a:lstStyle/>
        <a:p>
          <a:endParaRPr lang="en-US"/>
        </a:p>
      </dgm:t>
    </dgm:pt>
    <dgm:pt modelId="{19F6B274-DA9E-4798-B967-A2C4F37199D0}">
      <dgm:prSet phldrT="[Text]"/>
      <dgm:spPr/>
      <dgm:t>
        <a:bodyPr/>
        <a:lstStyle/>
        <a:p>
          <a:r>
            <a:rPr lang="en-US" dirty="0"/>
            <a:t>Campaign</a:t>
          </a:r>
        </a:p>
      </dgm:t>
    </dgm:pt>
    <dgm:pt modelId="{5F6B8DAC-77F7-41B5-A522-39F1860BB1FF}" type="parTrans" cxnId="{7BAF6248-291C-40D2-864C-904A5842454D}">
      <dgm:prSet/>
      <dgm:spPr/>
      <dgm:t>
        <a:bodyPr/>
        <a:lstStyle/>
        <a:p>
          <a:endParaRPr lang="en-US"/>
        </a:p>
      </dgm:t>
    </dgm:pt>
    <dgm:pt modelId="{D6081885-24ED-422D-BDD3-5EEF318CF6C5}" type="sibTrans" cxnId="{7BAF6248-291C-40D2-864C-904A5842454D}">
      <dgm:prSet/>
      <dgm:spPr/>
      <dgm:t>
        <a:bodyPr/>
        <a:lstStyle/>
        <a:p>
          <a:endParaRPr lang="en-US"/>
        </a:p>
      </dgm:t>
    </dgm:pt>
    <dgm:pt modelId="{BBA1F77F-9C9C-4C71-8045-F8B2581EC116}">
      <dgm:prSet phldrT="[Text]"/>
      <dgm:spPr/>
      <dgm:t>
        <a:bodyPr/>
        <a:lstStyle/>
        <a:p>
          <a:r>
            <a:rPr lang="en-US" dirty="0"/>
            <a:t>Had sales with around 4k customers during campaign</a:t>
          </a:r>
        </a:p>
      </dgm:t>
    </dgm:pt>
    <dgm:pt modelId="{3C5D1CE9-A57E-46BF-8E5B-92B8F23E487C}" type="parTrans" cxnId="{4B1F701D-D948-43A3-965C-69B735BE2932}">
      <dgm:prSet/>
      <dgm:spPr/>
      <dgm:t>
        <a:bodyPr/>
        <a:lstStyle/>
        <a:p>
          <a:endParaRPr lang="en-US"/>
        </a:p>
      </dgm:t>
    </dgm:pt>
    <dgm:pt modelId="{B135D366-E21F-46D5-B78C-169F1EF56126}" type="sibTrans" cxnId="{4B1F701D-D948-43A3-965C-69B735BE2932}">
      <dgm:prSet/>
      <dgm:spPr/>
      <dgm:t>
        <a:bodyPr/>
        <a:lstStyle/>
        <a:p>
          <a:endParaRPr lang="en-US"/>
        </a:p>
      </dgm:t>
    </dgm:pt>
    <dgm:pt modelId="{CBD1DE86-8623-45A8-9AF0-31136D853182}">
      <dgm:prSet phldrT="[Text]"/>
      <dgm:spPr/>
      <dgm:t>
        <a:bodyPr/>
        <a:lstStyle/>
        <a:p>
          <a:r>
            <a:rPr lang="en-US" dirty="0"/>
            <a:t>Recorded details about each customer that contacted during the campaign</a:t>
          </a:r>
        </a:p>
      </dgm:t>
    </dgm:pt>
    <dgm:pt modelId="{B003B98B-93DA-4A41-AF9F-AE7F23671489}" type="parTrans" cxnId="{17E37818-8D7C-4331-BB36-9C1316071613}">
      <dgm:prSet/>
      <dgm:spPr/>
      <dgm:t>
        <a:bodyPr/>
        <a:lstStyle/>
        <a:p>
          <a:endParaRPr lang="en-US"/>
        </a:p>
      </dgm:t>
    </dgm:pt>
    <dgm:pt modelId="{0AE68EF4-EBE9-47E9-B979-D0DEB126E290}" type="sibTrans" cxnId="{17E37818-8D7C-4331-BB36-9C1316071613}">
      <dgm:prSet/>
      <dgm:spPr/>
      <dgm:t>
        <a:bodyPr/>
        <a:lstStyle/>
        <a:p>
          <a:endParaRPr lang="en-US"/>
        </a:p>
      </dgm:t>
    </dgm:pt>
    <dgm:pt modelId="{885322DD-F514-42DE-96DA-829D94690525}">
      <dgm:prSet phldrT="[Text]"/>
      <dgm:spPr/>
      <dgm:t>
        <a:bodyPr/>
        <a:lstStyle/>
        <a:p>
          <a:r>
            <a:rPr lang="en-US" dirty="0"/>
            <a:t>Financials</a:t>
          </a:r>
        </a:p>
      </dgm:t>
    </dgm:pt>
    <dgm:pt modelId="{227F3258-EE87-4A00-B15D-BC7248D6797D}" type="parTrans" cxnId="{FD24311F-BA49-485F-A560-F3E0ABDE2494}">
      <dgm:prSet/>
      <dgm:spPr/>
    </dgm:pt>
    <dgm:pt modelId="{46E80860-5811-4C51-9788-44DBBD2D4700}" type="sibTrans" cxnId="{FD24311F-BA49-485F-A560-F3E0ABDE2494}">
      <dgm:prSet/>
      <dgm:spPr/>
    </dgm:pt>
    <dgm:pt modelId="{607FA356-9EEA-4B3F-BDA0-BFD7DA7B1807}">
      <dgm:prSet phldrT="[Text]"/>
      <dgm:spPr/>
      <dgm:t>
        <a:bodyPr/>
        <a:lstStyle/>
        <a:p>
          <a:r>
            <a:rPr lang="en-US" dirty="0"/>
            <a:t>Gross margin on sales: 22%</a:t>
          </a:r>
        </a:p>
      </dgm:t>
    </dgm:pt>
    <dgm:pt modelId="{447F9559-FD23-42AA-BC39-A5B8234B4163}" type="parTrans" cxnId="{B14454C6-AB39-4893-9CB8-D63852775CA8}">
      <dgm:prSet/>
      <dgm:spPr/>
    </dgm:pt>
    <dgm:pt modelId="{D351755F-2F37-48E2-A6DE-BB15ACCB141F}" type="sibTrans" cxnId="{B14454C6-AB39-4893-9CB8-D63852775CA8}">
      <dgm:prSet/>
      <dgm:spPr/>
    </dgm:pt>
    <dgm:pt modelId="{CDC81210-4E61-4F73-80B4-5F86AAAB78C5}">
      <dgm:prSet/>
      <dgm:spPr/>
      <dgm:t>
        <a:bodyPr/>
        <a:lstStyle/>
        <a:p>
          <a:r>
            <a:rPr lang="en-US"/>
            <a:t>Campaign cost: $45.65 per business contacted</a:t>
          </a:r>
          <a:endParaRPr lang="en-US" dirty="0"/>
        </a:p>
      </dgm:t>
    </dgm:pt>
    <dgm:pt modelId="{BF3E7256-1E92-4278-8D2E-5F97881FB142}" type="parTrans" cxnId="{72F135C1-BBF5-4266-BA5E-C09D230D7874}">
      <dgm:prSet/>
      <dgm:spPr/>
      <dgm:t>
        <a:bodyPr/>
        <a:lstStyle/>
        <a:p>
          <a:endParaRPr lang="en-US"/>
        </a:p>
      </dgm:t>
    </dgm:pt>
    <dgm:pt modelId="{F36A534E-F1DF-4570-9D01-6048645F6DE8}" type="sibTrans" cxnId="{72F135C1-BBF5-4266-BA5E-C09D230D7874}">
      <dgm:prSet/>
      <dgm:spPr/>
      <dgm:t>
        <a:bodyPr/>
        <a:lstStyle/>
        <a:p>
          <a:endParaRPr lang="en-US"/>
        </a:p>
      </dgm:t>
    </dgm:pt>
    <dgm:pt modelId="{84AD1DB9-8B99-4147-B7CF-857422C58575}">
      <dgm:prSet/>
      <dgm:spPr/>
      <dgm:t>
        <a:bodyPr/>
        <a:lstStyle/>
        <a:p>
          <a:r>
            <a:rPr lang="en-US" dirty="0"/>
            <a:t>Transaction cost: $8.40 per transaction</a:t>
          </a:r>
        </a:p>
      </dgm:t>
    </dgm:pt>
    <dgm:pt modelId="{8E7F7E88-3294-4422-86C6-C556B090A687}" type="parTrans" cxnId="{2D19199E-36A9-4F91-B987-8999CFE0218A}">
      <dgm:prSet/>
      <dgm:spPr/>
      <dgm:t>
        <a:bodyPr/>
        <a:lstStyle/>
        <a:p>
          <a:endParaRPr lang="en-US"/>
        </a:p>
      </dgm:t>
    </dgm:pt>
    <dgm:pt modelId="{6E379892-2027-44FE-8676-1CF17BD4B9C1}" type="sibTrans" cxnId="{2D19199E-36A9-4F91-B987-8999CFE0218A}">
      <dgm:prSet/>
      <dgm:spPr/>
      <dgm:t>
        <a:bodyPr/>
        <a:lstStyle/>
        <a:p>
          <a:endParaRPr lang="en-US"/>
        </a:p>
      </dgm:t>
    </dgm:pt>
    <dgm:pt modelId="{B20FFF9D-C919-4F4C-B247-17BB37A986E6}" type="pres">
      <dgm:prSet presAssocID="{C7370F5D-0834-4190-AA5F-0696AE3CDBCE}" presName="linear" presStyleCnt="0">
        <dgm:presLayoutVars>
          <dgm:animLvl val="lvl"/>
          <dgm:resizeHandles val="exact"/>
        </dgm:presLayoutVars>
      </dgm:prSet>
      <dgm:spPr/>
    </dgm:pt>
    <dgm:pt modelId="{E47DCD29-FB66-41E6-8D00-1CCBA19454B6}" type="pres">
      <dgm:prSet presAssocID="{19F6B274-DA9E-4798-B967-A2C4F37199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005CBFF-EA0A-45AC-BB67-F1B9B2B34643}" type="pres">
      <dgm:prSet presAssocID="{19F6B274-DA9E-4798-B967-A2C4F37199D0}" presName="childText" presStyleLbl="revTx" presStyleIdx="0" presStyleCnt="2">
        <dgm:presLayoutVars>
          <dgm:bulletEnabled val="1"/>
        </dgm:presLayoutVars>
      </dgm:prSet>
      <dgm:spPr/>
    </dgm:pt>
    <dgm:pt modelId="{E4629354-61BE-471F-AA11-32D2D12A6199}" type="pres">
      <dgm:prSet presAssocID="{885322DD-F514-42DE-96DA-829D946905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E7EC500-5730-4BC6-A753-2170D505DBB4}" type="pres">
      <dgm:prSet presAssocID="{885322DD-F514-42DE-96DA-829D9469052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7E37818-8D7C-4331-BB36-9C1316071613}" srcId="{19F6B274-DA9E-4798-B967-A2C4F37199D0}" destId="{CBD1DE86-8623-45A8-9AF0-31136D853182}" srcOrd="2" destOrd="0" parTransId="{B003B98B-93DA-4A41-AF9F-AE7F23671489}" sibTransId="{0AE68EF4-EBE9-47E9-B979-D0DEB126E290}"/>
    <dgm:cxn modelId="{4B1F701D-D948-43A3-965C-69B735BE2932}" srcId="{19F6B274-DA9E-4798-B967-A2C4F37199D0}" destId="{BBA1F77F-9C9C-4C71-8045-F8B2581EC116}" srcOrd="1" destOrd="0" parTransId="{3C5D1CE9-A57E-46BF-8E5B-92B8F23E487C}" sibTransId="{B135D366-E21F-46D5-B78C-169F1EF56126}"/>
    <dgm:cxn modelId="{FD24311F-BA49-485F-A560-F3E0ABDE2494}" srcId="{C7370F5D-0834-4190-AA5F-0696AE3CDBCE}" destId="{885322DD-F514-42DE-96DA-829D94690525}" srcOrd="1" destOrd="0" parTransId="{227F3258-EE87-4A00-B15D-BC7248D6797D}" sibTransId="{46E80860-5811-4C51-9788-44DBBD2D4700}"/>
    <dgm:cxn modelId="{1F82A31F-D436-4D8B-8F7E-76CE611FDD68}" type="presOf" srcId="{CBD1DE86-8623-45A8-9AF0-31136D853182}" destId="{A005CBFF-EA0A-45AC-BB67-F1B9B2B34643}" srcOrd="0" destOrd="2" presId="urn:microsoft.com/office/officeart/2005/8/layout/vList2"/>
    <dgm:cxn modelId="{EBEFA530-9341-4DAF-808C-083DC3E72B93}" type="presOf" srcId="{84AD1DB9-8B99-4147-B7CF-857422C58575}" destId="{DE7EC500-5730-4BC6-A753-2170D505DBB4}" srcOrd="0" destOrd="2" presId="urn:microsoft.com/office/officeart/2005/8/layout/vList2"/>
    <dgm:cxn modelId="{B3DBB336-6C49-4522-B524-D0F1609DAF9C}" type="presOf" srcId="{DDCE0CBF-D386-4BF4-BA15-6587590BC111}" destId="{A005CBFF-EA0A-45AC-BB67-F1B9B2B34643}" srcOrd="0" destOrd="0" presId="urn:microsoft.com/office/officeart/2005/8/layout/vList2"/>
    <dgm:cxn modelId="{24927E60-B7BB-4134-BAB5-DC034177E6A3}" type="presOf" srcId="{607FA356-9EEA-4B3F-BDA0-BFD7DA7B1807}" destId="{DE7EC500-5730-4BC6-A753-2170D505DBB4}" srcOrd="0" destOrd="0" presId="urn:microsoft.com/office/officeart/2005/8/layout/vList2"/>
    <dgm:cxn modelId="{7BAF6248-291C-40D2-864C-904A5842454D}" srcId="{C7370F5D-0834-4190-AA5F-0696AE3CDBCE}" destId="{19F6B274-DA9E-4798-B967-A2C4F37199D0}" srcOrd="0" destOrd="0" parTransId="{5F6B8DAC-77F7-41B5-A522-39F1860BB1FF}" sibTransId="{D6081885-24ED-422D-BDD3-5EEF318CF6C5}"/>
    <dgm:cxn modelId="{98D2FC4D-34E5-4805-9D3E-3233A204493A}" type="presOf" srcId="{CDC81210-4E61-4F73-80B4-5F86AAAB78C5}" destId="{DE7EC500-5730-4BC6-A753-2170D505DBB4}" srcOrd="0" destOrd="1" presId="urn:microsoft.com/office/officeart/2005/8/layout/vList2"/>
    <dgm:cxn modelId="{AC86DE85-BCCA-4970-906F-E133F1B3AAAB}" type="presOf" srcId="{BBA1F77F-9C9C-4C71-8045-F8B2581EC116}" destId="{A005CBFF-EA0A-45AC-BB67-F1B9B2B34643}" srcOrd="0" destOrd="1" presId="urn:microsoft.com/office/officeart/2005/8/layout/vList2"/>
    <dgm:cxn modelId="{CCAE0F8F-ADF0-4752-82E9-65A872ED2B58}" type="presOf" srcId="{19F6B274-DA9E-4798-B967-A2C4F37199D0}" destId="{E47DCD29-FB66-41E6-8D00-1CCBA19454B6}" srcOrd="0" destOrd="0" presId="urn:microsoft.com/office/officeart/2005/8/layout/vList2"/>
    <dgm:cxn modelId="{2D19199E-36A9-4F91-B987-8999CFE0218A}" srcId="{885322DD-F514-42DE-96DA-829D94690525}" destId="{84AD1DB9-8B99-4147-B7CF-857422C58575}" srcOrd="2" destOrd="0" parTransId="{8E7F7E88-3294-4422-86C6-C556B090A687}" sibTransId="{6E379892-2027-44FE-8676-1CF17BD4B9C1}"/>
    <dgm:cxn modelId="{08C8DFBE-4382-4B34-99C6-5D82B6437F33}" type="presOf" srcId="{C7370F5D-0834-4190-AA5F-0696AE3CDBCE}" destId="{B20FFF9D-C919-4F4C-B247-17BB37A986E6}" srcOrd="0" destOrd="0" presId="urn:microsoft.com/office/officeart/2005/8/layout/vList2"/>
    <dgm:cxn modelId="{72F135C1-BBF5-4266-BA5E-C09D230D7874}" srcId="{885322DD-F514-42DE-96DA-829D94690525}" destId="{CDC81210-4E61-4F73-80B4-5F86AAAB78C5}" srcOrd="1" destOrd="0" parTransId="{BF3E7256-1E92-4278-8D2E-5F97881FB142}" sibTransId="{F36A534E-F1DF-4570-9D01-6048645F6DE8}"/>
    <dgm:cxn modelId="{B14454C6-AB39-4893-9CB8-D63852775CA8}" srcId="{885322DD-F514-42DE-96DA-829D94690525}" destId="{607FA356-9EEA-4B3F-BDA0-BFD7DA7B1807}" srcOrd="0" destOrd="0" parTransId="{447F9559-FD23-42AA-BC39-A5B8234B4163}" sibTransId="{D351755F-2F37-48E2-A6DE-BB15ACCB141F}"/>
    <dgm:cxn modelId="{CCA870D4-3474-4264-A29F-4F29E3F24939}" srcId="{19F6B274-DA9E-4798-B967-A2C4F37199D0}" destId="{DDCE0CBF-D386-4BF4-BA15-6587590BC111}" srcOrd="0" destOrd="0" parTransId="{D5EAD184-DC5C-4919-BC81-3A344E6E19CE}" sibTransId="{98D204E8-9506-4C9B-BD89-73870643FEDE}"/>
    <dgm:cxn modelId="{770959E6-BAD9-4313-AAB5-F3E4F3E53A92}" type="presOf" srcId="{885322DD-F514-42DE-96DA-829D94690525}" destId="{E4629354-61BE-471F-AA11-32D2D12A6199}" srcOrd="0" destOrd="0" presId="urn:microsoft.com/office/officeart/2005/8/layout/vList2"/>
    <dgm:cxn modelId="{4315A673-0065-4156-8191-37D5438F3372}" type="presParOf" srcId="{B20FFF9D-C919-4F4C-B247-17BB37A986E6}" destId="{E47DCD29-FB66-41E6-8D00-1CCBA19454B6}" srcOrd="0" destOrd="0" presId="urn:microsoft.com/office/officeart/2005/8/layout/vList2"/>
    <dgm:cxn modelId="{C96984D0-FC8E-410C-B629-ACFAFB4CEBCC}" type="presParOf" srcId="{B20FFF9D-C919-4F4C-B247-17BB37A986E6}" destId="{A005CBFF-EA0A-45AC-BB67-F1B9B2B34643}" srcOrd="1" destOrd="0" presId="urn:microsoft.com/office/officeart/2005/8/layout/vList2"/>
    <dgm:cxn modelId="{BFD013EF-7B2F-4609-8B37-712FE2342C65}" type="presParOf" srcId="{B20FFF9D-C919-4F4C-B247-17BB37A986E6}" destId="{E4629354-61BE-471F-AA11-32D2D12A6199}" srcOrd="2" destOrd="0" presId="urn:microsoft.com/office/officeart/2005/8/layout/vList2"/>
    <dgm:cxn modelId="{60EF5699-BF33-4247-BDA5-B798CD9771DD}" type="presParOf" srcId="{B20FFF9D-C919-4F4C-B247-17BB37A986E6}" destId="{DE7EC500-5730-4BC6-A753-2170D505DB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E489CD-B110-462C-BF95-D038ADB8DE19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DAC920AC-DA51-4389-B513-6D42AFB83C81}">
      <dgm:prSet phldrT="[Text]"/>
      <dgm:spPr/>
      <dgm:t>
        <a:bodyPr/>
        <a:lstStyle/>
        <a:p>
          <a:r>
            <a:rPr lang="en-US" b="1" dirty="0"/>
            <a:t>Profile</a:t>
          </a:r>
          <a:r>
            <a:rPr lang="en-US" dirty="0"/>
            <a:t> the </a:t>
          </a:r>
          <a:r>
            <a:rPr lang="en-US" b="1" dirty="0"/>
            <a:t>customers</a:t>
          </a:r>
          <a:r>
            <a:rPr lang="en-US" dirty="0"/>
            <a:t> that were contacted during the campaign</a:t>
          </a:r>
        </a:p>
      </dgm:t>
    </dgm:pt>
    <dgm:pt modelId="{B1A6FBD6-3782-40E5-BC2D-80644811D2EE}" type="parTrans" cxnId="{B35CB939-6B19-496D-8ABD-87007EABA3AC}">
      <dgm:prSet/>
      <dgm:spPr/>
      <dgm:t>
        <a:bodyPr/>
        <a:lstStyle/>
        <a:p>
          <a:endParaRPr lang="en-US"/>
        </a:p>
      </dgm:t>
    </dgm:pt>
    <dgm:pt modelId="{4B06F7D9-1F3B-432B-8064-B19237FB0B1E}" type="sibTrans" cxnId="{B35CB939-6B19-496D-8ABD-87007EABA3AC}">
      <dgm:prSet/>
      <dgm:spPr/>
      <dgm:t>
        <a:bodyPr/>
        <a:lstStyle/>
        <a:p>
          <a:endParaRPr lang="en-US"/>
        </a:p>
      </dgm:t>
    </dgm:pt>
    <dgm:pt modelId="{18937B60-077E-4D82-B957-E3D222628A52}">
      <dgm:prSet phldrT="[Text]"/>
      <dgm:spPr/>
      <dgm:t>
        <a:bodyPr/>
        <a:lstStyle/>
        <a:p>
          <a:r>
            <a:rPr lang="en-US" b="1" dirty="0"/>
            <a:t>Develop</a:t>
          </a:r>
          <a:r>
            <a:rPr lang="en-US" dirty="0"/>
            <a:t> </a:t>
          </a:r>
          <a:r>
            <a:rPr lang="en-US" b="1" dirty="0"/>
            <a:t>models</a:t>
          </a:r>
          <a:r>
            <a:rPr lang="en-US" dirty="0"/>
            <a:t> to target customers efficiently in future campaigns</a:t>
          </a:r>
        </a:p>
      </dgm:t>
    </dgm:pt>
    <dgm:pt modelId="{7C7FFDC8-C651-4785-92C7-E998D8105D2A}" type="parTrans" cxnId="{43825344-75B3-4728-A2F9-E0F077B9794A}">
      <dgm:prSet/>
      <dgm:spPr/>
      <dgm:t>
        <a:bodyPr/>
        <a:lstStyle/>
        <a:p>
          <a:endParaRPr lang="en-US"/>
        </a:p>
      </dgm:t>
    </dgm:pt>
    <dgm:pt modelId="{0913D3A2-D02F-4F35-A43B-A79D524FF9CB}" type="sibTrans" cxnId="{43825344-75B3-4728-A2F9-E0F077B9794A}">
      <dgm:prSet/>
      <dgm:spPr/>
      <dgm:t>
        <a:bodyPr/>
        <a:lstStyle/>
        <a:p>
          <a:endParaRPr lang="en-US"/>
        </a:p>
      </dgm:t>
    </dgm:pt>
    <dgm:pt modelId="{B3D81FDB-EC4D-4DA3-8B18-3F43285AA6F9}">
      <dgm:prSet phldrT="[Text]"/>
      <dgm:spPr/>
      <dgm:t>
        <a:bodyPr/>
        <a:lstStyle/>
        <a:p>
          <a:r>
            <a:rPr lang="en-US" dirty="0"/>
            <a:t>Provide </a:t>
          </a:r>
          <a:r>
            <a:rPr lang="en-US" b="1" dirty="0"/>
            <a:t>expected</a:t>
          </a:r>
          <a:r>
            <a:rPr lang="en-US" dirty="0"/>
            <a:t> </a:t>
          </a:r>
          <a:r>
            <a:rPr lang="en-US" b="1" dirty="0"/>
            <a:t>value</a:t>
          </a:r>
          <a:r>
            <a:rPr lang="en-US" dirty="0"/>
            <a:t> of the models with financial benefits</a:t>
          </a:r>
        </a:p>
      </dgm:t>
    </dgm:pt>
    <dgm:pt modelId="{88571662-CEE0-48DA-AE7C-2AA28FFF128C}" type="parTrans" cxnId="{F5ADFAC6-3741-4381-B486-D5999114A00A}">
      <dgm:prSet/>
      <dgm:spPr/>
      <dgm:t>
        <a:bodyPr/>
        <a:lstStyle/>
        <a:p>
          <a:endParaRPr lang="en-US"/>
        </a:p>
      </dgm:t>
    </dgm:pt>
    <dgm:pt modelId="{743AEE81-CCD5-489C-ABEB-F3ED5674EC35}" type="sibTrans" cxnId="{F5ADFAC6-3741-4381-B486-D5999114A00A}">
      <dgm:prSet/>
      <dgm:spPr/>
      <dgm:t>
        <a:bodyPr/>
        <a:lstStyle/>
        <a:p>
          <a:endParaRPr lang="en-US"/>
        </a:p>
      </dgm:t>
    </dgm:pt>
    <dgm:pt modelId="{E4C0AADB-903C-4913-907D-7E9093255457}" type="pres">
      <dgm:prSet presAssocID="{7CE489CD-B110-462C-BF95-D038ADB8DE19}" presName="Name0" presStyleCnt="0">
        <dgm:presLayoutVars>
          <dgm:dir/>
          <dgm:resizeHandles val="exact"/>
        </dgm:presLayoutVars>
      </dgm:prSet>
      <dgm:spPr/>
    </dgm:pt>
    <dgm:pt modelId="{8CB471A1-8A48-4E63-A847-7B9AF51FE472}" type="pres">
      <dgm:prSet presAssocID="{7CE489CD-B110-462C-BF95-D038ADB8DE19}" presName="bkgdShp" presStyleLbl="alignAccFollowNode1" presStyleIdx="0" presStyleCnt="1" custLinFactY="-311" custLinFactNeighborX="0" custLinFactNeighborY="-100000"/>
      <dgm:spPr/>
    </dgm:pt>
    <dgm:pt modelId="{79F46383-788F-44E8-8423-68105E09F9F1}" type="pres">
      <dgm:prSet presAssocID="{7CE489CD-B110-462C-BF95-D038ADB8DE19}" presName="linComp" presStyleCnt="0"/>
      <dgm:spPr/>
    </dgm:pt>
    <dgm:pt modelId="{1784EC57-F1C2-4BC0-A7E4-A12D11ADCF1A}" type="pres">
      <dgm:prSet presAssocID="{DAC920AC-DA51-4389-B513-6D42AFB83C81}" presName="compNode" presStyleCnt="0"/>
      <dgm:spPr/>
    </dgm:pt>
    <dgm:pt modelId="{93D0D10B-7B8E-4BFF-871C-58A6205FECED}" type="pres">
      <dgm:prSet presAssocID="{DAC920AC-DA51-4389-B513-6D42AFB83C81}" presName="node" presStyleLbl="node1" presStyleIdx="0" presStyleCnt="3">
        <dgm:presLayoutVars>
          <dgm:bulletEnabled val="1"/>
        </dgm:presLayoutVars>
      </dgm:prSet>
      <dgm:spPr/>
    </dgm:pt>
    <dgm:pt modelId="{467E4C9B-D2D8-4FC0-A646-3512A1B5DA5D}" type="pres">
      <dgm:prSet presAssocID="{DAC920AC-DA51-4389-B513-6D42AFB83C81}" presName="invisiNode" presStyleLbl="node1" presStyleIdx="0" presStyleCnt="3"/>
      <dgm:spPr/>
    </dgm:pt>
    <dgm:pt modelId="{6CB452A1-313B-495C-BAC6-5F9954298BEA}" type="pres">
      <dgm:prSet presAssocID="{DAC920AC-DA51-4389-B513-6D42AFB83C81}" presName="imagNode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50000" b="-50000"/>
          </a:stretch>
        </a:blipFill>
      </dgm:spPr>
    </dgm:pt>
    <dgm:pt modelId="{45864018-01F4-4517-9B05-C09C97EE4D9D}" type="pres">
      <dgm:prSet presAssocID="{4B06F7D9-1F3B-432B-8064-B19237FB0B1E}" presName="sibTrans" presStyleLbl="sibTrans2D1" presStyleIdx="0" presStyleCnt="0"/>
      <dgm:spPr/>
    </dgm:pt>
    <dgm:pt modelId="{E0369851-33B8-4A7B-9EEF-443257ECF145}" type="pres">
      <dgm:prSet presAssocID="{18937B60-077E-4D82-B957-E3D222628A52}" presName="compNode" presStyleCnt="0"/>
      <dgm:spPr/>
    </dgm:pt>
    <dgm:pt modelId="{27B80731-A6C7-441B-BBA9-0701B361A3C2}" type="pres">
      <dgm:prSet presAssocID="{18937B60-077E-4D82-B957-E3D222628A52}" presName="node" presStyleLbl="node1" presStyleIdx="1" presStyleCnt="3">
        <dgm:presLayoutVars>
          <dgm:bulletEnabled val="1"/>
        </dgm:presLayoutVars>
      </dgm:prSet>
      <dgm:spPr/>
    </dgm:pt>
    <dgm:pt modelId="{5A8A904E-A77C-4147-8963-82DFEA63C2C4}" type="pres">
      <dgm:prSet presAssocID="{18937B60-077E-4D82-B957-E3D222628A52}" presName="invisiNode" presStyleLbl="node1" presStyleIdx="1" presStyleCnt="3"/>
      <dgm:spPr/>
    </dgm:pt>
    <dgm:pt modelId="{CAEC0B20-05AB-4C8D-BDE1-C3770F1E7AD7}" type="pres">
      <dgm:prSet presAssocID="{18937B60-077E-4D82-B957-E3D222628A52}" presName="imagNod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t="-50000" b="-50000"/>
          </a:stretch>
        </a:blipFill>
      </dgm:spPr>
    </dgm:pt>
    <dgm:pt modelId="{F4A96C2E-10F7-4DD3-B34C-4830F2B2F528}" type="pres">
      <dgm:prSet presAssocID="{0913D3A2-D02F-4F35-A43B-A79D524FF9CB}" presName="sibTrans" presStyleLbl="sibTrans2D1" presStyleIdx="0" presStyleCnt="0"/>
      <dgm:spPr/>
    </dgm:pt>
    <dgm:pt modelId="{DE58E8FF-0B0F-4560-B42E-0690CAC26964}" type="pres">
      <dgm:prSet presAssocID="{B3D81FDB-EC4D-4DA3-8B18-3F43285AA6F9}" presName="compNode" presStyleCnt="0"/>
      <dgm:spPr/>
    </dgm:pt>
    <dgm:pt modelId="{D9B5FD01-ED78-4FDA-AE26-680541AC6D45}" type="pres">
      <dgm:prSet presAssocID="{B3D81FDB-EC4D-4DA3-8B18-3F43285AA6F9}" presName="node" presStyleLbl="node1" presStyleIdx="2" presStyleCnt="3">
        <dgm:presLayoutVars>
          <dgm:bulletEnabled val="1"/>
        </dgm:presLayoutVars>
      </dgm:prSet>
      <dgm:spPr/>
    </dgm:pt>
    <dgm:pt modelId="{6FE16077-6D35-42AD-9A66-9AB1012E3BA1}" type="pres">
      <dgm:prSet presAssocID="{B3D81FDB-EC4D-4DA3-8B18-3F43285AA6F9}" presName="invisiNode" presStyleLbl="node1" presStyleIdx="2" presStyleCnt="3"/>
      <dgm:spPr/>
    </dgm:pt>
    <dgm:pt modelId="{C7D59A85-BB43-4500-864A-01FD05320BEB}" type="pres">
      <dgm:prSet presAssocID="{B3D81FDB-EC4D-4DA3-8B18-3F43285AA6F9}" presName="imagNod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t="-50000" b="-50000"/>
          </a:stretch>
        </a:blipFill>
      </dgm:spPr>
    </dgm:pt>
  </dgm:ptLst>
  <dgm:cxnLst>
    <dgm:cxn modelId="{B35CB939-6B19-496D-8ABD-87007EABA3AC}" srcId="{7CE489CD-B110-462C-BF95-D038ADB8DE19}" destId="{DAC920AC-DA51-4389-B513-6D42AFB83C81}" srcOrd="0" destOrd="0" parTransId="{B1A6FBD6-3782-40E5-BC2D-80644811D2EE}" sibTransId="{4B06F7D9-1F3B-432B-8064-B19237FB0B1E}"/>
    <dgm:cxn modelId="{02E45942-BD84-4B2F-8C0E-2C62BC8C342A}" type="presOf" srcId="{DAC920AC-DA51-4389-B513-6D42AFB83C81}" destId="{93D0D10B-7B8E-4BFF-871C-58A6205FECED}" srcOrd="0" destOrd="0" presId="urn:microsoft.com/office/officeart/2005/8/layout/pList2"/>
    <dgm:cxn modelId="{BE1F6664-1E39-4880-826A-2C53F86108D2}" type="presOf" srcId="{0913D3A2-D02F-4F35-A43B-A79D524FF9CB}" destId="{F4A96C2E-10F7-4DD3-B34C-4830F2B2F528}" srcOrd="0" destOrd="0" presId="urn:microsoft.com/office/officeart/2005/8/layout/pList2"/>
    <dgm:cxn modelId="{43825344-75B3-4728-A2F9-E0F077B9794A}" srcId="{7CE489CD-B110-462C-BF95-D038ADB8DE19}" destId="{18937B60-077E-4D82-B957-E3D222628A52}" srcOrd="1" destOrd="0" parTransId="{7C7FFDC8-C651-4785-92C7-E998D8105D2A}" sibTransId="{0913D3A2-D02F-4F35-A43B-A79D524FF9CB}"/>
    <dgm:cxn modelId="{FCD782A0-93CC-4C9D-B13A-C3F644ABD717}" type="presOf" srcId="{B3D81FDB-EC4D-4DA3-8B18-3F43285AA6F9}" destId="{D9B5FD01-ED78-4FDA-AE26-680541AC6D45}" srcOrd="0" destOrd="0" presId="urn:microsoft.com/office/officeart/2005/8/layout/pList2"/>
    <dgm:cxn modelId="{74DF8EAD-4A0D-45DC-80D7-FD833AE72A67}" type="presOf" srcId="{7CE489CD-B110-462C-BF95-D038ADB8DE19}" destId="{E4C0AADB-903C-4913-907D-7E9093255457}" srcOrd="0" destOrd="0" presId="urn:microsoft.com/office/officeart/2005/8/layout/pList2"/>
    <dgm:cxn modelId="{F5ADFAC6-3741-4381-B486-D5999114A00A}" srcId="{7CE489CD-B110-462C-BF95-D038ADB8DE19}" destId="{B3D81FDB-EC4D-4DA3-8B18-3F43285AA6F9}" srcOrd="2" destOrd="0" parTransId="{88571662-CEE0-48DA-AE7C-2AA28FFF128C}" sibTransId="{743AEE81-CCD5-489C-ABEB-F3ED5674EC35}"/>
    <dgm:cxn modelId="{2B2415FA-B3CE-4086-8960-5C29FFEDC4DB}" type="presOf" srcId="{18937B60-077E-4D82-B957-E3D222628A52}" destId="{27B80731-A6C7-441B-BBA9-0701B361A3C2}" srcOrd="0" destOrd="0" presId="urn:microsoft.com/office/officeart/2005/8/layout/pList2"/>
    <dgm:cxn modelId="{0A5EE4FE-3CE9-472E-8706-44BF5B49464A}" type="presOf" srcId="{4B06F7D9-1F3B-432B-8064-B19237FB0B1E}" destId="{45864018-01F4-4517-9B05-C09C97EE4D9D}" srcOrd="0" destOrd="0" presId="urn:microsoft.com/office/officeart/2005/8/layout/pList2"/>
    <dgm:cxn modelId="{1C984941-A092-4631-B930-9401DF7AF3C4}" type="presParOf" srcId="{E4C0AADB-903C-4913-907D-7E9093255457}" destId="{8CB471A1-8A48-4E63-A847-7B9AF51FE472}" srcOrd="0" destOrd="0" presId="urn:microsoft.com/office/officeart/2005/8/layout/pList2"/>
    <dgm:cxn modelId="{690740E4-D67C-4EC2-9DF7-AAE43CF06EDB}" type="presParOf" srcId="{E4C0AADB-903C-4913-907D-7E9093255457}" destId="{79F46383-788F-44E8-8423-68105E09F9F1}" srcOrd="1" destOrd="0" presId="urn:microsoft.com/office/officeart/2005/8/layout/pList2"/>
    <dgm:cxn modelId="{6F6804A2-62FD-46B6-88ED-8854C804A13D}" type="presParOf" srcId="{79F46383-788F-44E8-8423-68105E09F9F1}" destId="{1784EC57-F1C2-4BC0-A7E4-A12D11ADCF1A}" srcOrd="0" destOrd="0" presId="urn:microsoft.com/office/officeart/2005/8/layout/pList2"/>
    <dgm:cxn modelId="{E76A2940-67E9-439C-9529-F213357CDAAA}" type="presParOf" srcId="{1784EC57-F1C2-4BC0-A7E4-A12D11ADCF1A}" destId="{93D0D10B-7B8E-4BFF-871C-58A6205FECED}" srcOrd="0" destOrd="0" presId="urn:microsoft.com/office/officeart/2005/8/layout/pList2"/>
    <dgm:cxn modelId="{2BC52F4E-072C-4196-9C56-A8CB0D299419}" type="presParOf" srcId="{1784EC57-F1C2-4BC0-A7E4-A12D11ADCF1A}" destId="{467E4C9B-D2D8-4FC0-A646-3512A1B5DA5D}" srcOrd="1" destOrd="0" presId="urn:microsoft.com/office/officeart/2005/8/layout/pList2"/>
    <dgm:cxn modelId="{1168B9B5-34DF-4C8C-A6EB-9A6B6DA4123C}" type="presParOf" srcId="{1784EC57-F1C2-4BC0-A7E4-A12D11ADCF1A}" destId="{6CB452A1-313B-495C-BAC6-5F9954298BEA}" srcOrd="2" destOrd="0" presId="urn:microsoft.com/office/officeart/2005/8/layout/pList2"/>
    <dgm:cxn modelId="{D51A4C93-2922-49C5-B4D3-39EF4F17657F}" type="presParOf" srcId="{79F46383-788F-44E8-8423-68105E09F9F1}" destId="{45864018-01F4-4517-9B05-C09C97EE4D9D}" srcOrd="1" destOrd="0" presId="urn:microsoft.com/office/officeart/2005/8/layout/pList2"/>
    <dgm:cxn modelId="{E7D10A51-E9F8-4E20-96DF-40D9A8EC6F0D}" type="presParOf" srcId="{79F46383-788F-44E8-8423-68105E09F9F1}" destId="{E0369851-33B8-4A7B-9EEF-443257ECF145}" srcOrd="2" destOrd="0" presId="urn:microsoft.com/office/officeart/2005/8/layout/pList2"/>
    <dgm:cxn modelId="{883D6BD2-DBE8-4BF5-9E95-3BDA33ECFD0F}" type="presParOf" srcId="{E0369851-33B8-4A7B-9EEF-443257ECF145}" destId="{27B80731-A6C7-441B-BBA9-0701B361A3C2}" srcOrd="0" destOrd="0" presId="urn:microsoft.com/office/officeart/2005/8/layout/pList2"/>
    <dgm:cxn modelId="{8B7FD7A9-8D49-4AD5-934B-4DA64F26292C}" type="presParOf" srcId="{E0369851-33B8-4A7B-9EEF-443257ECF145}" destId="{5A8A904E-A77C-4147-8963-82DFEA63C2C4}" srcOrd="1" destOrd="0" presId="urn:microsoft.com/office/officeart/2005/8/layout/pList2"/>
    <dgm:cxn modelId="{083028BF-F9C8-4921-B1A4-77A3821EEB4F}" type="presParOf" srcId="{E0369851-33B8-4A7B-9EEF-443257ECF145}" destId="{CAEC0B20-05AB-4C8D-BDE1-C3770F1E7AD7}" srcOrd="2" destOrd="0" presId="urn:microsoft.com/office/officeart/2005/8/layout/pList2"/>
    <dgm:cxn modelId="{EFEEC74C-22A1-43DF-BAD2-149812C24EB1}" type="presParOf" srcId="{79F46383-788F-44E8-8423-68105E09F9F1}" destId="{F4A96C2E-10F7-4DD3-B34C-4830F2B2F528}" srcOrd="3" destOrd="0" presId="urn:microsoft.com/office/officeart/2005/8/layout/pList2"/>
    <dgm:cxn modelId="{741A7556-13B7-46F1-990C-1B8FF278F655}" type="presParOf" srcId="{79F46383-788F-44E8-8423-68105E09F9F1}" destId="{DE58E8FF-0B0F-4560-B42E-0690CAC26964}" srcOrd="4" destOrd="0" presId="urn:microsoft.com/office/officeart/2005/8/layout/pList2"/>
    <dgm:cxn modelId="{10876FF3-9C98-49F9-97EA-1D03D81CF3F2}" type="presParOf" srcId="{DE58E8FF-0B0F-4560-B42E-0690CAC26964}" destId="{D9B5FD01-ED78-4FDA-AE26-680541AC6D45}" srcOrd="0" destOrd="0" presId="urn:microsoft.com/office/officeart/2005/8/layout/pList2"/>
    <dgm:cxn modelId="{79ABCF74-601F-4643-83E8-9453674D7716}" type="presParOf" srcId="{DE58E8FF-0B0F-4560-B42E-0690CAC26964}" destId="{6FE16077-6D35-42AD-9A66-9AB1012E3BA1}" srcOrd="1" destOrd="0" presId="urn:microsoft.com/office/officeart/2005/8/layout/pList2"/>
    <dgm:cxn modelId="{93F19BB9-44DD-42BD-A577-4BF3B5875ED9}" type="presParOf" srcId="{DE58E8FF-0B0F-4560-B42E-0690CAC26964}" destId="{C7D59A85-BB43-4500-864A-01FD05320BEB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52BFD-FAB6-44B8-B371-08BDA3912D6D}">
      <dsp:nvSpPr>
        <dsp:cNvPr id="0" name=""/>
        <dsp:cNvSpPr/>
      </dsp:nvSpPr>
      <dsp:spPr>
        <a:xfrm>
          <a:off x="-4880789" y="-748192"/>
          <a:ext cx="5814948" cy="5814948"/>
        </a:xfrm>
        <a:prstGeom prst="blockArc">
          <a:avLst>
            <a:gd name="adj1" fmla="val 18900000"/>
            <a:gd name="adj2" fmla="val 2700000"/>
            <a:gd name="adj3" fmla="val 37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91D2D-F448-45CA-AC9D-543EBD7D13CF}">
      <dsp:nvSpPr>
        <dsp:cNvPr id="0" name=""/>
        <dsp:cNvSpPr/>
      </dsp:nvSpPr>
      <dsp:spPr>
        <a:xfrm>
          <a:off x="302947" y="196321"/>
          <a:ext cx="5282448" cy="39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52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</a:t>
          </a:r>
        </a:p>
      </dsp:txBody>
      <dsp:txXfrm>
        <a:off x="302947" y="196321"/>
        <a:ext cx="5282448" cy="392471"/>
      </dsp:txXfrm>
    </dsp:sp>
    <dsp:sp modelId="{497F8A6B-4B90-41A4-A7BA-F1A996BC00D0}">
      <dsp:nvSpPr>
        <dsp:cNvPr id="0" name=""/>
        <dsp:cNvSpPr/>
      </dsp:nvSpPr>
      <dsp:spPr>
        <a:xfrm>
          <a:off x="57652" y="147262"/>
          <a:ext cx="490588" cy="4905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30781-3C57-4251-A7D4-29659A2C5BE3}">
      <dsp:nvSpPr>
        <dsp:cNvPr id="0" name=""/>
        <dsp:cNvSpPr/>
      </dsp:nvSpPr>
      <dsp:spPr>
        <a:xfrm>
          <a:off x="658364" y="785373"/>
          <a:ext cx="4927031" cy="39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52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Objectives</a:t>
          </a:r>
        </a:p>
      </dsp:txBody>
      <dsp:txXfrm>
        <a:off x="658364" y="785373"/>
        <a:ext cx="4927031" cy="392471"/>
      </dsp:txXfrm>
    </dsp:sp>
    <dsp:sp modelId="{841EE2C8-438D-46F5-8C3C-FAA88538EECD}">
      <dsp:nvSpPr>
        <dsp:cNvPr id="0" name=""/>
        <dsp:cNvSpPr/>
      </dsp:nvSpPr>
      <dsp:spPr>
        <a:xfrm>
          <a:off x="413070" y="736314"/>
          <a:ext cx="490588" cy="4905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0B461-B14B-4435-A3BA-7A847FE76F6D}">
      <dsp:nvSpPr>
        <dsp:cNvPr id="0" name=""/>
        <dsp:cNvSpPr/>
      </dsp:nvSpPr>
      <dsp:spPr>
        <a:xfrm>
          <a:off x="853132" y="1373994"/>
          <a:ext cx="4732264" cy="39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52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Approach</a:t>
          </a:r>
        </a:p>
      </dsp:txBody>
      <dsp:txXfrm>
        <a:off x="853132" y="1373994"/>
        <a:ext cx="4732264" cy="392471"/>
      </dsp:txXfrm>
    </dsp:sp>
    <dsp:sp modelId="{4DF876F7-4204-4657-B6AF-981711A771D2}">
      <dsp:nvSpPr>
        <dsp:cNvPr id="0" name=""/>
        <dsp:cNvSpPr/>
      </dsp:nvSpPr>
      <dsp:spPr>
        <a:xfrm>
          <a:off x="607837" y="1324935"/>
          <a:ext cx="490588" cy="4905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FD60B-AC9C-4095-8361-51A0AEAA5A18}">
      <dsp:nvSpPr>
        <dsp:cNvPr id="0" name=""/>
        <dsp:cNvSpPr/>
      </dsp:nvSpPr>
      <dsp:spPr>
        <a:xfrm>
          <a:off x="915319" y="1963045"/>
          <a:ext cx="4670076" cy="39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52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Analysis (customer profile)</a:t>
          </a:r>
        </a:p>
      </dsp:txBody>
      <dsp:txXfrm>
        <a:off x="915319" y="1963045"/>
        <a:ext cx="4670076" cy="392471"/>
      </dsp:txXfrm>
    </dsp:sp>
    <dsp:sp modelId="{AC764478-42F3-4AB0-9C49-B8FB16166DAC}">
      <dsp:nvSpPr>
        <dsp:cNvPr id="0" name=""/>
        <dsp:cNvSpPr/>
      </dsp:nvSpPr>
      <dsp:spPr>
        <a:xfrm>
          <a:off x="670025" y="1913987"/>
          <a:ext cx="490588" cy="4905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31DDF-DA72-4D54-B88D-B9DA2FD81214}">
      <dsp:nvSpPr>
        <dsp:cNvPr id="0" name=""/>
        <dsp:cNvSpPr/>
      </dsp:nvSpPr>
      <dsp:spPr>
        <a:xfrm>
          <a:off x="853132" y="2552097"/>
          <a:ext cx="4732264" cy="39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52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Analysis (modeling)</a:t>
          </a:r>
        </a:p>
      </dsp:txBody>
      <dsp:txXfrm>
        <a:off x="853132" y="2552097"/>
        <a:ext cx="4732264" cy="392471"/>
      </dsp:txXfrm>
    </dsp:sp>
    <dsp:sp modelId="{B118604D-832D-4FDC-ACB8-D6E92EC06FEF}">
      <dsp:nvSpPr>
        <dsp:cNvPr id="0" name=""/>
        <dsp:cNvSpPr/>
      </dsp:nvSpPr>
      <dsp:spPr>
        <a:xfrm>
          <a:off x="607837" y="2503039"/>
          <a:ext cx="490588" cy="4905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C3940-4B77-48BE-87C7-022C71FAE4BC}">
      <dsp:nvSpPr>
        <dsp:cNvPr id="0" name=""/>
        <dsp:cNvSpPr/>
      </dsp:nvSpPr>
      <dsp:spPr>
        <a:xfrm>
          <a:off x="658364" y="3140718"/>
          <a:ext cx="4927031" cy="39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52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Recommendations</a:t>
          </a:r>
        </a:p>
      </dsp:txBody>
      <dsp:txXfrm>
        <a:off x="658364" y="3140718"/>
        <a:ext cx="4927031" cy="392471"/>
      </dsp:txXfrm>
    </dsp:sp>
    <dsp:sp modelId="{B3A70285-3A10-47F4-82A1-B7BE7AC8B2EA}">
      <dsp:nvSpPr>
        <dsp:cNvPr id="0" name=""/>
        <dsp:cNvSpPr/>
      </dsp:nvSpPr>
      <dsp:spPr>
        <a:xfrm>
          <a:off x="413070" y="3091659"/>
          <a:ext cx="490588" cy="4905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F5DA6-631A-41E8-9BFE-AFFDCF10F0FA}">
      <dsp:nvSpPr>
        <dsp:cNvPr id="0" name=""/>
        <dsp:cNvSpPr/>
      </dsp:nvSpPr>
      <dsp:spPr>
        <a:xfrm>
          <a:off x="302947" y="3729770"/>
          <a:ext cx="5282448" cy="39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52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Appendix</a:t>
          </a:r>
        </a:p>
      </dsp:txBody>
      <dsp:txXfrm>
        <a:off x="302947" y="3729770"/>
        <a:ext cx="5282448" cy="392471"/>
      </dsp:txXfrm>
    </dsp:sp>
    <dsp:sp modelId="{2AF2BF43-284A-4AFA-826D-383A00B314A0}">
      <dsp:nvSpPr>
        <dsp:cNvPr id="0" name=""/>
        <dsp:cNvSpPr/>
      </dsp:nvSpPr>
      <dsp:spPr>
        <a:xfrm>
          <a:off x="57652" y="3680711"/>
          <a:ext cx="490588" cy="4905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DCD29-FB66-41E6-8D00-1CCBA19454B6}">
      <dsp:nvSpPr>
        <dsp:cNvPr id="0" name=""/>
        <dsp:cNvSpPr/>
      </dsp:nvSpPr>
      <dsp:spPr>
        <a:xfrm>
          <a:off x="0" y="21992"/>
          <a:ext cx="1005839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Campaign</a:t>
          </a:r>
        </a:p>
      </dsp:txBody>
      <dsp:txXfrm>
        <a:off x="36296" y="58288"/>
        <a:ext cx="9985807" cy="670943"/>
      </dsp:txXfrm>
    </dsp:sp>
    <dsp:sp modelId="{A005CBFF-EA0A-45AC-BB67-F1B9B2B34643}">
      <dsp:nvSpPr>
        <dsp:cNvPr id="0" name=""/>
        <dsp:cNvSpPr/>
      </dsp:nvSpPr>
      <dsp:spPr>
        <a:xfrm>
          <a:off x="0" y="765527"/>
          <a:ext cx="10058399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Initiated </a:t>
          </a:r>
          <a:r>
            <a:rPr lang="en-US" sz="2400" kern="1200" dirty="0"/>
            <a:t>telemarketing campaign with 16k customers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Had sales with around 4k customers during campaign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Recorded details about each customer that contacted during the campaign</a:t>
          </a:r>
        </a:p>
      </dsp:txBody>
      <dsp:txXfrm>
        <a:off x="0" y="765527"/>
        <a:ext cx="10058399" cy="1251315"/>
      </dsp:txXfrm>
    </dsp:sp>
    <dsp:sp modelId="{E4629354-61BE-471F-AA11-32D2D12A6199}">
      <dsp:nvSpPr>
        <dsp:cNvPr id="0" name=""/>
        <dsp:cNvSpPr/>
      </dsp:nvSpPr>
      <dsp:spPr>
        <a:xfrm>
          <a:off x="0" y="2016842"/>
          <a:ext cx="1005839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Financials</a:t>
          </a:r>
        </a:p>
      </dsp:txBody>
      <dsp:txXfrm>
        <a:off x="36296" y="2053138"/>
        <a:ext cx="9985807" cy="670943"/>
      </dsp:txXfrm>
    </dsp:sp>
    <dsp:sp modelId="{DE7EC500-5730-4BC6-A753-2170D505DBB4}">
      <dsp:nvSpPr>
        <dsp:cNvPr id="0" name=""/>
        <dsp:cNvSpPr/>
      </dsp:nvSpPr>
      <dsp:spPr>
        <a:xfrm>
          <a:off x="0" y="2760377"/>
          <a:ext cx="10058399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Gross margin on sales: 22%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Campaign cost: $45.65 per business contacted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Transaction cost: $8.40 per transaction</a:t>
          </a:r>
        </a:p>
      </dsp:txBody>
      <dsp:txXfrm>
        <a:off x="0" y="2760377"/>
        <a:ext cx="10058399" cy="12513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471A1-8A48-4E63-A847-7B9AF51FE472}">
      <dsp:nvSpPr>
        <dsp:cNvPr id="0" name=""/>
        <dsp:cNvSpPr/>
      </dsp:nvSpPr>
      <dsp:spPr>
        <a:xfrm>
          <a:off x="0" y="0"/>
          <a:ext cx="10058399" cy="20142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452A1-313B-495C-BAC6-5F9954298BEA}">
      <dsp:nvSpPr>
        <dsp:cNvPr id="0" name=""/>
        <dsp:cNvSpPr/>
      </dsp:nvSpPr>
      <dsp:spPr>
        <a:xfrm>
          <a:off x="301751" y="268568"/>
          <a:ext cx="2954654" cy="14771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50000" b="-5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D10B-7B8E-4BFF-871C-58A6205FECED}">
      <dsp:nvSpPr>
        <dsp:cNvPr id="0" name=""/>
        <dsp:cNvSpPr/>
      </dsp:nvSpPr>
      <dsp:spPr>
        <a:xfrm rot="10800000">
          <a:off x="301751" y="2014260"/>
          <a:ext cx="2954654" cy="246187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Profile</a:t>
          </a:r>
          <a:r>
            <a:rPr lang="en-US" sz="2600" kern="1200" dirty="0"/>
            <a:t> the </a:t>
          </a:r>
          <a:r>
            <a:rPr lang="en-US" sz="2600" b="1" kern="1200" dirty="0"/>
            <a:t>customers</a:t>
          </a:r>
          <a:r>
            <a:rPr lang="en-US" sz="2600" kern="1200" dirty="0"/>
            <a:t> that were contacted during the campaign</a:t>
          </a:r>
        </a:p>
      </dsp:txBody>
      <dsp:txXfrm rot="10800000">
        <a:off x="377462" y="2014260"/>
        <a:ext cx="2803232" cy="2386163"/>
      </dsp:txXfrm>
    </dsp:sp>
    <dsp:sp modelId="{CAEC0B20-05AB-4C8D-BDE1-C3770F1E7AD7}">
      <dsp:nvSpPr>
        <dsp:cNvPr id="0" name=""/>
        <dsp:cNvSpPr/>
      </dsp:nvSpPr>
      <dsp:spPr>
        <a:xfrm>
          <a:off x="3551872" y="268568"/>
          <a:ext cx="2954654" cy="14771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t="-50000" b="-5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80731-A6C7-441B-BBA9-0701B361A3C2}">
      <dsp:nvSpPr>
        <dsp:cNvPr id="0" name=""/>
        <dsp:cNvSpPr/>
      </dsp:nvSpPr>
      <dsp:spPr>
        <a:xfrm rot="10800000">
          <a:off x="3551872" y="2014260"/>
          <a:ext cx="2954654" cy="246187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Develop</a:t>
          </a:r>
          <a:r>
            <a:rPr lang="en-US" sz="2600" kern="1200" dirty="0"/>
            <a:t> </a:t>
          </a:r>
          <a:r>
            <a:rPr lang="en-US" sz="2600" b="1" kern="1200" dirty="0"/>
            <a:t>models</a:t>
          </a:r>
          <a:r>
            <a:rPr lang="en-US" sz="2600" kern="1200" dirty="0"/>
            <a:t> to target customers efficiently in future campaigns</a:t>
          </a:r>
        </a:p>
      </dsp:txBody>
      <dsp:txXfrm rot="10800000">
        <a:off x="3627583" y="2014260"/>
        <a:ext cx="2803232" cy="2386163"/>
      </dsp:txXfrm>
    </dsp:sp>
    <dsp:sp modelId="{C7D59A85-BB43-4500-864A-01FD05320BEB}">
      <dsp:nvSpPr>
        <dsp:cNvPr id="0" name=""/>
        <dsp:cNvSpPr/>
      </dsp:nvSpPr>
      <dsp:spPr>
        <a:xfrm>
          <a:off x="6801992" y="268568"/>
          <a:ext cx="2954654" cy="14771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t="-50000" b="-5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5FD01-ED78-4FDA-AE26-680541AC6D45}">
      <dsp:nvSpPr>
        <dsp:cNvPr id="0" name=""/>
        <dsp:cNvSpPr/>
      </dsp:nvSpPr>
      <dsp:spPr>
        <a:xfrm rot="10800000">
          <a:off x="6801992" y="2014260"/>
          <a:ext cx="2954654" cy="246187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Provide </a:t>
          </a:r>
          <a:r>
            <a:rPr lang="en-US" sz="2600" b="1" kern="1200" dirty="0"/>
            <a:t>expected</a:t>
          </a:r>
          <a:r>
            <a:rPr lang="en-US" sz="2600" kern="1200" dirty="0"/>
            <a:t> </a:t>
          </a:r>
          <a:r>
            <a:rPr lang="en-US" sz="2600" b="1" kern="1200" dirty="0"/>
            <a:t>value</a:t>
          </a:r>
          <a:r>
            <a:rPr lang="en-US" sz="2600" kern="1200" dirty="0"/>
            <a:t> of the models with financial benefits</a:t>
          </a:r>
        </a:p>
      </dsp:txBody>
      <dsp:txXfrm rot="10800000">
        <a:off x="6877703" y="2014260"/>
        <a:ext cx="2803232" cy="2386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70DB-11DB-4235-A823-8346809ABFD2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76B-CA9D-4B9C-860F-8F42C5BEFC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5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70DB-11DB-4235-A823-8346809ABFD2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76B-CA9D-4B9C-860F-8F42C5BE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70DB-11DB-4235-A823-8346809ABFD2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76B-CA9D-4B9C-860F-8F42C5BE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70DB-11DB-4235-A823-8346809ABFD2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76B-CA9D-4B9C-860F-8F42C5BE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9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70DB-11DB-4235-A823-8346809ABFD2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76B-CA9D-4B9C-860F-8F42C5BEFC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86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70DB-11DB-4235-A823-8346809ABFD2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76B-CA9D-4B9C-860F-8F42C5BE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8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70DB-11DB-4235-A823-8346809ABFD2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76B-CA9D-4B9C-860F-8F42C5BE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70DB-11DB-4235-A823-8346809ABFD2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76B-CA9D-4B9C-860F-8F42C5BE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70DB-11DB-4235-A823-8346809ABFD2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76B-CA9D-4B9C-860F-8F42C5BE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4670DB-11DB-4235-A823-8346809ABFD2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30376B-CA9D-4B9C-860F-8F42C5BE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70DB-11DB-4235-A823-8346809ABFD2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76B-CA9D-4B9C-860F-8F42C5BE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4670DB-11DB-4235-A823-8346809ABFD2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30376B-CA9D-4B9C-860F-8F42C5BEFC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4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F066-2FE6-4521-A8A3-C29121720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 CORP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E5D45-F925-44A2-A8BC-B87CE06D1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Office Supply Store Data Analysis</a:t>
            </a:r>
          </a:p>
          <a:p>
            <a:r>
              <a:rPr lang="en-US" dirty="0"/>
              <a:t>Umut Cemal Yetgin</a:t>
            </a:r>
          </a:p>
        </p:txBody>
      </p:sp>
    </p:spTree>
    <p:extLst>
      <p:ext uri="{BB962C8B-B14F-4D97-AF65-F5344CB8AC3E}">
        <p14:creationId xmlns:p14="http://schemas.microsoft.com/office/powerpoint/2010/main" val="127221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0BC9-F080-4D0F-A911-A332884A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00534" cy="1450757"/>
          </a:xfrm>
        </p:spPr>
        <p:txBody>
          <a:bodyPr/>
          <a:lstStyle/>
          <a:p>
            <a:r>
              <a:rPr lang="en-US" dirty="0"/>
              <a:t>Classification – </a:t>
            </a:r>
            <a:r>
              <a:rPr lang="en-US" sz="4600" dirty="0"/>
              <a:t>Predicting Purchase Probability</a:t>
            </a:r>
            <a:r>
              <a:rPr lang="en-US" sz="4600" b="1" dirty="0"/>
              <a:t> </a:t>
            </a:r>
            <a:endParaRPr lang="en-US" sz="4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B23CE8-5460-4E8A-A8F1-66C38278A1F1}"/>
              </a:ext>
            </a:extLst>
          </p:cNvPr>
          <p:cNvSpPr/>
          <p:nvPr/>
        </p:nvSpPr>
        <p:spPr>
          <a:xfrm>
            <a:off x="1097279" y="1802215"/>
            <a:ext cx="6254792" cy="41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u="sng" dirty="0"/>
              <a:t>Independent Variables Selected as Input to the Model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Years Past since First Transaction (FI = 0.64)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Yearly Average Purchase (FI = 0.13)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Historical Sales Volume(FI = 0.11)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Number Of Prior Year Transactions (FI = 0.10)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Employee Count (FI = 0.02)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6EEC39-5535-4709-BDA3-03D25740C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003544"/>
              </p:ext>
            </p:extLst>
          </p:nvPr>
        </p:nvGraphicFramePr>
        <p:xfrm>
          <a:off x="8018896" y="184797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2F99EEA-F078-4351-B0C8-80877152E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449552"/>
              </p:ext>
            </p:extLst>
          </p:nvPr>
        </p:nvGraphicFramePr>
        <p:xfrm>
          <a:off x="8018896" y="4179691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4A91A0-1CD0-4250-9C89-C75AE22178C3}"/>
              </a:ext>
            </a:extLst>
          </p:cNvPr>
          <p:cNvSpPr txBox="1"/>
          <p:nvPr/>
        </p:nvSpPr>
        <p:spPr>
          <a:xfrm>
            <a:off x="1097279" y="6448286"/>
            <a:ext cx="3687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More details under Appendix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F4AA-2E85-4C28-ADA0-0BD97D47DCCB}"/>
              </a:ext>
            </a:extLst>
          </p:cNvPr>
          <p:cNvSpPr txBox="1"/>
          <p:nvPr/>
        </p:nvSpPr>
        <p:spPr>
          <a:xfrm>
            <a:off x="1097279" y="5932576"/>
            <a:ext cx="3687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 =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5581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0BC9-F080-4D0F-A911-A332884A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</a:t>
            </a:r>
            <a:r>
              <a:rPr lang="en-US" sz="4600" dirty="0"/>
              <a:t>Predicting Transaction Size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A2EEFA-290D-41C2-A4FE-370616C0A858}"/>
              </a:ext>
            </a:extLst>
          </p:cNvPr>
          <p:cNvSpPr/>
          <p:nvPr/>
        </p:nvSpPr>
        <p:spPr>
          <a:xfrm>
            <a:off x="1097279" y="1802215"/>
            <a:ext cx="6254792" cy="449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u="sng" dirty="0"/>
              <a:t>Independent Variables Selected as Input to the Model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Historical Sales Volume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Number Of Prior Year Transactions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Standard Chair Purchase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Monitor Purchase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Office Supplies Purchase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Years Since First Transaction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Repurchase Method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Last Transaction Channel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Employee Count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/>
              <a:t>Language </a:t>
            </a:r>
            <a:r>
              <a:rPr lang="en-US" sz="2000" dirty="0"/>
              <a:t>Unknown or Not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Yearly Average Purchase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2E8AF-28DA-4849-9D86-021F8AE7442B}"/>
              </a:ext>
            </a:extLst>
          </p:cNvPr>
          <p:cNvSpPr txBox="1"/>
          <p:nvPr/>
        </p:nvSpPr>
        <p:spPr>
          <a:xfrm>
            <a:off x="1148899" y="6448286"/>
            <a:ext cx="3687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More details under Appendix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4410-17FB-4554-BA15-E7D579CB3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36" y="2433547"/>
            <a:ext cx="5637110" cy="378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8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0BC9-F080-4D0F-A911-A332884A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Chart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A5BF56-16E9-4F96-9234-16AA81590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10286"/>
              </p:ext>
            </p:extLst>
          </p:nvPr>
        </p:nvGraphicFramePr>
        <p:xfrm>
          <a:off x="317090" y="1895168"/>
          <a:ext cx="11496369" cy="3923070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801141">
                  <a:extLst>
                    <a:ext uri="{9D8B030D-6E8A-4147-A177-3AD203B41FA5}">
                      <a16:colId xmlns:a16="http://schemas.microsoft.com/office/drawing/2014/main" val="1657583965"/>
                    </a:ext>
                  </a:extLst>
                </a:gridCol>
                <a:gridCol w="841196">
                  <a:extLst>
                    <a:ext uri="{9D8B030D-6E8A-4147-A177-3AD203B41FA5}">
                      <a16:colId xmlns:a16="http://schemas.microsoft.com/office/drawing/2014/main" val="3853943612"/>
                    </a:ext>
                  </a:extLst>
                </a:gridCol>
                <a:gridCol w="1321882">
                  <a:extLst>
                    <a:ext uri="{9D8B030D-6E8A-4147-A177-3AD203B41FA5}">
                      <a16:colId xmlns:a16="http://schemas.microsoft.com/office/drawing/2014/main" val="3105625066"/>
                    </a:ext>
                  </a:extLst>
                </a:gridCol>
                <a:gridCol w="1028132">
                  <a:extLst>
                    <a:ext uri="{9D8B030D-6E8A-4147-A177-3AD203B41FA5}">
                      <a16:colId xmlns:a16="http://schemas.microsoft.com/office/drawing/2014/main" val="652190040"/>
                    </a:ext>
                  </a:extLst>
                </a:gridCol>
                <a:gridCol w="1201711">
                  <a:extLst>
                    <a:ext uri="{9D8B030D-6E8A-4147-A177-3AD203B41FA5}">
                      <a16:colId xmlns:a16="http://schemas.microsoft.com/office/drawing/2014/main" val="173343570"/>
                    </a:ext>
                  </a:extLst>
                </a:gridCol>
                <a:gridCol w="882274">
                  <a:extLst>
                    <a:ext uri="{9D8B030D-6E8A-4147-A177-3AD203B41FA5}">
                      <a16:colId xmlns:a16="http://schemas.microsoft.com/office/drawing/2014/main" val="666154448"/>
                    </a:ext>
                  </a:extLst>
                </a:gridCol>
                <a:gridCol w="1246239">
                  <a:extLst>
                    <a:ext uri="{9D8B030D-6E8A-4147-A177-3AD203B41FA5}">
                      <a16:colId xmlns:a16="http://schemas.microsoft.com/office/drawing/2014/main" val="1536843615"/>
                    </a:ext>
                  </a:extLst>
                </a:gridCol>
                <a:gridCol w="1305232">
                  <a:extLst>
                    <a:ext uri="{9D8B030D-6E8A-4147-A177-3AD203B41FA5}">
                      <a16:colId xmlns:a16="http://schemas.microsoft.com/office/drawing/2014/main" val="4240190530"/>
                    </a:ext>
                  </a:extLst>
                </a:gridCol>
                <a:gridCol w="1439860">
                  <a:extLst>
                    <a:ext uri="{9D8B030D-6E8A-4147-A177-3AD203B41FA5}">
                      <a16:colId xmlns:a16="http://schemas.microsoft.com/office/drawing/2014/main" val="213376621"/>
                    </a:ext>
                  </a:extLst>
                </a:gridCol>
                <a:gridCol w="1428702">
                  <a:extLst>
                    <a:ext uri="{9D8B030D-6E8A-4147-A177-3AD203B41FA5}">
                      <a16:colId xmlns:a16="http://schemas.microsoft.com/office/drawing/2014/main" val="3585994992"/>
                    </a:ext>
                  </a:extLst>
                </a:gridCol>
              </a:tblGrid>
              <a:tr h="572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Decile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81" marR="4381" marT="438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Number of Customers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81" marR="4381" marT="438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Actual </a:t>
                      </a:r>
                      <a:r>
                        <a:rPr lang="en-US" sz="1200" b="1" u="none" strike="noStrike" dirty="0" err="1">
                          <a:effectLst/>
                        </a:rPr>
                        <a:t>Profitabilty</a:t>
                      </a:r>
                      <a:r>
                        <a:rPr lang="en-US" sz="1200" b="1" u="none" strike="noStrike" dirty="0">
                          <a:effectLst/>
                        </a:rPr>
                        <a:t> per Customer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81" marR="4381" marT="438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Lift over Average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81" marR="4381" marT="438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Total Profit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81" marR="4381" marT="438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% of Profit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81" marR="4381" marT="438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Incr</a:t>
                      </a:r>
                      <a:r>
                        <a:rPr lang="en-US" sz="1200" b="1" u="none" strike="noStrike" dirty="0">
                          <a:effectLst/>
                        </a:rPr>
                        <a:t> </a:t>
                      </a:r>
                      <a:r>
                        <a:rPr lang="en-US" sz="1200" b="1" u="none" strike="noStrike" dirty="0" err="1">
                          <a:effectLst/>
                        </a:rPr>
                        <a:t>Proj</a:t>
                      </a:r>
                      <a:r>
                        <a:rPr lang="en-US" sz="1200" b="1" u="none" strike="noStrike" dirty="0">
                          <a:effectLst/>
                        </a:rPr>
                        <a:t> Profit 100k Cust Base($K)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81" marR="4381" marT="438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Total </a:t>
                      </a:r>
                      <a:r>
                        <a:rPr lang="en-US" sz="1200" b="1" u="none" strike="noStrike" dirty="0" err="1">
                          <a:effectLst/>
                        </a:rPr>
                        <a:t>Proj</a:t>
                      </a:r>
                      <a:r>
                        <a:rPr lang="en-US" sz="1200" b="1" u="none" strike="noStrike" dirty="0">
                          <a:effectLst/>
                        </a:rPr>
                        <a:t> Profit 100k Cust Base($K)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81" marR="4381" marT="438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Cuml</a:t>
                      </a:r>
                      <a:r>
                        <a:rPr lang="en-US" sz="1200" b="1" u="none" strike="noStrike" dirty="0">
                          <a:effectLst/>
                        </a:rPr>
                        <a:t> </a:t>
                      </a:r>
                      <a:r>
                        <a:rPr lang="en-US" sz="1200" b="1" u="none" strike="noStrike" dirty="0" err="1">
                          <a:effectLst/>
                        </a:rPr>
                        <a:t>Incr</a:t>
                      </a:r>
                      <a:r>
                        <a:rPr lang="en-US" sz="1200" b="1" u="none" strike="noStrike" dirty="0">
                          <a:effectLst/>
                        </a:rPr>
                        <a:t> </a:t>
                      </a:r>
                      <a:r>
                        <a:rPr lang="en-US" sz="1200" b="1" u="none" strike="noStrike" dirty="0" err="1">
                          <a:effectLst/>
                        </a:rPr>
                        <a:t>Proj</a:t>
                      </a:r>
                      <a:r>
                        <a:rPr lang="en-US" sz="1200" b="1" u="none" strike="noStrike" dirty="0">
                          <a:effectLst/>
                        </a:rPr>
                        <a:t> Profit 100k Cust Base($K)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81" marR="4381" marT="438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Cuml</a:t>
                      </a:r>
                      <a:r>
                        <a:rPr lang="en-US" sz="1200" b="1" u="none" strike="noStrike" dirty="0">
                          <a:effectLst/>
                        </a:rPr>
                        <a:t> Total </a:t>
                      </a:r>
                      <a:r>
                        <a:rPr lang="en-US" sz="1200" b="1" u="none" strike="noStrike" dirty="0" err="1">
                          <a:effectLst/>
                        </a:rPr>
                        <a:t>Proj</a:t>
                      </a:r>
                      <a:r>
                        <a:rPr lang="en-US" sz="1200" b="1" u="none" strike="noStrike" dirty="0">
                          <a:effectLst/>
                        </a:rPr>
                        <a:t> Profit 100k Cust Base($K)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81" marR="4381" marT="438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44206"/>
                  </a:ext>
                </a:extLst>
              </a:tr>
              <a:tr h="304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168.62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187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136,242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1,868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1,686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1,868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1,686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873225"/>
                  </a:ext>
                </a:extLst>
              </a:tr>
              <a:tr h="304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(7.30)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11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(5,895)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109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(73)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1,976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1,613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501538"/>
                  </a:ext>
                </a:extLst>
              </a:tr>
              <a:tr h="304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(28.09)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(10)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(22,694)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(99)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(281)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1,877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1,332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30659"/>
                  </a:ext>
                </a:extLst>
              </a:tr>
              <a:tr h="304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(40.42)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(22)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(32,657)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(223)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(404)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1,655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928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61056"/>
                  </a:ext>
                </a:extLst>
              </a:tr>
              <a:tr h="304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(44.27)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(26)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(35,723)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(261)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(443)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1,394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486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916926"/>
                  </a:ext>
                </a:extLst>
              </a:tr>
              <a:tr h="304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(45.48)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(27)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(36,747)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(273)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(455)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1,121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31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206422"/>
                  </a:ext>
                </a:extLst>
              </a:tr>
              <a:tr h="304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(45.81)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(28)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(37,018)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(276)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(458)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844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(427)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86365"/>
                  </a:ext>
                </a:extLst>
              </a:tr>
              <a:tr h="304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(46.01)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(28)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(37,178)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(278)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(460)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566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(888)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50411"/>
                  </a:ext>
                </a:extLst>
              </a:tr>
              <a:tr h="304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(46.20)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(28)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(37,329)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(280)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(462)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285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(1,350)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86925"/>
                  </a:ext>
                </a:extLst>
              </a:tr>
              <a:tr h="304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(46.69)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(29)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(37,727)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(285)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(467)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-  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(1,816)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4297"/>
                  </a:ext>
                </a:extLst>
              </a:tr>
              <a:tr h="304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8,079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(18.16)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-  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(146,726)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-  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-  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55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01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171C-4579-47B7-9213-551CAFEA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Decile Analysis – Purchased Items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60D77-3708-4428-A120-F89C9E463ED2}"/>
              </a:ext>
            </a:extLst>
          </p:cNvPr>
          <p:cNvSpPr/>
          <p:nvPr/>
        </p:nvSpPr>
        <p:spPr>
          <a:xfrm>
            <a:off x="868679" y="5248097"/>
            <a:ext cx="11114386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Office supplies has significantly higher purchase rate; whereas, insurance, executive chair and toner have slightly higher purchase rate compared to other items</a:t>
            </a:r>
          </a:p>
        </p:txBody>
      </p: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93F86944-215F-4C39-B465-FE32BF27A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9915"/>
              </p:ext>
            </p:extLst>
          </p:nvPr>
        </p:nvGraphicFramePr>
        <p:xfrm>
          <a:off x="997563" y="3324174"/>
          <a:ext cx="10196874" cy="68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986">
                  <a:extLst>
                    <a:ext uri="{9D8B030D-6E8A-4147-A177-3AD203B41FA5}">
                      <a16:colId xmlns:a16="http://schemas.microsoft.com/office/drawing/2014/main" val="1624835440"/>
                    </a:ext>
                  </a:extLst>
                </a:gridCol>
                <a:gridCol w="1132986">
                  <a:extLst>
                    <a:ext uri="{9D8B030D-6E8A-4147-A177-3AD203B41FA5}">
                      <a16:colId xmlns:a16="http://schemas.microsoft.com/office/drawing/2014/main" val="1637054846"/>
                    </a:ext>
                  </a:extLst>
                </a:gridCol>
                <a:gridCol w="1132986">
                  <a:extLst>
                    <a:ext uri="{9D8B030D-6E8A-4147-A177-3AD203B41FA5}">
                      <a16:colId xmlns:a16="http://schemas.microsoft.com/office/drawing/2014/main" val="332244471"/>
                    </a:ext>
                  </a:extLst>
                </a:gridCol>
                <a:gridCol w="1132986">
                  <a:extLst>
                    <a:ext uri="{9D8B030D-6E8A-4147-A177-3AD203B41FA5}">
                      <a16:colId xmlns:a16="http://schemas.microsoft.com/office/drawing/2014/main" val="3515541473"/>
                    </a:ext>
                  </a:extLst>
                </a:gridCol>
                <a:gridCol w="1132986">
                  <a:extLst>
                    <a:ext uri="{9D8B030D-6E8A-4147-A177-3AD203B41FA5}">
                      <a16:colId xmlns:a16="http://schemas.microsoft.com/office/drawing/2014/main" val="2120709801"/>
                    </a:ext>
                  </a:extLst>
                </a:gridCol>
                <a:gridCol w="1132986">
                  <a:extLst>
                    <a:ext uri="{9D8B030D-6E8A-4147-A177-3AD203B41FA5}">
                      <a16:colId xmlns:a16="http://schemas.microsoft.com/office/drawing/2014/main" val="390126876"/>
                    </a:ext>
                  </a:extLst>
                </a:gridCol>
                <a:gridCol w="1029381">
                  <a:extLst>
                    <a:ext uri="{9D8B030D-6E8A-4147-A177-3AD203B41FA5}">
                      <a16:colId xmlns:a16="http://schemas.microsoft.com/office/drawing/2014/main" val="931668784"/>
                    </a:ext>
                  </a:extLst>
                </a:gridCol>
                <a:gridCol w="1236591">
                  <a:extLst>
                    <a:ext uri="{9D8B030D-6E8A-4147-A177-3AD203B41FA5}">
                      <a16:colId xmlns:a16="http://schemas.microsoft.com/office/drawing/2014/main" val="2568922002"/>
                    </a:ext>
                  </a:extLst>
                </a:gridCol>
                <a:gridCol w="1132986">
                  <a:extLst>
                    <a:ext uri="{9D8B030D-6E8A-4147-A177-3AD203B41FA5}">
                      <a16:colId xmlns:a16="http://schemas.microsoft.com/office/drawing/2014/main" val="1944210438"/>
                    </a:ext>
                  </a:extLst>
                </a:gridCol>
              </a:tblGrid>
              <a:tr h="684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</a:t>
                      </a: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</a:t>
                      </a: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chair</a:t>
                      </a: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Chair</a:t>
                      </a: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</a:t>
                      </a: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Printer</a:t>
                      </a: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</a:t>
                      </a: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Insurance</a:t>
                      </a: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Toner</a:t>
                      </a: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Supplies</a:t>
                      </a: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63560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96381BB-32A8-41A5-99EB-0908AB6F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76" y="1973294"/>
            <a:ext cx="11156647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1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6675-5BB7-4945-A074-AC35F15C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7CFA-9ADD-48EB-8C86-0EB5E561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dirty="0"/>
              <a:t>Company should target customers in first percentile for the maximum profitability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dirty="0"/>
              <a:t>Company should proactively offer a pack of computer, printer, monitor and standard chair in case that a customer orders at least one of these items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dirty="0"/>
              <a:t>Next campaign can focus on office supplies primarily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dirty="0"/>
              <a:t>There should be new campaigns customized as per the history of the customer: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sz="1600" dirty="0"/>
              <a:t>New Customers with Intention to Expand Rapidly: Offer discounts on high volume purchases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sz="1600" dirty="0"/>
              <a:t>Loyal and Profitable Customers: Sustain relations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sz="1600" dirty="0"/>
              <a:t>Old Customers with Less Profit: Offer renewal packages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dirty="0"/>
              <a:t>The company should consider continuous engagement of a data science team to further enhance profitability of such campaigns</a:t>
            </a:r>
          </a:p>
        </p:txBody>
      </p:sp>
    </p:spTree>
    <p:extLst>
      <p:ext uri="{BB962C8B-B14F-4D97-AF65-F5344CB8AC3E}">
        <p14:creationId xmlns:p14="http://schemas.microsoft.com/office/powerpoint/2010/main" val="227197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B576-FCBD-414B-BF44-BECBB8AB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56609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7212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3A48-9040-4CFB-B7F6-3D1F71A6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3331-FD50-4D15-9D8C-B597B8E7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Payment plan row is dropped from repurchase method since there is only a single entry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Below column nan values are included in analysis as ‘Unknown’</a:t>
            </a:r>
          </a:p>
          <a:p>
            <a:pPr lvl="1"/>
            <a:r>
              <a:rPr lang="en-US" dirty="0" err="1"/>
              <a:t>last_transaction_channel</a:t>
            </a:r>
            <a:r>
              <a:rPr lang="en-US" dirty="0"/>
              <a:t>, </a:t>
            </a:r>
            <a:r>
              <a:rPr lang="en-US" dirty="0" err="1"/>
              <a:t>number_of_employees</a:t>
            </a:r>
            <a:r>
              <a:rPr lang="en-US" dirty="0"/>
              <a:t>,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Below column nan values are dropped from the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campaign_period_sales</a:t>
            </a:r>
            <a:r>
              <a:rPr lang="en-US" dirty="0"/>
              <a:t>, </a:t>
            </a:r>
            <a:r>
              <a:rPr lang="en-US" dirty="0" err="1"/>
              <a:t>historical_sales_volume</a:t>
            </a:r>
            <a:r>
              <a:rPr lang="en-US" dirty="0"/>
              <a:t>, </a:t>
            </a:r>
            <a:r>
              <a:rPr lang="en-US" dirty="0" err="1"/>
              <a:t>date_of_first_purchase</a:t>
            </a:r>
            <a:r>
              <a:rPr lang="en-US" dirty="0"/>
              <a:t>, </a:t>
            </a:r>
            <a:r>
              <a:rPr lang="en-US" dirty="0" err="1"/>
              <a:t>number_of_prior_year_transactions</a:t>
            </a:r>
            <a:r>
              <a:rPr lang="en-US" dirty="0"/>
              <a:t>, </a:t>
            </a:r>
            <a:r>
              <a:rPr lang="en-US" dirty="0" err="1"/>
              <a:t>do_not_direct_mail_solicit</a:t>
            </a:r>
            <a:r>
              <a:rPr lang="en-US" dirty="0"/>
              <a:t>, </a:t>
            </a:r>
            <a:r>
              <a:rPr lang="en-US" dirty="0" err="1"/>
              <a:t>do_not_email</a:t>
            </a:r>
            <a:r>
              <a:rPr lang="en-US" dirty="0"/>
              <a:t>, </a:t>
            </a:r>
            <a:r>
              <a:rPr lang="en-US" dirty="0" err="1"/>
              <a:t>do_not_telemarket</a:t>
            </a:r>
            <a:r>
              <a:rPr lang="en-US" dirty="0"/>
              <a:t>, </a:t>
            </a:r>
            <a:r>
              <a:rPr lang="en-US" dirty="0" err="1"/>
              <a:t>repurchase_method</a:t>
            </a:r>
            <a:r>
              <a:rPr lang="en-US" dirty="0"/>
              <a:t>, desk, </a:t>
            </a:r>
            <a:r>
              <a:rPr lang="en-US" dirty="0" err="1"/>
              <a:t>executive_chair</a:t>
            </a:r>
            <a:r>
              <a:rPr lang="en-US" dirty="0"/>
              <a:t>, </a:t>
            </a:r>
            <a:r>
              <a:rPr lang="en-US" dirty="0" err="1"/>
              <a:t>standard_chair</a:t>
            </a:r>
            <a:r>
              <a:rPr lang="en-US" dirty="0"/>
              <a:t>, monitor, printer, computer, insurance, toner, </a:t>
            </a:r>
            <a:r>
              <a:rPr lang="en-US" dirty="0" err="1"/>
              <a:t>office_supplies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YY values are updated as Y with the assumption that they stand for the same meaning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Excluded negative campaign sales (product returns) and negative historical sales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Excluded wrong date value (later than today)</a:t>
            </a:r>
          </a:p>
        </p:txBody>
      </p:sp>
    </p:spTree>
    <p:extLst>
      <p:ext uri="{BB962C8B-B14F-4D97-AF65-F5344CB8AC3E}">
        <p14:creationId xmlns:p14="http://schemas.microsoft.com/office/powerpoint/2010/main" val="137791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080D-25E5-4C23-AA99-86CBC7E6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 – ML Activities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9742F1-2EFC-4482-8F03-60C90317197E}"/>
              </a:ext>
            </a:extLst>
          </p:cNvPr>
          <p:cNvSpPr/>
          <p:nvPr/>
        </p:nvSpPr>
        <p:spPr>
          <a:xfrm>
            <a:off x="986666" y="1945308"/>
            <a:ext cx="4661966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u="sng" dirty="0"/>
              <a:t>Classification - Key Actions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Data split with </a:t>
            </a:r>
            <a:r>
              <a:rPr lang="en-US" sz="2000" b="1" dirty="0"/>
              <a:t>50/50</a:t>
            </a:r>
            <a:r>
              <a:rPr lang="en-US" sz="2000" dirty="0"/>
              <a:t> ratio for training and testing data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Model performance evaluated with </a:t>
            </a:r>
            <a:r>
              <a:rPr lang="en-US" sz="2000" b="1" dirty="0"/>
              <a:t>accuracy score (0.86)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Used </a:t>
            </a:r>
            <a:r>
              <a:rPr lang="en-US" sz="2000" b="1" dirty="0"/>
              <a:t>Random Forest </a:t>
            </a:r>
            <a:r>
              <a:rPr lang="en-US" sz="2000" dirty="0"/>
              <a:t>algorithm with </a:t>
            </a:r>
            <a:r>
              <a:rPr lang="en-US" sz="2000" b="1" dirty="0"/>
              <a:t>Grid Search </a:t>
            </a:r>
            <a:r>
              <a:rPr lang="en-US" sz="2000" dirty="0"/>
              <a:t>for the best performance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2C696-7FD0-400D-B3BA-846D48EA99AC}"/>
              </a:ext>
            </a:extLst>
          </p:cNvPr>
          <p:cNvSpPr/>
          <p:nvPr/>
        </p:nvSpPr>
        <p:spPr>
          <a:xfrm>
            <a:off x="6096001" y="1945308"/>
            <a:ext cx="5186516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u="sng" dirty="0"/>
              <a:t>Regression - Key Actions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Data split with </a:t>
            </a:r>
            <a:r>
              <a:rPr lang="en-US" sz="2000" b="1" dirty="0"/>
              <a:t>50/50</a:t>
            </a:r>
            <a:r>
              <a:rPr lang="en-US" sz="2000" dirty="0"/>
              <a:t> ratio for training and testing data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Model performance evaluated with </a:t>
            </a:r>
            <a:r>
              <a:rPr lang="en-US" sz="2000" b="1" dirty="0"/>
              <a:t>mean squared error (255k)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Used </a:t>
            </a:r>
            <a:r>
              <a:rPr lang="en-US" sz="2000" b="1" dirty="0"/>
              <a:t>Random Forest Regressor </a:t>
            </a:r>
            <a:r>
              <a:rPr lang="en-US" sz="2000" dirty="0"/>
              <a:t>algorithm with </a:t>
            </a:r>
            <a:r>
              <a:rPr lang="en-US" sz="2000" b="1" dirty="0"/>
              <a:t>Recursive Feature Elimination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684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7100-7CBD-402F-A64C-6CDCECC8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DFDEFF-EC0A-4F6C-97E2-AD1A9F24A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023666"/>
              </p:ext>
            </p:extLst>
          </p:nvPr>
        </p:nvGraphicFramePr>
        <p:xfrm>
          <a:off x="1096964" y="1846263"/>
          <a:ext cx="5643049" cy="431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CDE850-74F1-4590-B624-8D4A014943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3622" y="3890642"/>
            <a:ext cx="365760" cy="273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4AF38-08B0-4B8B-8D3E-3B25DB6FF7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134" y="4422059"/>
            <a:ext cx="365760" cy="365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5B0A16-99BB-4BCF-9610-9B87A415FF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82" y="3230956"/>
            <a:ext cx="365760" cy="365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DB9F02-DFCD-413A-A5C2-4B4F313339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82" y="2051698"/>
            <a:ext cx="365760" cy="365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2B3510-4EB9-4A4C-AAA2-256CA5B431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28" y="5006403"/>
            <a:ext cx="365760" cy="3657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EEEBE9-0865-49BF-BD08-17ECA38016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94" y="5588452"/>
            <a:ext cx="365760" cy="3657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ED66FD-58C3-44AD-9220-4FE9E6AB80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65" y="1973331"/>
            <a:ext cx="3898715" cy="3998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F61FB-C006-4641-8DE0-FE8F1D62D2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34" y="2652253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8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8A94-FA34-4359-8C22-39A83B49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C84E088-AB23-4C77-9F05-7129BF0F4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751586"/>
              </p:ext>
            </p:extLst>
          </p:nvPr>
        </p:nvGraphicFramePr>
        <p:xfrm>
          <a:off x="1097280" y="1961535"/>
          <a:ext cx="10058400" cy="4033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C0388B9-57B6-4F8E-8332-73692154BD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612" y="2057936"/>
            <a:ext cx="412052" cy="559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927A2-BD37-4233-9FD7-8B4999BE1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31" y="40607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3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FECE-D037-4889-85C5-8D53919A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F776D00-05EB-4CC1-84B6-CC2665E74B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4831957"/>
              </p:ext>
            </p:extLst>
          </p:nvPr>
        </p:nvGraphicFramePr>
        <p:xfrm>
          <a:off x="1097279" y="1828800"/>
          <a:ext cx="10058399" cy="4476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04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1333-9CE0-4EC8-BEE3-31F2D867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EEA15B-EF4E-4007-89CF-F9B532E44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360920" cy="4356658"/>
          </a:xfrm>
        </p:spPr>
        <p:txBody>
          <a:bodyPr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Retrieved data are cleaned up with respect to the assumptions mentioned in Appendix A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Customers are profiled with exploratory data analysis (EDA)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Most important features are picked as predictor variables in models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Best performing models are selected for classification (purchase probability) and regression (estimated transaction size)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Profitability is estimated for each customer for future campaigns and illustrated with a lift chart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Customers are divided into percentiles with respect to estimated benefit and most profitable percentiles are addressed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Target customers and recommendations on new campaign are shared as a conclusion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18AB7-71A5-4104-AEEB-EC123542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10" y="2048798"/>
            <a:ext cx="3737169" cy="297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2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0B1D-7B3F-4813-A56F-1970AE63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Communication Preferences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B98CF6-FA2D-40BB-B790-5388B4B0B59B}"/>
              </a:ext>
            </a:extLst>
          </p:cNvPr>
          <p:cNvGrpSpPr/>
          <p:nvPr/>
        </p:nvGrpSpPr>
        <p:grpSpPr>
          <a:xfrm>
            <a:off x="1021148" y="1978243"/>
            <a:ext cx="3420001" cy="1450757"/>
            <a:chOff x="1097280" y="2124170"/>
            <a:chExt cx="3420001" cy="14507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DFE8DE-0D19-4D38-A392-9473C6C6A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2124170"/>
              <a:ext cx="3420001" cy="1450757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0E4110-FCEF-49C9-8937-0257AC1C8DD0}"/>
                </a:ext>
              </a:extLst>
            </p:cNvPr>
            <p:cNvSpPr/>
            <p:nvPr/>
          </p:nvSpPr>
          <p:spPr>
            <a:xfrm>
              <a:off x="1097280" y="2781137"/>
              <a:ext cx="3420001" cy="79379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147F0127-F70E-41D3-A9A1-D4E2EF89EF80}"/>
              </a:ext>
            </a:extLst>
          </p:cNvPr>
          <p:cNvSpPr txBox="1">
            <a:spLocks/>
          </p:cNvSpPr>
          <p:nvPr/>
        </p:nvSpPr>
        <p:spPr>
          <a:xfrm>
            <a:off x="4659016" y="1904728"/>
            <a:ext cx="7360920" cy="435665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Most of the customers prefer to be communicated through any channel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If a customer prefers not to be communicated, rejects all communication channels usually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For specific channel selection, email is the least preferred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Customers who purchased during the campaign has similar telemarketing preference with the ones that did not purchase during the campaign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54ED6-193A-47E9-8F0A-3E31CBCB1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9" y="3545096"/>
            <a:ext cx="4096867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1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59FD16-9BCB-458C-8ACC-45EC7692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560" y="1889509"/>
            <a:ext cx="6261761" cy="42434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F4A66-198A-4E11-91C3-F3D691D5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Historical Patterns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F1CDE2E-6037-47A1-B7A1-4F53EA0321D9}"/>
              </a:ext>
            </a:extLst>
          </p:cNvPr>
          <p:cNvSpPr txBox="1">
            <a:spLocks/>
          </p:cNvSpPr>
          <p:nvPr/>
        </p:nvSpPr>
        <p:spPr>
          <a:xfrm>
            <a:off x="661838" y="1999330"/>
            <a:ext cx="4713823" cy="435665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Yearly average purchase vs customer age can indicate customer attitude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New Customers with Intention to Expand Rapidly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Loyal and Profitable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Old Customers with Less Profit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82F40-04BF-4EAE-8B71-236C9C7D7EA0}"/>
              </a:ext>
            </a:extLst>
          </p:cNvPr>
          <p:cNvSpPr txBox="1"/>
          <p:nvPr/>
        </p:nvSpPr>
        <p:spPr>
          <a:xfrm>
            <a:off x="6981514" y="3487993"/>
            <a:ext cx="311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FF8ED-6572-4FC6-84A1-690702E8AA6B}"/>
              </a:ext>
            </a:extLst>
          </p:cNvPr>
          <p:cNvSpPr txBox="1"/>
          <p:nvPr/>
        </p:nvSpPr>
        <p:spPr>
          <a:xfrm>
            <a:off x="8321159" y="4414683"/>
            <a:ext cx="311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7EB503-1F0C-4C96-A63F-8DF184E30B07}"/>
              </a:ext>
            </a:extLst>
          </p:cNvPr>
          <p:cNvSpPr txBox="1"/>
          <p:nvPr/>
        </p:nvSpPr>
        <p:spPr>
          <a:xfrm>
            <a:off x="10844116" y="4854677"/>
            <a:ext cx="311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5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968B-698C-4154-8EAB-98E44924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Campaign Period Sales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67822-4F6B-4E25-89B1-405D1C422B7B}"/>
              </a:ext>
            </a:extLst>
          </p:cNvPr>
          <p:cNvSpPr txBox="1"/>
          <p:nvPr/>
        </p:nvSpPr>
        <p:spPr>
          <a:xfrm>
            <a:off x="5933215" y="1725317"/>
            <a:ext cx="350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Volume for Paying Customers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041B9732-7E37-41CF-A705-6FF1A22938F6}"/>
              </a:ext>
            </a:extLst>
          </p:cNvPr>
          <p:cNvSpPr txBox="1">
            <a:spLocks/>
          </p:cNvSpPr>
          <p:nvPr/>
        </p:nvSpPr>
        <p:spPr>
          <a:xfrm>
            <a:off x="6658897" y="4922862"/>
            <a:ext cx="5095567" cy="119904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Some significant volumes, yet sales mostly below $1,200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6A4D4F7-7903-41F2-A231-68BF8C302E3B}"/>
              </a:ext>
            </a:extLst>
          </p:cNvPr>
          <p:cNvSpPr txBox="1">
            <a:spLocks/>
          </p:cNvSpPr>
          <p:nvPr/>
        </p:nvSpPr>
        <p:spPr>
          <a:xfrm>
            <a:off x="626643" y="4922862"/>
            <a:ext cx="4778478" cy="97781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27% of the customer purchased during the campaign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AB2FD1-ADEA-4C9F-8DA7-85CC0F13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601" y="2150857"/>
            <a:ext cx="2374736" cy="2468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A0090-4D2B-463F-A2E6-EF15E40DC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3" y="1909983"/>
            <a:ext cx="4535817" cy="29507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0916A6-3B43-4318-9AEE-3F2046E13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835" y="2094649"/>
            <a:ext cx="3686996" cy="270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ABF3-CE83-4EEC-A3EB-1CE5A43A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Correlations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10CE2-BF7B-486B-B6BE-94F2B28D213E}"/>
              </a:ext>
            </a:extLst>
          </p:cNvPr>
          <p:cNvSpPr txBox="1"/>
          <p:nvPr/>
        </p:nvSpPr>
        <p:spPr>
          <a:xfrm>
            <a:off x="769375" y="1946787"/>
            <a:ext cx="3978308" cy="405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Customers communication preferences mostly match for each channel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Computer, printer, monitor and standard chair are purchased together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four items have a positive correlation with campaign period sales, too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of prior year transactions are positively correlated with office supplies purchase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8B3C8-3432-4F64-9B41-24ADEF30D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0" t="11398" r="11875"/>
          <a:stretch/>
        </p:blipFill>
        <p:spPr>
          <a:xfrm>
            <a:off x="4821247" y="1946787"/>
            <a:ext cx="6601378" cy="41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654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17465</TotalTime>
  <Words>1311</Words>
  <Application>Microsoft Office PowerPoint</Application>
  <PresentationFormat>Widescreen</PresentationFormat>
  <Paragraphs>248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Retrospect</vt:lpstr>
      <vt:lpstr>OFFICE CORP</vt:lpstr>
      <vt:lpstr>Agenda</vt:lpstr>
      <vt:lpstr>Background</vt:lpstr>
      <vt:lpstr>Objectives</vt:lpstr>
      <vt:lpstr>Approach</vt:lpstr>
      <vt:lpstr>EDA – Communication Preferences</vt:lpstr>
      <vt:lpstr>EDA – Historical Patterns</vt:lpstr>
      <vt:lpstr>EDA – Campaign Period Sales</vt:lpstr>
      <vt:lpstr>EDA – Correlations</vt:lpstr>
      <vt:lpstr>Classification – Predicting Purchase Probability </vt:lpstr>
      <vt:lpstr>Regression – Predicting Transaction Size </vt:lpstr>
      <vt:lpstr>Lift Chart</vt:lpstr>
      <vt:lpstr>Decile Analysis – Purchased Items</vt:lpstr>
      <vt:lpstr>Recommendations</vt:lpstr>
      <vt:lpstr>Thank You</vt:lpstr>
      <vt:lpstr>Appendix A - Preprocessing</vt:lpstr>
      <vt:lpstr>Appendix B – ML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Supply Store Data Analysis</dc:title>
  <dc:creator>Umut Yetgin</dc:creator>
  <cp:lastModifiedBy>Umut Yetgin</cp:lastModifiedBy>
  <cp:revision>176</cp:revision>
  <dcterms:created xsi:type="dcterms:W3CDTF">2019-11-09T13:25:01Z</dcterms:created>
  <dcterms:modified xsi:type="dcterms:W3CDTF">2019-12-05T15:07:42Z</dcterms:modified>
</cp:coreProperties>
</file>