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354B7C-177A-44BD-AAD5-E11B23146C6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F25B6-D9AF-4026-BC02-4D92AE7BB4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85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4B7C-177A-44BD-AAD5-E11B23146C6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277340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4B7C-177A-44BD-AAD5-E11B23146C6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F25B6-D9AF-4026-BC02-4D92AE7BB47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70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4B7C-177A-44BD-AAD5-E11B23146C6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168151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4B7C-177A-44BD-AAD5-E11B23146C6D}"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F25B6-D9AF-4026-BC02-4D92AE7BB4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0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4B7C-177A-44BD-AAD5-E11B23146C6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352423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4B7C-177A-44BD-AAD5-E11B23146C6D}"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416654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4B7C-177A-44BD-AAD5-E11B23146C6D}"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152151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4B7C-177A-44BD-AAD5-E11B23146C6D}"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1317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54B7C-177A-44BD-AAD5-E11B23146C6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F25B6-D9AF-4026-BC02-4D92AE7BB47F}" type="slidenum">
              <a:rPr lang="en-US" smtClean="0"/>
              <a:t>‹#›</a:t>
            </a:fld>
            <a:endParaRPr lang="en-US"/>
          </a:p>
        </p:txBody>
      </p:sp>
    </p:spTree>
    <p:extLst>
      <p:ext uri="{BB962C8B-B14F-4D97-AF65-F5344CB8AC3E}">
        <p14:creationId xmlns:p14="http://schemas.microsoft.com/office/powerpoint/2010/main" val="127287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4B7C-177A-44BD-AAD5-E11B23146C6D}"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F25B6-D9AF-4026-BC02-4D92AE7BB4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5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354B7C-177A-44BD-AAD5-E11B23146C6D}" type="datetimeFigureOut">
              <a:rPr lang="en-US" smtClean="0"/>
              <a:t>7/31/2024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0F25B6-D9AF-4026-BC02-4D92AE7BB47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435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09BC-EBA4-D420-988D-0E04D4511F25}"/>
              </a:ext>
            </a:extLst>
          </p:cNvPr>
          <p:cNvSpPr>
            <a:spLocks noGrp="1"/>
          </p:cNvSpPr>
          <p:nvPr>
            <p:ph type="ctrTitle"/>
          </p:nvPr>
        </p:nvSpPr>
        <p:spPr/>
        <p:txBody>
          <a:bodyPr/>
          <a:lstStyle/>
          <a:p>
            <a:r>
              <a:rPr lang="en-US" sz="7000" b="1" dirty="0"/>
              <a:t>MACHINE LEARNING</a:t>
            </a:r>
          </a:p>
        </p:txBody>
      </p:sp>
      <p:sp>
        <p:nvSpPr>
          <p:cNvPr id="3" name="Subtitle 2">
            <a:extLst>
              <a:ext uri="{FF2B5EF4-FFF2-40B4-BE49-F238E27FC236}">
                <a16:creationId xmlns:a16="http://schemas.microsoft.com/office/drawing/2014/main" id="{05F5CF82-A84F-9814-CFDC-1417567447F0}"/>
              </a:ext>
            </a:extLst>
          </p:cNvPr>
          <p:cNvSpPr>
            <a:spLocks noGrp="1"/>
          </p:cNvSpPr>
          <p:nvPr>
            <p:ph type="subTitle" idx="1"/>
          </p:nvPr>
        </p:nvSpPr>
        <p:spPr/>
        <p:txBody>
          <a:bodyPr>
            <a:normAutofit fontScale="62500" lnSpcReduction="20000"/>
          </a:bodyPr>
          <a:lstStyle/>
          <a:p>
            <a:r>
              <a:rPr lang="en-US" sz="5400" b="1" i="0" dirty="0">
                <a:solidFill>
                  <a:srgbClr val="202124"/>
                </a:solidFill>
                <a:effectLst/>
                <a:highlight>
                  <a:srgbClr val="FFFFFF"/>
                </a:highlight>
                <a:latin typeface="zeitung"/>
              </a:rPr>
              <a:t>Online Courses Usage and History Dataset</a:t>
            </a:r>
          </a:p>
          <a:p>
            <a:endParaRPr lang="en-US" dirty="0"/>
          </a:p>
        </p:txBody>
      </p:sp>
    </p:spTree>
    <p:extLst>
      <p:ext uri="{BB962C8B-B14F-4D97-AF65-F5344CB8AC3E}">
        <p14:creationId xmlns:p14="http://schemas.microsoft.com/office/powerpoint/2010/main" val="368023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EB27-00B0-69C3-7ADF-FC489D9BC9AF}"/>
              </a:ext>
            </a:extLst>
          </p:cNvPr>
          <p:cNvSpPr>
            <a:spLocks noGrp="1"/>
          </p:cNvSpPr>
          <p:nvPr>
            <p:ph type="title"/>
          </p:nvPr>
        </p:nvSpPr>
        <p:spPr>
          <a:xfrm>
            <a:off x="373626" y="344129"/>
            <a:ext cx="10370574" cy="1740703"/>
          </a:xfrm>
        </p:spPr>
        <p:txBody>
          <a:bodyPr>
            <a:normAutofit/>
          </a:bodyPr>
          <a:lstStyle/>
          <a:p>
            <a:pPr algn="ctr"/>
            <a:r>
              <a:rPr lang="en-US" sz="5400" b="1" dirty="0"/>
              <a:t>Problem Statement</a:t>
            </a:r>
          </a:p>
        </p:txBody>
      </p:sp>
      <p:sp>
        <p:nvSpPr>
          <p:cNvPr id="3" name="Content Placeholder 2">
            <a:extLst>
              <a:ext uri="{FF2B5EF4-FFF2-40B4-BE49-F238E27FC236}">
                <a16:creationId xmlns:a16="http://schemas.microsoft.com/office/drawing/2014/main" id="{30D87D11-16D5-4BDB-9315-7DB1FF667502}"/>
              </a:ext>
            </a:extLst>
          </p:cNvPr>
          <p:cNvSpPr>
            <a:spLocks noGrp="1"/>
          </p:cNvSpPr>
          <p:nvPr>
            <p:ph idx="1"/>
          </p:nvPr>
        </p:nvSpPr>
        <p:spPr>
          <a:xfrm>
            <a:off x="275303" y="1986117"/>
            <a:ext cx="11739715" cy="4323244"/>
          </a:xfrm>
        </p:spPr>
        <p:txBody>
          <a:bodyPr/>
          <a:lstStyle/>
          <a:p>
            <a:pPr marL="0" indent="0">
              <a:buNone/>
            </a:pPr>
            <a:r>
              <a:rPr lang="en-US" sz="4000" dirty="0"/>
              <a:t>The primary goal is to analyze the dataset of online courses to uncover insights that can improve course completion rates, student satisfaction, and overall engagement. This analysis aims to identify key factors that influence these metrics and provide actionable recommendations for course providers</a:t>
            </a:r>
            <a:r>
              <a:rPr lang="en-US" dirty="0"/>
              <a:t>.</a:t>
            </a:r>
          </a:p>
        </p:txBody>
      </p:sp>
    </p:spTree>
    <p:extLst>
      <p:ext uri="{BB962C8B-B14F-4D97-AF65-F5344CB8AC3E}">
        <p14:creationId xmlns:p14="http://schemas.microsoft.com/office/powerpoint/2010/main" val="404632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A427-82F2-CA99-5D66-3BCBF2D771B6}"/>
              </a:ext>
            </a:extLst>
          </p:cNvPr>
          <p:cNvSpPr>
            <a:spLocks noGrp="1"/>
          </p:cNvSpPr>
          <p:nvPr>
            <p:ph type="title"/>
          </p:nvPr>
        </p:nvSpPr>
        <p:spPr>
          <a:xfrm>
            <a:off x="108156" y="-221444"/>
            <a:ext cx="10884310" cy="1096515"/>
          </a:xfrm>
        </p:spPr>
        <p:txBody>
          <a:bodyPr>
            <a:normAutofit/>
          </a:bodyPr>
          <a:lstStyle/>
          <a:p>
            <a:pPr algn="ctr"/>
            <a:r>
              <a:rPr lang="en-US" sz="4800" b="1" dirty="0"/>
              <a:t>Questions that arises with this dataset</a:t>
            </a:r>
          </a:p>
        </p:txBody>
      </p:sp>
      <p:sp>
        <p:nvSpPr>
          <p:cNvPr id="4" name="Rectangle 1">
            <a:extLst>
              <a:ext uri="{FF2B5EF4-FFF2-40B4-BE49-F238E27FC236}">
                <a16:creationId xmlns:a16="http://schemas.microsoft.com/office/drawing/2014/main" id="{2064BC6E-8C8F-C847-E49A-A11A514AFE1B}"/>
              </a:ext>
            </a:extLst>
          </p:cNvPr>
          <p:cNvSpPr>
            <a:spLocks noGrp="1" noChangeArrowheads="1"/>
          </p:cNvSpPr>
          <p:nvPr>
            <p:ph idx="1"/>
          </p:nvPr>
        </p:nvSpPr>
        <p:spPr bwMode="auto">
          <a:xfrm>
            <a:off x="50699" y="574811"/>
            <a:ext cx="12141301"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Completion Rate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What factors (such as course duration, price, category, and platform) significantly influence the completion rate of a course?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How can course providers adjust these factors to improve completion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Rating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What are the key determinants of high course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How do course characteristics like price, duration, and category correlate with student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Price Optimization: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Is there an optimal pricing strategy that maximizes both completion rates and course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How does the price per hour of content affect student satisfaction and completion?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Category and Platform Performance: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Which categories of courses (e.g., Technology, Finance) have the highest completion rates and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How do different platforms (e.g., Coursera, edX) compare in terms of course engagement and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21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5DC6-7067-BD58-C5AE-C74FE7676BB2}"/>
              </a:ext>
            </a:extLst>
          </p:cNvPr>
          <p:cNvSpPr>
            <a:spLocks noGrp="1"/>
          </p:cNvSpPr>
          <p:nvPr>
            <p:ph type="title"/>
          </p:nvPr>
        </p:nvSpPr>
        <p:spPr>
          <a:xfrm>
            <a:off x="1024128" y="585216"/>
            <a:ext cx="9712698" cy="1233752"/>
          </a:xfrm>
        </p:spPr>
        <p:txBody>
          <a:bodyPr>
            <a:normAutofit fontScale="90000"/>
          </a:bodyPr>
          <a:lstStyle/>
          <a:p>
            <a:r>
              <a:rPr lang="en-US" dirty="0"/>
              <a:t>Dataset attributes:</a:t>
            </a:r>
            <a:br>
              <a:rPr lang="en-US" dirty="0"/>
            </a:br>
            <a:endParaRPr lang="en-US" dirty="0"/>
          </a:p>
        </p:txBody>
      </p:sp>
      <p:sp>
        <p:nvSpPr>
          <p:cNvPr id="3" name="Content Placeholder 2">
            <a:extLst>
              <a:ext uri="{FF2B5EF4-FFF2-40B4-BE49-F238E27FC236}">
                <a16:creationId xmlns:a16="http://schemas.microsoft.com/office/drawing/2014/main" id="{AB55D49E-DD4A-70E2-9060-568149330AFF}"/>
              </a:ext>
            </a:extLst>
          </p:cNvPr>
          <p:cNvSpPr>
            <a:spLocks noGrp="1"/>
          </p:cNvSpPr>
          <p:nvPr>
            <p:ph idx="1"/>
          </p:nvPr>
        </p:nvSpPr>
        <p:spPr>
          <a:xfrm>
            <a:off x="865239" y="1504335"/>
            <a:ext cx="10302633" cy="4805025"/>
          </a:xfrm>
        </p:spPr>
        <p:txBody>
          <a:bodyPr>
            <a:normAutofit fontScale="92500" lnSpcReduction="10000"/>
          </a:bodyPr>
          <a:lstStyle/>
          <a:p>
            <a:pPr marL="0" indent="0">
              <a:buNone/>
            </a:pPr>
            <a:endParaRPr lang="en-US" dirty="0"/>
          </a:p>
          <a:p>
            <a:pPr>
              <a:buFont typeface="+mj-lt"/>
              <a:buAutoNum type="arabicPeriod"/>
            </a:pPr>
            <a:r>
              <a:rPr lang="en-US" b="1" dirty="0" err="1"/>
              <a:t>Course_ID</a:t>
            </a:r>
            <a:r>
              <a:rPr lang="en-US" dirty="0"/>
              <a:t>: Unique identifier for each course.</a:t>
            </a:r>
          </a:p>
          <a:p>
            <a:pPr>
              <a:buFont typeface="+mj-lt"/>
              <a:buAutoNum type="arabicPeriod"/>
            </a:pPr>
            <a:r>
              <a:rPr lang="en-US" b="1" dirty="0" err="1"/>
              <a:t>Course_Name</a:t>
            </a:r>
            <a:r>
              <a:rPr lang="en-US" dirty="0"/>
              <a:t>: The name or title of the course.</a:t>
            </a:r>
          </a:p>
          <a:p>
            <a:pPr>
              <a:buFont typeface="+mj-lt"/>
              <a:buAutoNum type="arabicPeriod"/>
            </a:pPr>
            <a:r>
              <a:rPr lang="en-US" b="1" dirty="0"/>
              <a:t>Category</a:t>
            </a:r>
            <a:r>
              <a:rPr lang="en-US" dirty="0"/>
              <a:t>: The subject area or category to which the course belongs (e.g., Office Tools, Technology, Finance, etc.).</a:t>
            </a:r>
          </a:p>
          <a:p>
            <a:pPr>
              <a:buFont typeface="+mj-lt"/>
              <a:buAutoNum type="arabicPeriod"/>
            </a:pPr>
            <a:r>
              <a:rPr lang="en-US" b="1" dirty="0"/>
              <a:t>Duration (hours)</a:t>
            </a:r>
            <a:r>
              <a:rPr lang="en-US" dirty="0"/>
              <a:t>: The total duration of the course in hours.</a:t>
            </a:r>
          </a:p>
          <a:p>
            <a:pPr>
              <a:buFont typeface="+mj-lt"/>
              <a:buAutoNum type="arabicPeriod"/>
            </a:pPr>
            <a:r>
              <a:rPr lang="en-US" b="1" dirty="0" err="1"/>
              <a:t>Enrolled_Students</a:t>
            </a:r>
            <a:r>
              <a:rPr lang="en-US" dirty="0"/>
              <a:t>: The number of students who have enrolled in the course.</a:t>
            </a:r>
          </a:p>
          <a:p>
            <a:pPr>
              <a:buFont typeface="+mj-lt"/>
              <a:buAutoNum type="arabicPeriod"/>
            </a:pPr>
            <a:r>
              <a:rPr lang="en-US" b="1" dirty="0" err="1"/>
              <a:t>Completion_Rate</a:t>
            </a:r>
            <a:r>
              <a:rPr lang="en-US" b="1" dirty="0"/>
              <a:t> (%)</a:t>
            </a:r>
            <a:r>
              <a:rPr lang="en-US" dirty="0"/>
              <a:t>: The percentage of enrolled students who have completed the course.</a:t>
            </a:r>
          </a:p>
          <a:p>
            <a:pPr>
              <a:buFont typeface="+mj-lt"/>
              <a:buAutoNum type="arabicPeriod"/>
            </a:pPr>
            <a:r>
              <a:rPr lang="en-US" b="1" dirty="0"/>
              <a:t>Platform</a:t>
            </a:r>
            <a:r>
              <a:rPr lang="en-US" dirty="0"/>
              <a:t>: The online platform where the course is hosted (e.g., Coursera, edX, LinkedIn Learning, Udemy).</a:t>
            </a:r>
          </a:p>
          <a:p>
            <a:pPr>
              <a:buFont typeface="+mj-lt"/>
              <a:buAutoNum type="arabicPeriod"/>
            </a:pPr>
            <a:r>
              <a:rPr lang="en-US" b="1" dirty="0"/>
              <a:t>Price ($)</a:t>
            </a:r>
            <a:r>
              <a:rPr lang="en-US" dirty="0"/>
              <a:t>: The cost of the course in US dollars.</a:t>
            </a:r>
          </a:p>
          <a:p>
            <a:pPr>
              <a:buFont typeface="+mj-lt"/>
              <a:buAutoNum type="arabicPeriod"/>
            </a:pPr>
            <a:r>
              <a:rPr lang="en-US" b="1" dirty="0"/>
              <a:t>Rating (out of 5)</a:t>
            </a:r>
            <a:r>
              <a:rPr lang="en-US" dirty="0"/>
              <a:t>: The average rating of the course, presumably based on student reviews.</a:t>
            </a:r>
          </a:p>
          <a:p>
            <a:endParaRPr lang="en-US" dirty="0"/>
          </a:p>
        </p:txBody>
      </p:sp>
    </p:spTree>
    <p:extLst>
      <p:ext uri="{BB962C8B-B14F-4D97-AF65-F5344CB8AC3E}">
        <p14:creationId xmlns:p14="http://schemas.microsoft.com/office/powerpoint/2010/main" val="28915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ACC-255D-9A92-07F7-90D44C8B74F6}"/>
              </a:ext>
            </a:extLst>
          </p:cNvPr>
          <p:cNvSpPr>
            <a:spLocks noGrp="1"/>
          </p:cNvSpPr>
          <p:nvPr>
            <p:ph type="title"/>
          </p:nvPr>
        </p:nvSpPr>
        <p:spPr>
          <a:xfrm>
            <a:off x="1024128" y="585216"/>
            <a:ext cx="9720072" cy="889623"/>
          </a:xfrm>
        </p:spPr>
        <p:txBody>
          <a:bodyPr/>
          <a:lstStyle/>
          <a:p>
            <a:r>
              <a:rPr lang="en-US" dirty="0"/>
              <a:t>Analysis with this dataset-</a:t>
            </a:r>
          </a:p>
        </p:txBody>
      </p:sp>
      <p:sp>
        <p:nvSpPr>
          <p:cNvPr id="3" name="Content Placeholder 2">
            <a:extLst>
              <a:ext uri="{FF2B5EF4-FFF2-40B4-BE49-F238E27FC236}">
                <a16:creationId xmlns:a16="http://schemas.microsoft.com/office/drawing/2014/main" id="{62335471-64F7-D354-0EA0-73DDF56DD3E6}"/>
              </a:ext>
            </a:extLst>
          </p:cNvPr>
          <p:cNvSpPr>
            <a:spLocks noGrp="1"/>
          </p:cNvSpPr>
          <p:nvPr>
            <p:ph idx="1"/>
          </p:nvPr>
        </p:nvSpPr>
        <p:spPr>
          <a:xfrm>
            <a:off x="285135" y="1396181"/>
            <a:ext cx="11720052" cy="4913179"/>
          </a:xfrm>
        </p:spPr>
        <p:txBody>
          <a:bodyPr>
            <a:noAutofit/>
          </a:bodyPr>
          <a:lstStyle/>
          <a:p>
            <a:r>
              <a:rPr lang="en-US" sz="2000" dirty="0"/>
              <a:t>With this dataset, you can explore a variety of analyses to gain insights into online learning trends and optimize strategies. First, trend analysis can help you track changes in enrollment numbers, completion rates, and pricing strategies over time, offering a glimpse into popular courses and categories. Comparative analysis allows you to evaluate different platforms (Coursera, edX, LinkedIn Learning, Udemy) in terms of performance metrics like ratings, completion rates, and pricing, as well as compare various course categories to identify which are most popular or successful. </a:t>
            </a:r>
          </a:p>
          <a:p>
            <a:r>
              <a:rPr lang="en-US" sz="2000" b="1" dirty="0"/>
              <a:t>Predictive modeling </a:t>
            </a:r>
            <a:r>
              <a:rPr lang="en-US" sz="2000" dirty="0"/>
              <a:t>can be employed to forecast future enrollment numbers and completion rates, and to recommend optimal pricing strategies based on historical data. You can also assess platform effectiveness by analyzing the relationship between pricing and course outcomes and evaluating which platforms offer the best value. </a:t>
            </a:r>
          </a:p>
          <a:p>
            <a:r>
              <a:rPr lang="en-US" sz="2000" dirty="0"/>
              <a:t>Visualization and reporting, through dashboards and charts, can make complex data more accessible and actionable. Additionally, marketing and strategy recommendations can be derived to target specific audiences or improve course offerings based on performance metrics. Correlation and causation studies can help identify how different features impact outcomes, while advanced statistical methods like regression and clustering can reveal deeper insights. Overall, these analyses can guide strategic decisions, enhance course development, and optimize learning experiences.</a:t>
            </a:r>
          </a:p>
        </p:txBody>
      </p:sp>
    </p:spTree>
    <p:extLst>
      <p:ext uri="{BB962C8B-B14F-4D97-AF65-F5344CB8AC3E}">
        <p14:creationId xmlns:p14="http://schemas.microsoft.com/office/powerpoint/2010/main" val="3102438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TotalTime>
  <Words>599</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Tw Cen MT</vt:lpstr>
      <vt:lpstr>Tw Cen MT Condensed</vt:lpstr>
      <vt:lpstr>Wingdings 3</vt:lpstr>
      <vt:lpstr>zeitung</vt:lpstr>
      <vt:lpstr>Integral</vt:lpstr>
      <vt:lpstr>MACHINE LEARNING</vt:lpstr>
      <vt:lpstr>Problem Statement</vt:lpstr>
      <vt:lpstr>Questions that arises with this dataset</vt:lpstr>
      <vt:lpstr>Dataset attributes: </vt:lpstr>
      <vt:lpstr>Analysis with this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Prasanth B</dc:creator>
  <cp:lastModifiedBy>Mugash Priyan U</cp:lastModifiedBy>
  <cp:revision>1</cp:revision>
  <dcterms:created xsi:type="dcterms:W3CDTF">2024-07-31T04:56:06Z</dcterms:created>
  <dcterms:modified xsi:type="dcterms:W3CDTF">2024-07-31T05:41:26Z</dcterms:modified>
</cp:coreProperties>
</file>