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81"/>
    <p:restoredTop sz="94630"/>
  </p:normalViewPr>
  <p:slideViewPr>
    <p:cSldViewPr snapToGrid="0">
      <p:cViewPr>
        <p:scale>
          <a:sx n="87" d="100"/>
          <a:sy n="87" d="100"/>
        </p:scale>
        <p:origin x="17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 DURATION (MILLISEC)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EAGER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SELECT</c:v>
                </c:pt>
                <c:pt idx="1">
                  <c:v>JOIN</c:v>
                </c:pt>
                <c:pt idx="2">
                  <c:v>SUBSELECT</c:v>
                </c:pt>
                <c:pt idx="3">
                  <c:v>BATCH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10961</c:v>
                </c:pt>
                <c:pt idx="1">
                  <c:v>4895</c:v>
                </c:pt>
                <c:pt idx="2">
                  <c:v>3744</c:v>
                </c:pt>
                <c:pt idx="3">
                  <c:v>4555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4-4847-93EF-B639413824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SELECT</c:v>
                </c:pt>
                <c:pt idx="1">
                  <c:v>JOIN</c:v>
                </c:pt>
                <c:pt idx="2">
                  <c:v>SUBSELECT</c:v>
                </c:pt>
                <c:pt idx="3">
                  <c:v>BATCH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8678</c:v>
                </c:pt>
                <c:pt idx="1">
                  <c:v>4756</c:v>
                </c:pt>
                <c:pt idx="2">
                  <c:v>4823</c:v>
                </c:pt>
                <c:pt idx="3">
                  <c:v>10189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B4-4847-93EF-B639413824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934816"/>
        <c:axId val="82659808"/>
      </c:barChart>
      <c:catAx>
        <c:axId val="8193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9808"/>
        <c:crosses val="autoZero"/>
        <c:auto val="1"/>
        <c:lblAlgn val="ctr"/>
        <c:lblOffset val="100"/>
        <c:noMultiLvlLbl val="0"/>
      </c:catAx>
      <c:valAx>
        <c:axId val="8265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3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SQL QUERIES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EAGER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SELECT</c:v>
                </c:pt>
                <c:pt idx="1">
                  <c:v>JOIN</c:v>
                </c:pt>
                <c:pt idx="2">
                  <c:v>SUBSELECT</c:v>
                </c:pt>
                <c:pt idx="3">
                  <c:v>BATCH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F-4241-B6EE-55F1E87D3F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SELECT</c:v>
                </c:pt>
                <c:pt idx="1">
                  <c:v>JOIN</c:v>
                </c:pt>
                <c:pt idx="2">
                  <c:v>SUBSELECT</c:v>
                </c:pt>
                <c:pt idx="3">
                  <c:v>BATCH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1001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F-4241-B6EE-55F1E87D3F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934816"/>
        <c:axId val="82659808"/>
      </c:barChart>
      <c:catAx>
        <c:axId val="8193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9808"/>
        <c:crosses val="autoZero"/>
        <c:auto val="1"/>
        <c:lblAlgn val="ctr"/>
        <c:lblOffset val="100"/>
        <c:noMultiLvlLbl val="0"/>
      </c:catAx>
      <c:valAx>
        <c:axId val="8265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3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 USAGE (MB)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EAGER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SELECT</c:v>
                </c:pt>
                <c:pt idx="1">
                  <c:v>JOIN</c:v>
                </c:pt>
                <c:pt idx="2">
                  <c:v>SUBSELECT</c:v>
                </c:pt>
                <c:pt idx="3">
                  <c:v>BATCH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1064</c:v>
                </c:pt>
                <c:pt idx="1">
                  <c:v>1043</c:v>
                </c:pt>
                <c:pt idx="2">
                  <c:v>1077</c:v>
                </c:pt>
                <c:pt idx="3">
                  <c:v>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BC-D344-A4DA-C114AAEABA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LAZY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SELECT</c:v>
                </c:pt>
                <c:pt idx="1">
                  <c:v>JOIN</c:v>
                </c:pt>
                <c:pt idx="2">
                  <c:v>SUBSELECT</c:v>
                </c:pt>
                <c:pt idx="3">
                  <c:v>BATCH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907</c:v>
                </c:pt>
                <c:pt idx="1">
                  <c:v>1185</c:v>
                </c:pt>
                <c:pt idx="2">
                  <c:v>942</c:v>
                </c:pt>
                <c:pt idx="3">
                  <c:v>1054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BC-D344-A4DA-C114AAEABA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1934816"/>
        <c:axId val="82659808"/>
      </c:lineChart>
      <c:catAx>
        <c:axId val="8193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9808"/>
        <c:crosses val="autoZero"/>
        <c:auto val="1"/>
        <c:lblAlgn val="ctr"/>
        <c:lblOffset val="100"/>
        <c:noMultiLvlLbl val="0"/>
      </c:catAx>
      <c:valAx>
        <c:axId val="8265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3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 TRANSFER RATE (BYTE/MILLISEC)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EAGER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SELECT</c:v>
                </c:pt>
                <c:pt idx="1">
                  <c:v>JOIN</c:v>
                </c:pt>
                <c:pt idx="2">
                  <c:v>SUBSELECT</c:v>
                </c:pt>
                <c:pt idx="3">
                  <c:v>BATCH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2.1</c:v>
                </c:pt>
                <c:pt idx="1">
                  <c:v>4.9000000000000004</c:v>
                </c:pt>
                <c:pt idx="2">
                  <c:v>6</c:v>
                </c:pt>
                <c:pt idx="3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0D-2E4C-82B8-0EB6490821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SELECT</c:v>
                </c:pt>
                <c:pt idx="1">
                  <c:v>JOIN</c:v>
                </c:pt>
                <c:pt idx="2">
                  <c:v>SUBSELECT</c:v>
                </c:pt>
                <c:pt idx="3">
                  <c:v>BATCH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</c:v>
                </c:pt>
                <c:pt idx="1">
                  <c:v>5</c:v>
                </c:pt>
                <c:pt idx="2">
                  <c:v>4.9000000000000004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0D-2E4C-82B8-0EB6490821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1934816"/>
        <c:axId val="82659808"/>
      </c:barChart>
      <c:catAx>
        <c:axId val="8193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59808"/>
        <c:crosses val="autoZero"/>
        <c:auto val="1"/>
        <c:lblAlgn val="ctr"/>
        <c:lblOffset val="100"/>
        <c:noMultiLvlLbl val="0"/>
      </c:catAx>
      <c:valAx>
        <c:axId val="8265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3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6A3B-2C4D-41EB-BAD1-57590866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F318-EFDD-1EF1-C968-336763335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3096-4802-C46D-CC02-3318F4D6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AA11-6208-F50B-53BD-71934BB4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09A7-16F5-D4D5-9CC5-0B2D885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F566-D258-CCFD-7500-7A1F0A77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F435C-00A5-62AE-D66C-0F3D4CFA0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A5ED-A696-538D-8DB0-67A3B494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3013-B5BC-9BCA-3672-E0999A7B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17CD-5342-E07A-3DE4-8E583C9F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5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51566-E69A-79FE-6931-02FA1A3C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FB7D9-0601-B4D9-9C33-11AC18F0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7502-3195-C47D-7A53-4AF1ABA4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24DD2-6600-0864-3E08-E57E3BC8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05D8-03B6-FFF1-4E09-CF17F6B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2FA6-F783-3EDF-B4A6-1FF15AC4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DAB4-D097-DE93-55A2-BAA58D9D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0D46-5F74-7661-0F23-E176EF64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80D2-E4BA-63FF-AFE1-550EB207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C4D8-42D0-EEF0-2219-D1E8B8C0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336B-FC72-15B2-8DE5-B350D1AF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1B2AE-C1EE-057D-E1D1-F3997A54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4054-2A25-B4DD-9949-9F3943F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5B56-C529-2B8F-AD29-85351BA0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E5CB-AD48-D18A-FE93-5073B149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BE8E-5CDD-3F81-B3B4-DDF66B7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296E-2567-3017-8E29-45BA011F5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84208-93BA-9642-7620-01144D481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4C7A-247E-5D62-3879-0F1433AF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8E26-8594-E237-F66E-62602F73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0DD7-1C85-0E96-C597-9194354F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D110-2283-2728-00C8-0B1A2FB8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B174-6D33-9B3F-CFD3-A0BDD5A60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B42A0-FEAE-C77F-D7D1-1736E6B33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E5CD-23E5-78AF-8796-017ACA8D4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E27D-FF21-0B2F-B61C-DE33B6BDA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AD108-52E7-72A2-D732-93D5CAD9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31CFB-08A0-B0D4-09D6-8032B029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2FEFF-2046-6A6F-CB25-0D9F487B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1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C98D-1F55-FE90-3319-4D62ADB6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B6095-C4EB-6AC3-F997-65D54F03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7B115-5EB5-E9CE-0430-DD33A2AE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962A4-5118-E9F0-48ED-EF2FC288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11889-A32B-F22E-A1ED-C7C4A37A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D8FAF-F508-6449-43BF-D6445C6E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F3B7-B109-C776-B5A9-7763419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C320-3C7F-24FA-BF42-0E50FDD9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F6D1-E425-BB57-2C99-78C4DE5C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756CB-FF5F-C99B-65C6-9D6D0B39E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BF1C-6A38-E1BE-37A6-949AC6E6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A795C-176D-F7A9-99F7-AABCC07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F8BB4-7CE2-B55A-7DC3-995C1727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1FD6-156A-994B-9BA0-87E91DB8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7EB55-3CF7-72D2-A56B-68EACB963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5A357-2342-D5D2-BDF3-DE22D04A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6CF1-88B5-4B8B-E82D-2736FA0F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E0373-DA98-694E-E2DD-540327BD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F3549-9F71-49CD-D1B2-183C4D5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B3B89-E6E0-BBD7-5057-D5B07B9B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F7A3-498E-3DDA-4E1D-A23E5AED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F3E8-BC4C-11E5-808D-09B248F8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EB8A4-7991-8C43-84E0-ACF5B8B7831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44DE-1573-853C-6859-080429D87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9434-5451-EA6C-2767-9BD1096BD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4B4F3-8EB3-3D4D-8AAC-6C7B97460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A04D-D462-6CD0-44A6-6D830BB53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800" y="1110016"/>
            <a:ext cx="9144000" cy="2387600"/>
          </a:xfrm>
        </p:spPr>
        <p:txBody>
          <a:bodyPr/>
          <a:lstStyle/>
          <a:p>
            <a:r>
              <a:rPr lang="en-US" dirty="0">
                <a:latin typeface="URW Geometric" pitchFamily="2" charset="77"/>
              </a:rPr>
              <a:t>Spring Data II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F31C2-A5A5-DAC8-8987-9D4DEFAB8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111" y="3624616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URW Geometric" pitchFamily="2" charset="77"/>
              </a:rPr>
              <a:t>David Davaatulga</a:t>
            </a:r>
          </a:p>
          <a:p>
            <a:pPr algn="r"/>
            <a:r>
              <a:rPr lang="en-US" dirty="0">
                <a:latin typeface="URW Geometric" pitchFamily="2" charset="77"/>
              </a:rPr>
              <a:t>Janet Isak</a:t>
            </a:r>
          </a:p>
          <a:p>
            <a:pPr algn="r"/>
            <a:r>
              <a:rPr lang="en-US" dirty="0" err="1">
                <a:latin typeface="URW Geometric" pitchFamily="2" charset="77"/>
              </a:rPr>
              <a:t>Sainzaya</a:t>
            </a:r>
            <a:r>
              <a:rPr lang="en-US" dirty="0">
                <a:latin typeface="URW Geometric" pitchFamily="2" charset="77"/>
              </a:rPr>
              <a:t> </a:t>
            </a:r>
            <a:r>
              <a:rPr lang="en-US" dirty="0" err="1">
                <a:latin typeface="URW Geometric" pitchFamily="2" charset="77"/>
              </a:rPr>
              <a:t>Batkhuu</a:t>
            </a:r>
            <a:endParaRPr lang="en-US" dirty="0">
              <a:latin typeface="URW Geometric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80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5AB-6C5B-C584-48EE-9FB22E90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36" y="0"/>
            <a:ext cx="10515600" cy="1325563"/>
          </a:xfrm>
        </p:spPr>
        <p:txBody>
          <a:bodyPr/>
          <a:lstStyle/>
          <a:p>
            <a:r>
              <a:rPr lang="en-US" dirty="0">
                <a:latin typeface="URW Geometric" pitchFamily="2" charset="77"/>
              </a:rPr>
              <a:t>Benchmark</a:t>
            </a:r>
            <a:r>
              <a:rPr lang="en-US" sz="2400" dirty="0">
                <a:solidFill>
                  <a:schemeClr val="accent6"/>
                </a:solidFill>
                <a:latin typeface="URW Geometric" pitchFamily="2" charset="77"/>
              </a:rPr>
              <a:t> – Table</a:t>
            </a:r>
            <a:endParaRPr lang="en-US" dirty="0">
              <a:solidFill>
                <a:schemeClr val="accent6"/>
              </a:solidFill>
              <a:latin typeface="URW Geometric" pitchFamily="2" charset="7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307D0-CBB0-9AC6-7C53-82372DAB4E4E}"/>
              </a:ext>
            </a:extLst>
          </p:cNvPr>
          <p:cNvCxnSpPr/>
          <p:nvPr/>
        </p:nvCxnSpPr>
        <p:spPr>
          <a:xfrm>
            <a:off x="0" y="118533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81F40-871D-42FB-D30D-14125DF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9345"/>
              </p:ext>
            </p:extLst>
          </p:nvPr>
        </p:nvGraphicFramePr>
        <p:xfrm>
          <a:off x="732554" y="2804251"/>
          <a:ext cx="10703142" cy="2966720"/>
        </p:xfrm>
        <a:graphic>
          <a:graphicData uri="http://schemas.openxmlformats.org/drawingml/2006/table">
            <a:tbl>
              <a:tblPr firstRow="1" firstCol="1" bandRow="1" bandCol="1">
                <a:tableStyleId>{912C8C85-51F0-491E-9774-3900AFEF0FD7}</a:tableStyleId>
              </a:tblPr>
              <a:tblGrid>
                <a:gridCol w="1486488">
                  <a:extLst>
                    <a:ext uri="{9D8B030D-6E8A-4147-A177-3AD203B41FA5}">
                      <a16:colId xmlns:a16="http://schemas.microsoft.com/office/drawing/2014/main" val="2964088169"/>
                    </a:ext>
                  </a:extLst>
                </a:gridCol>
                <a:gridCol w="1506207">
                  <a:extLst>
                    <a:ext uri="{9D8B030D-6E8A-4147-A177-3AD203B41FA5}">
                      <a16:colId xmlns:a16="http://schemas.microsoft.com/office/drawing/2014/main" val="3503533807"/>
                    </a:ext>
                  </a:extLst>
                </a:gridCol>
                <a:gridCol w="1312857">
                  <a:extLst>
                    <a:ext uri="{9D8B030D-6E8A-4147-A177-3AD203B41FA5}">
                      <a16:colId xmlns:a16="http://schemas.microsoft.com/office/drawing/2014/main" val="3026976042"/>
                    </a:ext>
                  </a:extLst>
                </a:gridCol>
                <a:gridCol w="1136968">
                  <a:extLst>
                    <a:ext uri="{9D8B030D-6E8A-4147-A177-3AD203B41FA5}">
                      <a16:colId xmlns:a16="http://schemas.microsoft.com/office/drawing/2014/main" val="152718480"/>
                    </a:ext>
                  </a:extLst>
                </a:gridCol>
                <a:gridCol w="1150192">
                  <a:extLst>
                    <a:ext uri="{9D8B030D-6E8A-4147-A177-3AD203B41FA5}">
                      <a16:colId xmlns:a16="http://schemas.microsoft.com/office/drawing/2014/main" val="4252841083"/>
                    </a:ext>
                  </a:extLst>
                </a:gridCol>
                <a:gridCol w="2033127">
                  <a:extLst>
                    <a:ext uri="{9D8B030D-6E8A-4147-A177-3AD203B41FA5}">
                      <a16:colId xmlns:a16="http://schemas.microsoft.com/office/drawing/2014/main" val="2630067204"/>
                    </a:ext>
                  </a:extLst>
                </a:gridCol>
                <a:gridCol w="2077303">
                  <a:extLst>
                    <a:ext uri="{9D8B030D-6E8A-4147-A177-3AD203B41FA5}">
                      <a16:colId xmlns:a16="http://schemas.microsoft.com/office/drawing/2014/main" val="179061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URW Geometric" pitchFamily="2" charset="77"/>
                        </a:rPr>
                        <a:t>Fetch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URW Geometric" pitchFamily="2" charset="77"/>
                        </a:rPr>
                        <a:t>Fetch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URW Geometric" pitchFamily="2" charset="77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URW Geometric" pitchFamily="2" charset="77"/>
                        </a:rPr>
                        <a:t># of SQLs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URW Geometric" pitchFamily="2" charset="77"/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URW Geometric" pitchFamily="2" charset="77"/>
                        </a:rPr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URW Geometric" pitchFamily="2" charset="77"/>
                        </a:rPr>
                        <a:t>Data Transfer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5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10961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ms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1064 mb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2.1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bytes/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millisec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2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1001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8678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ms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907 mb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2.7 bytes/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millisec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4895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ms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1043 mb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4.9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bytes/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millisec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9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SUBSELECT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3744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ms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1077 mb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6.0 bytes/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millisec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0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4823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ms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942 mb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4.9 bytes/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millisec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9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4555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ms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602 mb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5.2 bytes/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millisec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URW Geometric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10189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ms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URW Geometric" pitchFamily="2" charset="77"/>
                          <a:ea typeface="+mn-ea"/>
                          <a:cs typeface="+mn-cs"/>
                        </a:rPr>
                        <a:t>1054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mb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bytes/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millisec</a:t>
                      </a:r>
                      <a:endParaRPr lang="en-US" dirty="0">
                        <a:latin typeface="URW Geometr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914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0D974-A7F5-6E53-B35B-0702EDAD4743}"/>
              </a:ext>
            </a:extLst>
          </p:cNvPr>
          <p:cNvSpPr txBox="1"/>
          <p:nvPr/>
        </p:nvSpPr>
        <p:spPr>
          <a:xfrm>
            <a:off x="732554" y="1456564"/>
            <a:ext cx="1116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RW Geometric" pitchFamily="2" charset="77"/>
              </a:rPr>
              <a:t>We implemented entity class for all fetch strategies with both lazy and eager fetch modes, following are the result, using same sample data on each. We used </a:t>
            </a:r>
            <a:r>
              <a:rPr lang="en-US" b="0" dirty="0">
                <a:latin typeface="URW Geometric" pitchFamily="2" charset="77"/>
              </a:rPr>
              <a:t>data transfer rate instead of size as it would be same for all, but each one would have different transfer rate.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E3419-97E0-CEC7-8020-60DB7CC87E4C}"/>
              </a:ext>
            </a:extLst>
          </p:cNvPr>
          <p:cNvSpPr txBox="1"/>
          <p:nvPr/>
        </p:nvSpPr>
        <p:spPr>
          <a:xfrm>
            <a:off x="5400931" y="131002"/>
            <a:ext cx="513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Users</a:t>
            </a:r>
            <a:r>
              <a:rPr lang="en-US" dirty="0"/>
              <a:t>: 99</a:t>
            </a:r>
          </a:p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Products</a:t>
            </a:r>
            <a:r>
              <a:rPr lang="en-US" dirty="0"/>
              <a:t>: 100</a:t>
            </a:r>
          </a:p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Reviews</a:t>
            </a:r>
            <a:r>
              <a:rPr lang="en-US" dirty="0"/>
              <a:t>: 1,000,000 (1000 per Product)</a:t>
            </a:r>
          </a:p>
        </p:txBody>
      </p:sp>
    </p:spTree>
    <p:extLst>
      <p:ext uri="{BB962C8B-B14F-4D97-AF65-F5344CB8AC3E}">
        <p14:creationId xmlns:p14="http://schemas.microsoft.com/office/powerpoint/2010/main" val="79030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5AB-6C5B-C584-48EE-9FB22E90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11" y="0"/>
            <a:ext cx="10515600" cy="1325563"/>
          </a:xfrm>
        </p:spPr>
        <p:txBody>
          <a:bodyPr/>
          <a:lstStyle/>
          <a:p>
            <a:r>
              <a:rPr lang="en-US" dirty="0">
                <a:latin typeface="URW Geometric" pitchFamily="2" charset="77"/>
              </a:rPr>
              <a:t>Benchmark</a:t>
            </a:r>
            <a:r>
              <a:rPr lang="en-US" sz="2400" dirty="0">
                <a:solidFill>
                  <a:schemeClr val="accent6"/>
                </a:solidFill>
                <a:latin typeface="URW Geometric" pitchFamily="2" charset="77"/>
              </a:rPr>
              <a:t> – Bar chart</a:t>
            </a:r>
            <a:endParaRPr lang="en-US" dirty="0">
              <a:solidFill>
                <a:schemeClr val="accent6"/>
              </a:solidFill>
              <a:latin typeface="URW Geometric" pitchFamily="2" charset="7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307D0-CBB0-9AC6-7C53-82372DAB4E4E}"/>
              </a:ext>
            </a:extLst>
          </p:cNvPr>
          <p:cNvCxnSpPr/>
          <p:nvPr/>
        </p:nvCxnSpPr>
        <p:spPr>
          <a:xfrm>
            <a:off x="0" y="118533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9A37EB-CBAB-6D34-6794-952046F8C957}"/>
              </a:ext>
            </a:extLst>
          </p:cNvPr>
          <p:cNvSpPr txBox="1"/>
          <p:nvPr/>
        </p:nvSpPr>
        <p:spPr>
          <a:xfrm>
            <a:off x="5400931" y="131002"/>
            <a:ext cx="513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Users</a:t>
            </a:r>
            <a:r>
              <a:rPr lang="en-US" dirty="0"/>
              <a:t>: 99</a:t>
            </a:r>
          </a:p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Products</a:t>
            </a:r>
            <a:r>
              <a:rPr lang="en-US" dirty="0"/>
              <a:t>: 100</a:t>
            </a:r>
          </a:p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Reviews</a:t>
            </a:r>
            <a:r>
              <a:rPr lang="en-US" dirty="0"/>
              <a:t>: 1,000,000 (1000 per Product)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E10E34C-1AFF-CCB1-6F6E-DB9004BC4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314766"/>
              </p:ext>
            </p:extLst>
          </p:nvPr>
        </p:nvGraphicFramePr>
        <p:xfrm>
          <a:off x="293513" y="1308332"/>
          <a:ext cx="5802488" cy="258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99528C-CC30-A7B3-4200-91FDBC927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807045"/>
              </p:ext>
            </p:extLst>
          </p:nvPr>
        </p:nvGraphicFramePr>
        <p:xfrm>
          <a:off x="6096000" y="1308332"/>
          <a:ext cx="5915377" cy="258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65642E-64FD-A0E7-A823-38A89D6CD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50830"/>
              </p:ext>
            </p:extLst>
          </p:nvPr>
        </p:nvGraphicFramePr>
        <p:xfrm>
          <a:off x="349957" y="3894657"/>
          <a:ext cx="5802488" cy="258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23EE3F2-D7A8-1B83-C7B3-6A68291AC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005523"/>
              </p:ext>
            </p:extLst>
          </p:nvPr>
        </p:nvGraphicFramePr>
        <p:xfrm>
          <a:off x="6096000" y="4017655"/>
          <a:ext cx="5802488" cy="258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6983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5AB-6C5B-C584-48EE-9FB22E90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11" y="0"/>
            <a:ext cx="10515600" cy="1325563"/>
          </a:xfrm>
        </p:spPr>
        <p:txBody>
          <a:bodyPr/>
          <a:lstStyle/>
          <a:p>
            <a:r>
              <a:rPr lang="en-US" dirty="0">
                <a:latin typeface="URW Geometric" pitchFamily="2" charset="77"/>
              </a:rPr>
              <a:t>Conclusion</a:t>
            </a:r>
            <a:endParaRPr lang="en-US" dirty="0">
              <a:solidFill>
                <a:schemeClr val="accent6"/>
              </a:solidFill>
              <a:latin typeface="URW Geometric" pitchFamily="2" charset="7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307D0-CBB0-9AC6-7C53-82372DAB4E4E}"/>
              </a:ext>
            </a:extLst>
          </p:cNvPr>
          <p:cNvCxnSpPr/>
          <p:nvPr/>
        </p:nvCxnSpPr>
        <p:spPr>
          <a:xfrm>
            <a:off x="0" y="118533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9A37EB-CBAB-6D34-6794-952046F8C957}"/>
              </a:ext>
            </a:extLst>
          </p:cNvPr>
          <p:cNvSpPr txBox="1"/>
          <p:nvPr/>
        </p:nvSpPr>
        <p:spPr>
          <a:xfrm>
            <a:off x="5400931" y="131002"/>
            <a:ext cx="513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Users</a:t>
            </a:r>
            <a:r>
              <a:rPr lang="en-US" dirty="0"/>
              <a:t>: 99</a:t>
            </a:r>
          </a:p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Products</a:t>
            </a:r>
            <a:r>
              <a:rPr lang="en-US" dirty="0"/>
              <a:t>: 100</a:t>
            </a:r>
          </a:p>
          <a:p>
            <a:r>
              <a:rPr lang="en-US" dirty="0"/>
              <a:t>Number of </a:t>
            </a:r>
            <a:r>
              <a:rPr lang="en-US" dirty="0">
                <a:solidFill>
                  <a:schemeClr val="accent6"/>
                </a:solidFill>
              </a:rPr>
              <a:t>Reviews</a:t>
            </a:r>
            <a:r>
              <a:rPr lang="en-US" dirty="0"/>
              <a:t>: 1,000,000 (1000 per Product)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80B9D-18F6-1D94-C76E-AFD0B94F1646}"/>
              </a:ext>
            </a:extLst>
          </p:cNvPr>
          <p:cNvSpPr txBox="1"/>
          <p:nvPr/>
        </p:nvSpPr>
        <p:spPr>
          <a:xfrm>
            <a:off x="293511" y="1495233"/>
            <a:ext cx="5802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RW Geometric" pitchFamily="2" charset="77"/>
              </a:rPr>
              <a:t>SELECT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URW Geometric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RW Geometric" pitchFamily="2" charset="77"/>
              </a:rPr>
              <a:t>Uses N+1 queries.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RW Geometric" pitchFamily="2" charset="77"/>
              </a:rPr>
              <a:t>Suitable for smaller datasets, but inefficient for large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RW Geometric" pitchFamily="2" charset="77"/>
              </a:rPr>
              <a:t>Eager: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RW Geometric" pitchFamily="2" charset="77"/>
              </a:rPr>
              <a:t> Fetches all associated data immediately, potentially causing significant memory usage.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RW Geometric" pitchFamily="2" charset="77"/>
              </a:rPr>
              <a:t>Lazy: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URW Geometric" pitchFamily="2" charset="77"/>
              </a:rPr>
              <a:t> Only loads associated data when you actually need it, improving initial memory usage.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2197C-357D-CDE7-B444-F8CEE73F3742}"/>
              </a:ext>
            </a:extLst>
          </p:cNvPr>
          <p:cNvSpPr txBox="1"/>
          <p:nvPr/>
        </p:nvSpPr>
        <p:spPr>
          <a:xfrm>
            <a:off x="293510" y="3973227"/>
            <a:ext cx="5802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J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OIN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Grabs all required data in a single query.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This may be slower than SELECT for small datasets, but often more efficient for larger ones, especially if the JOIN is well-structured.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Memory usage comparable to SELECT with eager fetching.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Always eager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759B8-B263-AC2F-3D13-3FE8A0D2A4DB}"/>
              </a:ext>
            </a:extLst>
          </p:cNvPr>
          <p:cNvSpPr txBox="1"/>
          <p:nvPr/>
        </p:nvSpPr>
        <p:spPr>
          <a:xfrm>
            <a:off x="6096000" y="1491708"/>
            <a:ext cx="5802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SUBSELECT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Uses nested queries to fetch associated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Reduces query count to just 2.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Eager: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 Can be slower due to multiple sub-queries and high resource usage.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Lazy: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 Can optimize memory usage by delaying data loading.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CBF80-8DF9-86BE-4B8B-035E5B8BEA37}"/>
              </a:ext>
            </a:extLst>
          </p:cNvPr>
          <p:cNvSpPr txBox="1"/>
          <p:nvPr/>
        </p:nvSpPr>
        <p:spPr>
          <a:xfrm>
            <a:off x="6095999" y="3973227"/>
            <a:ext cx="6130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Batch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Breaks down data retrieval into smaller chunks.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Performance depends heavily on the chosen batch size.</a:t>
            </a:r>
          </a:p>
        </p:txBody>
      </p:sp>
    </p:spTree>
    <p:extLst>
      <p:ext uri="{BB962C8B-B14F-4D97-AF65-F5344CB8AC3E}">
        <p14:creationId xmlns:p14="http://schemas.microsoft.com/office/powerpoint/2010/main" val="408006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403</Words>
  <Application>Microsoft Macintosh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URW Geometric</vt:lpstr>
      <vt:lpstr>Office Theme</vt:lpstr>
      <vt:lpstr>Spring Data II Report</vt:lpstr>
      <vt:lpstr>Benchmark – Table</vt:lpstr>
      <vt:lpstr>Benchmark – Bar chart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II Report</dc:title>
  <dc:creator>Enkhsaikhan Davaatulga</dc:creator>
  <cp:lastModifiedBy>Enkhsaikhan Davaatulga</cp:lastModifiedBy>
  <cp:revision>2</cp:revision>
  <dcterms:created xsi:type="dcterms:W3CDTF">2024-04-12T16:00:57Z</dcterms:created>
  <dcterms:modified xsi:type="dcterms:W3CDTF">2024-04-12T20:23:50Z</dcterms:modified>
</cp:coreProperties>
</file>