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5"/>
  </p:notesMasterIdLst>
  <p:sldIdLst>
    <p:sldId id="256" r:id="rId2"/>
    <p:sldId id="257" r:id="rId3"/>
    <p:sldId id="258" r:id="rId4"/>
    <p:sldId id="268" r:id="rId5"/>
    <p:sldId id="269" r:id="rId6"/>
    <p:sldId id="270" r:id="rId7"/>
    <p:sldId id="271" r:id="rId8"/>
    <p:sldId id="272" r:id="rId9"/>
    <p:sldId id="273" r:id="rId10"/>
    <p:sldId id="274" r:id="rId11"/>
    <p:sldId id="275" r:id="rId12"/>
    <p:sldId id="276" r:id="rId13"/>
    <p:sldId id="277" r:id="rId14"/>
    <p:sldId id="267" r:id="rId15"/>
    <p:sldId id="283" r:id="rId16"/>
    <p:sldId id="260" r:id="rId17"/>
    <p:sldId id="278" r:id="rId18"/>
    <p:sldId id="285" r:id="rId19"/>
    <p:sldId id="279" r:id="rId20"/>
    <p:sldId id="287" r:id="rId21"/>
    <p:sldId id="288" r:id="rId22"/>
    <p:sldId id="266" r:id="rId23"/>
    <p:sldId id="284" r:id="rId24"/>
    <p:sldId id="286" r:id="rId25"/>
    <p:sldId id="281" r:id="rId26"/>
    <p:sldId id="280" r:id="rId27"/>
    <p:sldId id="282" r:id="rId28"/>
    <p:sldId id="289" r:id="rId29"/>
    <p:sldId id="290" r:id="rId30"/>
    <p:sldId id="293" r:id="rId31"/>
    <p:sldId id="291" r:id="rId32"/>
    <p:sldId id="292" r:id="rId33"/>
    <p:sldId id="294" r:id="rId34"/>
    <p:sldId id="295" r:id="rId35"/>
    <p:sldId id="296" r:id="rId36"/>
    <p:sldId id="297" r:id="rId37"/>
    <p:sldId id="298" r:id="rId38"/>
    <p:sldId id="299" r:id="rId39"/>
    <p:sldId id="300" r:id="rId40"/>
    <p:sldId id="301" r:id="rId41"/>
    <p:sldId id="302" r:id="rId42"/>
    <p:sldId id="304" r:id="rId43"/>
    <p:sldId id="305" r:id="rId44"/>
    <p:sldId id="306" r:id="rId45"/>
    <p:sldId id="308" r:id="rId46"/>
    <p:sldId id="309" r:id="rId47"/>
    <p:sldId id="310" r:id="rId48"/>
    <p:sldId id="311" r:id="rId49"/>
    <p:sldId id="312" r:id="rId50"/>
    <p:sldId id="313" r:id="rId51"/>
    <p:sldId id="314" r:id="rId52"/>
    <p:sldId id="315" r:id="rId53"/>
    <p:sldId id="316"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00" autoAdjust="0"/>
    <p:restoredTop sz="93489" autoAdjust="0"/>
  </p:normalViewPr>
  <p:slideViewPr>
    <p:cSldViewPr snapToGrid="0" snapToObjects="1">
      <p:cViewPr varScale="1">
        <p:scale>
          <a:sx n="82" d="100"/>
          <a:sy n="82" d="100"/>
        </p:scale>
        <p:origin x="260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F65DC0-F584-45D2-8C5F-2DED4D65BCA5}" type="datetimeFigureOut">
              <a:rPr lang="en-GB" smtClean="0"/>
              <a:t>27/12/2024</a:t>
            </a:fld>
            <a:endParaRPr lang="en-GB"/>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GB"/>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C362E-571A-4A4E-9353-A123EFCE1FB5}" type="slidenum">
              <a:rPr lang="en-GB" smtClean="0"/>
              <a:t>‹#›</a:t>
            </a:fld>
            <a:endParaRPr lang="en-GB"/>
          </a:p>
        </p:txBody>
      </p:sp>
    </p:spTree>
    <p:extLst>
      <p:ext uri="{BB962C8B-B14F-4D97-AF65-F5344CB8AC3E}">
        <p14:creationId xmlns:p14="http://schemas.microsoft.com/office/powerpoint/2010/main" val="2785500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GB" dirty="0"/>
          </a:p>
        </p:txBody>
      </p:sp>
      <p:sp>
        <p:nvSpPr>
          <p:cNvPr id="4" name="Slayt Numarası Yer Tutucusu 3"/>
          <p:cNvSpPr>
            <a:spLocks noGrp="1"/>
          </p:cNvSpPr>
          <p:nvPr>
            <p:ph type="sldNum" sz="quarter" idx="10"/>
          </p:nvPr>
        </p:nvSpPr>
        <p:spPr/>
        <p:txBody>
          <a:bodyPr/>
          <a:lstStyle/>
          <a:p>
            <a:fld id="{BA5C362E-571A-4A4E-9353-A123EFCE1FB5}" type="slidenum">
              <a:rPr lang="en-GB" smtClean="0"/>
              <a:t>10</a:t>
            </a:fld>
            <a:endParaRPr lang="en-GB"/>
          </a:p>
        </p:txBody>
      </p:sp>
    </p:spTree>
    <p:extLst>
      <p:ext uri="{BB962C8B-B14F-4D97-AF65-F5344CB8AC3E}">
        <p14:creationId xmlns:p14="http://schemas.microsoft.com/office/powerpoint/2010/main" val="2373382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GB" dirty="0"/>
          </a:p>
        </p:txBody>
      </p:sp>
      <p:sp>
        <p:nvSpPr>
          <p:cNvPr id="4" name="Slayt Numarası Yer Tutucusu 3"/>
          <p:cNvSpPr>
            <a:spLocks noGrp="1"/>
          </p:cNvSpPr>
          <p:nvPr>
            <p:ph type="sldNum" sz="quarter" idx="10"/>
          </p:nvPr>
        </p:nvSpPr>
        <p:spPr/>
        <p:txBody>
          <a:bodyPr/>
          <a:lstStyle/>
          <a:p>
            <a:fld id="{BA5C362E-571A-4A4E-9353-A123EFCE1FB5}" type="slidenum">
              <a:rPr lang="en-GB" smtClean="0"/>
              <a:t>24</a:t>
            </a:fld>
            <a:endParaRPr lang="en-GB"/>
          </a:p>
        </p:txBody>
      </p:sp>
    </p:spTree>
    <p:extLst>
      <p:ext uri="{BB962C8B-B14F-4D97-AF65-F5344CB8AC3E}">
        <p14:creationId xmlns:p14="http://schemas.microsoft.com/office/powerpoint/2010/main" val="1372149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tr-TR"/>
              <a:t>Asıl başlık stili için tıklatın</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160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161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tr-TR"/>
              <a:t>Asıl başlık stili için tıklatın</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438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7419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tr-TR"/>
              <a:t>Asıl başlık stili için tıklatın</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967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tr-TR"/>
              <a:t>Asıl başlık stili için tıklatın</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690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768096" y="2967788"/>
            <a:ext cx="3566160" cy="33415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tr-TR"/>
              <a:t>Asıl metin stillerini düzenle</a:t>
            </a:r>
          </a:p>
        </p:txBody>
      </p:sp>
      <p:sp>
        <p:nvSpPr>
          <p:cNvPr id="6" name="Content Placeholder 5"/>
          <p:cNvSpPr>
            <a:spLocks noGrp="1"/>
          </p:cNvSpPr>
          <p:nvPr>
            <p:ph sz="quarter" idx="4"/>
          </p:nvPr>
        </p:nvSpPr>
        <p:spPr>
          <a:xfrm>
            <a:off x="4491990" y="2967788"/>
            <a:ext cx="3566160" cy="33415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65009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1446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757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tr-TR"/>
              <a:t>Asıl başlık stili için tıklatın</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5BCAD085-E8A6-8845-BD4E-CB4CCA059FC4}"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20490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tr-TR"/>
              <a:t>Resim eklemek için simgeyi tıklatın</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a:t>
            </a:r>
          </a:p>
        </p:txBody>
      </p:sp>
      <p:sp>
        <p:nvSpPr>
          <p:cNvPr id="5" name="Date Placeholder 4"/>
          <p:cNvSpPr>
            <a:spLocks noGrp="1"/>
          </p:cNvSpPr>
          <p:nvPr>
            <p:ph type="dt" sz="half" idx="10"/>
          </p:nvPr>
        </p:nvSpPr>
        <p:spPr/>
        <p:txBody>
          <a:bodyPr/>
          <a:lstStyle/>
          <a:p>
            <a:fld id="{5BCAD085-E8A6-8845-BD4E-CB4CCA059FC4}"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375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12/27/2024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316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Tıtanıc</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dataset</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classıfıcatıon</a:t>
            </a:r>
            <a:r>
              <a:rPr lang="tr-T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analysıs</a:t>
            </a:r>
          </a:p>
        </p:txBody>
      </p:sp>
      <p:sp>
        <p:nvSpPr>
          <p:cNvPr id="3" name="Subtitle 2"/>
          <p:cNvSpPr>
            <a:spLocks noGrp="1"/>
          </p:cNvSpPr>
          <p:nvPr>
            <p:ph type="subTitle" idx="1"/>
          </p:nvPr>
        </p:nvSpPr>
        <p:spPr/>
        <p:txBody>
          <a:bodyPr/>
          <a:lstStyle/>
          <a:p>
            <a:r>
              <a:rPr lang="tr-TR" dirty="0">
                <a:latin typeface="Times New Roman" panose="02020603050405020304" pitchFamily="18" charset="0"/>
                <a:cs typeface="Times New Roman" panose="02020603050405020304" pitchFamily="18" charset="0"/>
              </a:rPr>
              <a:t>Arda Nalbant</a:t>
            </a:r>
          </a:p>
          <a:p>
            <a:r>
              <a:rPr lang="tr-TR" dirty="0">
                <a:latin typeface="Times New Roman" panose="02020603050405020304" pitchFamily="18" charset="0"/>
                <a:cs typeface="Times New Roman" panose="02020603050405020304" pitchFamily="18" charset="0"/>
              </a:rPr>
              <a:t>Niyazi Ozan Ateş</a:t>
            </a:r>
          </a:p>
          <a:p>
            <a:r>
              <a:rPr lang="tr-TR" dirty="0">
                <a:latin typeface="Times New Roman" panose="02020603050405020304" pitchFamily="18" charset="0"/>
                <a:cs typeface="Times New Roman" panose="02020603050405020304" pitchFamily="18" charset="0"/>
              </a:rPr>
              <a:t>Umut Bayar</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PARCH</a:t>
            </a:r>
            <a:endParaRPr lang="en-GB"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537186" y="1713346"/>
            <a:ext cx="3452923" cy="4023360"/>
          </a:xfrm>
        </p:spPr>
        <p:txBody>
          <a:bodyPr/>
          <a:lstStyle/>
          <a:p>
            <a:r>
              <a:rPr lang="en-GB" dirty="0">
                <a:latin typeface="Times New Roman" panose="02020603050405020304" pitchFamily="18" charset="0"/>
                <a:cs typeface="Times New Roman" panose="02020603050405020304" pitchFamily="18" charset="0"/>
              </a:rPr>
              <a:t>The number of parents or children the passenger had aboard the Titanic.</a:t>
            </a:r>
          </a:p>
          <a:p>
            <a:endParaRPr lang="en-GB"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3"/>
          <a:stretch>
            <a:fillRect/>
          </a:stretch>
        </p:blipFill>
        <p:spPr>
          <a:xfrm>
            <a:off x="4280625" y="0"/>
            <a:ext cx="4419711" cy="2759797"/>
          </a:xfrm>
          <a:prstGeom prst="rect">
            <a:avLst/>
          </a:prstGeom>
        </p:spPr>
      </p:pic>
      <p:pic>
        <p:nvPicPr>
          <p:cNvPr id="5" name="Picture 4" descr="Sinking-Titanic-PNG-Transparent-Image.png (900×6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692935">
            <a:off x="-3566275"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22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Fare</a:t>
            </a:r>
            <a:r>
              <a:rPr lang="en-GB" dirty="0"/>
              <a:t/>
            </a:r>
            <a:br>
              <a:rPr lang="en-GB" dirty="0"/>
            </a:br>
            <a:endParaRPr lang="en-GB" dirty="0"/>
          </a:p>
        </p:txBody>
      </p:sp>
      <p:sp>
        <p:nvSpPr>
          <p:cNvPr id="3" name="İçerik Yer Tutucusu 2"/>
          <p:cNvSpPr>
            <a:spLocks noGrp="1"/>
          </p:cNvSpPr>
          <p:nvPr>
            <p:ph idx="1"/>
          </p:nvPr>
        </p:nvSpPr>
        <p:spPr>
          <a:xfrm>
            <a:off x="666497" y="1574800"/>
            <a:ext cx="4108704" cy="4023360"/>
          </a:xfrm>
        </p:spPr>
        <p:txBody>
          <a:bodyPr/>
          <a:lstStyle/>
          <a:p>
            <a:r>
              <a:rPr lang="en-GB" dirty="0">
                <a:latin typeface="Times New Roman" panose="02020603050405020304" pitchFamily="18" charset="0"/>
                <a:cs typeface="Times New Roman" panose="02020603050405020304" pitchFamily="18" charset="0"/>
              </a:rPr>
              <a:t>The fare that the passenger paid for the ticket.</a:t>
            </a:r>
          </a:p>
          <a:p>
            <a:endParaRPr lang="en-GB" dirty="0"/>
          </a:p>
        </p:txBody>
      </p:sp>
      <p:pic>
        <p:nvPicPr>
          <p:cNvPr id="4" name="Resim 3"/>
          <p:cNvPicPr>
            <a:picLocks noChangeAspect="1"/>
          </p:cNvPicPr>
          <p:nvPr/>
        </p:nvPicPr>
        <p:blipFill>
          <a:blip r:embed="rId2"/>
          <a:stretch>
            <a:fillRect/>
          </a:stretch>
        </p:blipFill>
        <p:spPr>
          <a:xfrm>
            <a:off x="5059474" y="25400"/>
            <a:ext cx="4084525" cy="3098800"/>
          </a:xfrm>
          <a:prstGeom prst="rect">
            <a:avLst/>
          </a:prstGeom>
        </p:spPr>
      </p:pic>
      <p:pic>
        <p:nvPicPr>
          <p:cNvPr id="6" name="Picture 4" descr="Sinking-Titanic-PNG-Transparent-Image.png (900×6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11747">
            <a:off x="-3566275"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168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EMBARKED</a:t>
            </a:r>
            <a:endParaRPr lang="en-GB"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657260" y="1676400"/>
            <a:ext cx="3286668" cy="4023360"/>
          </a:xfrm>
        </p:spPr>
        <p:txBody>
          <a:bodyPr/>
          <a:lstStyle/>
          <a:p>
            <a:r>
              <a:rPr lang="en-GB" dirty="0">
                <a:latin typeface="Times New Roman" panose="02020603050405020304" pitchFamily="18" charset="0"/>
                <a:cs typeface="Times New Roman" panose="02020603050405020304" pitchFamily="18" charset="0"/>
              </a:rPr>
              <a:t>The port where the passenger boarded the Titanic. The categorical values turned to binary using one-hot encoding:</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 Cherbourg</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"Q": Queenstown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 Southampton</a:t>
            </a:r>
          </a:p>
          <a:p>
            <a:endParaRPr lang="en-GB"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5070543" y="3731491"/>
            <a:ext cx="4033353" cy="3059978"/>
          </a:xfrm>
          <a:prstGeom prst="rect">
            <a:avLst/>
          </a:prstGeom>
        </p:spPr>
      </p:pic>
      <p:pic>
        <p:nvPicPr>
          <p:cNvPr id="6" name="Picture 4" descr="Sinking-Titanic-PNG-Transparent-Image.png (900×6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03054">
            <a:off x="-3630929"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98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Correlatıon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matrıx</a:t>
            </a:r>
            <a:endParaRPr lang="en-GB"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1" y="1810327"/>
            <a:ext cx="4359564" cy="4692074"/>
          </a:xfrm>
        </p:spPr>
        <p:txBody>
          <a:bodyPr>
            <a:normAutofit fontScale="92500"/>
          </a:bodyPr>
          <a:lstStyle/>
          <a:p>
            <a:pPr algn="just"/>
            <a:r>
              <a:rPr lang="en-GB" dirty="0">
                <a:latin typeface="Times New Roman" panose="02020603050405020304" pitchFamily="18" charset="0"/>
                <a:cs typeface="Times New Roman" panose="02020603050405020304" pitchFamily="18" charset="0"/>
              </a:rPr>
              <a:t>A correlation matrix is a table that shows the correlation coefficients between multiple variables. Each cell in the matrix represents the correlation between two variables, ranging from -1 to 1:</a:t>
            </a:r>
            <a:endParaRPr lang="tr-TR"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+1 indicates a perfect positive correlation (both variables increase together).</a:t>
            </a:r>
            <a:endParaRPr lang="tr-TR"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-1 indicates a perfect negative correlation (one variable increases while the other decreases).</a:t>
            </a:r>
            <a:endParaRPr lang="tr-TR"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0 indicates no linear relationship between the variables.</a:t>
            </a:r>
          </a:p>
          <a:p>
            <a:pPr algn="just"/>
            <a:endParaRPr lang="en-GB"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4367591" y="1995055"/>
            <a:ext cx="4642004" cy="4128653"/>
          </a:xfrm>
          <a:prstGeom prst="rect">
            <a:avLst/>
          </a:prstGeom>
        </p:spPr>
      </p:pic>
    </p:spTree>
    <p:extLst>
      <p:ext uri="{BB962C8B-B14F-4D97-AF65-F5344CB8AC3E}">
        <p14:creationId xmlns:p14="http://schemas.microsoft.com/office/powerpoint/2010/main" val="506932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68096" y="585216"/>
            <a:ext cx="7290054" cy="1499616"/>
          </a:xfrm>
        </p:spPr>
        <p:txBody>
          <a:bodyPr/>
          <a:lstStyle/>
          <a:p>
            <a:r>
              <a:rPr lang="en-GB" dirty="0">
                <a:latin typeface="Times New Roman" panose="02020603050405020304" pitchFamily="18" charset="0"/>
                <a:cs typeface="Times New Roman" panose="02020603050405020304" pitchFamily="18" charset="0"/>
              </a:rPr>
              <a:t>Partition of the Data</a:t>
            </a:r>
          </a:p>
        </p:txBody>
      </p:sp>
      <p:sp>
        <p:nvSpPr>
          <p:cNvPr id="7" name="Content Placeholder 2"/>
          <p:cNvSpPr>
            <a:spLocks noGrp="1"/>
          </p:cNvSpPr>
          <p:nvPr>
            <p:ph idx="1"/>
          </p:nvPr>
        </p:nvSpPr>
        <p:spPr>
          <a:xfrm>
            <a:off x="658731" y="1731818"/>
            <a:ext cx="7290055" cy="4023360"/>
          </a:xfrm>
        </p:spPr>
        <p:txBody>
          <a:bodyPr/>
          <a:lstStyle/>
          <a:p>
            <a:pPr marL="0" indent="0">
              <a:buNone/>
            </a:pPr>
            <a:r>
              <a:rPr lang="tr-TR" dirty="0">
                <a:latin typeface="Times New Roman" panose="02020603050405020304" pitchFamily="18" charset="0"/>
                <a:cs typeface="Times New Roman" panose="02020603050405020304" pitchFamily="18" charset="0"/>
              </a:rPr>
              <a:t>800.000 </a:t>
            </a:r>
            <a:r>
              <a:rPr lang="tr-TR" dirty="0" err="1">
                <a:latin typeface="Times New Roman" panose="02020603050405020304" pitchFamily="18" charset="0"/>
                <a:cs typeface="Times New Roman" panose="02020603050405020304" pitchFamily="18" charset="0"/>
              </a:rPr>
              <a:t>train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instance</a:t>
            </a:r>
            <a:r>
              <a:rPr lang="tr-TR" dirty="0">
                <a:latin typeface="Times New Roman" panose="02020603050405020304" pitchFamily="18" charset="0"/>
                <a:cs typeface="Times New Roman" panose="02020603050405020304" pitchFamily="18" charset="0"/>
              </a:rPr>
              <a:t> ------------------------------- 200.000 test </a:t>
            </a:r>
            <a:r>
              <a:rPr lang="tr-TR" dirty="0" err="1">
                <a:latin typeface="Times New Roman" panose="02020603050405020304" pitchFamily="18" charset="0"/>
                <a:cs typeface="Times New Roman" panose="02020603050405020304" pitchFamily="18" charset="0"/>
              </a:rPr>
              <a:t>instance</a:t>
            </a:r>
            <a:endParaRPr lang="tr-TR" dirty="0">
              <a:latin typeface="Times New Roman" panose="02020603050405020304" pitchFamily="18" charset="0"/>
              <a:cs typeface="Times New Roman" panose="02020603050405020304" pitchFamily="18" charset="0"/>
            </a:endParaRPr>
          </a:p>
          <a:p>
            <a:pPr marL="0" indent="0">
              <a:buNone/>
            </a:pPr>
            <a:endParaRPr lang="tr-TR" dirty="0">
              <a:latin typeface="Times New Roman" panose="02020603050405020304" pitchFamily="18" charset="0"/>
              <a:cs typeface="Times New Roman" panose="02020603050405020304" pitchFamily="18" charset="0"/>
            </a:endParaRPr>
          </a:p>
        </p:txBody>
      </p:sp>
      <p:pic>
        <p:nvPicPr>
          <p:cNvPr id="10" name="Resim 9"/>
          <p:cNvPicPr>
            <a:picLocks noChangeAspect="1"/>
          </p:cNvPicPr>
          <p:nvPr/>
        </p:nvPicPr>
        <p:blipFill>
          <a:blip r:embed="rId2"/>
          <a:stretch>
            <a:fillRect/>
          </a:stretch>
        </p:blipFill>
        <p:spPr>
          <a:xfrm>
            <a:off x="155076" y="2170545"/>
            <a:ext cx="8626547" cy="3814217"/>
          </a:xfrm>
          <a:prstGeom prst="rect">
            <a:avLst/>
          </a:prstGeom>
        </p:spPr>
      </p:pic>
    </p:spTree>
    <p:extLst>
      <p:ext uri="{BB962C8B-B14F-4D97-AF65-F5344CB8AC3E}">
        <p14:creationId xmlns:p14="http://schemas.microsoft.com/office/powerpoint/2010/main" val="2122972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Implementatıon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detaıls</a:t>
            </a:r>
            <a:endParaRPr lang="en-GB"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758860" y="2295236"/>
            <a:ext cx="7290055" cy="4023360"/>
          </a:xfrm>
        </p:spPr>
        <p:txBody>
          <a:bodyPr/>
          <a:lstStyle/>
          <a:p>
            <a:pPr>
              <a:lnSpc>
                <a:spcPct val="100000"/>
              </a:lnSpc>
            </a:pP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Python</a:t>
            </a:r>
            <a:r>
              <a:rPr lang="tr-TR" dirty="0">
                <a:latin typeface="Times New Roman" panose="02020603050405020304" pitchFamily="18" charset="0"/>
                <a:cs typeface="Times New Roman" panose="02020603050405020304" pitchFamily="18" charset="0"/>
              </a:rPr>
              <a:t> 3.11.6</a:t>
            </a:r>
          </a:p>
          <a:p>
            <a:pPr>
              <a:lnSpc>
                <a:spcPct val="100000"/>
              </a:lnSpc>
            </a:pP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Jupyter</a:t>
            </a:r>
            <a:r>
              <a:rPr lang="tr-TR" dirty="0">
                <a:latin typeface="Times New Roman" panose="02020603050405020304" pitchFamily="18" charset="0"/>
                <a:cs typeface="Times New Roman" panose="02020603050405020304" pitchFamily="18" charset="0"/>
              </a:rPr>
              <a:t> Notebook v</a:t>
            </a:r>
            <a:r>
              <a:rPr lang="en-GB" dirty="0">
                <a:latin typeface="Times New Roman" panose="02020603050405020304" pitchFamily="18" charset="0"/>
                <a:cs typeface="Times New Roman" panose="02020603050405020304" pitchFamily="18" charset="0"/>
              </a:rPr>
              <a:t>6.5.1</a:t>
            </a:r>
            <a:endParaRPr lang="tr-TR" dirty="0">
              <a:latin typeface="Times New Roman" panose="02020603050405020304" pitchFamily="18" charset="0"/>
              <a:cs typeface="Times New Roman" panose="02020603050405020304" pitchFamily="18" charset="0"/>
            </a:endParaRPr>
          </a:p>
          <a:p>
            <a:pPr>
              <a:lnSpc>
                <a:spcPct val="100000"/>
              </a:lnSpc>
            </a:pPr>
            <a:r>
              <a:rPr lang="tr-TR" dirty="0">
                <a:latin typeface="Times New Roman" panose="02020603050405020304" pitchFamily="18" charset="0"/>
                <a:cs typeface="Times New Roman" panose="02020603050405020304" pitchFamily="18" charset="0"/>
              </a:rPr>
              <a:t>- VS </a:t>
            </a:r>
            <a:r>
              <a:rPr lang="tr-TR" dirty="0" err="1">
                <a:latin typeface="Times New Roman" panose="02020603050405020304" pitchFamily="18" charset="0"/>
                <a:cs typeface="Times New Roman" panose="02020603050405020304" pitchFamily="18" charset="0"/>
              </a:rPr>
              <a:t>Code</a:t>
            </a:r>
            <a:r>
              <a:rPr lang="tr-TR" dirty="0">
                <a:latin typeface="Times New Roman" panose="02020603050405020304" pitchFamily="18" charset="0"/>
                <a:cs typeface="Times New Roman" panose="02020603050405020304" pitchFamily="18" charset="0"/>
              </a:rPr>
              <a:t> v1.96.2</a:t>
            </a:r>
            <a:endParaRPr lang="en-GB" dirty="0">
              <a:latin typeface="Times New Roman" panose="02020603050405020304" pitchFamily="18" charset="0"/>
              <a:cs typeface="Times New Roman" panose="02020603050405020304" pitchFamily="18" charset="0"/>
            </a:endParaRPr>
          </a:p>
        </p:txBody>
      </p:sp>
      <p:pic>
        <p:nvPicPr>
          <p:cNvPr id="5"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303054">
            <a:off x="-3630929"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04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323" y="557125"/>
            <a:ext cx="7290054" cy="1499616"/>
          </a:xfrm>
        </p:spPr>
        <p:txBody>
          <a:bodyPr/>
          <a:lstStyle/>
          <a:p>
            <a:r>
              <a:rPr lang="tr-TR" dirty="0">
                <a:latin typeface="Times New Roman" panose="02020603050405020304" pitchFamily="18" charset="0"/>
                <a:cs typeface="Times New Roman" panose="02020603050405020304" pitchFamily="18" charset="0"/>
              </a:rPr>
              <a:t>LIBRARIES</a:t>
            </a:r>
            <a:endParaRPr dirty="0">
              <a:latin typeface="Times New Roman" panose="02020603050405020304" pitchFamily="18" charset="0"/>
              <a:cs typeface="Times New Roman" panose="02020603050405020304" pitchFamily="18" charset="0"/>
            </a:endParaRPr>
          </a:p>
        </p:txBody>
      </p:sp>
      <p:sp>
        <p:nvSpPr>
          <p:cNvPr id="7" name="Rectangle 3"/>
          <p:cNvSpPr>
            <a:spLocks noGrp="1" noChangeArrowheads="1"/>
          </p:cNvSpPr>
          <p:nvPr>
            <p:ph idx="1"/>
          </p:nvPr>
        </p:nvSpPr>
        <p:spPr bwMode="auto">
          <a:xfrm>
            <a:off x="6348129" y="1514332"/>
            <a:ext cx="278835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Regular expressions for pattern matching and text manipulation.</a:t>
            </a:r>
            <a:endParaRPr kumimoji="0" lang="tr-TR"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Char char="•"/>
            </a:pPr>
            <a:r>
              <a:rPr lang="tr-TR" sz="1800" b="1" dirty="0" err="1">
                <a:latin typeface="Times New Roman" panose="02020603050405020304" pitchFamily="18" charset="0"/>
                <a:cs typeface="Times New Roman" panose="02020603050405020304" pitchFamily="18" charset="0"/>
              </a:rPr>
              <a:t>Sklearn.datasets.loadiris</a:t>
            </a:r>
            <a:r>
              <a:rPr lang="tr-TR" sz="1800" dirty="0">
                <a:latin typeface="Times New Roman" panose="02020603050405020304" pitchFamily="18" charset="0"/>
                <a:cs typeface="Times New Roman" panose="02020603050405020304" pitchFamily="18" charset="0"/>
              </a:rPr>
              <a:t>: L</a:t>
            </a:r>
            <a:r>
              <a:rPr lang="en-GB" sz="1800" dirty="0" err="1">
                <a:latin typeface="Times New Roman" panose="02020603050405020304" pitchFamily="18" charset="0"/>
                <a:cs typeface="Times New Roman" panose="02020603050405020304" pitchFamily="18" charset="0"/>
              </a:rPr>
              <a:t>oads</a:t>
            </a:r>
            <a:r>
              <a:rPr lang="en-GB" sz="1800" dirty="0">
                <a:latin typeface="Times New Roman" panose="02020603050405020304" pitchFamily="18" charset="0"/>
                <a:cs typeface="Times New Roman" panose="02020603050405020304" pitchFamily="18" charset="0"/>
              </a:rPr>
              <a:t> the Iris dataset for machine learning tasks.</a:t>
            </a:r>
            <a:endParaRPr lang="tr-TR" altLang="en-US" sz="18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Char char="•"/>
            </a:pPr>
            <a:r>
              <a:rPr lang="en-US" altLang="en-US" sz="1800" b="1" dirty="0" err="1">
                <a:latin typeface="Times New Roman" panose="02020603050405020304" pitchFamily="18" charset="0"/>
                <a:cs typeface="Times New Roman" panose="02020603050405020304" pitchFamily="18" charset="0"/>
              </a:rPr>
              <a:t>sklearn.preprocessing</a:t>
            </a:r>
            <a:r>
              <a:rPr lang="en-US" altLang="en-US" sz="1800" b="1" dirty="0">
                <a:latin typeface="Times New Roman" panose="02020603050405020304" pitchFamily="18" charset="0"/>
                <a:cs typeface="Times New Roman" panose="02020603050405020304" pitchFamily="18" charset="0"/>
              </a:rPr>
              <a:t>.</a:t>
            </a:r>
            <a:r>
              <a:rPr lang="tr-TR" altLang="en-US" sz="1800" b="1" dirty="0" err="1">
                <a:latin typeface="Times New Roman" panose="02020603050405020304" pitchFamily="18" charset="0"/>
                <a:cs typeface="Times New Roman" panose="02020603050405020304" pitchFamily="18" charset="0"/>
              </a:rPr>
              <a:t>Normalizer</a:t>
            </a:r>
            <a:r>
              <a:rPr lang="en-US" altLang="en-US" sz="18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Scales input data to unit norm for normalization. </a:t>
            </a:r>
            <a:r>
              <a:rPr lang="en-US" altLang="en-US" sz="1800" b="1" dirty="0" err="1">
                <a:latin typeface="Times New Roman" panose="02020603050405020304" pitchFamily="18" charset="0"/>
                <a:cs typeface="Times New Roman" panose="02020603050405020304" pitchFamily="18" charset="0"/>
              </a:rPr>
              <a:t>sklearn.model_selection</a:t>
            </a:r>
            <a:r>
              <a:rPr lang="en-US" altLang="en-US" sz="1800" dirty="0">
                <a:latin typeface="Times New Roman" panose="02020603050405020304" pitchFamily="18" charset="0"/>
                <a:cs typeface="Times New Roman" panose="02020603050405020304" pitchFamily="18" charset="0"/>
              </a:rPr>
              <a:t>: Tools for splitting data (</a:t>
            </a:r>
            <a:r>
              <a:rPr lang="en-US" altLang="en-US" sz="1800" dirty="0" err="1">
                <a:latin typeface="Times New Roman" panose="02020603050405020304" pitchFamily="18" charset="0"/>
                <a:cs typeface="Times New Roman" panose="02020603050405020304" pitchFamily="18" charset="0"/>
              </a:rPr>
              <a:t>train_test_split</a:t>
            </a:r>
            <a:r>
              <a:rPr lang="en-US" altLang="en-US" sz="1800" dirty="0">
                <a:latin typeface="Times New Roman" panose="02020603050405020304" pitchFamily="18" charset="0"/>
                <a:cs typeface="Times New Roman" panose="02020603050405020304" pitchFamily="18" charset="0"/>
              </a:rPr>
              <a:t>), cross-validation (</a:t>
            </a:r>
            <a:r>
              <a:rPr lang="en-US" altLang="en-US" sz="1800" dirty="0" err="1">
                <a:latin typeface="Times New Roman" panose="02020603050405020304" pitchFamily="18" charset="0"/>
                <a:cs typeface="Times New Roman" panose="02020603050405020304" pitchFamily="18" charset="0"/>
              </a:rPr>
              <a:t>cross_val_score</a:t>
            </a: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KFold</a:t>
            </a:r>
            <a:r>
              <a:rPr lang="en-US" altLang="en-US" sz="1800" dirty="0">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ClrTx/>
              <a:buSzTx/>
              <a:buFontTx/>
              <a:buChar char="•"/>
            </a:pPr>
            <a:r>
              <a:rPr lang="en-US" altLang="en-US" sz="1800" b="1" dirty="0" err="1">
                <a:latin typeface="Times New Roman" panose="02020603050405020304" pitchFamily="18" charset="0"/>
                <a:cs typeface="Times New Roman" panose="02020603050405020304" pitchFamily="18" charset="0"/>
              </a:rPr>
              <a:t>sklearn.ensemble</a:t>
            </a:r>
            <a:r>
              <a:rPr lang="en-US" altLang="en-US" sz="1800" dirty="0">
                <a:latin typeface="Times New Roman" panose="02020603050405020304" pitchFamily="18" charset="0"/>
                <a:cs typeface="Times New Roman" panose="02020603050405020304" pitchFamily="18" charset="0"/>
              </a:rPr>
              <a:t>: Ensemble classifiers (</a:t>
            </a:r>
            <a:r>
              <a:rPr lang="en-US" altLang="en-US" sz="1800" dirty="0" err="1">
                <a:latin typeface="Times New Roman" panose="02020603050405020304" pitchFamily="18" charset="0"/>
                <a:cs typeface="Times New Roman" panose="02020603050405020304" pitchFamily="18" charset="0"/>
              </a:rPr>
              <a:t>AdaBoost</a:t>
            </a:r>
            <a:r>
              <a:rPr lang="en-US" altLang="en-US" sz="1800" dirty="0">
                <a:latin typeface="Times New Roman" panose="02020603050405020304" pitchFamily="18" charset="0"/>
                <a:cs typeface="Times New Roman" panose="02020603050405020304" pitchFamily="18" charset="0"/>
              </a:rPr>
              <a:t>, Bagging).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Rectangle 3"/>
          <p:cNvSpPr txBox="1">
            <a:spLocks noChangeArrowheads="1"/>
          </p:cNvSpPr>
          <p:nvPr/>
        </p:nvSpPr>
        <p:spPr bwMode="auto">
          <a:xfrm>
            <a:off x="-37648" y="1636404"/>
            <a:ext cx="347849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SzTx/>
              <a:buFontTx/>
              <a:buChar char="•"/>
            </a:pPr>
            <a:r>
              <a:rPr lang="en-US" altLang="en-US" sz="1800" b="1" dirty="0">
                <a:latin typeface="Times New Roman" panose="02020603050405020304" pitchFamily="18" charset="0"/>
                <a:cs typeface="Times New Roman" panose="02020603050405020304" pitchFamily="18" charset="0"/>
              </a:rPr>
              <a:t>pandas</a:t>
            </a:r>
            <a:r>
              <a:rPr lang="tr-TR"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Data manipulation and analysis with </a:t>
            </a:r>
            <a:r>
              <a:rPr lang="en-US" altLang="en-US" sz="1800" dirty="0" err="1">
                <a:latin typeface="Times New Roman" panose="02020603050405020304" pitchFamily="18" charset="0"/>
                <a:cs typeface="Times New Roman" panose="02020603050405020304" pitchFamily="18" charset="0"/>
              </a:rPr>
              <a:t>DataFrames</a:t>
            </a:r>
            <a:r>
              <a:rPr lang="en-US" altLang="en-US" sz="1800" dirty="0">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ClrTx/>
              <a:buSzTx/>
              <a:buFontTx/>
              <a:buChar char="•"/>
            </a:pPr>
            <a:r>
              <a:rPr lang="en-US" altLang="en-US" sz="1800" b="1" dirty="0" err="1">
                <a:latin typeface="Times New Roman" panose="02020603050405020304" pitchFamily="18" charset="0"/>
                <a:cs typeface="Times New Roman" panose="02020603050405020304" pitchFamily="18" charset="0"/>
              </a:rPr>
              <a:t>numpy</a:t>
            </a:r>
            <a:r>
              <a:rPr lang="en-US" altLang="en-US" sz="1800" dirty="0">
                <a:latin typeface="Times New Roman" panose="02020603050405020304" pitchFamily="18" charset="0"/>
                <a:cs typeface="Times New Roman" panose="02020603050405020304" pitchFamily="18" charset="0"/>
              </a:rPr>
              <a:t>: Numerical operations and array handling.</a:t>
            </a:r>
          </a:p>
          <a:p>
            <a:pPr marL="0" indent="0" eaLnBrk="0" fontAlgn="base" hangingPunct="0">
              <a:lnSpc>
                <a:spcPct val="100000"/>
              </a:lnSpc>
              <a:spcBef>
                <a:spcPct val="0"/>
              </a:spcBef>
              <a:spcAft>
                <a:spcPct val="0"/>
              </a:spcAft>
              <a:buClrTx/>
              <a:buSzTx/>
              <a:buFontTx/>
              <a:buChar char="•"/>
            </a:pPr>
            <a:r>
              <a:rPr lang="en-US" altLang="en-US" sz="1800" b="1" dirty="0" err="1">
                <a:latin typeface="Times New Roman" panose="02020603050405020304" pitchFamily="18" charset="0"/>
                <a:cs typeface="Times New Roman" panose="02020603050405020304" pitchFamily="18" charset="0"/>
              </a:rPr>
              <a:t>matplotlib.pyplot</a:t>
            </a:r>
            <a:r>
              <a:rPr lang="tr-TR"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Plotting library for creating visualizations.</a:t>
            </a:r>
          </a:p>
          <a:p>
            <a:pPr marL="0" indent="0" eaLnBrk="0" fontAlgn="base" hangingPunct="0">
              <a:lnSpc>
                <a:spcPct val="100000"/>
              </a:lnSpc>
              <a:spcBef>
                <a:spcPct val="0"/>
              </a:spcBef>
              <a:spcAft>
                <a:spcPct val="0"/>
              </a:spcAft>
              <a:buClrTx/>
              <a:buSzTx/>
              <a:buFontTx/>
              <a:buChar char="•"/>
            </a:pPr>
            <a:r>
              <a:rPr lang="en-US" altLang="en-US" sz="1800" b="1" dirty="0" err="1">
                <a:latin typeface="Times New Roman" panose="02020603050405020304" pitchFamily="18" charset="0"/>
                <a:cs typeface="Times New Roman" panose="02020603050405020304" pitchFamily="18" charset="0"/>
              </a:rPr>
              <a:t>seaborn</a:t>
            </a:r>
            <a:r>
              <a:rPr lang="en-US" altLang="en-US" sz="1800" dirty="0">
                <a:latin typeface="Times New Roman" panose="02020603050405020304" pitchFamily="18" charset="0"/>
                <a:cs typeface="Times New Roman" panose="02020603050405020304" pitchFamily="18" charset="0"/>
              </a:rPr>
              <a:t>: Statistical data visualization based on </a:t>
            </a:r>
            <a:r>
              <a:rPr lang="en-US" altLang="en-US" sz="1800" dirty="0" err="1">
                <a:latin typeface="Times New Roman" panose="02020603050405020304" pitchFamily="18" charset="0"/>
                <a:cs typeface="Times New Roman" panose="02020603050405020304" pitchFamily="18" charset="0"/>
              </a:rPr>
              <a:t>matplotlib</a:t>
            </a:r>
            <a:r>
              <a:rPr lang="en-US" altLang="en-US" sz="1800" dirty="0">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ClrTx/>
              <a:buSzTx/>
              <a:buFontTx/>
              <a:buChar char="•"/>
            </a:pPr>
            <a:endParaRPr lang="tr-TR" altLang="en-US" sz="1800" dirty="0">
              <a:latin typeface="Arial" panose="020B0604020202020204" pitchFamily="34" charset="0"/>
            </a:endParaRPr>
          </a:p>
        </p:txBody>
      </p:sp>
      <p:pic>
        <p:nvPicPr>
          <p:cNvPr id="12"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6275"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25851" y="14716"/>
            <a:ext cx="7290054" cy="1499616"/>
          </a:xfrm>
        </p:spPr>
        <p:txBody>
          <a:bodyPr/>
          <a:lstStyle/>
          <a:p>
            <a:r>
              <a:rPr lang="tr-TR" dirty="0">
                <a:latin typeface="Times New Roman" panose="02020603050405020304" pitchFamily="18" charset="0"/>
                <a:cs typeface="Times New Roman" panose="02020603050405020304" pitchFamily="18" charset="0"/>
              </a:rPr>
              <a:t>LIBRARIES</a:t>
            </a:r>
            <a:endParaRPr lang="en-GB" dirty="0"/>
          </a:p>
        </p:txBody>
      </p:sp>
      <p:pic>
        <p:nvPicPr>
          <p:cNvPr id="5"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6275"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Grp="1" noChangeArrowheads="1"/>
          </p:cNvSpPr>
          <p:nvPr>
            <p:ph idx="1"/>
          </p:nvPr>
        </p:nvSpPr>
        <p:spPr bwMode="auto">
          <a:xfrm>
            <a:off x="6348129" y="1640010"/>
            <a:ext cx="2788356" cy="510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None/>
            </a:pPr>
            <a:r>
              <a:rPr lang="en-GB" b="1" dirty="0" err="1">
                <a:latin typeface="Times New Roman" panose="02020603050405020304" pitchFamily="18" charset="0"/>
                <a:cs typeface="Times New Roman" panose="02020603050405020304" pitchFamily="18" charset="0"/>
              </a:rPr>
              <a:t>sklearn.metrics</a:t>
            </a:r>
            <a:r>
              <a:rPr lang="en-GB" b="1"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ClrTx/>
              <a:buSzTx/>
              <a:buNone/>
            </a:pPr>
            <a:endParaRPr lang="tr-TR" altLang="en-US" sz="1800" b="1"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ClrTx/>
              <a:buSzTx/>
              <a:buFontTx/>
              <a:buChar char="•"/>
            </a:pPr>
            <a:r>
              <a:rPr lang="en-US" altLang="en-US" sz="1800" b="1" dirty="0" err="1">
                <a:latin typeface="Times New Roman" panose="02020603050405020304" pitchFamily="18" charset="0"/>
                <a:cs typeface="Times New Roman" panose="02020603050405020304" pitchFamily="18" charset="0"/>
              </a:rPr>
              <a:t>accuracy_score</a:t>
            </a:r>
            <a:r>
              <a:rPr lang="en-US" altLang="en-US" sz="1800" dirty="0">
                <a:latin typeface="Times New Roman" panose="02020603050405020304" pitchFamily="18" charset="0"/>
                <a:cs typeface="Times New Roman" panose="02020603050405020304" pitchFamily="18" charset="0"/>
              </a:rPr>
              <a:t>: Measures the accuracy of predictions.</a:t>
            </a:r>
          </a:p>
          <a:p>
            <a:pPr marL="0" lvl="0" indent="0" eaLnBrk="0" fontAlgn="base" hangingPunct="0">
              <a:lnSpc>
                <a:spcPct val="100000"/>
              </a:lnSpc>
              <a:spcBef>
                <a:spcPct val="0"/>
              </a:spcBef>
              <a:spcAft>
                <a:spcPct val="0"/>
              </a:spcAft>
              <a:buClrTx/>
              <a:buSzTx/>
              <a:buFontTx/>
              <a:buChar char="•"/>
            </a:pPr>
            <a:r>
              <a:rPr lang="en-US" altLang="en-US" sz="1800" b="1" dirty="0" err="1">
                <a:latin typeface="Times New Roman" panose="02020603050405020304" pitchFamily="18" charset="0"/>
                <a:cs typeface="Times New Roman" panose="02020603050405020304" pitchFamily="18" charset="0"/>
              </a:rPr>
              <a:t>classification_report</a:t>
            </a:r>
            <a:r>
              <a:rPr lang="en-US" altLang="en-US" sz="1800" dirty="0">
                <a:latin typeface="Times New Roman" panose="02020603050405020304" pitchFamily="18" charset="0"/>
                <a:cs typeface="Times New Roman" panose="02020603050405020304" pitchFamily="18" charset="0"/>
              </a:rPr>
              <a:t>: Detailed classification performance report.</a:t>
            </a:r>
          </a:p>
          <a:p>
            <a:pPr marL="0" lvl="0" indent="0" eaLnBrk="0" fontAlgn="base" hangingPunct="0">
              <a:lnSpc>
                <a:spcPct val="100000"/>
              </a:lnSpc>
              <a:spcBef>
                <a:spcPct val="0"/>
              </a:spcBef>
              <a:spcAft>
                <a:spcPct val="0"/>
              </a:spcAft>
              <a:buClrTx/>
              <a:buSzTx/>
              <a:buFontTx/>
              <a:buChar char="•"/>
            </a:pPr>
            <a:r>
              <a:rPr lang="en-US" altLang="en-US" sz="1800" b="1" dirty="0" err="1">
                <a:latin typeface="Times New Roman" panose="02020603050405020304" pitchFamily="18" charset="0"/>
                <a:cs typeface="Times New Roman" panose="02020603050405020304" pitchFamily="18" charset="0"/>
              </a:rPr>
              <a:t>confusion_matrix</a:t>
            </a:r>
            <a:r>
              <a:rPr lang="en-US" altLang="en-US" sz="1800" dirty="0">
                <a:latin typeface="Times New Roman" panose="02020603050405020304" pitchFamily="18" charset="0"/>
                <a:cs typeface="Times New Roman" panose="02020603050405020304" pitchFamily="18" charset="0"/>
              </a:rPr>
              <a:t>: Summarizes prediction errors.</a:t>
            </a:r>
          </a:p>
          <a:p>
            <a:pPr marL="0" lvl="0" indent="0" eaLnBrk="0" fontAlgn="base" hangingPunct="0">
              <a:lnSpc>
                <a:spcPct val="100000"/>
              </a:lnSpc>
              <a:spcBef>
                <a:spcPct val="0"/>
              </a:spcBef>
              <a:spcAft>
                <a:spcPct val="0"/>
              </a:spcAft>
              <a:buClrTx/>
              <a:buSzTx/>
              <a:buFontTx/>
              <a:buChar char="•"/>
            </a:pPr>
            <a:r>
              <a:rPr lang="en-US" altLang="en-US" sz="1800" b="1" dirty="0">
                <a:latin typeface="Times New Roman" panose="02020603050405020304" pitchFamily="18" charset="0"/>
                <a:cs typeface="Times New Roman" panose="02020603050405020304" pitchFamily="18" charset="0"/>
              </a:rPr>
              <a:t>f1_score</a:t>
            </a:r>
            <a:r>
              <a:rPr lang="en-US" altLang="en-US" sz="1800" dirty="0">
                <a:latin typeface="Times New Roman" panose="02020603050405020304" pitchFamily="18" charset="0"/>
                <a:cs typeface="Times New Roman" panose="02020603050405020304" pitchFamily="18" charset="0"/>
              </a:rPr>
              <a:t>: Harmonic mean of precision and recall.</a:t>
            </a:r>
          </a:p>
          <a:p>
            <a:pPr marL="0" lvl="0" indent="0" eaLnBrk="0" fontAlgn="base" hangingPunct="0">
              <a:lnSpc>
                <a:spcPct val="100000"/>
              </a:lnSpc>
              <a:spcBef>
                <a:spcPct val="0"/>
              </a:spcBef>
              <a:spcAft>
                <a:spcPct val="0"/>
              </a:spcAft>
              <a:buClrTx/>
              <a:buSzTx/>
              <a:buFontTx/>
              <a:buChar char="•"/>
            </a:pPr>
            <a:r>
              <a:rPr lang="en-US" altLang="en-US" sz="1800" b="1" dirty="0" err="1">
                <a:latin typeface="Times New Roman" panose="02020603050405020304" pitchFamily="18" charset="0"/>
                <a:cs typeface="Times New Roman" panose="02020603050405020304" pitchFamily="18" charset="0"/>
              </a:rPr>
              <a:t>precision_score</a:t>
            </a:r>
            <a:r>
              <a:rPr lang="en-US" altLang="en-US" sz="1800" dirty="0">
                <a:latin typeface="Times New Roman" panose="02020603050405020304" pitchFamily="18" charset="0"/>
                <a:cs typeface="Times New Roman" panose="02020603050405020304" pitchFamily="18" charset="0"/>
              </a:rPr>
              <a:t>: Proportion of correct positive predictions.</a:t>
            </a:r>
          </a:p>
          <a:p>
            <a:pPr marL="0" lvl="0" indent="0" eaLnBrk="0" fontAlgn="base" hangingPunct="0">
              <a:lnSpc>
                <a:spcPct val="100000"/>
              </a:lnSpc>
              <a:spcBef>
                <a:spcPct val="0"/>
              </a:spcBef>
              <a:spcAft>
                <a:spcPct val="0"/>
              </a:spcAft>
              <a:buClrTx/>
              <a:buSzTx/>
              <a:buFontTx/>
              <a:buChar char="•"/>
            </a:pPr>
            <a:r>
              <a:rPr lang="en-US" altLang="en-US" sz="1800" b="1" dirty="0" err="1">
                <a:latin typeface="Times New Roman" panose="02020603050405020304" pitchFamily="18" charset="0"/>
                <a:cs typeface="Times New Roman" panose="02020603050405020304" pitchFamily="18" charset="0"/>
              </a:rPr>
              <a:t>recall_score</a:t>
            </a:r>
            <a:r>
              <a:rPr lang="en-US" altLang="en-US" sz="1800" dirty="0">
                <a:latin typeface="Times New Roman" panose="02020603050405020304" pitchFamily="18" charset="0"/>
                <a:cs typeface="Times New Roman" panose="02020603050405020304" pitchFamily="18" charset="0"/>
              </a:rPr>
              <a:t>: Proportion of true positives correctly identified. </a:t>
            </a:r>
          </a:p>
        </p:txBody>
      </p:sp>
      <p:sp>
        <p:nvSpPr>
          <p:cNvPr id="10" name="Rectangle 3"/>
          <p:cNvSpPr>
            <a:spLocks noChangeArrowheads="1"/>
          </p:cNvSpPr>
          <p:nvPr/>
        </p:nvSpPr>
        <p:spPr bwMode="auto">
          <a:xfrm>
            <a:off x="0" y="1197091"/>
            <a:ext cx="3657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sklearn.svm.SVC</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 Vector Classifier.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sklearn.tree.DecisionTreeClassifier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Decision tree-based classifier.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sklearn.naive_bayes.GaussianNB</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Naïve Bayes classifier for continuous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sklearn.neural_network.MLPClassifier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Multi-layer Perceptron (neural network) classifier. </a:t>
            </a:r>
          </a:p>
        </p:txBody>
      </p:sp>
    </p:spTree>
    <p:extLst>
      <p:ext uri="{BB962C8B-B14F-4D97-AF65-F5344CB8AC3E}">
        <p14:creationId xmlns:p14="http://schemas.microsoft.com/office/powerpoint/2010/main" val="3154762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err="1">
                <a:latin typeface="Times New Roman" panose="02020603050405020304" pitchFamily="18" charset="0"/>
                <a:cs typeface="Times New Roman" panose="02020603050405020304" pitchFamily="18" charset="0"/>
              </a:rPr>
              <a:t>Confusıon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matrıx</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metrics</a:t>
            </a:r>
          </a:p>
        </p:txBody>
      </p:sp>
      <p:pic>
        <p:nvPicPr>
          <p:cNvPr id="4100" name="Picture 4" descr="Confusion matrix and performance metrics formula.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966" y="2438401"/>
            <a:ext cx="8096250" cy="349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126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GB" dirty="0">
                <a:latin typeface="Times New Roman" panose="02020603050405020304" pitchFamily="18" charset="0"/>
                <a:cs typeface="Times New Roman" panose="02020603050405020304" pitchFamily="18" charset="0"/>
              </a:rPr>
              <a:t>cross-validation</a:t>
            </a:r>
          </a:p>
        </p:txBody>
      </p:sp>
      <p:pic>
        <p:nvPicPr>
          <p:cNvPr id="5122" name="Picture 2" descr="How-To: Cross Validation with Time Series Data | by Haden Pelletier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791" y="1709185"/>
            <a:ext cx="7902575" cy="3437620"/>
          </a:xfrm>
          <a:prstGeom prst="rect">
            <a:avLst/>
          </a:prstGeom>
          <a:noFill/>
          <a:extLst>
            <a:ext uri="{909E8E84-426E-40DD-AFC4-6F175D3DCCD1}">
              <a14:hiddenFill xmlns:a14="http://schemas.microsoft.com/office/drawing/2010/main">
                <a:solidFill>
                  <a:srgbClr val="FFFFFF"/>
                </a:solidFill>
              </a14:hiddenFill>
            </a:ext>
          </a:extLst>
        </p:spPr>
      </p:pic>
      <p:sp>
        <p:nvSpPr>
          <p:cNvPr id="7" name="İçerik Yer Tutucusu 2"/>
          <p:cNvSpPr txBox="1">
            <a:spLocks/>
          </p:cNvSpPr>
          <p:nvPr/>
        </p:nvSpPr>
        <p:spPr>
          <a:xfrm>
            <a:off x="556791" y="4616339"/>
            <a:ext cx="8195323" cy="235960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r>
              <a:rPr lang="en-GB" b="1" dirty="0">
                <a:latin typeface="Times New Roman" panose="02020603050405020304" pitchFamily="18" charset="0"/>
                <a:cs typeface="Times New Roman" panose="02020603050405020304" pitchFamily="18" charset="0"/>
              </a:rPr>
              <a:t>Cross-validation</a:t>
            </a:r>
            <a:r>
              <a:rPr lang="en-GB" dirty="0">
                <a:latin typeface="Times New Roman" panose="02020603050405020304" pitchFamily="18" charset="0"/>
                <a:cs typeface="Times New Roman" panose="02020603050405020304" pitchFamily="18" charset="0"/>
              </a:rPr>
              <a:t> is a technique used to assess the performance of a machine learning model. It involves splitting the dataset into multiple subsets (folds), training the model on some folds, and testing it on the remaining fold. The most common method is </a:t>
            </a:r>
            <a:r>
              <a:rPr lang="en-GB" b="1" dirty="0">
                <a:latin typeface="Times New Roman" panose="02020603050405020304" pitchFamily="18" charset="0"/>
                <a:cs typeface="Times New Roman" panose="02020603050405020304" pitchFamily="18" charset="0"/>
              </a:rPr>
              <a:t>k-fold cross-validation</a:t>
            </a:r>
            <a:r>
              <a:rPr lang="en-GB" dirty="0">
                <a:latin typeface="Times New Roman" panose="02020603050405020304" pitchFamily="18" charset="0"/>
                <a:cs typeface="Times New Roman" panose="02020603050405020304" pitchFamily="18" charset="0"/>
              </a:rPr>
              <a:t>, where the data is divided into </a:t>
            </a:r>
            <a:r>
              <a:rPr lang="en-GB" b="1" dirty="0">
                <a:latin typeface="Times New Roman" panose="02020603050405020304" pitchFamily="18" charset="0"/>
                <a:cs typeface="Times New Roman" panose="02020603050405020304" pitchFamily="18" charset="0"/>
              </a:rPr>
              <a:t>k</a:t>
            </a:r>
            <a:r>
              <a:rPr lang="en-GB" dirty="0">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(k=5) </a:t>
            </a:r>
            <a:r>
              <a:rPr lang="en-GB" dirty="0">
                <a:latin typeface="Times New Roman" panose="02020603050405020304" pitchFamily="18" charset="0"/>
                <a:cs typeface="Times New Roman" panose="02020603050405020304" pitchFamily="18" charset="0"/>
              </a:rPr>
              <a:t>equal folds.</a:t>
            </a:r>
          </a:p>
        </p:txBody>
      </p:sp>
    </p:spTree>
    <p:extLst>
      <p:ext uri="{BB962C8B-B14F-4D97-AF65-F5344CB8AC3E}">
        <p14:creationId xmlns:p14="http://schemas.microsoft.com/office/powerpoint/2010/main" val="105305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568" y="585216"/>
            <a:ext cx="7290054" cy="1499616"/>
          </a:xfrm>
        </p:spPr>
        <p:txBody>
          <a:bodyPr/>
          <a:lstStyle/>
          <a:p>
            <a:r>
              <a:rPr lang="tr-TR" dirty="0">
                <a:latin typeface="Times New Roman" panose="02020603050405020304" pitchFamily="18" charset="0"/>
                <a:cs typeface="Times New Roman" panose="02020603050405020304" pitchFamily="18" charset="0"/>
              </a:rPr>
              <a:t>PROBLEM DEFINITON</a:t>
            </a:r>
            <a:endParaRP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87171" y="1828801"/>
            <a:ext cx="6851904" cy="4609869"/>
          </a:xfrm>
        </p:spPr>
        <p:txBody>
          <a:bodyPr/>
          <a:lstStyle/>
          <a:p>
            <a:r>
              <a:rPr lang="en-GB" dirty="0">
                <a:latin typeface="Times New Roman" panose="02020603050405020304" pitchFamily="18" charset="0"/>
                <a:cs typeface="Times New Roman" panose="02020603050405020304" pitchFamily="18" charset="0"/>
              </a:rPr>
              <a:t>The Titanic dataset is a classic machine learning problem that involves predicting the survival of passengers aboard the RMS Titanic, which tragically sank in 1912. This problem is a binary classification task, where the goal is to determine whether a passenger survived or not based on various features.</a:t>
            </a:r>
            <a:endParaRPr dirty="0">
              <a:latin typeface="Times New Roman" panose="02020603050405020304" pitchFamily="18" charset="0"/>
              <a:cs typeface="Times New Roman" panose="02020603050405020304" pitchFamily="18" charset="0"/>
            </a:endParaRPr>
          </a:p>
        </p:txBody>
      </p:sp>
      <p:pic>
        <p:nvPicPr>
          <p:cNvPr id="1028"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723360">
            <a:off x="-3566273" y="389141"/>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BAGGING</a:t>
            </a:r>
            <a:endParaRPr lang="en-GB" dirty="0"/>
          </a:p>
        </p:txBody>
      </p:sp>
      <p:sp>
        <p:nvSpPr>
          <p:cNvPr id="3" name="İçerik Yer Tutucusu 2"/>
          <p:cNvSpPr>
            <a:spLocks noGrp="1"/>
          </p:cNvSpPr>
          <p:nvPr>
            <p:ph idx="1"/>
          </p:nvPr>
        </p:nvSpPr>
        <p:spPr>
          <a:xfrm>
            <a:off x="5022915" y="354563"/>
            <a:ext cx="3887819" cy="6195527"/>
          </a:xfrm>
        </p:spPr>
        <p:txBody>
          <a:bodyPr>
            <a:normAutofit lnSpcReduction="10000"/>
          </a:bodyPr>
          <a:lstStyle/>
          <a:p>
            <a:r>
              <a:rPr lang="en-GB" b="1" dirty="0">
                <a:latin typeface="Times New Roman" panose="02020603050405020304" pitchFamily="18" charset="0"/>
                <a:cs typeface="Times New Roman" panose="02020603050405020304" pitchFamily="18" charset="0"/>
              </a:rPr>
              <a:t>Bagging</a:t>
            </a:r>
            <a:r>
              <a:rPr lang="en-GB" dirty="0">
                <a:latin typeface="Times New Roman" panose="02020603050405020304" pitchFamily="18" charset="0"/>
                <a:cs typeface="Times New Roman" panose="02020603050405020304" pitchFamily="18" charset="0"/>
              </a:rPr>
              <a:t> (Bootstrap Aggregating) is an ensemble learning technique that improves the accuracy and stability of machine learning models. </a:t>
            </a:r>
            <a:endParaRPr lang="tr-TR"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Bootstrap Sampling</a:t>
            </a:r>
            <a:r>
              <a:rPr lang="en-GB" dirty="0">
                <a:latin typeface="Times New Roman" panose="02020603050405020304" pitchFamily="18" charset="0"/>
                <a:cs typeface="Times New Roman" panose="02020603050405020304" pitchFamily="18" charset="0"/>
              </a:rPr>
              <a:t>: Randomly sample with replacement from the training data to create multiple subsets</a:t>
            </a:r>
            <a:r>
              <a:rPr lang="tr-TR"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Model Training</a:t>
            </a:r>
            <a:r>
              <a:rPr lang="en-GB" dirty="0">
                <a:latin typeface="Times New Roman" panose="02020603050405020304" pitchFamily="18" charset="0"/>
                <a:cs typeface="Times New Roman" panose="02020603050405020304" pitchFamily="18" charset="0"/>
              </a:rPr>
              <a:t>: Train a separate model on each of these subsets.</a:t>
            </a:r>
          </a:p>
          <a:p>
            <a:r>
              <a:rPr lang="en-GB" b="1" dirty="0">
                <a:latin typeface="Times New Roman" panose="02020603050405020304" pitchFamily="18" charset="0"/>
                <a:cs typeface="Times New Roman" panose="02020603050405020304" pitchFamily="18" charset="0"/>
              </a:rPr>
              <a:t>Aggregation</a:t>
            </a:r>
            <a:r>
              <a:rPr lang="en-GB" dirty="0">
                <a:latin typeface="Times New Roman" panose="02020603050405020304" pitchFamily="18" charset="0"/>
                <a:cs typeface="Times New Roman" panose="02020603050405020304" pitchFamily="18" charset="0"/>
              </a:rPr>
              <a:t>: For classification, the final prediction is made by taking a majority vote of the individual models.</a:t>
            </a:r>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pPr marL="0" indent="0">
              <a:buNone/>
            </a:pPr>
            <a:r>
              <a:rPr lang="tr-TR" dirty="0" err="1">
                <a:latin typeface="Times New Roman" panose="02020603050405020304" pitchFamily="18" charset="0"/>
                <a:cs typeface="Times New Roman" panose="02020603050405020304" pitchFamily="18" charset="0"/>
              </a:rPr>
              <a:t>We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are</a:t>
            </a:r>
            <a:r>
              <a:rPr lang="tr-TR" dirty="0">
                <a:latin typeface="Times New Roman" panose="02020603050405020304" pitchFamily="18" charset="0"/>
                <a:cs typeface="Times New Roman" panose="02020603050405020304" pitchFamily="18" charset="0"/>
              </a:rPr>
              <a:t> </a:t>
            </a:r>
            <a:r>
              <a:rPr lang="tr-TR">
                <a:latin typeface="Times New Roman" panose="02020603050405020304" pitchFamily="18" charset="0"/>
                <a:cs typeface="Times New Roman" panose="02020603050405020304" pitchFamily="18" charset="0"/>
              </a:rPr>
              <a:t>bagging </a:t>
            </a:r>
            <a:r>
              <a:rPr lang="tr-TR" dirty="0">
                <a:latin typeface="Times New Roman" panose="02020603050405020304" pitchFamily="18" charset="0"/>
                <a:cs typeface="Times New Roman" panose="02020603050405020304" pitchFamily="18" charset="0"/>
              </a:rPr>
              <a:t>50 </a:t>
            </a:r>
            <a:r>
              <a:rPr lang="tr-TR" dirty="0" err="1">
                <a:latin typeface="Times New Roman" panose="02020603050405020304" pitchFamily="18" charset="0"/>
                <a:cs typeface="Times New Roman" panose="02020603050405020304" pitchFamily="18" charset="0"/>
              </a:rPr>
              <a:t>times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for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naive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bayes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5 </a:t>
            </a:r>
            <a:r>
              <a:rPr lang="tr-TR" dirty="0" err="1">
                <a:latin typeface="Times New Roman" panose="02020603050405020304" pitchFamily="18" charset="0"/>
                <a:cs typeface="Times New Roman" panose="02020603050405020304" pitchFamily="18" charset="0"/>
              </a:rPr>
              <a:t>times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for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everything</a:t>
            </a:r>
            <a:r>
              <a:rPr lang="tr-TR" dirty="0">
                <a:latin typeface="Times New Roman" panose="02020603050405020304" pitchFamily="18" charset="0"/>
                <a:cs typeface="Times New Roman" panose="02020603050405020304" pitchFamily="18" charset="0"/>
              </a:rPr>
              <a:t> else.</a:t>
            </a:r>
            <a:endParaRPr lang="en-GB" dirty="0">
              <a:latin typeface="Times New Roman" panose="02020603050405020304" pitchFamily="18" charset="0"/>
              <a:cs typeface="Times New Roman" panose="02020603050405020304" pitchFamily="18" charset="0"/>
            </a:endParaRPr>
          </a:p>
          <a:p>
            <a:pPr marL="0" indent="0">
              <a:buNone/>
            </a:pPr>
            <a:endParaRPr lang="tr-TR" dirty="0">
              <a:latin typeface="Times New Roman" panose="02020603050405020304" pitchFamily="18" charset="0"/>
              <a:cs typeface="Times New Roman" panose="02020603050405020304" pitchFamily="18" charset="0"/>
            </a:endParaRPr>
          </a:p>
        </p:txBody>
      </p:sp>
      <p:pic>
        <p:nvPicPr>
          <p:cNvPr id="8194" name="Picture 2" descr="ML | Bagging classifier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3534"/>
            <a:ext cx="5022915" cy="289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364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BOOSTING</a:t>
            </a:r>
            <a:endParaRPr lang="en-GB" dirty="0"/>
          </a:p>
        </p:txBody>
      </p:sp>
      <p:sp>
        <p:nvSpPr>
          <p:cNvPr id="3" name="İçerik Yer Tutucusu 2"/>
          <p:cNvSpPr>
            <a:spLocks noGrp="1"/>
          </p:cNvSpPr>
          <p:nvPr>
            <p:ph idx="1"/>
          </p:nvPr>
        </p:nvSpPr>
        <p:spPr>
          <a:xfrm>
            <a:off x="5805472" y="289249"/>
            <a:ext cx="3273213" cy="6382139"/>
          </a:xfrm>
        </p:spPr>
        <p:txBody>
          <a:bodyPr>
            <a:normAutofit lnSpcReduction="10000"/>
          </a:bodyPr>
          <a:lstStyle/>
          <a:p>
            <a:r>
              <a:rPr lang="en-GB" b="1" dirty="0">
                <a:latin typeface="Times New Roman" panose="02020603050405020304" pitchFamily="18" charset="0"/>
                <a:cs typeface="Times New Roman" panose="02020603050405020304" pitchFamily="18" charset="0"/>
              </a:rPr>
              <a:t>Boosting</a:t>
            </a:r>
            <a:r>
              <a:rPr lang="en-GB" dirty="0">
                <a:latin typeface="Times New Roman" panose="02020603050405020304" pitchFamily="18" charset="0"/>
                <a:cs typeface="Times New Roman" panose="02020603050405020304" pitchFamily="18" charset="0"/>
              </a:rPr>
              <a:t> is an ensemble technique that combines multiple weak learners (typically simple models like decision trees) to create a strong model</a:t>
            </a:r>
            <a:r>
              <a:rPr lang="tr-TR"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The first model is trained on the data.</a:t>
            </a:r>
          </a:p>
          <a:p>
            <a:r>
              <a:rPr lang="en-GB" dirty="0">
                <a:latin typeface="Times New Roman" panose="02020603050405020304" pitchFamily="18" charset="0"/>
                <a:cs typeface="Times New Roman" panose="02020603050405020304" pitchFamily="18" charset="0"/>
              </a:rPr>
              <a:t>Subsequent models focus on the data points that previous models misclassified, giving them more weight.</a:t>
            </a:r>
          </a:p>
          <a:p>
            <a:r>
              <a:rPr lang="en-GB" dirty="0">
                <a:latin typeface="Times New Roman" panose="02020603050405020304" pitchFamily="18" charset="0"/>
                <a:cs typeface="Times New Roman" panose="02020603050405020304" pitchFamily="18" charset="0"/>
              </a:rPr>
              <a:t>The final prediction is a weighted combination of all models.</a:t>
            </a:r>
            <a:r>
              <a:rPr lang="tr-TR" dirty="0">
                <a:latin typeface="Times New Roman" panose="02020603050405020304" pitchFamily="18" charset="0"/>
                <a:cs typeface="Times New Roman" panose="02020603050405020304" pitchFamily="18" charset="0"/>
              </a:rPr>
              <a:t> </a:t>
            </a: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r>
              <a:rPr lang="tr-TR" dirty="0" err="1">
                <a:latin typeface="Times New Roman" panose="02020603050405020304" pitchFamily="18" charset="0"/>
                <a:cs typeface="Times New Roman" panose="02020603050405020304" pitchFamily="18" charset="0"/>
              </a:rPr>
              <a:t>We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are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boosting</a:t>
            </a:r>
            <a:r>
              <a:rPr lang="tr-TR" dirty="0">
                <a:latin typeface="Times New Roman" panose="02020603050405020304" pitchFamily="18" charset="0"/>
                <a:cs typeface="Times New Roman" panose="02020603050405020304" pitchFamily="18" charset="0"/>
              </a:rPr>
              <a:t> 50 </a:t>
            </a:r>
            <a:r>
              <a:rPr lang="tr-TR" dirty="0" err="1">
                <a:latin typeface="Times New Roman" panose="02020603050405020304" pitchFamily="18" charset="0"/>
                <a:cs typeface="Times New Roman" panose="02020603050405020304" pitchFamily="18" charset="0"/>
              </a:rPr>
              <a:t>times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for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naive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bayes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5 </a:t>
            </a:r>
            <a:r>
              <a:rPr lang="tr-TR" dirty="0" err="1">
                <a:latin typeface="Times New Roman" panose="02020603050405020304" pitchFamily="18" charset="0"/>
                <a:cs typeface="Times New Roman" panose="02020603050405020304" pitchFamily="18" charset="0"/>
              </a:rPr>
              <a:t>times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for</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everything</a:t>
            </a:r>
            <a:r>
              <a:rPr lang="tr-TR" dirty="0">
                <a:latin typeface="Times New Roman" panose="02020603050405020304" pitchFamily="18" charset="0"/>
                <a:cs typeface="Times New Roman" panose="02020603050405020304" pitchFamily="18" charset="0"/>
              </a:rPr>
              <a:t> else.</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pic>
        <p:nvPicPr>
          <p:cNvPr id="9220" name="Picture 4" descr="Understanding Boosting in Machine Learning: A Comprehensive Guide | by  Brijesh Soni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7502"/>
            <a:ext cx="5805473" cy="2875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1098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Gain ratio</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768096" y="1888837"/>
                <a:ext cx="7290055" cy="4023360"/>
              </a:xfrm>
            </p:spPr>
            <p:txBody>
              <a:bodyPr>
                <a:normAutofit/>
              </a:bodyPr>
              <a:lstStyle/>
              <a:p>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gain ratio</a:t>
                </a:r>
                <a:r>
                  <a:rPr lang="en-GB" dirty="0">
                    <a:latin typeface="Times New Roman" panose="02020603050405020304" pitchFamily="18" charset="0"/>
                    <a:cs typeface="Times New Roman" panose="02020603050405020304" pitchFamily="18" charset="0"/>
                  </a:rPr>
                  <a:t> is a metric used in decision tree algorithms to measure the effectiveness of a feature in splitting data. The gain ratio is calculated as:</a:t>
                </a:r>
                <a:endParaRPr lang="tr-TR" dirty="0">
                  <a:latin typeface="Times New Roman" panose="02020603050405020304" pitchFamily="18" charset="0"/>
                  <a:cs typeface="Times New Roman" panose="02020603050405020304" pitchFamily="18" charset="0"/>
                </a:endParaRPr>
              </a:p>
              <a:p>
                <a:pPr algn="ctr"/>
                <a:r>
                  <a:rPr lang="tr-TR" dirty="0">
                    <a:latin typeface="Times New Roman" panose="02020603050405020304" pitchFamily="18" charset="0"/>
                    <a:cs typeface="Times New Roman" panose="02020603050405020304" pitchFamily="18" charset="0"/>
                  </a:rPr>
                  <a:t>Gain </a:t>
                </a:r>
                <a:r>
                  <a:rPr lang="tr-TR" dirty="0" err="1">
                    <a:latin typeface="Times New Roman" panose="02020603050405020304" pitchFamily="18" charset="0"/>
                    <a:cs typeface="Times New Roman" panose="02020603050405020304" pitchFamily="18" charset="0"/>
                  </a:rPr>
                  <a:t>Ratio</a:t>
                </a:r>
                <a:r>
                  <a:rPr lang="tr-TR" dirty="0">
                    <a:latin typeface="Times New Roman" panose="02020603050405020304" pitchFamily="18" charset="0"/>
                    <a:cs typeface="Times New Roman" panose="02020603050405020304" pitchFamily="18" charset="0"/>
                  </a:rPr>
                  <a:t> </a:t>
                </a:r>
                <a14:m>
                  <m:oMath xmlns:m="http://schemas.openxmlformats.org/officeDocument/2006/math">
                    <m:r>
                      <a:rPr lang="en-GB" i="1">
                        <a:latin typeface="Cambria Math" panose="02040503050406030204" pitchFamily="18" charset="0"/>
                      </a:rPr>
                      <m:t>=</m:t>
                    </m:r>
                    <m:f>
                      <m:fPr>
                        <m:ctrlPr>
                          <a:rPr lang="en-GB" i="1">
                            <a:latin typeface="Cambria Math" panose="02040503050406030204" pitchFamily="18" charset="0"/>
                          </a:rPr>
                        </m:ctrlPr>
                      </m:fPr>
                      <m:num>
                        <m:r>
                          <a:rPr lang="tr-TR" i="1">
                            <a:latin typeface="Cambria Math" panose="02040503050406030204" pitchFamily="18" charset="0"/>
                          </a:rPr>
                          <m:t>𝐼𝑛𝑓𝑜𝑟𝑚𝑎𝑡𝑖𝑜𝑛</m:t>
                        </m:r>
                        <m:r>
                          <a:rPr lang="tr-TR" i="1">
                            <a:latin typeface="Cambria Math" panose="02040503050406030204" pitchFamily="18" charset="0"/>
                          </a:rPr>
                          <m:t> </m:t>
                        </m:r>
                        <m:r>
                          <a:rPr lang="tr-TR" i="1">
                            <a:latin typeface="Cambria Math" panose="02040503050406030204" pitchFamily="18" charset="0"/>
                          </a:rPr>
                          <m:t>𝐺𝑎𝑖𝑛</m:t>
                        </m:r>
                      </m:num>
                      <m:den>
                        <m:r>
                          <a:rPr lang="tr-TR" i="1">
                            <a:latin typeface="Cambria Math" panose="02040503050406030204" pitchFamily="18" charset="0"/>
                          </a:rPr>
                          <m:t>𝑆𝑝𝑙𝑖𝑡</m:t>
                        </m:r>
                        <m:r>
                          <a:rPr lang="tr-TR" i="1">
                            <a:latin typeface="Cambria Math" panose="02040503050406030204" pitchFamily="18" charset="0"/>
                          </a:rPr>
                          <m:t> </m:t>
                        </m:r>
                        <m:r>
                          <a:rPr lang="tr-TR" i="1">
                            <a:latin typeface="Cambria Math" panose="02040503050406030204" pitchFamily="18" charset="0"/>
                          </a:rPr>
                          <m:t>𝐼𝑛𝑓𝑜𝑟𝑚𝑎𝑡𝑖𝑜𝑛</m:t>
                        </m:r>
                      </m:den>
                    </m:f>
                  </m:oMath>
                </a14:m>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Information Gain</a:t>
                </a:r>
                <a:r>
                  <a:rPr lang="en-GB" dirty="0">
                    <a:latin typeface="Times New Roman" panose="02020603050405020304" pitchFamily="18" charset="0"/>
                    <a:cs typeface="Times New Roman" panose="02020603050405020304" pitchFamily="18" charset="0"/>
                  </a:rPr>
                  <a:t> measures the reduction in entropy (uncertainty) when a feature is used to split the data.</a:t>
                </a:r>
              </a:p>
              <a:p>
                <a:r>
                  <a:rPr lang="en-GB" b="1" dirty="0">
                    <a:latin typeface="Times New Roman" panose="02020603050405020304" pitchFamily="18" charset="0"/>
                    <a:cs typeface="Times New Roman" panose="02020603050405020304" pitchFamily="18" charset="0"/>
                  </a:rPr>
                  <a:t>Split Information</a:t>
                </a:r>
                <a:r>
                  <a:rPr lang="en-GB" dirty="0">
                    <a:latin typeface="Times New Roman" panose="02020603050405020304" pitchFamily="18" charset="0"/>
                    <a:cs typeface="Times New Roman" panose="02020603050405020304" pitchFamily="18" charset="0"/>
                  </a:rPr>
                  <a:t> measures the potential of a feature to split the data into multiple subsets (based on its entropy).</a:t>
                </a:r>
              </a:p>
              <a:p>
                <a:endParaRPr lang="en-GB" dirty="0">
                  <a:latin typeface="Times New Roman" panose="02020603050405020304" pitchFamily="18" charset="0"/>
                  <a:cs typeface="Times New Roman" panose="02020603050405020304" pitchFamily="18" charset="0"/>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768096" y="1888837"/>
                <a:ext cx="7290055" cy="4023360"/>
              </a:xfrm>
              <a:blipFill>
                <a:blip r:embed="rId2"/>
                <a:stretch>
                  <a:fillRect l="-251" t="-1667" r="-2007"/>
                </a:stretch>
              </a:blipFill>
            </p:spPr>
            <p:txBody>
              <a:bodyPr/>
              <a:lstStyle/>
              <a:p>
                <a:r>
                  <a:rPr lang="en-GB">
                    <a:noFill/>
                  </a:rPr>
                  <a:t> </a:t>
                </a:r>
              </a:p>
            </p:txBody>
          </p:sp>
        </mc:Fallback>
      </mc:AlternateContent>
    </p:spTree>
    <p:extLst>
      <p:ext uri="{BB962C8B-B14F-4D97-AF65-F5344CB8AC3E}">
        <p14:creationId xmlns:p14="http://schemas.microsoft.com/office/powerpoint/2010/main" val="2879876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txBox="1">
            <a:spLocks/>
          </p:cNvSpPr>
          <p:nvPr/>
        </p:nvSpPr>
        <p:spPr>
          <a:xfrm>
            <a:off x="768096" y="585216"/>
            <a:ext cx="7290054"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GB">
                <a:latin typeface="Times New Roman" panose="02020603050405020304" pitchFamily="18" charset="0"/>
                <a:cs typeface="Times New Roman" panose="02020603050405020304" pitchFamily="18" charset="0"/>
              </a:rPr>
              <a:t>Gain ratio</a:t>
            </a:r>
            <a:endParaRPr lang="en-GB" dirty="0">
              <a:latin typeface="Times New Roman" panose="02020603050405020304" pitchFamily="18" charset="0"/>
              <a:cs typeface="Times New Roman" panose="02020603050405020304" pitchFamily="18" charset="0"/>
            </a:endParaRPr>
          </a:p>
        </p:txBody>
      </p:sp>
      <p:sp>
        <p:nvSpPr>
          <p:cNvPr id="5" name="İçerik Yer Tutucusu 2"/>
          <p:cNvSpPr txBox="1">
            <a:spLocks/>
          </p:cNvSpPr>
          <p:nvPr/>
        </p:nvSpPr>
        <p:spPr>
          <a:xfrm>
            <a:off x="768096" y="1888837"/>
            <a:ext cx="729005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endParaRPr lang="en-GB" dirty="0">
              <a:latin typeface="Times New Roman" panose="02020603050405020304" pitchFamily="18" charset="0"/>
              <a:cs typeface="Times New Roman" panose="02020603050405020304" pitchFamily="18" charset="0"/>
            </a:endParaRPr>
          </a:p>
        </p:txBody>
      </p:sp>
      <p:sp>
        <p:nvSpPr>
          <p:cNvPr id="9" name="İçerik Yer Tutucusu 2"/>
          <p:cNvSpPr>
            <a:spLocks noGrp="1"/>
          </p:cNvSpPr>
          <p:nvPr>
            <p:ph idx="1"/>
          </p:nvPr>
        </p:nvSpPr>
        <p:spPr>
          <a:xfrm>
            <a:off x="604252" y="1808971"/>
            <a:ext cx="2210667" cy="4023360"/>
          </a:xfrm>
        </p:spPr>
        <p:txBody>
          <a:bodyPr>
            <a:normAutofit/>
          </a:bodyPr>
          <a:lstStyle/>
          <a:p>
            <a:r>
              <a:rPr lang="en-GB" dirty="0">
                <a:latin typeface="Times New Roman" panose="02020603050405020304" pitchFamily="18" charset="0"/>
                <a:cs typeface="Times New Roman" panose="02020603050405020304" pitchFamily="18" charset="0"/>
              </a:rPr>
              <a:t>Accuracy: 0.83416</a:t>
            </a:r>
            <a:endParaRPr lang="tr-TR"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Precision: 0.78761</a:t>
            </a:r>
            <a:endParaRPr lang="tr-TR"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Recall: 0.77287</a:t>
            </a:r>
            <a:endParaRPr lang="tr-TR"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F1 Score: 0.78017</a:t>
            </a:r>
          </a:p>
        </p:txBody>
      </p:sp>
      <p:pic>
        <p:nvPicPr>
          <p:cNvPr id="12"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369182">
            <a:off x="-3566275"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42FDB3D-4EE6-D379-6048-B7E9821DCAB8}"/>
              </a:ext>
            </a:extLst>
          </p:cNvPr>
          <p:cNvPicPr>
            <a:picLocks noChangeAspect="1"/>
          </p:cNvPicPr>
          <p:nvPr/>
        </p:nvPicPr>
        <p:blipFill>
          <a:blip r:embed="rId3"/>
          <a:stretch>
            <a:fillRect/>
          </a:stretch>
        </p:blipFill>
        <p:spPr>
          <a:xfrm>
            <a:off x="5204306" y="4446270"/>
            <a:ext cx="3558848" cy="1943329"/>
          </a:xfrm>
          <a:prstGeom prst="rect">
            <a:avLst/>
          </a:prstGeom>
        </p:spPr>
      </p:pic>
    </p:spTree>
    <p:extLst>
      <p:ext uri="{BB962C8B-B14F-4D97-AF65-F5344CB8AC3E}">
        <p14:creationId xmlns:p14="http://schemas.microsoft.com/office/powerpoint/2010/main" val="1059919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Gain ratio with cross-validation</a:t>
            </a:r>
            <a:endParaRPr lang="en-GB" dirty="0"/>
          </a:p>
        </p:txBody>
      </p:sp>
      <p:sp>
        <p:nvSpPr>
          <p:cNvPr id="3" name="İçerik Yer Tutucusu 2"/>
          <p:cNvSpPr>
            <a:spLocks noGrp="1"/>
          </p:cNvSpPr>
          <p:nvPr>
            <p:ph idx="1"/>
          </p:nvPr>
        </p:nvSpPr>
        <p:spPr>
          <a:xfrm>
            <a:off x="77631" y="1819469"/>
            <a:ext cx="8795781" cy="4907902"/>
          </a:xfrm>
        </p:spPr>
        <p:txBody>
          <a:bodyPr>
            <a:normAutofit/>
          </a:bodyPr>
          <a:lstStyle/>
          <a:p>
            <a:r>
              <a:rPr lang="en-GB" dirty="0">
                <a:latin typeface="Times New Roman" panose="02020603050405020304" pitchFamily="18" charset="0"/>
                <a:cs typeface="Times New Roman" panose="02020603050405020304" pitchFamily="18" charset="0"/>
              </a:rPr>
              <a:t>Fold 1: </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Fold</a:t>
            </a:r>
            <a:r>
              <a:rPr lang="tr-TR" dirty="0">
                <a:latin typeface="Times New Roman" panose="02020603050405020304" pitchFamily="18" charset="0"/>
                <a:cs typeface="Times New Roman" panose="02020603050405020304" pitchFamily="18" charset="0"/>
              </a:rPr>
              <a:t> 2:</a:t>
            </a:r>
          </a:p>
          <a:p>
            <a:endParaRPr lang="tr-TR" dirty="0">
              <a:latin typeface="Times New Roman" panose="02020603050405020304" pitchFamily="18" charset="0"/>
              <a:cs typeface="Times New Roman" panose="02020603050405020304" pitchFamily="18" charset="0"/>
            </a:endParaRPr>
          </a:p>
          <a:p>
            <a:pPr marL="128016" lvl="1" indent="0">
              <a:buNone/>
            </a:pPr>
            <a:endParaRPr lang="tr-TR" sz="2000" dirty="0">
              <a:latin typeface="Times New Roman" panose="02020603050405020304" pitchFamily="18" charset="0"/>
              <a:cs typeface="Times New Roman" panose="02020603050405020304" pitchFamily="18" charset="0"/>
            </a:endParaRPr>
          </a:p>
          <a:p>
            <a:pPr marL="128016" lvl="1" indent="0">
              <a:buNone/>
            </a:pP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Fold</a:t>
            </a:r>
            <a:r>
              <a:rPr lang="tr-TR" sz="2000" dirty="0">
                <a:latin typeface="Times New Roman" panose="02020603050405020304" pitchFamily="18" charset="0"/>
                <a:cs typeface="Times New Roman" panose="02020603050405020304" pitchFamily="18" charset="0"/>
              </a:rPr>
              <a:t> 3:</a:t>
            </a:r>
          </a:p>
          <a:p>
            <a:r>
              <a:rPr lang="tr-TR" dirty="0">
                <a:latin typeface="Times New Roman" panose="02020603050405020304" pitchFamily="18" charset="0"/>
                <a:cs typeface="Times New Roman" panose="02020603050405020304" pitchFamily="18" charset="0"/>
              </a:rPr>
              <a:t> 							</a:t>
            </a:r>
          </a:p>
          <a:p>
            <a:endParaRPr lang="tr-TR" dirty="0">
              <a:latin typeface="Times New Roman" panose="02020603050405020304" pitchFamily="18" charset="0"/>
              <a:cs typeface="Times New Roman" panose="02020603050405020304" pitchFamily="18" charset="0"/>
            </a:endParaRPr>
          </a:p>
          <a:p>
            <a:pPr marL="128016" lvl="1" indent="0">
              <a:buNone/>
            </a:pP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Fold</a:t>
            </a:r>
            <a:r>
              <a:rPr lang="tr-TR" sz="2000" dirty="0">
                <a:latin typeface="Times New Roman" panose="02020603050405020304" pitchFamily="18" charset="0"/>
                <a:cs typeface="Times New Roman" panose="02020603050405020304" pitchFamily="18" charset="0"/>
              </a:rPr>
              <a:t> 4:</a:t>
            </a:r>
          </a:p>
          <a:p>
            <a:pPr marL="0" indent="0">
              <a:buNone/>
            </a:pPr>
            <a:r>
              <a:rPr lang="tr-TR" dirty="0">
                <a:latin typeface="Times New Roman" panose="02020603050405020304" pitchFamily="18" charset="0"/>
                <a:cs typeface="Times New Roman" panose="02020603050405020304" pitchFamily="18" charset="0"/>
              </a:rPr>
              <a:t>			</a:t>
            </a:r>
          </a:p>
          <a:p>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Fold</a:t>
            </a:r>
            <a:r>
              <a:rPr lang="tr-TR" dirty="0">
                <a:latin typeface="Times New Roman" panose="02020603050405020304" pitchFamily="18" charset="0"/>
                <a:cs typeface="Times New Roman" panose="02020603050405020304" pitchFamily="18" charset="0"/>
              </a:rPr>
              <a:t> 5:</a:t>
            </a:r>
          </a:p>
          <a:p>
            <a:endParaRPr lang="en-GB" dirty="0"/>
          </a:p>
        </p:txBody>
      </p:sp>
      <p:sp>
        <p:nvSpPr>
          <p:cNvPr id="67" name="İçerik Yer Tutucusu 2"/>
          <p:cNvSpPr txBox="1">
            <a:spLocks/>
          </p:cNvSpPr>
          <p:nvPr/>
        </p:nvSpPr>
        <p:spPr>
          <a:xfrm>
            <a:off x="6242180" y="269933"/>
            <a:ext cx="2460477" cy="1976466"/>
          </a:xfrm>
          <a:prstGeom prst="rect">
            <a:avLst/>
          </a:prstGeom>
        </p:spPr>
        <p:txBody>
          <a:bodyPr vert="horz" lIns="45720" tIns="45720" rIns="4572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r>
              <a:rPr lang="tr-TR" dirty="0" err="1">
                <a:latin typeface="Times New Roman" panose="02020603050405020304" pitchFamily="18" charset="0"/>
                <a:cs typeface="Times New Roman" panose="02020603050405020304" pitchFamily="18" charset="0"/>
              </a:rPr>
              <a:t>Avg</a:t>
            </a:r>
            <a:r>
              <a:rPr lang="tr-TR"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Accuracy: 0.83</a:t>
            </a:r>
            <a:r>
              <a:rPr lang="tr-TR" dirty="0">
                <a:latin typeface="Times New Roman" panose="02020603050405020304" pitchFamily="18" charset="0"/>
                <a:cs typeface="Times New Roman" panose="02020603050405020304" pitchFamily="18" charset="0"/>
              </a:rPr>
              <a:t>318</a:t>
            </a:r>
          </a:p>
          <a:p>
            <a:r>
              <a:rPr lang="tr-TR" dirty="0" err="1">
                <a:latin typeface="Times New Roman" panose="02020603050405020304" pitchFamily="18" charset="0"/>
                <a:cs typeface="Times New Roman" panose="02020603050405020304" pitchFamily="18" charset="0"/>
              </a:rPr>
              <a:t>Avg</a:t>
            </a:r>
            <a:r>
              <a:rPr lang="tr-TR"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Precision: 0.7</a:t>
            </a:r>
            <a:r>
              <a:rPr lang="tr-TR" dirty="0">
                <a:latin typeface="Times New Roman" panose="02020603050405020304" pitchFamily="18" charset="0"/>
                <a:cs typeface="Times New Roman" panose="02020603050405020304" pitchFamily="18" charset="0"/>
              </a:rPr>
              <a:t>7971</a:t>
            </a:r>
          </a:p>
          <a:p>
            <a:r>
              <a:rPr lang="tr-TR" dirty="0" err="1">
                <a:latin typeface="Times New Roman" panose="02020603050405020304" pitchFamily="18" charset="0"/>
                <a:cs typeface="Times New Roman" panose="02020603050405020304" pitchFamily="18" charset="0"/>
              </a:rPr>
              <a:t>Avg</a:t>
            </a:r>
            <a:r>
              <a:rPr lang="tr-TR"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Recall: 0.7</a:t>
            </a:r>
            <a:r>
              <a:rPr lang="tr-TR" dirty="0">
                <a:latin typeface="Times New Roman" panose="02020603050405020304" pitchFamily="18" charset="0"/>
                <a:cs typeface="Times New Roman" panose="02020603050405020304" pitchFamily="18" charset="0"/>
              </a:rPr>
              <a:t>8649</a:t>
            </a:r>
          </a:p>
          <a:p>
            <a:r>
              <a:rPr lang="tr-TR" dirty="0" err="1">
                <a:latin typeface="Times New Roman" panose="02020603050405020304" pitchFamily="18" charset="0"/>
                <a:cs typeface="Times New Roman" panose="02020603050405020304" pitchFamily="18" charset="0"/>
              </a:rPr>
              <a:t>Avg</a:t>
            </a:r>
            <a:r>
              <a:rPr lang="tr-TR"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F1 Score: 0.7</a:t>
            </a:r>
            <a:r>
              <a:rPr lang="tr-TR" dirty="0">
                <a:latin typeface="Times New Roman" panose="02020603050405020304" pitchFamily="18" charset="0"/>
                <a:cs typeface="Times New Roman" panose="02020603050405020304" pitchFamily="18" charset="0"/>
              </a:rPr>
              <a:t>7306</a:t>
            </a:r>
            <a:endParaRPr lang="en-GB"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3E59836-1214-D086-BA7C-D48EE3DED794}"/>
              </a:ext>
            </a:extLst>
          </p:cNvPr>
          <p:cNvPicPr>
            <a:picLocks noChangeAspect="1"/>
          </p:cNvPicPr>
          <p:nvPr/>
        </p:nvPicPr>
        <p:blipFill>
          <a:blip r:embed="rId3"/>
          <a:stretch>
            <a:fillRect/>
          </a:stretch>
        </p:blipFill>
        <p:spPr>
          <a:xfrm>
            <a:off x="270588" y="2246399"/>
            <a:ext cx="3061809" cy="1499616"/>
          </a:xfrm>
          <a:prstGeom prst="rect">
            <a:avLst/>
          </a:prstGeom>
        </p:spPr>
      </p:pic>
      <p:pic>
        <p:nvPicPr>
          <p:cNvPr id="7" name="Picture 6">
            <a:extLst>
              <a:ext uri="{FF2B5EF4-FFF2-40B4-BE49-F238E27FC236}">
                <a16:creationId xmlns:a16="http://schemas.microsoft.com/office/drawing/2014/main" id="{7B159206-0306-B8B1-0E88-371BD60B7FEA}"/>
              </a:ext>
            </a:extLst>
          </p:cNvPr>
          <p:cNvPicPr>
            <a:picLocks noChangeAspect="1"/>
          </p:cNvPicPr>
          <p:nvPr/>
        </p:nvPicPr>
        <p:blipFill>
          <a:blip r:embed="rId4"/>
          <a:stretch>
            <a:fillRect/>
          </a:stretch>
        </p:blipFill>
        <p:spPr>
          <a:xfrm>
            <a:off x="6397428" y="2140759"/>
            <a:ext cx="2149980" cy="1061267"/>
          </a:xfrm>
          <a:prstGeom prst="rect">
            <a:avLst/>
          </a:prstGeom>
        </p:spPr>
      </p:pic>
      <p:pic>
        <p:nvPicPr>
          <p:cNvPr id="9" name="Picture 8">
            <a:extLst>
              <a:ext uri="{FF2B5EF4-FFF2-40B4-BE49-F238E27FC236}">
                <a16:creationId xmlns:a16="http://schemas.microsoft.com/office/drawing/2014/main" id="{F4D822B1-1042-15E3-1FA7-348F0B5B836E}"/>
              </a:ext>
            </a:extLst>
          </p:cNvPr>
          <p:cNvPicPr>
            <a:picLocks noChangeAspect="1"/>
          </p:cNvPicPr>
          <p:nvPr/>
        </p:nvPicPr>
        <p:blipFill>
          <a:blip r:embed="rId5"/>
          <a:stretch>
            <a:fillRect/>
          </a:stretch>
        </p:blipFill>
        <p:spPr>
          <a:xfrm>
            <a:off x="5895017" y="3306962"/>
            <a:ext cx="2321049" cy="1123249"/>
          </a:xfrm>
          <a:prstGeom prst="rect">
            <a:avLst/>
          </a:prstGeom>
        </p:spPr>
      </p:pic>
      <p:pic>
        <p:nvPicPr>
          <p:cNvPr id="11" name="Picture 10">
            <a:extLst>
              <a:ext uri="{FF2B5EF4-FFF2-40B4-BE49-F238E27FC236}">
                <a16:creationId xmlns:a16="http://schemas.microsoft.com/office/drawing/2014/main" id="{FE06D5D4-B9A3-B487-617B-3913726A12D1}"/>
              </a:ext>
            </a:extLst>
          </p:cNvPr>
          <p:cNvPicPr>
            <a:picLocks noChangeAspect="1"/>
          </p:cNvPicPr>
          <p:nvPr/>
        </p:nvPicPr>
        <p:blipFill>
          <a:blip r:embed="rId6"/>
          <a:stretch>
            <a:fillRect/>
          </a:stretch>
        </p:blipFill>
        <p:spPr>
          <a:xfrm>
            <a:off x="5527040" y="4446780"/>
            <a:ext cx="2433826" cy="1170505"/>
          </a:xfrm>
          <a:prstGeom prst="rect">
            <a:avLst/>
          </a:prstGeom>
        </p:spPr>
      </p:pic>
      <p:pic>
        <p:nvPicPr>
          <p:cNvPr id="15" name="Picture 14">
            <a:extLst>
              <a:ext uri="{FF2B5EF4-FFF2-40B4-BE49-F238E27FC236}">
                <a16:creationId xmlns:a16="http://schemas.microsoft.com/office/drawing/2014/main" id="{EB6DB088-6B7B-8D7B-ED16-3F5847F6D068}"/>
              </a:ext>
            </a:extLst>
          </p:cNvPr>
          <p:cNvPicPr>
            <a:picLocks noChangeAspect="1"/>
          </p:cNvPicPr>
          <p:nvPr/>
        </p:nvPicPr>
        <p:blipFill>
          <a:blip r:embed="rId7"/>
          <a:stretch>
            <a:fillRect/>
          </a:stretch>
        </p:blipFill>
        <p:spPr>
          <a:xfrm>
            <a:off x="3775270" y="5604816"/>
            <a:ext cx="2554978" cy="1236456"/>
          </a:xfrm>
          <a:prstGeom prst="rect">
            <a:avLst/>
          </a:prstGeom>
        </p:spPr>
      </p:pic>
      <p:pic>
        <p:nvPicPr>
          <p:cNvPr id="10" name="Picture 4" descr="Sinking-Titanic-PNG-Transparent-Image.png (900×6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919123">
            <a:off x="-3566275"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44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Gain ratio with </a:t>
            </a:r>
            <a:r>
              <a:rPr lang="tr-TR" dirty="0">
                <a:latin typeface="Times New Roman" panose="02020603050405020304" pitchFamily="18" charset="0"/>
                <a:cs typeface="Times New Roman" panose="02020603050405020304" pitchFamily="18" charset="0"/>
              </a:rPr>
              <a:t>BAGGING</a:t>
            </a:r>
            <a:endParaRPr lang="en-GB" dirty="0"/>
          </a:p>
        </p:txBody>
      </p:sp>
      <p:sp>
        <p:nvSpPr>
          <p:cNvPr id="5" name="İçerik Yer Tutucusu 2"/>
          <p:cNvSpPr txBox="1">
            <a:spLocks/>
          </p:cNvSpPr>
          <p:nvPr/>
        </p:nvSpPr>
        <p:spPr>
          <a:xfrm>
            <a:off x="768096" y="1888837"/>
            <a:ext cx="729005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endParaRPr lang="en-GB" dirty="0">
              <a:latin typeface="Times New Roman" panose="02020603050405020304" pitchFamily="18" charset="0"/>
              <a:cs typeface="Times New Roman" panose="02020603050405020304" pitchFamily="18" charset="0"/>
            </a:endParaRPr>
          </a:p>
        </p:txBody>
      </p:sp>
      <p:sp>
        <p:nvSpPr>
          <p:cNvPr id="7" name="İçerik Yer Tutucusu 2"/>
          <p:cNvSpPr>
            <a:spLocks noGrp="1"/>
          </p:cNvSpPr>
          <p:nvPr>
            <p:ph idx="1"/>
          </p:nvPr>
        </p:nvSpPr>
        <p:spPr>
          <a:xfrm>
            <a:off x="604252" y="1808971"/>
            <a:ext cx="2210667" cy="4023360"/>
          </a:xfrm>
        </p:spPr>
        <p:txBody>
          <a:bodyPr>
            <a:normAutofit/>
          </a:bodyPr>
          <a:lstStyle/>
          <a:p>
            <a:r>
              <a:rPr lang="en-GB" dirty="0">
                <a:latin typeface="Times New Roman" panose="02020603050405020304" pitchFamily="18" charset="0"/>
                <a:cs typeface="Times New Roman" panose="02020603050405020304" pitchFamily="18" charset="0"/>
              </a:rPr>
              <a:t>Accuracy: 0.8</a:t>
            </a:r>
            <a:r>
              <a:rPr lang="tr-TR" dirty="0">
                <a:latin typeface="Times New Roman" panose="02020603050405020304" pitchFamily="18" charset="0"/>
                <a:cs typeface="Times New Roman" panose="02020603050405020304" pitchFamily="18" charset="0"/>
              </a:rPr>
              <a:t>5142</a:t>
            </a:r>
          </a:p>
          <a:p>
            <a:r>
              <a:rPr lang="en-GB" dirty="0">
                <a:latin typeface="Times New Roman" panose="02020603050405020304" pitchFamily="18" charset="0"/>
                <a:cs typeface="Times New Roman" panose="02020603050405020304" pitchFamily="18" charset="0"/>
              </a:rPr>
              <a:t>Precision: 0.</a:t>
            </a:r>
            <a:r>
              <a:rPr lang="tr-TR" dirty="0">
                <a:latin typeface="Times New Roman" panose="02020603050405020304" pitchFamily="18" charset="0"/>
                <a:cs typeface="Times New Roman" panose="02020603050405020304" pitchFamily="18" charset="0"/>
              </a:rPr>
              <a:t>81895</a:t>
            </a:r>
          </a:p>
          <a:p>
            <a:r>
              <a:rPr lang="en-GB" dirty="0">
                <a:latin typeface="Times New Roman" panose="02020603050405020304" pitchFamily="18" charset="0"/>
                <a:cs typeface="Times New Roman" panose="02020603050405020304" pitchFamily="18" charset="0"/>
              </a:rPr>
              <a:t>Recall: 0.</a:t>
            </a:r>
            <a:r>
              <a:rPr lang="tr-TR" dirty="0">
                <a:latin typeface="Times New Roman" panose="02020603050405020304" pitchFamily="18" charset="0"/>
                <a:cs typeface="Times New Roman" panose="02020603050405020304" pitchFamily="18" charset="0"/>
              </a:rPr>
              <a:t>78287</a:t>
            </a:r>
          </a:p>
          <a:p>
            <a:r>
              <a:rPr lang="en-GB" dirty="0">
                <a:latin typeface="Times New Roman" panose="02020603050405020304" pitchFamily="18" charset="0"/>
                <a:cs typeface="Times New Roman" panose="02020603050405020304" pitchFamily="18" charset="0"/>
              </a:rPr>
              <a:t>F1 Score: 0.</a:t>
            </a:r>
            <a:r>
              <a:rPr lang="tr-TR" dirty="0">
                <a:latin typeface="Times New Roman" panose="02020603050405020304" pitchFamily="18" charset="0"/>
                <a:cs typeface="Times New Roman" panose="02020603050405020304" pitchFamily="18" charset="0"/>
              </a:rPr>
              <a:t>80050</a:t>
            </a:r>
            <a:endParaRPr lang="en-GB" dirty="0">
              <a:latin typeface="Times New Roman" panose="02020603050405020304" pitchFamily="18" charset="0"/>
              <a:cs typeface="Times New Roman" panose="02020603050405020304" pitchFamily="18" charset="0"/>
            </a:endParaRPr>
          </a:p>
        </p:txBody>
      </p:sp>
      <p:pic>
        <p:nvPicPr>
          <p:cNvPr id="12"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786380">
            <a:off x="-3566277"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E9AA2F0-41F7-584F-0C19-FC9DF35C92AA}"/>
              </a:ext>
            </a:extLst>
          </p:cNvPr>
          <p:cNvPicPr>
            <a:picLocks noChangeAspect="1"/>
          </p:cNvPicPr>
          <p:nvPr/>
        </p:nvPicPr>
        <p:blipFill>
          <a:blip r:embed="rId3"/>
          <a:stretch>
            <a:fillRect/>
          </a:stretch>
        </p:blipFill>
        <p:spPr>
          <a:xfrm>
            <a:off x="4804354" y="4538695"/>
            <a:ext cx="3581710" cy="1722269"/>
          </a:xfrm>
          <a:prstGeom prst="rect">
            <a:avLst/>
          </a:prstGeom>
        </p:spPr>
      </p:pic>
    </p:spTree>
    <p:extLst>
      <p:ext uri="{BB962C8B-B14F-4D97-AF65-F5344CB8AC3E}">
        <p14:creationId xmlns:p14="http://schemas.microsoft.com/office/powerpoint/2010/main" val="576777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Unvan 1"/>
          <p:cNvSpPr txBox="1">
            <a:spLocks/>
          </p:cNvSpPr>
          <p:nvPr/>
        </p:nvSpPr>
        <p:spPr>
          <a:xfrm>
            <a:off x="768096" y="585216"/>
            <a:ext cx="7290054"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GB" dirty="0">
                <a:latin typeface="Times New Roman" panose="02020603050405020304" pitchFamily="18" charset="0"/>
                <a:cs typeface="Times New Roman" panose="02020603050405020304" pitchFamily="18" charset="0"/>
              </a:rPr>
              <a:t>Gain ratio with </a:t>
            </a:r>
            <a:r>
              <a:rPr lang="tr-TR" dirty="0">
                <a:latin typeface="Times New Roman" panose="02020603050405020304" pitchFamily="18" charset="0"/>
                <a:cs typeface="Times New Roman" panose="02020603050405020304" pitchFamily="18" charset="0"/>
              </a:rPr>
              <a:t>BOOSTING</a:t>
            </a:r>
            <a:endParaRPr lang="en-GB" dirty="0"/>
          </a:p>
        </p:txBody>
      </p:sp>
      <p:sp>
        <p:nvSpPr>
          <p:cNvPr id="15" name="İçerik Yer Tutucusu 2"/>
          <p:cNvSpPr txBox="1">
            <a:spLocks/>
          </p:cNvSpPr>
          <p:nvPr/>
        </p:nvSpPr>
        <p:spPr>
          <a:xfrm>
            <a:off x="768096" y="1888837"/>
            <a:ext cx="729005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endParaRPr lang="en-GB" dirty="0">
              <a:latin typeface="Times New Roman" panose="02020603050405020304" pitchFamily="18" charset="0"/>
              <a:cs typeface="Times New Roman" panose="02020603050405020304" pitchFamily="18" charset="0"/>
            </a:endParaRPr>
          </a:p>
        </p:txBody>
      </p:sp>
      <p:sp>
        <p:nvSpPr>
          <p:cNvPr id="16" name="İçerik Yer Tutucusu 2"/>
          <p:cNvSpPr>
            <a:spLocks noGrp="1"/>
          </p:cNvSpPr>
          <p:nvPr>
            <p:ph idx="1"/>
          </p:nvPr>
        </p:nvSpPr>
        <p:spPr>
          <a:xfrm>
            <a:off x="604252" y="1808971"/>
            <a:ext cx="2210667" cy="4023360"/>
          </a:xfrm>
        </p:spPr>
        <p:txBody>
          <a:bodyPr>
            <a:normAutofit/>
          </a:bodyPr>
          <a:lstStyle/>
          <a:p>
            <a:r>
              <a:rPr lang="en-GB" dirty="0">
                <a:latin typeface="Times New Roman" panose="02020603050405020304" pitchFamily="18" charset="0"/>
                <a:cs typeface="Times New Roman" panose="02020603050405020304" pitchFamily="18" charset="0"/>
              </a:rPr>
              <a:t>Accuracy: 0.8</a:t>
            </a:r>
            <a:r>
              <a:rPr lang="tr-TR" dirty="0">
                <a:latin typeface="Times New Roman" panose="02020603050405020304" pitchFamily="18" charset="0"/>
                <a:cs typeface="Times New Roman" panose="02020603050405020304" pitchFamily="18" charset="0"/>
              </a:rPr>
              <a:t>3442</a:t>
            </a:r>
          </a:p>
          <a:p>
            <a:r>
              <a:rPr lang="en-GB" dirty="0">
                <a:latin typeface="Times New Roman" panose="02020603050405020304" pitchFamily="18" charset="0"/>
                <a:cs typeface="Times New Roman" panose="02020603050405020304" pitchFamily="18" charset="0"/>
              </a:rPr>
              <a:t>Precision: 0.</a:t>
            </a:r>
            <a:r>
              <a:rPr lang="tr-TR" dirty="0">
                <a:latin typeface="Times New Roman" panose="02020603050405020304" pitchFamily="18" charset="0"/>
                <a:cs typeface="Times New Roman" panose="02020603050405020304" pitchFamily="18" charset="0"/>
              </a:rPr>
              <a:t>78640</a:t>
            </a:r>
          </a:p>
          <a:p>
            <a:r>
              <a:rPr lang="en-GB" dirty="0">
                <a:latin typeface="Times New Roman" panose="02020603050405020304" pitchFamily="18" charset="0"/>
                <a:cs typeface="Times New Roman" panose="02020603050405020304" pitchFamily="18" charset="0"/>
              </a:rPr>
              <a:t>Recall: 0.</a:t>
            </a:r>
            <a:r>
              <a:rPr lang="tr-TR" dirty="0">
                <a:latin typeface="Times New Roman" panose="02020603050405020304" pitchFamily="18" charset="0"/>
                <a:cs typeface="Times New Roman" panose="02020603050405020304" pitchFamily="18" charset="0"/>
              </a:rPr>
              <a:t>77589</a:t>
            </a:r>
          </a:p>
          <a:p>
            <a:r>
              <a:rPr lang="en-GB" dirty="0">
                <a:latin typeface="Times New Roman" panose="02020603050405020304" pitchFamily="18" charset="0"/>
                <a:cs typeface="Times New Roman" panose="02020603050405020304" pitchFamily="18" charset="0"/>
              </a:rPr>
              <a:t>F1 Score: 0.</a:t>
            </a:r>
            <a:r>
              <a:rPr lang="tr-TR" dirty="0">
                <a:latin typeface="Times New Roman" panose="02020603050405020304" pitchFamily="18" charset="0"/>
                <a:cs typeface="Times New Roman" panose="02020603050405020304" pitchFamily="18" charset="0"/>
              </a:rPr>
              <a:t>78111</a:t>
            </a:r>
            <a:endParaRPr lang="en-GB" dirty="0">
              <a:latin typeface="Times New Roman" panose="02020603050405020304" pitchFamily="18" charset="0"/>
              <a:cs typeface="Times New Roman" panose="02020603050405020304" pitchFamily="18" charset="0"/>
            </a:endParaRPr>
          </a:p>
        </p:txBody>
      </p:sp>
      <p:pic>
        <p:nvPicPr>
          <p:cNvPr id="21"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527644">
            <a:off x="-3566277"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E58AF37-6905-950F-FB49-797D0BF89439}"/>
              </a:ext>
            </a:extLst>
          </p:cNvPr>
          <p:cNvPicPr>
            <a:picLocks noChangeAspect="1"/>
          </p:cNvPicPr>
          <p:nvPr/>
        </p:nvPicPr>
        <p:blipFill>
          <a:blip r:embed="rId3"/>
          <a:stretch>
            <a:fillRect/>
          </a:stretch>
        </p:blipFill>
        <p:spPr>
          <a:xfrm>
            <a:off x="4794194" y="4324427"/>
            <a:ext cx="3581710" cy="1790855"/>
          </a:xfrm>
          <a:prstGeom prst="rect">
            <a:avLst/>
          </a:prstGeom>
        </p:spPr>
      </p:pic>
    </p:spTree>
    <p:extLst>
      <p:ext uri="{BB962C8B-B14F-4D97-AF65-F5344CB8AC3E}">
        <p14:creationId xmlns:p14="http://schemas.microsoft.com/office/powerpoint/2010/main" val="2065710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GB" dirty="0">
                <a:latin typeface="Times New Roman" panose="02020603050405020304" pitchFamily="18" charset="0"/>
                <a:cs typeface="Times New Roman" panose="02020603050405020304" pitchFamily="18" charset="0"/>
              </a:rPr>
              <a:t>Gain ratio with cross-validation, bagging and boosting</a:t>
            </a:r>
            <a:endParaRPr lang="en-GB" dirty="0"/>
          </a:p>
        </p:txBody>
      </p:sp>
      <p:sp>
        <p:nvSpPr>
          <p:cNvPr id="3" name="İçerik Yer Tutucusu 2"/>
          <p:cNvSpPr>
            <a:spLocks noGrp="1"/>
          </p:cNvSpPr>
          <p:nvPr>
            <p:ph idx="1"/>
          </p:nvPr>
        </p:nvSpPr>
        <p:spPr>
          <a:xfrm>
            <a:off x="5019869" y="2286000"/>
            <a:ext cx="3900195" cy="4292082"/>
          </a:xfrm>
        </p:spPr>
        <p:txBody>
          <a:bodyPr/>
          <a:lstStyle/>
          <a:p>
            <a:r>
              <a:rPr lang="tr-TR" dirty="0" err="1">
                <a:latin typeface="Times New Roman" panose="02020603050405020304" pitchFamily="18" charset="0"/>
                <a:cs typeface="Times New Roman" panose="02020603050405020304" pitchFamily="18" charset="0"/>
              </a:rPr>
              <a:t>There</a:t>
            </a:r>
            <a:r>
              <a:rPr lang="tr-TR" dirty="0">
                <a:latin typeface="Times New Roman" panose="02020603050405020304" pitchFamily="18" charset="0"/>
                <a:cs typeface="Times New Roman" panose="02020603050405020304" pitchFamily="18" charset="0"/>
              </a:rPr>
              <a:t> is not a lot of </a:t>
            </a:r>
            <a:r>
              <a:rPr lang="tr-TR" dirty="0" err="1">
                <a:latin typeface="Times New Roman" panose="02020603050405020304" pitchFamily="18" charset="0"/>
                <a:cs typeface="Times New Roman" panose="02020603050405020304" pitchFamily="18" charset="0"/>
              </a:rPr>
              <a:t>work</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about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using</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kfold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bagging</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boosting</a:t>
            </a:r>
            <a:r>
              <a:rPr lang="tr-TR" dirty="0">
                <a:latin typeface="Times New Roman" panose="02020603050405020304" pitchFamily="18" charset="0"/>
                <a:cs typeface="Times New Roman" panose="02020603050405020304" pitchFamily="18" charset="0"/>
              </a:rPr>
              <a:t> at </a:t>
            </a:r>
            <a:r>
              <a:rPr lang="tr-TR" dirty="0" err="1">
                <a:latin typeface="Times New Roman" panose="02020603050405020304" pitchFamily="18" charset="0"/>
                <a:cs typeface="Times New Roman" panose="02020603050405020304" pitchFamily="18" charset="0"/>
              </a:rPr>
              <a:t>the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same</a:t>
            </a:r>
            <a:r>
              <a:rPr lang="tr-TR" dirty="0">
                <a:latin typeface="Times New Roman" panose="02020603050405020304" pitchFamily="18" charset="0"/>
                <a:cs typeface="Times New Roman" panose="02020603050405020304" pitchFamily="18" charset="0"/>
              </a:rPr>
              <a:t> time but </a:t>
            </a:r>
            <a:r>
              <a:rPr lang="tr-TR" dirty="0" err="1">
                <a:latin typeface="Times New Roman" panose="02020603050405020304" pitchFamily="18" charset="0"/>
                <a:cs typeface="Times New Roman" panose="02020603050405020304" pitchFamily="18" charset="0"/>
              </a:rPr>
              <a:t>out</a:t>
            </a:r>
            <a:r>
              <a:rPr lang="tr-TR" dirty="0">
                <a:latin typeface="Times New Roman" panose="02020603050405020304" pitchFamily="18" charset="0"/>
                <a:cs typeface="Times New Roman" panose="02020603050405020304" pitchFamily="18" charset="0"/>
              </a:rPr>
              <a:t> of </a:t>
            </a:r>
            <a:r>
              <a:rPr lang="tr-TR" dirty="0" err="1">
                <a:latin typeface="Times New Roman" panose="02020603050405020304" pitchFamily="18" charset="0"/>
                <a:cs typeface="Times New Roman" panose="02020603050405020304" pitchFamily="18" charset="0"/>
              </a:rPr>
              <a:t>curiosity</a:t>
            </a:r>
            <a:r>
              <a:rPr lang="tr-TR" dirty="0">
                <a:latin typeface="Times New Roman" panose="02020603050405020304" pitchFamily="18" charset="0"/>
                <a:cs typeface="Times New Roman" panose="02020603050405020304" pitchFamily="18" charset="0"/>
              </a:rPr>
              <a:t>:</a:t>
            </a:r>
            <a:br>
              <a:rPr lang="tr-TR" dirty="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r>
              <a:rPr lang="tr-TR" dirty="0">
                <a:latin typeface="Times New Roman" panose="02020603050405020304" pitchFamily="18" charset="0"/>
                <a:cs typeface="Times New Roman" panose="02020603050405020304" pitchFamily="18" charset="0"/>
              </a:rPr>
              <a:t/>
            </a:r>
            <a:br>
              <a:rPr lang="tr-TR"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Average accuracy: 0.852074</a:t>
            </a:r>
            <a:endParaRPr lang="tr-TR"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Average F1 score: 0.80483</a:t>
            </a:r>
            <a:endParaRPr lang="tr-TR"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Average Precision: 0.811111</a:t>
            </a:r>
            <a:endParaRPr lang="tr-TR"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Average Recall: 0.79867</a:t>
            </a:r>
          </a:p>
        </p:txBody>
      </p:sp>
      <p:pic>
        <p:nvPicPr>
          <p:cNvPr id="7" name="Picture 6">
            <a:extLst>
              <a:ext uri="{FF2B5EF4-FFF2-40B4-BE49-F238E27FC236}">
                <a16:creationId xmlns:a16="http://schemas.microsoft.com/office/drawing/2014/main" id="{9CE1EAF0-73E3-C357-31A4-AD528663BBFE}"/>
              </a:ext>
            </a:extLst>
          </p:cNvPr>
          <p:cNvPicPr>
            <a:picLocks noChangeAspect="1"/>
          </p:cNvPicPr>
          <p:nvPr/>
        </p:nvPicPr>
        <p:blipFill>
          <a:blip r:embed="rId2"/>
          <a:stretch>
            <a:fillRect/>
          </a:stretch>
        </p:blipFill>
        <p:spPr>
          <a:xfrm>
            <a:off x="0" y="2084832"/>
            <a:ext cx="2503323" cy="1499616"/>
          </a:xfrm>
          <a:prstGeom prst="rect">
            <a:avLst/>
          </a:prstGeom>
        </p:spPr>
      </p:pic>
      <p:pic>
        <p:nvPicPr>
          <p:cNvPr id="6" name="Picture 4" descr="Sinking-Titanic-PNG-Transparent-Image.png (900×6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174372">
            <a:off x="-3566277"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790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GAIN RATIO RESULTS</a:t>
            </a:r>
            <a:endParaRPr lang="en-GB"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5022785" y="2089108"/>
            <a:ext cx="4745784" cy="4926563"/>
          </a:xfrm>
        </p:spPr>
        <p:txBody>
          <a:bodyPr>
            <a:noAutofit/>
          </a:bodyPr>
          <a:lstStyle/>
          <a:p>
            <a:pPr>
              <a:lnSpc>
                <a:spcPct val="110000"/>
              </a:lnSpc>
            </a:pPr>
            <a:r>
              <a:rPr lang="tr-TR" sz="1500" dirty="0">
                <a:latin typeface="Times New Roman" panose="02020603050405020304" pitchFamily="18" charset="0"/>
                <a:cs typeface="Times New Roman" panose="02020603050405020304" pitchFamily="18" charset="0"/>
              </a:rPr>
              <a:t>Base </a:t>
            </a:r>
            <a:r>
              <a:rPr lang="tr-TR" sz="1500" dirty="0" err="1">
                <a:latin typeface="Times New Roman" panose="02020603050405020304" pitchFamily="18" charset="0"/>
                <a:cs typeface="Times New Roman" panose="02020603050405020304" pitchFamily="18" charset="0"/>
              </a:rPr>
              <a:t>Gain</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Ratio</a:t>
            </a:r>
            <a:endParaRPr lang="tr-TR" sz="1500" dirty="0">
              <a:latin typeface="Times New Roman" panose="02020603050405020304" pitchFamily="18" charset="0"/>
              <a:cs typeface="Times New Roman" panose="02020603050405020304" pitchFamily="18" charset="0"/>
            </a:endParaRPr>
          </a:p>
          <a:p>
            <a:pPr>
              <a:lnSpc>
                <a:spcPct val="110000"/>
              </a:lnSpc>
            </a:pPr>
            <a:r>
              <a:rPr lang="tr-TR" sz="1500" dirty="0">
                <a:latin typeface="Times New Roman" panose="02020603050405020304" pitchFamily="18" charset="0"/>
                <a:cs typeface="Times New Roman" panose="02020603050405020304" pitchFamily="18" charset="0"/>
              </a:rPr>
              <a:t>Accuracy:0.83416</a:t>
            </a:r>
          </a:p>
          <a:p>
            <a:pPr>
              <a:lnSpc>
                <a:spcPct val="110000"/>
              </a:lnSpc>
            </a:pPr>
            <a:r>
              <a:rPr lang="tr-TR" sz="1500" dirty="0" err="1">
                <a:latin typeface="Times New Roman" panose="02020603050405020304" pitchFamily="18" charset="0"/>
                <a:cs typeface="Times New Roman" panose="02020603050405020304" pitchFamily="18" charset="0"/>
              </a:rPr>
              <a:t>With</a:t>
            </a:r>
            <a:r>
              <a:rPr lang="tr-TR" sz="1500" dirty="0">
                <a:latin typeface="Times New Roman" panose="02020603050405020304" pitchFamily="18" charset="0"/>
                <a:cs typeface="Times New Roman" panose="02020603050405020304" pitchFamily="18" charset="0"/>
              </a:rPr>
              <a:t> Cross </a:t>
            </a:r>
            <a:r>
              <a:rPr lang="tr-TR" sz="1500" dirty="0" err="1">
                <a:latin typeface="Times New Roman" panose="02020603050405020304" pitchFamily="18" charset="0"/>
                <a:cs typeface="Times New Roman" panose="02020603050405020304" pitchFamily="18" charset="0"/>
              </a:rPr>
              <a:t>Validation</a:t>
            </a:r>
            <a:endParaRPr lang="tr-TR" sz="1500" dirty="0">
              <a:latin typeface="Times New Roman" panose="02020603050405020304" pitchFamily="18" charset="0"/>
              <a:cs typeface="Times New Roman" panose="02020603050405020304" pitchFamily="18" charset="0"/>
            </a:endParaRPr>
          </a:p>
          <a:p>
            <a:pPr>
              <a:lnSpc>
                <a:spcPct val="110000"/>
              </a:lnSpc>
            </a:pPr>
            <a:r>
              <a:rPr lang="tr-TR" sz="1500" dirty="0" err="1">
                <a:latin typeface="Times New Roman" panose="02020603050405020304" pitchFamily="18" charset="0"/>
                <a:cs typeface="Times New Roman" panose="02020603050405020304" pitchFamily="18" charset="0"/>
              </a:rPr>
              <a:t>Accuracy</a:t>
            </a:r>
            <a:r>
              <a:rPr lang="tr-TR" sz="1500" dirty="0">
                <a:latin typeface="Times New Roman" panose="02020603050405020304" pitchFamily="18" charset="0"/>
                <a:cs typeface="Times New Roman" panose="02020603050405020304" pitchFamily="18" charset="0"/>
              </a:rPr>
              <a:t>: </a:t>
            </a:r>
            <a:r>
              <a:rPr lang="en-GB" sz="1500" dirty="0">
                <a:latin typeface="Times New Roman" panose="02020603050405020304" pitchFamily="18" charset="0"/>
                <a:cs typeface="Times New Roman" panose="02020603050405020304" pitchFamily="18" charset="0"/>
              </a:rPr>
              <a:t>0.83</a:t>
            </a:r>
            <a:r>
              <a:rPr lang="tr-TR" sz="1500" dirty="0">
                <a:latin typeface="Times New Roman" panose="02020603050405020304" pitchFamily="18" charset="0"/>
                <a:cs typeface="Times New Roman" panose="02020603050405020304" pitchFamily="18" charset="0"/>
              </a:rPr>
              <a:t>318</a:t>
            </a:r>
          </a:p>
          <a:p>
            <a:pPr>
              <a:lnSpc>
                <a:spcPct val="110000"/>
              </a:lnSpc>
            </a:pPr>
            <a:r>
              <a:rPr lang="tr-TR" sz="1500" dirty="0" err="1">
                <a:latin typeface="Times New Roman" panose="02020603050405020304" pitchFamily="18" charset="0"/>
                <a:cs typeface="Times New Roman" panose="02020603050405020304" pitchFamily="18" charset="0"/>
              </a:rPr>
              <a:t>With</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Bagging</a:t>
            </a:r>
            <a:endParaRPr lang="tr-TR" sz="1500" dirty="0">
              <a:latin typeface="Times New Roman" panose="02020603050405020304" pitchFamily="18" charset="0"/>
              <a:cs typeface="Times New Roman" panose="02020603050405020304" pitchFamily="18" charset="0"/>
            </a:endParaRPr>
          </a:p>
          <a:p>
            <a:pPr>
              <a:lnSpc>
                <a:spcPct val="110000"/>
              </a:lnSpc>
            </a:pPr>
            <a:r>
              <a:rPr lang="tr-TR" sz="1500" dirty="0" err="1">
                <a:latin typeface="Times New Roman" panose="02020603050405020304" pitchFamily="18" charset="0"/>
                <a:cs typeface="Times New Roman" panose="02020603050405020304" pitchFamily="18" charset="0"/>
              </a:rPr>
              <a:t>Accuracy</a:t>
            </a:r>
            <a:r>
              <a:rPr lang="tr-TR" sz="1500" dirty="0">
                <a:latin typeface="Times New Roman" panose="02020603050405020304" pitchFamily="18" charset="0"/>
                <a:cs typeface="Times New Roman" panose="02020603050405020304" pitchFamily="18" charset="0"/>
              </a:rPr>
              <a:t>: 0.85142</a:t>
            </a:r>
          </a:p>
          <a:p>
            <a:pPr>
              <a:lnSpc>
                <a:spcPct val="110000"/>
              </a:lnSpc>
            </a:pPr>
            <a:r>
              <a:rPr lang="tr-TR" sz="1500" dirty="0" err="1">
                <a:latin typeface="Times New Roman" panose="02020603050405020304" pitchFamily="18" charset="0"/>
                <a:cs typeface="Times New Roman" panose="02020603050405020304" pitchFamily="18" charset="0"/>
              </a:rPr>
              <a:t>With</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Boosting</a:t>
            </a:r>
            <a:endParaRPr lang="tr-TR" sz="1500" dirty="0">
              <a:latin typeface="Times New Roman" panose="02020603050405020304" pitchFamily="18" charset="0"/>
              <a:cs typeface="Times New Roman" panose="02020603050405020304" pitchFamily="18" charset="0"/>
            </a:endParaRPr>
          </a:p>
          <a:p>
            <a:pPr>
              <a:lnSpc>
                <a:spcPct val="110000"/>
              </a:lnSpc>
            </a:pPr>
            <a:r>
              <a:rPr lang="tr-TR" sz="1500" dirty="0" err="1">
                <a:latin typeface="Times New Roman" panose="02020603050405020304" pitchFamily="18" charset="0"/>
                <a:cs typeface="Times New Roman" panose="02020603050405020304" pitchFamily="18" charset="0"/>
              </a:rPr>
              <a:t>Accuracy</a:t>
            </a:r>
            <a:r>
              <a:rPr lang="tr-TR" sz="1500" dirty="0">
                <a:latin typeface="Times New Roman" panose="02020603050405020304" pitchFamily="18" charset="0"/>
                <a:cs typeface="Times New Roman" panose="02020603050405020304" pitchFamily="18" charset="0"/>
              </a:rPr>
              <a:t>: 0.83442</a:t>
            </a:r>
          </a:p>
          <a:p>
            <a:pPr>
              <a:lnSpc>
                <a:spcPct val="110000"/>
              </a:lnSpc>
            </a:pPr>
            <a:r>
              <a:rPr lang="tr-TR" sz="1500" dirty="0" err="1">
                <a:latin typeface="Times New Roman" panose="02020603050405020304" pitchFamily="18" charset="0"/>
                <a:cs typeface="Times New Roman" panose="02020603050405020304" pitchFamily="18" charset="0"/>
              </a:rPr>
              <a:t>With</a:t>
            </a:r>
            <a:r>
              <a:rPr lang="tr-TR" sz="1500" dirty="0">
                <a:latin typeface="Times New Roman" panose="02020603050405020304" pitchFamily="18" charset="0"/>
                <a:cs typeface="Times New Roman" panose="02020603050405020304" pitchFamily="18" charset="0"/>
              </a:rPr>
              <a:t> Cross </a:t>
            </a:r>
            <a:r>
              <a:rPr lang="tr-TR" sz="1500" dirty="0" err="1">
                <a:latin typeface="Times New Roman" panose="02020603050405020304" pitchFamily="18" charset="0"/>
                <a:cs typeface="Times New Roman" panose="02020603050405020304" pitchFamily="18" charset="0"/>
              </a:rPr>
              <a:t>Validation</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Bagging</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and</a:t>
            </a:r>
            <a:r>
              <a:rPr lang="tr-TR" sz="1500" dirty="0">
                <a:latin typeface="Times New Roman" panose="02020603050405020304" pitchFamily="18" charset="0"/>
                <a:cs typeface="Times New Roman" panose="02020603050405020304" pitchFamily="18" charset="0"/>
              </a:rPr>
              <a:t> </a:t>
            </a:r>
            <a:r>
              <a:rPr lang="tr-TR" sz="1500" dirty="0" err="1">
                <a:latin typeface="Times New Roman" panose="02020603050405020304" pitchFamily="18" charset="0"/>
                <a:cs typeface="Times New Roman" panose="02020603050405020304" pitchFamily="18" charset="0"/>
              </a:rPr>
              <a:t>Boosting</a:t>
            </a:r>
            <a:endParaRPr lang="tr-TR" sz="1500" dirty="0">
              <a:latin typeface="Times New Roman" panose="02020603050405020304" pitchFamily="18" charset="0"/>
              <a:cs typeface="Times New Roman" panose="02020603050405020304" pitchFamily="18" charset="0"/>
            </a:endParaRPr>
          </a:p>
          <a:p>
            <a:pPr>
              <a:lnSpc>
                <a:spcPct val="110000"/>
              </a:lnSpc>
            </a:pPr>
            <a:r>
              <a:rPr lang="en-GB" sz="1500" dirty="0">
                <a:latin typeface="Times New Roman" panose="02020603050405020304" pitchFamily="18" charset="0"/>
                <a:cs typeface="Times New Roman" panose="02020603050405020304" pitchFamily="18" charset="0"/>
              </a:rPr>
              <a:t>Accuracy: 0.852074</a:t>
            </a:r>
            <a:endParaRPr lang="tr-TR" sz="1500" dirty="0">
              <a:latin typeface="Times New Roman" panose="02020603050405020304" pitchFamily="18" charset="0"/>
              <a:cs typeface="Times New Roman" panose="02020603050405020304" pitchFamily="18" charset="0"/>
            </a:endParaRPr>
          </a:p>
          <a:p>
            <a:endParaRPr lang="tr-TR" sz="1500" dirty="0">
              <a:latin typeface="Times New Roman" panose="02020603050405020304" pitchFamily="18" charset="0"/>
              <a:cs typeface="Times New Roman" panose="02020603050405020304" pitchFamily="18" charset="0"/>
            </a:endParaRPr>
          </a:p>
        </p:txBody>
      </p:sp>
      <p:pic>
        <p:nvPicPr>
          <p:cNvPr id="4"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014932">
            <a:off x="-3566277"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304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GINI INDEX</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768096" y="1922106"/>
                <a:ext cx="7290055" cy="4387254"/>
              </a:xfrm>
            </p:spPr>
            <p:txBody>
              <a:bodyPr>
                <a:noAutofit/>
              </a:bodyPr>
              <a:lstStyle/>
              <a:p>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Gini Index</a:t>
                </a:r>
                <a:r>
                  <a:rPr lang="en-GB" dirty="0">
                    <a:latin typeface="Times New Roman" panose="02020603050405020304" pitchFamily="18" charset="0"/>
                    <a:cs typeface="Times New Roman" panose="02020603050405020304" pitchFamily="18" charset="0"/>
                  </a:rPr>
                  <a:t> is a metric used in decision tree algorithms to measure the impurity of a dataset. It quantifies how mixed the classes are in a node.</a:t>
                </a:r>
              </a:p>
              <a:p>
                <a:r>
                  <a:rPr lang="en-GB" b="1" dirty="0">
                    <a:latin typeface="Times New Roman" panose="02020603050405020304" pitchFamily="18" charset="0"/>
                    <a:cs typeface="Times New Roman" panose="02020603050405020304" pitchFamily="18" charset="0"/>
                  </a:rPr>
                  <a:t>Formula:</a:t>
                </a:r>
                <a:r>
                  <a:rPr lang="tr-TR" b="1" dirty="0">
                    <a:latin typeface="Times New Roman" panose="02020603050405020304" pitchFamily="18" charset="0"/>
                    <a:cs typeface="Times New Roman" panose="02020603050405020304" pitchFamily="18" charset="0"/>
                  </a:rPr>
                  <a:t>		Gini </a:t>
                </a:r>
                <a14:m>
                  <m:oMath xmlns:m="http://schemas.openxmlformats.org/officeDocument/2006/math">
                    <m:r>
                      <a:rPr lang="pt-BR" b="1" i="1" smtClean="0">
                        <a:latin typeface="Cambria Math" panose="02040503050406030204" pitchFamily="18" charset="0"/>
                        <a:cs typeface="Times New Roman" panose="02020603050405020304" pitchFamily="18" charset="0"/>
                      </a:rPr>
                      <m:t>=</m:t>
                    </m:r>
                    <m:r>
                      <a:rPr lang="tr-TR" b="1" i="1" smtClean="0">
                        <a:latin typeface="Cambria Math" panose="02040503050406030204" pitchFamily="18" charset="0"/>
                        <a:cs typeface="Times New Roman" panose="02020603050405020304" pitchFamily="18" charset="0"/>
                      </a:rPr>
                      <m:t>𝟏</m:t>
                    </m:r>
                    <m:r>
                      <a:rPr lang="tr-TR" b="1" i="1" smtClean="0">
                        <a:latin typeface="Cambria Math" panose="02040503050406030204" pitchFamily="18" charset="0"/>
                        <a:cs typeface="Times New Roman" panose="02020603050405020304" pitchFamily="18" charset="0"/>
                      </a:rPr>
                      <m:t>−</m:t>
                    </m:r>
                    <m:nary>
                      <m:naryPr>
                        <m:chr m:val="∑"/>
                        <m:ctrlPr>
                          <a:rPr lang="pt-BR" b="1" i="1" smtClean="0">
                            <a:latin typeface="Cambria Math" panose="02040503050406030204" pitchFamily="18" charset="0"/>
                            <a:cs typeface="Times New Roman" panose="02020603050405020304" pitchFamily="18" charset="0"/>
                          </a:rPr>
                        </m:ctrlPr>
                      </m:naryPr>
                      <m:sub>
                        <m:r>
                          <m:rPr>
                            <m:brk m:alnAt="23"/>
                          </m:rPr>
                          <a:rPr lang="tr-TR" b="1" i="1" smtClean="0">
                            <a:latin typeface="Cambria Math" panose="02040503050406030204" pitchFamily="18" charset="0"/>
                            <a:cs typeface="Times New Roman" panose="02020603050405020304" pitchFamily="18" charset="0"/>
                          </a:rPr>
                          <m:t>𝒊</m:t>
                        </m:r>
                        <m:r>
                          <a:rPr lang="pt-BR" b="1" i="1" smtClean="0">
                            <a:latin typeface="Cambria Math" panose="02040503050406030204" pitchFamily="18" charset="0"/>
                            <a:cs typeface="Times New Roman" panose="02020603050405020304" pitchFamily="18" charset="0"/>
                          </a:rPr>
                          <m:t>=</m:t>
                        </m:r>
                        <m:r>
                          <a:rPr lang="tr-TR" b="1" i="1" smtClean="0">
                            <a:latin typeface="Cambria Math" panose="02040503050406030204" pitchFamily="18" charset="0"/>
                            <a:cs typeface="Times New Roman" panose="02020603050405020304" pitchFamily="18" charset="0"/>
                          </a:rPr>
                          <m:t>𝟏</m:t>
                        </m:r>
                      </m:sub>
                      <m:sup>
                        <m:r>
                          <a:rPr lang="pt-BR" b="1" i="1" smtClean="0">
                            <a:latin typeface="Cambria Math" panose="02040503050406030204" pitchFamily="18" charset="0"/>
                            <a:cs typeface="Times New Roman" panose="02020603050405020304" pitchFamily="18" charset="0"/>
                          </a:rPr>
                          <m:t>𝒏</m:t>
                        </m:r>
                      </m:sup>
                      <m:e>
                        <m:sSup>
                          <m:sSupPr>
                            <m:ctrlPr>
                              <a:rPr lang="pt-BR" b="1" i="1" smtClean="0">
                                <a:latin typeface="Cambria Math" panose="02040503050406030204" pitchFamily="18" charset="0"/>
                                <a:cs typeface="Times New Roman" panose="02020603050405020304" pitchFamily="18" charset="0"/>
                              </a:rPr>
                            </m:ctrlPr>
                          </m:sSupPr>
                          <m:e>
                            <m:sSub>
                              <m:sSubPr>
                                <m:ctrlPr>
                                  <a:rPr lang="pt-BR" b="1" i="1">
                                    <a:latin typeface="Cambria Math" panose="02040503050406030204" pitchFamily="18" charset="0"/>
                                    <a:cs typeface="Times New Roman" panose="02020603050405020304" pitchFamily="18" charset="0"/>
                                  </a:rPr>
                                </m:ctrlPr>
                              </m:sSubPr>
                              <m:e>
                                <m:r>
                                  <a:rPr lang="tr-TR" b="1" i="1" smtClean="0">
                                    <a:latin typeface="Cambria Math" panose="02040503050406030204" pitchFamily="18" charset="0"/>
                                    <a:cs typeface="Times New Roman" panose="02020603050405020304" pitchFamily="18" charset="0"/>
                                  </a:rPr>
                                  <m:t>𝒑</m:t>
                                </m:r>
                              </m:e>
                              <m:sub>
                                <m:r>
                                  <a:rPr lang="tr-TR" b="1" i="1" smtClean="0">
                                    <a:latin typeface="Cambria Math" panose="02040503050406030204" pitchFamily="18" charset="0"/>
                                    <a:cs typeface="Times New Roman" panose="02020603050405020304" pitchFamily="18" charset="0"/>
                                  </a:rPr>
                                  <m:t>𝒊</m:t>
                                </m:r>
                              </m:sub>
                            </m:sSub>
                          </m:e>
                          <m:sup>
                            <m:r>
                              <a:rPr lang="tr-TR" b="1" i="1" smtClean="0">
                                <a:latin typeface="Cambria Math" panose="02040503050406030204" pitchFamily="18" charset="0"/>
                                <a:cs typeface="Times New Roman" panose="02020603050405020304" pitchFamily="18" charset="0"/>
                              </a:rPr>
                              <m:t>𝟐</m:t>
                            </m:r>
                          </m:sup>
                        </m:sSup>
                      </m:e>
                    </m:nary>
                  </m:oMath>
                </a14:m>
                <a:endParaRPr lang="en-GB" b="1"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pt-BR" i="1">
                            <a:latin typeface="Cambria Math" panose="02040503050406030204" pitchFamily="18" charset="0"/>
                            <a:cs typeface="Times New Roman" panose="02020603050405020304" pitchFamily="18" charset="0"/>
                          </a:rPr>
                        </m:ctrlPr>
                      </m:sSubPr>
                      <m:e>
                        <m:r>
                          <m:rPr>
                            <m:sty m:val="p"/>
                          </m:rPr>
                          <a:rPr lang="tr-TR" b="0" i="0">
                            <a:latin typeface="Cambria Math" panose="02040503050406030204" pitchFamily="18" charset="0"/>
                            <a:cs typeface="Times New Roman" panose="02020603050405020304" pitchFamily="18" charset="0"/>
                          </a:rPr>
                          <m:t>p</m:t>
                        </m:r>
                      </m:e>
                      <m:sub>
                        <m:r>
                          <m:rPr>
                            <m:sty m:val="p"/>
                          </m:rPr>
                          <a:rPr lang="tr-TR" b="0" i="0">
                            <a:latin typeface="Cambria Math" panose="02040503050406030204" pitchFamily="18" charset="0"/>
                            <a:cs typeface="Times New Roman" panose="02020603050405020304" pitchFamily="18" charset="0"/>
                          </a:rPr>
                          <m:t>i</m:t>
                        </m:r>
                      </m:sub>
                    </m:sSub>
                  </m:oMath>
                </a14:m>
                <a:r>
                  <a:rPr lang="en-GB" dirty="0">
                    <a:latin typeface="Times New Roman" panose="02020603050405020304" pitchFamily="18" charset="0"/>
                    <a:cs typeface="Times New Roman" panose="02020603050405020304" pitchFamily="18" charset="0"/>
                  </a:rPr>
                  <a:t>: Proportion of instances belonging to class iii.</a:t>
                </a:r>
              </a:p>
              <a:p>
                <a:r>
                  <a:rPr lang="en-GB" dirty="0">
                    <a:latin typeface="Times New Roman" panose="02020603050405020304" pitchFamily="18" charset="0"/>
                    <a:cs typeface="Times New Roman" panose="02020603050405020304" pitchFamily="18" charset="0"/>
                  </a:rPr>
                  <a:t>n: Total number of classes.</a:t>
                </a:r>
              </a:p>
              <a:p>
                <a:r>
                  <a:rPr lang="en-GB" b="1" dirty="0">
                    <a:latin typeface="Times New Roman" panose="02020603050405020304" pitchFamily="18" charset="0"/>
                    <a:cs typeface="Times New Roman" panose="02020603050405020304" pitchFamily="18" charset="0"/>
                  </a:rPr>
                  <a:t>Interpretation:</a:t>
                </a:r>
              </a:p>
              <a:p>
                <a:r>
                  <a:rPr lang="en-GB" dirty="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Gini Index of 0</a:t>
                </a:r>
                <a:r>
                  <a:rPr lang="en-GB" dirty="0">
                    <a:latin typeface="Times New Roman" panose="02020603050405020304" pitchFamily="18" charset="0"/>
                    <a:cs typeface="Times New Roman" panose="02020603050405020304" pitchFamily="18" charset="0"/>
                  </a:rPr>
                  <a:t> means the node is </a:t>
                </a:r>
                <a:r>
                  <a:rPr lang="en-GB" b="1" dirty="0">
                    <a:latin typeface="Times New Roman" panose="02020603050405020304" pitchFamily="18" charset="0"/>
                    <a:cs typeface="Times New Roman" panose="02020603050405020304" pitchFamily="18" charset="0"/>
                  </a:rPr>
                  <a:t>pure</a:t>
                </a:r>
                <a:r>
                  <a:rPr lang="en-GB" dirty="0">
                    <a:latin typeface="Times New Roman" panose="02020603050405020304" pitchFamily="18" charset="0"/>
                    <a:cs typeface="Times New Roman" panose="02020603050405020304" pitchFamily="18" charset="0"/>
                  </a:rPr>
                  <a:t> (all instances belong to one class).</a:t>
                </a:r>
              </a:p>
              <a:p>
                <a:r>
                  <a:rPr lang="en-GB" dirty="0">
                    <a:latin typeface="Times New Roman" panose="02020603050405020304" pitchFamily="18" charset="0"/>
                    <a:cs typeface="Times New Roman" panose="02020603050405020304" pitchFamily="18" charset="0"/>
                  </a:rPr>
                  <a:t>A </a:t>
                </a:r>
                <a:r>
                  <a:rPr lang="en-GB" b="1" dirty="0">
                    <a:latin typeface="Times New Roman" panose="02020603050405020304" pitchFamily="18" charset="0"/>
                    <a:cs typeface="Times New Roman" panose="02020603050405020304" pitchFamily="18" charset="0"/>
                  </a:rPr>
                  <a:t>higher Gini Index</a:t>
                </a:r>
                <a:r>
                  <a:rPr lang="en-GB" dirty="0">
                    <a:latin typeface="Times New Roman" panose="02020603050405020304" pitchFamily="18" charset="0"/>
                    <a:cs typeface="Times New Roman" panose="02020603050405020304" pitchFamily="18" charset="0"/>
                  </a:rPr>
                  <a:t> indicates greater impurity (more mixed classes).</a:t>
                </a:r>
              </a:p>
              <a:p>
                <a:endParaRPr lang="en-GB" dirty="0">
                  <a:latin typeface="Times New Roman" panose="02020603050405020304" pitchFamily="18" charset="0"/>
                  <a:cs typeface="Times New Roman" panose="02020603050405020304" pitchFamily="18" charset="0"/>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768096" y="1922106"/>
                <a:ext cx="7290055" cy="4387254"/>
              </a:xfrm>
              <a:blipFill>
                <a:blip r:embed="rId2"/>
                <a:stretch>
                  <a:fillRect l="-251" t="-1389" r="-1589"/>
                </a:stretch>
              </a:blipFill>
            </p:spPr>
            <p:txBody>
              <a:bodyPr/>
              <a:lstStyle/>
              <a:p>
                <a:r>
                  <a:rPr lang="en-GB">
                    <a:noFill/>
                  </a:rPr>
                  <a:t> </a:t>
                </a:r>
              </a:p>
            </p:txBody>
          </p:sp>
        </mc:Fallback>
      </mc:AlternateContent>
    </p:spTree>
    <p:extLst>
      <p:ext uri="{BB962C8B-B14F-4D97-AF65-F5344CB8AC3E}">
        <p14:creationId xmlns:p14="http://schemas.microsoft.com/office/powerpoint/2010/main" val="67043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Dataset </a:t>
            </a:r>
            <a:r>
              <a:rPr dirty="0" err="1">
                <a:latin typeface="Times New Roman" panose="02020603050405020304" pitchFamily="18" charset="0"/>
                <a:cs typeface="Times New Roman" panose="02020603050405020304" pitchFamily="18" charset="0"/>
              </a:rPr>
              <a:t>Informat</a:t>
            </a:r>
            <a:r>
              <a:rPr lang="tr-TR" dirty="0">
                <a:latin typeface="Times New Roman" panose="02020603050405020304" pitchFamily="18" charset="0"/>
                <a:cs typeface="Times New Roman" panose="02020603050405020304" pitchFamily="18" charset="0"/>
              </a:rPr>
              <a:t>I</a:t>
            </a:r>
            <a:r>
              <a:rPr dirty="0">
                <a:latin typeface="Times New Roman" panose="02020603050405020304" pitchFamily="18" charset="0"/>
                <a:cs typeface="Times New Roman" panose="02020603050405020304" pitchFamily="18" charset="0"/>
              </a:rPr>
              <a:t>on</a:t>
            </a:r>
          </a:p>
        </p:txBody>
      </p:sp>
      <p:sp>
        <p:nvSpPr>
          <p:cNvPr id="3" name="Content Placeholder 2"/>
          <p:cNvSpPr>
            <a:spLocks noGrp="1"/>
          </p:cNvSpPr>
          <p:nvPr>
            <p:ph idx="1"/>
          </p:nvPr>
        </p:nvSpPr>
        <p:spPr>
          <a:xfrm>
            <a:off x="592606" y="1879600"/>
            <a:ext cx="7290055" cy="4023360"/>
          </a:xfrm>
        </p:spPr>
        <p:txBody>
          <a:bodyPr/>
          <a:lstStyle/>
          <a:p>
            <a:r>
              <a:rPr dirty="0">
                <a:latin typeface="Times New Roman" panose="02020603050405020304" pitchFamily="18" charset="0"/>
                <a:cs typeface="Times New Roman" panose="02020603050405020304" pitchFamily="18" charset="0"/>
              </a:rPr>
              <a:t>Dataset: Titanic Dataset</a:t>
            </a:r>
          </a:p>
          <a:p>
            <a:r>
              <a:rPr dirty="0">
                <a:latin typeface="Times New Roman" panose="02020603050405020304" pitchFamily="18" charset="0"/>
                <a:cs typeface="Times New Roman" panose="02020603050405020304" pitchFamily="18" charset="0"/>
              </a:rPr>
              <a:t>- Number of instances:</a:t>
            </a:r>
            <a:r>
              <a:rPr lang="tr-TR" dirty="0">
                <a:latin typeface="Times New Roman" panose="02020603050405020304" pitchFamily="18" charset="0"/>
                <a:cs typeface="Times New Roman" panose="02020603050405020304" pitchFamily="18" charset="0"/>
              </a:rPr>
              <a:t> 1 MILLION</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 Features: Name, Age, Gender, Class, Survived, etc.</a:t>
            </a:r>
          </a:p>
          <a:p>
            <a:r>
              <a:rPr dirty="0">
                <a:latin typeface="Times New Roman" panose="02020603050405020304" pitchFamily="18" charset="0"/>
                <a:cs typeface="Times New Roman" panose="02020603050405020304" pitchFamily="18" charset="0"/>
              </a:rPr>
              <a:t>- Target variable: Survived (0 or 1)</a:t>
            </a:r>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PassengerID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Ticket</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and</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Cabin</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columns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dropped</a:t>
            </a:r>
            <a:endParaRPr lang="tr-T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p:txBody>
      </p:sp>
      <p:pic>
        <p:nvPicPr>
          <p:cNvPr id="4"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478038">
            <a:off x="-3566274" y="389141"/>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GINI INDEX</a:t>
            </a:r>
            <a:endParaRPr lang="en-GB" dirty="0"/>
          </a:p>
        </p:txBody>
      </p:sp>
      <p:sp>
        <p:nvSpPr>
          <p:cNvPr id="3" name="İçerik Yer Tutucusu 2"/>
          <p:cNvSpPr>
            <a:spLocks noGrp="1"/>
          </p:cNvSpPr>
          <p:nvPr>
            <p:ph idx="1"/>
          </p:nvPr>
        </p:nvSpPr>
        <p:spPr>
          <a:xfrm>
            <a:off x="5533052" y="3926114"/>
            <a:ext cx="2833008" cy="4023360"/>
          </a:xfrm>
        </p:spPr>
        <p:txBody>
          <a:bodyPr/>
          <a:lstStyle/>
          <a:p>
            <a:r>
              <a:rPr lang="en-GB" dirty="0">
                <a:latin typeface="Times New Roman" panose="02020603050405020304" pitchFamily="18" charset="0"/>
                <a:cs typeface="Times New Roman" panose="02020603050405020304" pitchFamily="18" charset="0"/>
              </a:rPr>
              <a:t>Accuracy: 0.8</a:t>
            </a:r>
            <a:r>
              <a:rPr lang="tr-TR" dirty="0">
                <a:latin typeface="Times New Roman" panose="02020603050405020304" pitchFamily="18" charset="0"/>
                <a:cs typeface="Times New Roman" panose="02020603050405020304" pitchFamily="18" charset="0"/>
              </a:rPr>
              <a:t>3376</a:t>
            </a:r>
          </a:p>
          <a:p>
            <a:r>
              <a:rPr lang="en-GB" dirty="0">
                <a:latin typeface="Times New Roman" panose="02020603050405020304" pitchFamily="18" charset="0"/>
                <a:cs typeface="Times New Roman" panose="02020603050405020304" pitchFamily="18" charset="0"/>
              </a:rPr>
              <a:t>Precision: 0.</a:t>
            </a:r>
            <a:r>
              <a:rPr lang="tr-TR" dirty="0">
                <a:latin typeface="Times New Roman" panose="02020603050405020304" pitchFamily="18" charset="0"/>
                <a:cs typeface="Times New Roman" panose="02020603050405020304" pitchFamily="18" charset="0"/>
              </a:rPr>
              <a:t>78655</a:t>
            </a:r>
          </a:p>
          <a:p>
            <a:r>
              <a:rPr lang="en-GB" dirty="0">
                <a:latin typeface="Times New Roman" panose="02020603050405020304" pitchFamily="18" charset="0"/>
                <a:cs typeface="Times New Roman" panose="02020603050405020304" pitchFamily="18" charset="0"/>
              </a:rPr>
              <a:t>Recall: 0.</a:t>
            </a:r>
            <a:r>
              <a:rPr lang="tr-TR" dirty="0">
                <a:latin typeface="Times New Roman" panose="02020603050405020304" pitchFamily="18" charset="0"/>
                <a:cs typeface="Times New Roman" panose="02020603050405020304" pitchFamily="18" charset="0"/>
              </a:rPr>
              <a:t>77324</a:t>
            </a:r>
          </a:p>
          <a:p>
            <a:r>
              <a:rPr lang="en-GB" dirty="0">
                <a:latin typeface="Times New Roman" panose="02020603050405020304" pitchFamily="18" charset="0"/>
                <a:cs typeface="Times New Roman" panose="02020603050405020304" pitchFamily="18" charset="0"/>
              </a:rPr>
              <a:t>F1 Score: 0.</a:t>
            </a:r>
            <a:r>
              <a:rPr lang="tr-TR" dirty="0">
                <a:latin typeface="Times New Roman" panose="02020603050405020304" pitchFamily="18" charset="0"/>
                <a:cs typeface="Times New Roman" panose="02020603050405020304" pitchFamily="18" charset="0"/>
              </a:rPr>
              <a:t>77984</a:t>
            </a:r>
            <a:endParaRPr lang="en-GB" dirty="0">
              <a:latin typeface="Times New Roman" panose="02020603050405020304" pitchFamily="18" charset="0"/>
              <a:cs typeface="Times New Roman" panose="02020603050405020304" pitchFamily="18" charset="0"/>
            </a:endParaRPr>
          </a:p>
          <a:p>
            <a:endParaRPr lang="en-GB" dirty="0"/>
          </a:p>
        </p:txBody>
      </p:sp>
      <p:pic>
        <p:nvPicPr>
          <p:cNvPr id="7"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839690">
            <a:off x="-3566277"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B48029C-5EEB-031B-1025-12941DDEBC1A}"/>
              </a:ext>
            </a:extLst>
          </p:cNvPr>
          <p:cNvPicPr>
            <a:picLocks noChangeAspect="1"/>
          </p:cNvPicPr>
          <p:nvPr/>
        </p:nvPicPr>
        <p:blipFill>
          <a:blip r:embed="rId3"/>
          <a:stretch>
            <a:fillRect/>
          </a:stretch>
        </p:blipFill>
        <p:spPr>
          <a:xfrm>
            <a:off x="5187567" y="1676248"/>
            <a:ext cx="3589331" cy="1752752"/>
          </a:xfrm>
          <a:prstGeom prst="rect">
            <a:avLst/>
          </a:prstGeom>
        </p:spPr>
      </p:pic>
    </p:spTree>
    <p:extLst>
      <p:ext uri="{BB962C8B-B14F-4D97-AF65-F5344CB8AC3E}">
        <p14:creationId xmlns:p14="http://schemas.microsoft.com/office/powerpoint/2010/main" val="37341103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GINI INDEX WITH BAGGING</a:t>
            </a:r>
            <a:endParaRPr lang="en-GB" dirty="0">
              <a:latin typeface="Times New Roman" panose="02020603050405020304" pitchFamily="18" charset="0"/>
              <a:cs typeface="Times New Roman" panose="02020603050405020304" pitchFamily="18" charset="0"/>
            </a:endParaRPr>
          </a:p>
        </p:txBody>
      </p:sp>
      <p:pic>
        <p:nvPicPr>
          <p:cNvPr id="4"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706635">
            <a:off x="-3566277"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sp>
        <p:nvSpPr>
          <p:cNvPr id="7" name="İçerik Yer Tutucusu 2"/>
          <p:cNvSpPr>
            <a:spLocks noGrp="1"/>
          </p:cNvSpPr>
          <p:nvPr>
            <p:ph idx="1"/>
          </p:nvPr>
        </p:nvSpPr>
        <p:spPr>
          <a:xfrm>
            <a:off x="5533052" y="3926114"/>
            <a:ext cx="2833008" cy="4023360"/>
          </a:xfrm>
        </p:spPr>
        <p:txBody>
          <a:bodyPr/>
          <a:lstStyle/>
          <a:p>
            <a:r>
              <a:rPr lang="en-GB" dirty="0">
                <a:latin typeface="Times New Roman" panose="02020603050405020304" pitchFamily="18" charset="0"/>
                <a:cs typeface="Times New Roman" panose="02020603050405020304" pitchFamily="18" charset="0"/>
              </a:rPr>
              <a:t>Accuracy: 0.8</a:t>
            </a:r>
            <a:r>
              <a:rPr lang="tr-TR" dirty="0">
                <a:latin typeface="Times New Roman" panose="02020603050405020304" pitchFamily="18" charset="0"/>
                <a:cs typeface="Times New Roman" panose="02020603050405020304" pitchFamily="18" charset="0"/>
              </a:rPr>
              <a:t>5049</a:t>
            </a:r>
          </a:p>
          <a:p>
            <a:r>
              <a:rPr lang="en-GB" dirty="0">
                <a:latin typeface="Times New Roman" panose="02020603050405020304" pitchFamily="18" charset="0"/>
                <a:cs typeface="Times New Roman" panose="02020603050405020304" pitchFamily="18" charset="0"/>
              </a:rPr>
              <a:t>Precision: 0.</a:t>
            </a:r>
            <a:r>
              <a:rPr lang="tr-TR" dirty="0">
                <a:latin typeface="Times New Roman" panose="02020603050405020304" pitchFamily="18" charset="0"/>
                <a:cs typeface="Times New Roman" panose="02020603050405020304" pitchFamily="18" charset="0"/>
              </a:rPr>
              <a:t>81724</a:t>
            </a:r>
          </a:p>
          <a:p>
            <a:r>
              <a:rPr lang="en-GB" dirty="0">
                <a:latin typeface="Times New Roman" panose="02020603050405020304" pitchFamily="18" charset="0"/>
                <a:cs typeface="Times New Roman" panose="02020603050405020304" pitchFamily="18" charset="0"/>
              </a:rPr>
              <a:t>Recall: 0.</a:t>
            </a:r>
            <a:r>
              <a:rPr lang="tr-TR" dirty="0">
                <a:latin typeface="Times New Roman" panose="02020603050405020304" pitchFamily="18" charset="0"/>
                <a:cs typeface="Times New Roman" panose="02020603050405020304" pitchFamily="18" charset="0"/>
              </a:rPr>
              <a:t>78228</a:t>
            </a:r>
          </a:p>
          <a:p>
            <a:r>
              <a:rPr lang="en-GB" dirty="0">
                <a:latin typeface="Times New Roman" panose="02020603050405020304" pitchFamily="18" charset="0"/>
                <a:cs typeface="Times New Roman" panose="02020603050405020304" pitchFamily="18" charset="0"/>
              </a:rPr>
              <a:t>F1 Score: 0.</a:t>
            </a:r>
            <a:r>
              <a:rPr lang="tr-TR" dirty="0">
                <a:latin typeface="Times New Roman" panose="02020603050405020304" pitchFamily="18" charset="0"/>
                <a:cs typeface="Times New Roman" panose="02020603050405020304" pitchFamily="18" charset="0"/>
              </a:rPr>
              <a:t>79938</a:t>
            </a:r>
            <a:endParaRPr lang="en-GB" dirty="0">
              <a:latin typeface="Times New Roman" panose="02020603050405020304" pitchFamily="18" charset="0"/>
              <a:cs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1151DF6C-6089-1B24-A73D-2DCF99CF19E7}"/>
              </a:ext>
            </a:extLst>
          </p:cNvPr>
          <p:cNvPicPr>
            <a:picLocks noChangeAspect="1"/>
          </p:cNvPicPr>
          <p:nvPr/>
        </p:nvPicPr>
        <p:blipFill>
          <a:blip r:embed="rId3"/>
          <a:stretch>
            <a:fillRect/>
          </a:stretch>
        </p:blipFill>
        <p:spPr>
          <a:xfrm>
            <a:off x="5318605" y="1699110"/>
            <a:ext cx="3566469" cy="1729890"/>
          </a:xfrm>
          <a:prstGeom prst="rect">
            <a:avLst/>
          </a:prstGeom>
        </p:spPr>
      </p:pic>
    </p:spTree>
    <p:extLst>
      <p:ext uri="{BB962C8B-B14F-4D97-AF65-F5344CB8AC3E}">
        <p14:creationId xmlns:p14="http://schemas.microsoft.com/office/powerpoint/2010/main" val="1832890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GINI INDEX WITH BOOSTING</a:t>
            </a:r>
            <a:endParaRPr lang="en-GB" dirty="0"/>
          </a:p>
        </p:txBody>
      </p:sp>
      <p:sp>
        <p:nvSpPr>
          <p:cNvPr id="4" name="İçerik Yer Tutucusu 2"/>
          <p:cNvSpPr>
            <a:spLocks noGrp="1"/>
          </p:cNvSpPr>
          <p:nvPr>
            <p:ph idx="1"/>
          </p:nvPr>
        </p:nvSpPr>
        <p:spPr>
          <a:xfrm>
            <a:off x="5533052" y="3926114"/>
            <a:ext cx="2833008" cy="4023360"/>
          </a:xfrm>
        </p:spPr>
        <p:txBody>
          <a:bodyPr/>
          <a:lstStyle/>
          <a:p>
            <a:r>
              <a:rPr lang="en-GB" dirty="0">
                <a:latin typeface="Times New Roman" panose="02020603050405020304" pitchFamily="18" charset="0"/>
                <a:cs typeface="Times New Roman" panose="02020603050405020304" pitchFamily="18" charset="0"/>
              </a:rPr>
              <a:t>Accuracy: 0.8</a:t>
            </a:r>
            <a:r>
              <a:rPr lang="tr-TR" dirty="0">
                <a:latin typeface="Times New Roman" panose="02020603050405020304" pitchFamily="18" charset="0"/>
                <a:cs typeface="Times New Roman" panose="02020603050405020304" pitchFamily="18" charset="0"/>
              </a:rPr>
              <a:t>3481</a:t>
            </a:r>
          </a:p>
          <a:p>
            <a:r>
              <a:rPr lang="en-GB" dirty="0">
                <a:latin typeface="Times New Roman" panose="02020603050405020304" pitchFamily="18" charset="0"/>
                <a:cs typeface="Times New Roman" panose="02020603050405020304" pitchFamily="18" charset="0"/>
              </a:rPr>
              <a:t>Precision: 0.</a:t>
            </a:r>
            <a:r>
              <a:rPr lang="tr-TR" dirty="0">
                <a:latin typeface="Times New Roman" panose="02020603050405020304" pitchFamily="18" charset="0"/>
                <a:cs typeface="Times New Roman" panose="02020603050405020304" pitchFamily="18" charset="0"/>
              </a:rPr>
              <a:t>78654</a:t>
            </a:r>
          </a:p>
          <a:p>
            <a:r>
              <a:rPr lang="en-GB" dirty="0">
                <a:latin typeface="Times New Roman" panose="02020603050405020304" pitchFamily="18" charset="0"/>
                <a:cs typeface="Times New Roman" panose="02020603050405020304" pitchFamily="18" charset="0"/>
              </a:rPr>
              <a:t>Recall: 0.</a:t>
            </a:r>
            <a:r>
              <a:rPr lang="tr-TR" dirty="0">
                <a:latin typeface="Times New Roman" panose="02020603050405020304" pitchFamily="18" charset="0"/>
                <a:cs typeface="Times New Roman" panose="02020603050405020304" pitchFamily="18" charset="0"/>
              </a:rPr>
              <a:t>77704</a:t>
            </a:r>
          </a:p>
          <a:p>
            <a:r>
              <a:rPr lang="en-GB" dirty="0">
                <a:latin typeface="Times New Roman" panose="02020603050405020304" pitchFamily="18" charset="0"/>
                <a:cs typeface="Times New Roman" panose="02020603050405020304" pitchFamily="18" charset="0"/>
              </a:rPr>
              <a:t>F1 Score: 0.</a:t>
            </a:r>
            <a:r>
              <a:rPr lang="tr-TR" dirty="0">
                <a:latin typeface="Times New Roman" panose="02020603050405020304" pitchFamily="18" charset="0"/>
                <a:cs typeface="Times New Roman" panose="02020603050405020304" pitchFamily="18" charset="0"/>
              </a:rPr>
              <a:t>78176</a:t>
            </a:r>
            <a:endParaRPr lang="en-GB" dirty="0">
              <a:latin typeface="Times New Roman" panose="02020603050405020304" pitchFamily="18" charset="0"/>
              <a:cs typeface="Times New Roman" panose="02020603050405020304" pitchFamily="18" charset="0"/>
            </a:endParaRPr>
          </a:p>
          <a:p>
            <a:endParaRPr lang="en-GB" dirty="0"/>
          </a:p>
        </p:txBody>
      </p:sp>
      <p:pic>
        <p:nvPicPr>
          <p:cNvPr id="5"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22376">
            <a:off x="-3566277"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91AE9A5-21C7-D493-4B84-153E7FBD310D}"/>
              </a:ext>
            </a:extLst>
          </p:cNvPr>
          <p:cNvPicPr>
            <a:picLocks noChangeAspect="1"/>
          </p:cNvPicPr>
          <p:nvPr/>
        </p:nvPicPr>
        <p:blipFill>
          <a:blip r:embed="rId3"/>
          <a:stretch>
            <a:fillRect/>
          </a:stretch>
        </p:blipFill>
        <p:spPr>
          <a:xfrm>
            <a:off x="5307174" y="1691488"/>
            <a:ext cx="3589331" cy="1737511"/>
          </a:xfrm>
          <a:prstGeom prst="rect">
            <a:avLst/>
          </a:prstGeom>
        </p:spPr>
      </p:pic>
    </p:spTree>
    <p:extLst>
      <p:ext uri="{BB962C8B-B14F-4D97-AF65-F5344CB8AC3E}">
        <p14:creationId xmlns:p14="http://schemas.microsoft.com/office/powerpoint/2010/main" val="2902823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GINI INDEX RESULTS</a:t>
            </a:r>
            <a:endParaRPr lang="en-GB" dirty="0"/>
          </a:p>
        </p:txBody>
      </p:sp>
      <p:pic>
        <p:nvPicPr>
          <p:cNvPr id="4"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70629">
            <a:off x="-3566278" y="631738"/>
            <a:ext cx="11016512" cy="8299107"/>
          </a:xfrm>
          <a:prstGeom prst="rect">
            <a:avLst/>
          </a:prstGeom>
          <a:noFill/>
          <a:extLst>
            <a:ext uri="{909E8E84-426E-40DD-AFC4-6F175D3DCCD1}">
              <a14:hiddenFill xmlns:a14="http://schemas.microsoft.com/office/drawing/2010/main">
                <a:solidFill>
                  <a:srgbClr val="FFFFFF"/>
                </a:solidFill>
              </a14:hiddenFill>
            </a:ext>
          </a:extLst>
        </p:spPr>
      </p:pic>
      <p:sp>
        <p:nvSpPr>
          <p:cNvPr id="5" name="İçerik Yer Tutucusu 2"/>
          <p:cNvSpPr>
            <a:spLocks noGrp="1"/>
          </p:cNvSpPr>
          <p:nvPr>
            <p:ph idx="1"/>
          </p:nvPr>
        </p:nvSpPr>
        <p:spPr>
          <a:xfrm>
            <a:off x="5457825" y="2333625"/>
            <a:ext cx="3505200" cy="3543301"/>
          </a:xfrm>
        </p:spPr>
        <p:txBody>
          <a:bodyPr>
            <a:noAutofit/>
          </a:bodyPr>
          <a:lstStyle/>
          <a:p>
            <a:pPr>
              <a:lnSpc>
                <a:spcPct val="110000"/>
              </a:lnSpc>
            </a:pPr>
            <a:r>
              <a:rPr lang="tr-TR" dirty="0">
                <a:latin typeface="Times New Roman" panose="02020603050405020304" pitchFamily="18" charset="0"/>
                <a:cs typeface="Times New Roman" panose="02020603050405020304" pitchFamily="18" charset="0"/>
              </a:rPr>
              <a:t>Base </a:t>
            </a:r>
            <a:r>
              <a:rPr lang="tr-TR" dirty="0" err="1">
                <a:latin typeface="Times New Roman" panose="02020603050405020304" pitchFamily="18" charset="0"/>
                <a:cs typeface="Times New Roman" panose="02020603050405020304" pitchFamily="18" charset="0"/>
              </a:rPr>
              <a:t>Gini</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index</a:t>
            </a:r>
            <a:endParaRPr lang="tr-TR" dirty="0">
              <a:latin typeface="Times New Roman" panose="02020603050405020304" pitchFamily="18" charset="0"/>
              <a:cs typeface="Times New Roman" panose="02020603050405020304" pitchFamily="18" charset="0"/>
            </a:endParaRPr>
          </a:p>
          <a:p>
            <a:pPr>
              <a:lnSpc>
                <a:spcPct val="110000"/>
              </a:lnSpc>
            </a:pPr>
            <a:r>
              <a:rPr lang="tr-TR" dirty="0">
                <a:latin typeface="Times New Roman" panose="02020603050405020304" pitchFamily="18" charset="0"/>
                <a:cs typeface="Times New Roman" panose="02020603050405020304" pitchFamily="18" charset="0"/>
              </a:rPr>
              <a:t>Accuracy:0.83376</a:t>
            </a:r>
          </a:p>
          <a:p>
            <a:pPr>
              <a:lnSpc>
                <a:spcPct val="110000"/>
              </a:lnSpc>
            </a:pP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Bagging</a:t>
            </a:r>
            <a:endParaRPr lang="tr-TR" dirty="0">
              <a:latin typeface="Times New Roman" panose="02020603050405020304" pitchFamily="18" charset="0"/>
              <a:cs typeface="Times New Roman" panose="02020603050405020304" pitchFamily="18" charset="0"/>
            </a:endParaRPr>
          </a:p>
          <a:p>
            <a:pPr>
              <a:lnSpc>
                <a:spcPct val="110000"/>
              </a:lnSpc>
            </a:pPr>
            <a:r>
              <a:rPr lang="tr-TR" dirty="0" err="1">
                <a:latin typeface="Times New Roman" panose="02020603050405020304" pitchFamily="18" charset="0"/>
                <a:cs typeface="Times New Roman" panose="02020603050405020304" pitchFamily="18" charset="0"/>
              </a:rPr>
              <a:t>Accuracy</a:t>
            </a:r>
            <a:r>
              <a:rPr lang="tr-TR" dirty="0">
                <a:latin typeface="Times New Roman" panose="02020603050405020304" pitchFamily="18" charset="0"/>
                <a:cs typeface="Times New Roman" panose="02020603050405020304" pitchFamily="18" charset="0"/>
              </a:rPr>
              <a:t>: 0.85049</a:t>
            </a:r>
          </a:p>
          <a:p>
            <a:pPr>
              <a:lnSpc>
                <a:spcPct val="110000"/>
              </a:lnSpc>
            </a:pP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Boosting</a:t>
            </a:r>
            <a:endParaRPr lang="tr-TR" dirty="0">
              <a:latin typeface="Times New Roman" panose="02020603050405020304" pitchFamily="18" charset="0"/>
              <a:cs typeface="Times New Roman" panose="02020603050405020304" pitchFamily="18" charset="0"/>
            </a:endParaRPr>
          </a:p>
          <a:p>
            <a:pPr>
              <a:lnSpc>
                <a:spcPct val="110000"/>
              </a:lnSpc>
            </a:pPr>
            <a:r>
              <a:rPr lang="tr-TR" dirty="0" err="1">
                <a:latin typeface="Times New Roman" panose="02020603050405020304" pitchFamily="18" charset="0"/>
                <a:cs typeface="Times New Roman" panose="02020603050405020304" pitchFamily="18" charset="0"/>
              </a:rPr>
              <a:t>Accuracy</a:t>
            </a:r>
            <a:r>
              <a:rPr lang="tr-TR" dirty="0">
                <a:latin typeface="Times New Roman" panose="02020603050405020304" pitchFamily="18" charset="0"/>
                <a:cs typeface="Times New Roman" panose="02020603050405020304" pitchFamily="18" charset="0"/>
              </a:rPr>
              <a:t>: 0.83481</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239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NAIVE </a:t>
            </a:r>
            <a:r>
              <a:rPr lang="tr-TR" dirty="0" err="1">
                <a:latin typeface="Times New Roman" panose="02020603050405020304" pitchFamily="18" charset="0"/>
                <a:cs typeface="Times New Roman" panose="02020603050405020304" pitchFamily="18" charset="0"/>
              </a:rPr>
              <a:t>Bayes</a:t>
            </a:r>
            <a:endParaRPr lang="en-GB"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768096" y="1922106"/>
            <a:ext cx="7290055" cy="4387254"/>
          </a:xfrm>
        </p:spPr>
        <p:txBody>
          <a:bodyPr>
            <a:normAutofit/>
          </a:bodyPr>
          <a:lstStyle/>
          <a:p>
            <a:r>
              <a:rPr lang="en-GB" b="1" dirty="0">
                <a:latin typeface="Times New Roman" panose="02020603050405020304" pitchFamily="18" charset="0"/>
                <a:cs typeface="Times New Roman" panose="02020603050405020304" pitchFamily="18" charset="0"/>
              </a:rPr>
              <a:t>Process:</a:t>
            </a:r>
          </a:p>
          <a:p>
            <a:r>
              <a:rPr lang="en-GB" b="1" dirty="0">
                <a:latin typeface="Times New Roman" panose="02020603050405020304" pitchFamily="18" charset="0"/>
                <a:cs typeface="Times New Roman" panose="02020603050405020304" pitchFamily="18" charset="0"/>
              </a:rPr>
              <a:t>Calculate the prior probabilities</a:t>
            </a:r>
            <a:r>
              <a:rPr lang="en-GB" dirty="0">
                <a:latin typeface="Times New Roman" panose="02020603050405020304" pitchFamily="18" charset="0"/>
                <a:cs typeface="Times New Roman" panose="02020603050405020304" pitchFamily="18" charset="0"/>
              </a:rPr>
              <a:t> for each class.</a:t>
            </a:r>
          </a:p>
          <a:p>
            <a:r>
              <a:rPr lang="en-GB" b="1" dirty="0">
                <a:latin typeface="Times New Roman" panose="02020603050405020304" pitchFamily="18" charset="0"/>
                <a:cs typeface="Times New Roman" panose="02020603050405020304" pitchFamily="18" charset="0"/>
              </a:rPr>
              <a:t>Calculate the likelihood</a:t>
            </a:r>
            <a:r>
              <a:rPr lang="en-GB" dirty="0">
                <a:latin typeface="Times New Roman" panose="02020603050405020304" pitchFamily="18" charset="0"/>
                <a:cs typeface="Times New Roman" panose="02020603050405020304" pitchFamily="18" charset="0"/>
              </a:rPr>
              <a:t> for each feature given the class.</a:t>
            </a:r>
          </a:p>
          <a:p>
            <a:r>
              <a:rPr lang="en-GB" b="1" dirty="0">
                <a:latin typeface="Times New Roman" panose="02020603050405020304" pitchFamily="18" charset="0"/>
                <a:cs typeface="Times New Roman" panose="02020603050405020304" pitchFamily="18" charset="0"/>
              </a:rPr>
              <a:t>Multiply the priors and likelihoods</a:t>
            </a:r>
            <a:r>
              <a:rPr lang="en-GB" dirty="0">
                <a:latin typeface="Times New Roman" panose="02020603050405020304" pitchFamily="18" charset="0"/>
                <a:cs typeface="Times New Roman" panose="02020603050405020304" pitchFamily="18" charset="0"/>
              </a:rPr>
              <a:t> to get the posterior probability for each class.</a:t>
            </a:r>
          </a:p>
          <a:p>
            <a:r>
              <a:rPr lang="en-GB" dirty="0">
                <a:latin typeface="Times New Roman" panose="02020603050405020304" pitchFamily="18" charset="0"/>
                <a:cs typeface="Times New Roman" panose="02020603050405020304" pitchFamily="18" charset="0"/>
              </a:rPr>
              <a:t>The class with the highest posterior probability is chosen.</a:t>
            </a:r>
          </a:p>
          <a:p>
            <a:endParaRPr lang="tr-TR" dirty="0"/>
          </a:p>
          <a:p>
            <a:r>
              <a:rPr lang="tr-TR" dirty="0" err="1">
                <a:latin typeface="Times New Roman" panose="02020603050405020304" pitchFamily="18" charset="0"/>
                <a:cs typeface="Times New Roman" panose="02020603050405020304" pitchFamily="18" charset="0"/>
              </a:rPr>
              <a:t>Normalization</a:t>
            </a:r>
            <a:r>
              <a:rPr lang="en-GB" dirty="0">
                <a:latin typeface="Times New Roman" panose="02020603050405020304" pitchFamily="18" charset="0"/>
                <a:cs typeface="Times New Roman" panose="02020603050405020304" pitchFamily="18" charset="0"/>
              </a:rPr>
              <a:t> in Naive Bayes is important because it ensures that features with different scales or units contribute equally to the likelihood calculation.</a:t>
            </a:r>
            <a:endParaRPr lang="tr-TR" b="1"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420614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NAIVE </a:t>
            </a:r>
            <a:r>
              <a:rPr lang="tr-TR" dirty="0" err="1">
                <a:latin typeface="Times New Roman" panose="02020603050405020304" pitchFamily="18" charset="0"/>
                <a:cs typeface="Times New Roman" panose="02020603050405020304" pitchFamily="18" charset="0"/>
              </a:rPr>
              <a:t>Bayes</a:t>
            </a:r>
            <a:endParaRPr lang="en-GB" dirty="0"/>
          </a:p>
        </p:txBody>
      </p:sp>
      <p:pic>
        <p:nvPicPr>
          <p:cNvPr id="6"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70629">
            <a:off x="-3566277" y="844681"/>
            <a:ext cx="11016512" cy="8299107"/>
          </a:xfrm>
          <a:prstGeom prst="rect">
            <a:avLst/>
          </a:prstGeom>
          <a:noFill/>
          <a:extLst>
            <a:ext uri="{909E8E84-426E-40DD-AFC4-6F175D3DCCD1}">
              <a14:hiddenFill xmlns:a14="http://schemas.microsoft.com/office/drawing/2010/main">
                <a:solidFill>
                  <a:srgbClr val="FFFFFF"/>
                </a:solidFill>
              </a14:hiddenFill>
            </a:ext>
          </a:extLst>
        </p:spPr>
      </p:pic>
      <p:sp>
        <p:nvSpPr>
          <p:cNvPr id="7" name="İçerik Yer Tutucusu 2"/>
          <p:cNvSpPr>
            <a:spLocks noGrp="1"/>
          </p:cNvSpPr>
          <p:nvPr>
            <p:ph idx="1"/>
          </p:nvPr>
        </p:nvSpPr>
        <p:spPr>
          <a:xfrm>
            <a:off x="5533052" y="3926114"/>
            <a:ext cx="2833008" cy="4023360"/>
          </a:xfrm>
        </p:spPr>
        <p:txBody>
          <a:bodyPr/>
          <a:lstStyle/>
          <a:p>
            <a:r>
              <a:rPr lang="en-GB" dirty="0">
                <a:latin typeface="Times New Roman" panose="02020603050405020304" pitchFamily="18" charset="0"/>
                <a:cs typeface="Times New Roman" panose="02020603050405020304" pitchFamily="18" charset="0"/>
              </a:rPr>
              <a:t>Accuracy: 0.</a:t>
            </a:r>
            <a:r>
              <a:rPr lang="tr-TR" dirty="0">
                <a:latin typeface="Times New Roman" panose="02020603050405020304" pitchFamily="18" charset="0"/>
                <a:cs typeface="Times New Roman" panose="02020603050405020304" pitchFamily="18" charset="0"/>
              </a:rPr>
              <a:t>78072</a:t>
            </a:r>
          </a:p>
          <a:p>
            <a:r>
              <a:rPr lang="en-GB" dirty="0">
                <a:latin typeface="Times New Roman" panose="02020603050405020304" pitchFamily="18" charset="0"/>
                <a:cs typeface="Times New Roman" panose="02020603050405020304" pitchFamily="18" charset="0"/>
              </a:rPr>
              <a:t>Precision: 0.</a:t>
            </a:r>
            <a:r>
              <a:rPr lang="tr-TR" dirty="0">
                <a:latin typeface="Times New Roman" panose="02020603050405020304" pitchFamily="18" charset="0"/>
                <a:cs typeface="Times New Roman" panose="02020603050405020304" pitchFamily="18" charset="0"/>
              </a:rPr>
              <a:t>70165</a:t>
            </a:r>
          </a:p>
          <a:p>
            <a:r>
              <a:rPr lang="en-GB" dirty="0">
                <a:latin typeface="Times New Roman" panose="02020603050405020304" pitchFamily="18" charset="0"/>
                <a:cs typeface="Times New Roman" panose="02020603050405020304" pitchFamily="18" charset="0"/>
              </a:rPr>
              <a:t>Recall: 0.</a:t>
            </a:r>
            <a:r>
              <a:rPr lang="tr-TR" dirty="0">
                <a:latin typeface="Times New Roman" panose="02020603050405020304" pitchFamily="18" charset="0"/>
                <a:cs typeface="Times New Roman" panose="02020603050405020304" pitchFamily="18" charset="0"/>
              </a:rPr>
              <a:t>73785</a:t>
            </a:r>
          </a:p>
          <a:p>
            <a:r>
              <a:rPr lang="en-GB" dirty="0">
                <a:latin typeface="Times New Roman" panose="02020603050405020304" pitchFamily="18" charset="0"/>
                <a:cs typeface="Times New Roman" panose="02020603050405020304" pitchFamily="18" charset="0"/>
              </a:rPr>
              <a:t>F1 Score: 0.</a:t>
            </a:r>
            <a:r>
              <a:rPr lang="tr-TR" dirty="0">
                <a:latin typeface="Times New Roman" panose="02020603050405020304" pitchFamily="18" charset="0"/>
                <a:cs typeface="Times New Roman" panose="02020603050405020304" pitchFamily="18" charset="0"/>
              </a:rPr>
              <a:t>71930</a:t>
            </a:r>
            <a:endParaRPr lang="en-GB" dirty="0">
              <a:latin typeface="Times New Roman" panose="02020603050405020304" pitchFamily="18" charset="0"/>
              <a:cs typeface="Times New Roman" panose="02020603050405020304" pitchFamily="18" charset="0"/>
            </a:endParaRPr>
          </a:p>
          <a:p>
            <a:endParaRPr lang="en-GB" dirty="0"/>
          </a:p>
        </p:txBody>
      </p:sp>
      <p:pic>
        <p:nvPicPr>
          <p:cNvPr id="5" name="Picture 4">
            <a:extLst>
              <a:ext uri="{FF2B5EF4-FFF2-40B4-BE49-F238E27FC236}">
                <a16:creationId xmlns:a16="http://schemas.microsoft.com/office/drawing/2014/main" id="{F1EF73CD-6CF4-FC78-1300-34683F5CF2E6}"/>
              </a:ext>
            </a:extLst>
          </p:cNvPr>
          <p:cNvPicPr>
            <a:picLocks noChangeAspect="1"/>
          </p:cNvPicPr>
          <p:nvPr/>
        </p:nvPicPr>
        <p:blipFill>
          <a:blip r:embed="rId3"/>
          <a:stretch>
            <a:fillRect/>
          </a:stretch>
        </p:blipFill>
        <p:spPr>
          <a:xfrm>
            <a:off x="5254251" y="1691786"/>
            <a:ext cx="3581710" cy="1729890"/>
          </a:xfrm>
          <a:prstGeom prst="rect">
            <a:avLst/>
          </a:prstGeom>
        </p:spPr>
      </p:pic>
    </p:spTree>
    <p:extLst>
      <p:ext uri="{BB962C8B-B14F-4D97-AF65-F5344CB8AC3E}">
        <p14:creationId xmlns:p14="http://schemas.microsoft.com/office/powerpoint/2010/main" val="1958002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NAIVE </a:t>
            </a:r>
            <a:r>
              <a:rPr lang="tr-TR" dirty="0" err="1">
                <a:latin typeface="Times New Roman" panose="02020603050405020304" pitchFamily="18" charset="0"/>
                <a:cs typeface="Times New Roman" panose="02020603050405020304" pitchFamily="18" charset="0"/>
              </a:rPr>
              <a:t>Bayes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wıth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baggıng</a:t>
            </a:r>
            <a:endParaRPr lang="en-GB" dirty="0"/>
          </a:p>
        </p:txBody>
      </p:sp>
      <p:pic>
        <p:nvPicPr>
          <p:cNvPr id="4"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70629">
            <a:off x="-3566277" y="1095201"/>
            <a:ext cx="11016512" cy="8299107"/>
          </a:xfrm>
          <a:prstGeom prst="rect">
            <a:avLst/>
          </a:prstGeom>
          <a:noFill/>
          <a:extLst>
            <a:ext uri="{909E8E84-426E-40DD-AFC4-6F175D3DCCD1}">
              <a14:hiddenFill xmlns:a14="http://schemas.microsoft.com/office/drawing/2010/main">
                <a:solidFill>
                  <a:srgbClr val="FFFFFF"/>
                </a:solidFill>
              </a14:hiddenFill>
            </a:ext>
          </a:extLst>
        </p:spPr>
      </p:pic>
      <p:sp>
        <p:nvSpPr>
          <p:cNvPr id="5" name="İçerik Yer Tutucusu 2"/>
          <p:cNvSpPr>
            <a:spLocks noGrp="1"/>
          </p:cNvSpPr>
          <p:nvPr>
            <p:ph idx="1"/>
          </p:nvPr>
        </p:nvSpPr>
        <p:spPr>
          <a:xfrm>
            <a:off x="5533052" y="3926114"/>
            <a:ext cx="2833008" cy="4023360"/>
          </a:xfrm>
        </p:spPr>
        <p:txBody>
          <a:bodyPr/>
          <a:lstStyle/>
          <a:p>
            <a:r>
              <a:rPr lang="en-GB" dirty="0">
                <a:latin typeface="Times New Roman" panose="02020603050405020304" pitchFamily="18" charset="0"/>
                <a:cs typeface="Times New Roman" panose="02020603050405020304" pitchFamily="18" charset="0"/>
              </a:rPr>
              <a:t>Accuracy: 0.</a:t>
            </a:r>
            <a:r>
              <a:rPr lang="tr-TR" dirty="0">
                <a:latin typeface="Times New Roman" panose="02020603050405020304" pitchFamily="18" charset="0"/>
                <a:cs typeface="Times New Roman" panose="02020603050405020304" pitchFamily="18" charset="0"/>
              </a:rPr>
              <a:t>78070</a:t>
            </a:r>
          </a:p>
          <a:p>
            <a:r>
              <a:rPr lang="en-GB" dirty="0">
                <a:latin typeface="Times New Roman" panose="02020603050405020304" pitchFamily="18" charset="0"/>
                <a:cs typeface="Times New Roman" panose="02020603050405020304" pitchFamily="18" charset="0"/>
              </a:rPr>
              <a:t>Precision: 0.</a:t>
            </a:r>
            <a:r>
              <a:rPr lang="tr-TR" dirty="0">
                <a:latin typeface="Times New Roman" panose="02020603050405020304" pitchFamily="18" charset="0"/>
                <a:cs typeface="Times New Roman" panose="02020603050405020304" pitchFamily="18" charset="0"/>
              </a:rPr>
              <a:t>70163</a:t>
            </a:r>
          </a:p>
          <a:p>
            <a:r>
              <a:rPr lang="en-GB" dirty="0">
                <a:latin typeface="Times New Roman" panose="02020603050405020304" pitchFamily="18" charset="0"/>
                <a:cs typeface="Times New Roman" panose="02020603050405020304" pitchFamily="18" charset="0"/>
              </a:rPr>
              <a:t>Recall: 0.</a:t>
            </a:r>
            <a:r>
              <a:rPr lang="tr-TR" dirty="0">
                <a:latin typeface="Times New Roman" panose="02020603050405020304" pitchFamily="18" charset="0"/>
                <a:cs typeface="Times New Roman" panose="02020603050405020304" pitchFamily="18" charset="0"/>
              </a:rPr>
              <a:t>73783</a:t>
            </a:r>
          </a:p>
          <a:p>
            <a:r>
              <a:rPr lang="en-GB" dirty="0">
                <a:latin typeface="Times New Roman" panose="02020603050405020304" pitchFamily="18" charset="0"/>
                <a:cs typeface="Times New Roman" panose="02020603050405020304" pitchFamily="18" charset="0"/>
              </a:rPr>
              <a:t>F1 Score: 0.</a:t>
            </a:r>
            <a:r>
              <a:rPr lang="tr-TR" dirty="0">
                <a:latin typeface="Times New Roman" panose="02020603050405020304" pitchFamily="18" charset="0"/>
                <a:cs typeface="Times New Roman" panose="02020603050405020304" pitchFamily="18" charset="0"/>
              </a:rPr>
              <a:t>71927</a:t>
            </a:r>
            <a:endParaRPr lang="en-GB" dirty="0">
              <a:latin typeface="Times New Roman" panose="02020603050405020304" pitchFamily="18" charset="0"/>
              <a:cs typeface="Times New Roman" panose="02020603050405020304" pitchFamily="18" charset="0"/>
            </a:endParaRPr>
          </a:p>
          <a:p>
            <a:endParaRPr lang="en-GB" dirty="0"/>
          </a:p>
        </p:txBody>
      </p:sp>
      <p:pic>
        <p:nvPicPr>
          <p:cNvPr id="7" name="Picture 6">
            <a:extLst>
              <a:ext uri="{FF2B5EF4-FFF2-40B4-BE49-F238E27FC236}">
                <a16:creationId xmlns:a16="http://schemas.microsoft.com/office/drawing/2014/main" id="{C95DDF07-FAE8-C6CB-7E29-34292F3B5C2A}"/>
              </a:ext>
            </a:extLst>
          </p:cNvPr>
          <p:cNvPicPr>
            <a:picLocks noChangeAspect="1"/>
          </p:cNvPicPr>
          <p:nvPr/>
        </p:nvPicPr>
        <p:blipFill>
          <a:blip r:embed="rId3"/>
          <a:stretch>
            <a:fillRect/>
          </a:stretch>
        </p:blipFill>
        <p:spPr>
          <a:xfrm>
            <a:off x="5246630" y="1668627"/>
            <a:ext cx="3589331" cy="1760373"/>
          </a:xfrm>
          <a:prstGeom prst="rect">
            <a:avLst/>
          </a:prstGeom>
        </p:spPr>
      </p:pic>
    </p:spTree>
    <p:extLst>
      <p:ext uri="{BB962C8B-B14F-4D97-AF65-F5344CB8AC3E}">
        <p14:creationId xmlns:p14="http://schemas.microsoft.com/office/powerpoint/2010/main" val="211300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NAIVE </a:t>
            </a:r>
            <a:r>
              <a:rPr lang="tr-TR" dirty="0" err="1">
                <a:latin typeface="Times New Roman" panose="02020603050405020304" pitchFamily="18" charset="0"/>
                <a:cs typeface="Times New Roman" panose="02020603050405020304" pitchFamily="18" charset="0"/>
              </a:rPr>
              <a:t>Bayes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wıth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boostıng</a:t>
            </a:r>
            <a:endParaRPr lang="en-GB" dirty="0"/>
          </a:p>
        </p:txBody>
      </p:sp>
      <p:sp>
        <p:nvSpPr>
          <p:cNvPr id="4" name="İçerik Yer Tutucusu 2"/>
          <p:cNvSpPr>
            <a:spLocks noGrp="1"/>
          </p:cNvSpPr>
          <p:nvPr>
            <p:ph idx="1"/>
          </p:nvPr>
        </p:nvSpPr>
        <p:spPr>
          <a:xfrm>
            <a:off x="5533052" y="3926114"/>
            <a:ext cx="2833008" cy="4023360"/>
          </a:xfrm>
        </p:spPr>
        <p:txBody>
          <a:bodyPr/>
          <a:lstStyle/>
          <a:p>
            <a:r>
              <a:rPr lang="en-GB" dirty="0">
                <a:latin typeface="Times New Roman" panose="02020603050405020304" pitchFamily="18" charset="0"/>
                <a:cs typeface="Times New Roman" panose="02020603050405020304" pitchFamily="18" charset="0"/>
              </a:rPr>
              <a:t>Accuracy: 0.</a:t>
            </a:r>
            <a:r>
              <a:rPr lang="tr-TR" dirty="0">
                <a:latin typeface="Times New Roman" panose="02020603050405020304" pitchFamily="18" charset="0"/>
                <a:cs typeface="Times New Roman" panose="02020603050405020304" pitchFamily="18" charset="0"/>
              </a:rPr>
              <a:t>78786</a:t>
            </a:r>
          </a:p>
          <a:p>
            <a:r>
              <a:rPr lang="en-GB" dirty="0">
                <a:latin typeface="Times New Roman" panose="02020603050405020304" pitchFamily="18" charset="0"/>
                <a:cs typeface="Times New Roman" panose="02020603050405020304" pitchFamily="18" charset="0"/>
              </a:rPr>
              <a:t>Precision: 0.</a:t>
            </a:r>
            <a:r>
              <a:rPr lang="tr-TR" dirty="0">
                <a:latin typeface="Times New Roman" panose="02020603050405020304" pitchFamily="18" charset="0"/>
                <a:cs typeface="Times New Roman" panose="02020603050405020304" pitchFamily="18" charset="0"/>
              </a:rPr>
              <a:t>72600</a:t>
            </a:r>
          </a:p>
          <a:p>
            <a:r>
              <a:rPr lang="en-GB" dirty="0">
                <a:latin typeface="Times New Roman" panose="02020603050405020304" pitchFamily="18" charset="0"/>
                <a:cs typeface="Times New Roman" panose="02020603050405020304" pitchFamily="18" charset="0"/>
              </a:rPr>
              <a:t>Recall: 0.</a:t>
            </a:r>
            <a:r>
              <a:rPr lang="tr-TR" dirty="0">
                <a:latin typeface="Times New Roman" panose="02020603050405020304" pitchFamily="18" charset="0"/>
                <a:cs typeface="Times New Roman" panose="02020603050405020304" pitchFamily="18" charset="0"/>
              </a:rPr>
              <a:t>71131</a:t>
            </a:r>
          </a:p>
          <a:p>
            <a:r>
              <a:rPr lang="en-GB" dirty="0">
                <a:latin typeface="Times New Roman" panose="02020603050405020304" pitchFamily="18" charset="0"/>
                <a:cs typeface="Times New Roman" panose="02020603050405020304" pitchFamily="18" charset="0"/>
              </a:rPr>
              <a:t>F1 Score: 0.</a:t>
            </a:r>
            <a:r>
              <a:rPr lang="tr-TR" dirty="0">
                <a:latin typeface="Times New Roman" panose="02020603050405020304" pitchFamily="18" charset="0"/>
                <a:cs typeface="Times New Roman" panose="02020603050405020304" pitchFamily="18" charset="0"/>
              </a:rPr>
              <a:t>71858</a:t>
            </a:r>
            <a:endParaRPr lang="en-GB" dirty="0">
              <a:latin typeface="Times New Roman" panose="02020603050405020304" pitchFamily="18" charset="0"/>
              <a:cs typeface="Times New Roman" panose="02020603050405020304" pitchFamily="18" charset="0"/>
            </a:endParaRPr>
          </a:p>
          <a:p>
            <a:endParaRPr lang="en-GB" dirty="0"/>
          </a:p>
        </p:txBody>
      </p:sp>
      <p:pic>
        <p:nvPicPr>
          <p:cNvPr id="5"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70629">
            <a:off x="-3566277" y="1533612"/>
            <a:ext cx="11016512" cy="82991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96B316E-93D3-B00E-CCEB-20F5C9DEFBD6}"/>
              </a:ext>
            </a:extLst>
          </p:cNvPr>
          <p:cNvPicPr>
            <a:picLocks noChangeAspect="1"/>
          </p:cNvPicPr>
          <p:nvPr/>
        </p:nvPicPr>
        <p:blipFill>
          <a:blip r:embed="rId3"/>
          <a:stretch>
            <a:fillRect/>
          </a:stretch>
        </p:blipFill>
        <p:spPr>
          <a:xfrm>
            <a:off x="5073494" y="1739507"/>
            <a:ext cx="3589331" cy="1767993"/>
          </a:xfrm>
          <a:prstGeom prst="rect">
            <a:avLst/>
          </a:prstGeom>
        </p:spPr>
      </p:pic>
    </p:spTree>
    <p:extLst>
      <p:ext uri="{BB962C8B-B14F-4D97-AF65-F5344CB8AC3E}">
        <p14:creationId xmlns:p14="http://schemas.microsoft.com/office/powerpoint/2010/main" val="2092665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NAIVE </a:t>
            </a:r>
            <a:r>
              <a:rPr lang="tr-TR" dirty="0" err="1">
                <a:latin typeface="Times New Roman" panose="02020603050405020304" pitchFamily="18" charset="0"/>
                <a:cs typeface="Times New Roman" panose="02020603050405020304" pitchFamily="18" charset="0"/>
              </a:rPr>
              <a:t>Bayes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Results</a:t>
            </a:r>
            <a:endParaRPr lang="en-GB" dirty="0"/>
          </a:p>
        </p:txBody>
      </p:sp>
      <p:sp>
        <p:nvSpPr>
          <p:cNvPr id="4" name="İçerik Yer Tutucusu 2"/>
          <p:cNvSpPr txBox="1">
            <a:spLocks/>
          </p:cNvSpPr>
          <p:nvPr/>
        </p:nvSpPr>
        <p:spPr>
          <a:xfrm>
            <a:off x="5457825" y="2333625"/>
            <a:ext cx="3505200" cy="354330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10000"/>
              </a:lnSpc>
            </a:pPr>
            <a:r>
              <a:rPr lang="tr-TR" dirty="0">
                <a:latin typeface="Times New Roman" panose="02020603050405020304" pitchFamily="18" charset="0"/>
                <a:cs typeface="Times New Roman" panose="02020603050405020304" pitchFamily="18" charset="0"/>
              </a:rPr>
              <a:t>Base </a:t>
            </a:r>
            <a:r>
              <a:rPr lang="tr-TR" dirty="0" err="1">
                <a:latin typeface="Times New Roman" panose="02020603050405020304" pitchFamily="18" charset="0"/>
                <a:cs typeface="Times New Roman" panose="02020603050405020304" pitchFamily="18" charset="0"/>
              </a:rPr>
              <a:t>Naive</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Bayes</a:t>
            </a:r>
            <a:endParaRPr lang="tr-TR" dirty="0">
              <a:latin typeface="Times New Roman" panose="02020603050405020304" pitchFamily="18" charset="0"/>
              <a:cs typeface="Times New Roman" panose="02020603050405020304" pitchFamily="18" charset="0"/>
            </a:endParaRPr>
          </a:p>
          <a:p>
            <a:pPr>
              <a:lnSpc>
                <a:spcPct val="110000"/>
              </a:lnSpc>
            </a:pPr>
            <a:r>
              <a:rPr lang="tr-TR" dirty="0">
                <a:latin typeface="Times New Roman" panose="02020603050405020304" pitchFamily="18" charset="0"/>
                <a:cs typeface="Times New Roman" panose="02020603050405020304" pitchFamily="18" charset="0"/>
              </a:rPr>
              <a:t>Accuracy:0.78072</a:t>
            </a:r>
          </a:p>
          <a:p>
            <a:pPr>
              <a:lnSpc>
                <a:spcPct val="110000"/>
              </a:lnSpc>
            </a:pP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Bagging</a:t>
            </a:r>
            <a:endParaRPr lang="tr-TR" dirty="0">
              <a:latin typeface="Times New Roman" panose="02020603050405020304" pitchFamily="18" charset="0"/>
              <a:cs typeface="Times New Roman" panose="02020603050405020304" pitchFamily="18" charset="0"/>
            </a:endParaRPr>
          </a:p>
          <a:p>
            <a:pPr>
              <a:lnSpc>
                <a:spcPct val="110000"/>
              </a:lnSpc>
            </a:pPr>
            <a:r>
              <a:rPr lang="tr-TR" dirty="0" err="1">
                <a:latin typeface="Times New Roman" panose="02020603050405020304" pitchFamily="18" charset="0"/>
                <a:cs typeface="Times New Roman" panose="02020603050405020304" pitchFamily="18" charset="0"/>
              </a:rPr>
              <a:t>Accuracy</a:t>
            </a:r>
            <a:r>
              <a:rPr lang="tr-TR" dirty="0">
                <a:latin typeface="Times New Roman" panose="02020603050405020304" pitchFamily="18" charset="0"/>
                <a:cs typeface="Times New Roman" panose="02020603050405020304" pitchFamily="18" charset="0"/>
              </a:rPr>
              <a:t>: 0.78070</a:t>
            </a:r>
          </a:p>
          <a:p>
            <a:pPr>
              <a:lnSpc>
                <a:spcPct val="110000"/>
              </a:lnSpc>
            </a:pP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Boosting</a:t>
            </a:r>
            <a:endParaRPr lang="tr-TR" dirty="0">
              <a:latin typeface="Times New Roman" panose="02020603050405020304" pitchFamily="18" charset="0"/>
              <a:cs typeface="Times New Roman" panose="02020603050405020304" pitchFamily="18" charset="0"/>
            </a:endParaRPr>
          </a:p>
          <a:p>
            <a:pPr>
              <a:lnSpc>
                <a:spcPct val="110000"/>
              </a:lnSpc>
            </a:pPr>
            <a:r>
              <a:rPr lang="tr-TR" dirty="0" err="1">
                <a:latin typeface="Times New Roman" panose="02020603050405020304" pitchFamily="18" charset="0"/>
                <a:cs typeface="Times New Roman" panose="02020603050405020304" pitchFamily="18" charset="0"/>
              </a:rPr>
              <a:t>Accuracy</a:t>
            </a:r>
            <a:r>
              <a:rPr lang="tr-TR" dirty="0">
                <a:latin typeface="Times New Roman" panose="02020603050405020304" pitchFamily="18" charset="0"/>
                <a:cs typeface="Times New Roman" panose="02020603050405020304" pitchFamily="18" charset="0"/>
              </a:rPr>
              <a:t>: 0.78786</a:t>
            </a:r>
          </a:p>
          <a:p>
            <a:endParaRPr lang="tr-TR" dirty="0">
              <a:latin typeface="Times New Roman" panose="02020603050405020304" pitchFamily="18" charset="0"/>
              <a:cs typeface="Times New Roman" panose="02020603050405020304" pitchFamily="18" charset="0"/>
            </a:endParaRPr>
          </a:p>
        </p:txBody>
      </p:sp>
      <p:pic>
        <p:nvPicPr>
          <p:cNvPr id="5"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70629">
            <a:off x="-3566277" y="2047178"/>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468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ArtIfIcIal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neural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networks</a:t>
            </a:r>
            <a:endParaRPr lang="en-GB"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3872204" y="2500604"/>
            <a:ext cx="5271796" cy="4900438"/>
          </a:xfrm>
        </p:spPr>
        <p:txBody>
          <a:bodyPr/>
          <a:lstStyle/>
          <a:p>
            <a:r>
              <a:rPr lang="en-US" dirty="0">
                <a:latin typeface="Times New Roman" panose="02020603050405020304" pitchFamily="18" charset="0"/>
                <a:cs typeface="Times New Roman" panose="02020603050405020304" pitchFamily="18" charset="0"/>
              </a:rPr>
              <a:t>Artificial neural network (ANN) model involves computations and mathematics, which simulate the human–brain processes. </a:t>
            </a:r>
            <a:endParaRPr lang="tr-TR" dirty="0">
              <a:latin typeface="Times New Roman" panose="02020603050405020304" pitchFamily="18" charset="0"/>
              <a:cs typeface="Times New Roman" panose="02020603050405020304" pitchFamily="18" charset="0"/>
            </a:endParaRPr>
          </a:p>
          <a:p>
            <a:r>
              <a:rPr lang="en-US" b="0" i="0" dirty="0">
                <a:effectLst/>
                <a:latin typeface="Times New Roman" panose="02020603050405020304" pitchFamily="18" charset="0"/>
                <a:cs typeface="Times New Roman" panose="02020603050405020304" pitchFamily="18" charset="0"/>
              </a:rPr>
              <a:t>The </a:t>
            </a:r>
            <a:r>
              <a:rPr lang="tr-TR" b="0" i="0" dirty="0">
                <a:effectLst/>
                <a:latin typeface="Times New Roman" panose="02020603050405020304" pitchFamily="18" charset="0"/>
                <a:cs typeface="Times New Roman" panose="02020603050405020304" pitchFamily="18" charset="0"/>
              </a:rPr>
              <a:t>ANN </a:t>
            </a:r>
            <a:r>
              <a:rPr lang="tr-TR" b="0" i="0" dirty="0" err="1">
                <a:effectLst/>
                <a:latin typeface="Times New Roman" panose="02020603050405020304" pitchFamily="18" charset="0"/>
                <a:cs typeface="Times New Roman" panose="02020603050405020304" pitchFamily="18" charset="0"/>
              </a:rPr>
              <a:t>models</a:t>
            </a:r>
            <a:r>
              <a:rPr lang="tr-TR" b="0" i="0" dirty="0">
                <a:effectLst/>
                <a:latin typeface="Times New Roman" panose="02020603050405020304" pitchFamily="18" charset="0"/>
                <a:cs typeface="Times New Roman" panose="02020603050405020304" pitchFamily="18" charset="0"/>
              </a:rPr>
              <a:t> </a:t>
            </a:r>
            <a:r>
              <a:rPr lang="en-US" b="0" i="0" dirty="0">
                <a:solidFill>
                  <a:srgbClr val="1F1F1F"/>
                </a:solidFill>
                <a:effectLst/>
                <a:latin typeface="Times New Roman" panose="02020603050405020304" pitchFamily="18" charset="0"/>
                <a:cs typeface="Times New Roman" panose="02020603050405020304" pitchFamily="18" charset="0"/>
              </a:rPr>
              <a:t>have the specific architecture format, which is inspired by a biological nervous system.</a:t>
            </a:r>
            <a:endParaRPr lang="tr-TR" b="0" i="0" dirty="0">
              <a:solidFill>
                <a:srgbClr val="1F1F1F"/>
              </a:solidFill>
              <a:effectLst/>
              <a:latin typeface="Times New Roman" panose="02020603050405020304" pitchFamily="18" charset="0"/>
              <a:cs typeface="Times New Roman" panose="02020603050405020304" pitchFamily="18" charset="0"/>
            </a:endParaRPr>
          </a:p>
          <a:p>
            <a:r>
              <a:rPr lang="en-US" b="0" i="0" dirty="0">
                <a:solidFill>
                  <a:srgbClr val="1F1F1F"/>
                </a:solidFill>
                <a:effectLst/>
                <a:latin typeface="Times New Roman" panose="02020603050405020304" pitchFamily="18" charset="0"/>
                <a:cs typeface="Times New Roman" panose="02020603050405020304" pitchFamily="18" charset="0"/>
              </a:rPr>
              <a:t> Like the structure of the human brain, the ANN models consist of neurons in a complex and nonlinear form. The neurons are connected to each other by weighted links. </a:t>
            </a:r>
            <a:endParaRPr lang="en-GB" dirty="0">
              <a:latin typeface="Times New Roman" panose="02020603050405020304" pitchFamily="18" charset="0"/>
              <a:cs typeface="Times New Roman" panose="02020603050405020304" pitchFamily="18" charset="0"/>
            </a:endParaRPr>
          </a:p>
        </p:txBody>
      </p:sp>
      <p:pic>
        <p:nvPicPr>
          <p:cNvPr id="6146" name="Picture 2" descr="Neural network (machine learni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33" y="2500604"/>
            <a:ext cx="3165170" cy="380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754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Survıved</a:t>
            </a:r>
            <a:endParaRPr lang="en-GB"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768096" y="2286000"/>
            <a:ext cx="4182595" cy="4023360"/>
          </a:xfrm>
        </p:spPr>
        <p:txBody>
          <a:bodyPr/>
          <a:lstStyle/>
          <a:p>
            <a:r>
              <a:rPr lang="tr-TR"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Indicates whether the passenger survived (1) or did not survive (0). This is a binary outcome used in survival analysis.</a:t>
            </a:r>
          </a:p>
          <a:p>
            <a:endParaRPr lang="en-GB" dirty="0">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4714735" y="573393"/>
            <a:ext cx="4201321" cy="3868411"/>
          </a:xfrm>
          <a:prstGeom prst="rect">
            <a:avLst/>
          </a:prstGeom>
        </p:spPr>
      </p:pic>
      <p:pic>
        <p:nvPicPr>
          <p:cNvPr id="7" name="Picture 4" descr="Sinking-Titanic-PNG-Transparent-Image.png (900×6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73763">
            <a:off x="-3566275"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3342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ArtIfIcIal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neural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networks</a:t>
            </a:r>
            <a:endParaRPr lang="en-GB" dirty="0">
              <a:latin typeface="Times New Roman" panose="02020603050405020304" pitchFamily="18" charset="0"/>
              <a:cs typeface="Times New Roman" panose="02020603050405020304" pitchFamily="18" charset="0"/>
            </a:endParaRPr>
          </a:p>
        </p:txBody>
      </p:sp>
      <p:pic>
        <p:nvPicPr>
          <p:cNvPr id="5"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70629">
            <a:off x="-3584652" y="2426944"/>
            <a:ext cx="11016512" cy="8299107"/>
          </a:xfrm>
          <a:prstGeom prst="rect">
            <a:avLst/>
          </a:prstGeom>
          <a:noFill/>
          <a:extLst>
            <a:ext uri="{909E8E84-426E-40DD-AFC4-6F175D3DCCD1}">
              <a14:hiddenFill xmlns:a14="http://schemas.microsoft.com/office/drawing/2010/main">
                <a:solidFill>
                  <a:srgbClr val="FFFFFF"/>
                </a:solidFill>
              </a14:hiddenFill>
            </a:ext>
          </a:extLst>
        </p:spPr>
      </p:pic>
      <p:sp>
        <p:nvSpPr>
          <p:cNvPr id="6" name="İçerik Yer Tutucusu 2"/>
          <p:cNvSpPr>
            <a:spLocks noGrp="1"/>
          </p:cNvSpPr>
          <p:nvPr>
            <p:ph idx="1"/>
          </p:nvPr>
        </p:nvSpPr>
        <p:spPr>
          <a:xfrm>
            <a:off x="5533052" y="3926114"/>
            <a:ext cx="2833008" cy="4023360"/>
          </a:xfrm>
        </p:spPr>
        <p:txBody>
          <a:bodyPr/>
          <a:lstStyle/>
          <a:p>
            <a:r>
              <a:rPr lang="en-GB" dirty="0">
                <a:latin typeface="Times New Roman" panose="02020603050405020304" pitchFamily="18" charset="0"/>
                <a:cs typeface="Times New Roman" panose="02020603050405020304" pitchFamily="18" charset="0"/>
              </a:rPr>
              <a:t>Accuracy: 0.</a:t>
            </a:r>
            <a:r>
              <a:rPr lang="tr-TR" dirty="0">
                <a:latin typeface="Times New Roman" panose="02020603050405020304" pitchFamily="18" charset="0"/>
                <a:cs typeface="Times New Roman" panose="02020603050405020304" pitchFamily="18" charset="0"/>
              </a:rPr>
              <a:t>85952</a:t>
            </a:r>
          </a:p>
          <a:p>
            <a:r>
              <a:rPr lang="en-GB" dirty="0">
                <a:latin typeface="Times New Roman" panose="02020603050405020304" pitchFamily="18" charset="0"/>
                <a:cs typeface="Times New Roman" panose="02020603050405020304" pitchFamily="18" charset="0"/>
              </a:rPr>
              <a:t>Precision: 0.</a:t>
            </a:r>
            <a:r>
              <a:rPr lang="tr-TR" dirty="0">
                <a:latin typeface="Times New Roman" panose="02020603050405020304" pitchFamily="18" charset="0"/>
                <a:cs typeface="Times New Roman" panose="02020603050405020304" pitchFamily="18" charset="0"/>
              </a:rPr>
              <a:t>85892</a:t>
            </a:r>
          </a:p>
          <a:p>
            <a:r>
              <a:rPr lang="en-GB" dirty="0">
                <a:latin typeface="Times New Roman" panose="02020603050405020304" pitchFamily="18" charset="0"/>
                <a:cs typeface="Times New Roman" panose="02020603050405020304" pitchFamily="18" charset="0"/>
              </a:rPr>
              <a:t>Recall: 0.</a:t>
            </a:r>
            <a:r>
              <a:rPr lang="tr-TR" dirty="0">
                <a:latin typeface="Times New Roman" panose="02020603050405020304" pitchFamily="18" charset="0"/>
                <a:cs typeface="Times New Roman" panose="02020603050405020304" pitchFamily="18" charset="0"/>
              </a:rPr>
              <a:t>85952</a:t>
            </a:r>
          </a:p>
          <a:p>
            <a:r>
              <a:rPr lang="en-GB" dirty="0">
                <a:latin typeface="Times New Roman" panose="02020603050405020304" pitchFamily="18" charset="0"/>
                <a:cs typeface="Times New Roman" panose="02020603050405020304" pitchFamily="18" charset="0"/>
              </a:rPr>
              <a:t>F1 Score: 0.</a:t>
            </a:r>
            <a:r>
              <a:rPr lang="tr-TR" dirty="0">
                <a:latin typeface="Times New Roman" panose="02020603050405020304" pitchFamily="18" charset="0"/>
                <a:cs typeface="Times New Roman" panose="02020603050405020304" pitchFamily="18" charset="0"/>
              </a:rPr>
              <a:t>85800</a:t>
            </a:r>
            <a:endParaRPr lang="en-GB" dirty="0">
              <a:latin typeface="Times New Roman" panose="02020603050405020304" pitchFamily="18" charset="0"/>
              <a:cs typeface="Times New Roman" panose="02020603050405020304" pitchFamily="18" charset="0"/>
            </a:endParaRPr>
          </a:p>
          <a:p>
            <a:endParaRPr lang="en-GB" dirty="0"/>
          </a:p>
        </p:txBody>
      </p:sp>
      <p:pic>
        <p:nvPicPr>
          <p:cNvPr id="7" name="Picture 6">
            <a:extLst>
              <a:ext uri="{FF2B5EF4-FFF2-40B4-BE49-F238E27FC236}">
                <a16:creationId xmlns:a16="http://schemas.microsoft.com/office/drawing/2014/main" id="{972CAF07-95CD-B2FA-59AB-3CC48E2A5869}"/>
              </a:ext>
            </a:extLst>
          </p:cNvPr>
          <p:cNvPicPr>
            <a:picLocks noChangeAspect="1"/>
          </p:cNvPicPr>
          <p:nvPr/>
        </p:nvPicPr>
        <p:blipFill>
          <a:blip r:embed="rId3"/>
          <a:stretch>
            <a:fillRect/>
          </a:stretch>
        </p:blipFill>
        <p:spPr>
          <a:xfrm>
            <a:off x="5301917" y="1706730"/>
            <a:ext cx="3566469" cy="1722269"/>
          </a:xfrm>
          <a:prstGeom prst="rect">
            <a:avLst/>
          </a:prstGeom>
        </p:spPr>
      </p:pic>
    </p:spTree>
    <p:extLst>
      <p:ext uri="{BB962C8B-B14F-4D97-AF65-F5344CB8AC3E}">
        <p14:creationId xmlns:p14="http://schemas.microsoft.com/office/powerpoint/2010/main" val="6498927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ANN WITH BAGGING</a:t>
            </a:r>
            <a:endParaRPr lang="en-GB" dirty="0">
              <a:latin typeface="Times New Roman" panose="02020603050405020304" pitchFamily="18" charset="0"/>
              <a:cs typeface="Times New Roman" panose="02020603050405020304" pitchFamily="18" charset="0"/>
            </a:endParaRPr>
          </a:p>
        </p:txBody>
      </p:sp>
      <p:sp>
        <p:nvSpPr>
          <p:cNvPr id="4" name="İçerik Yer Tutucusu 2"/>
          <p:cNvSpPr>
            <a:spLocks noGrp="1"/>
          </p:cNvSpPr>
          <p:nvPr>
            <p:ph idx="1"/>
          </p:nvPr>
        </p:nvSpPr>
        <p:spPr>
          <a:xfrm>
            <a:off x="5533052" y="3926114"/>
            <a:ext cx="2833008" cy="4023360"/>
          </a:xfrm>
        </p:spPr>
        <p:txBody>
          <a:bodyPr/>
          <a:lstStyle/>
          <a:p>
            <a:r>
              <a:rPr lang="en-GB" dirty="0">
                <a:latin typeface="Times New Roman" panose="02020603050405020304" pitchFamily="18" charset="0"/>
                <a:cs typeface="Times New Roman" panose="02020603050405020304" pitchFamily="18" charset="0"/>
              </a:rPr>
              <a:t>Accuracy: 0.</a:t>
            </a:r>
            <a:r>
              <a:rPr lang="tr-TR" dirty="0">
                <a:latin typeface="Times New Roman" panose="02020603050405020304" pitchFamily="18" charset="0"/>
                <a:cs typeface="Times New Roman" panose="02020603050405020304" pitchFamily="18" charset="0"/>
              </a:rPr>
              <a:t>85865</a:t>
            </a:r>
          </a:p>
          <a:p>
            <a:r>
              <a:rPr lang="en-GB" dirty="0">
                <a:latin typeface="Times New Roman" panose="02020603050405020304" pitchFamily="18" charset="0"/>
                <a:cs typeface="Times New Roman" panose="02020603050405020304" pitchFamily="18" charset="0"/>
              </a:rPr>
              <a:t>Precision: 0.</a:t>
            </a:r>
            <a:r>
              <a:rPr lang="tr-TR" dirty="0">
                <a:latin typeface="Times New Roman" panose="02020603050405020304" pitchFamily="18" charset="0"/>
                <a:cs typeface="Times New Roman" panose="02020603050405020304" pitchFamily="18" charset="0"/>
              </a:rPr>
              <a:t>86019</a:t>
            </a:r>
          </a:p>
          <a:p>
            <a:r>
              <a:rPr lang="en-GB" dirty="0">
                <a:latin typeface="Times New Roman" panose="02020603050405020304" pitchFamily="18" charset="0"/>
                <a:cs typeface="Times New Roman" panose="02020603050405020304" pitchFamily="18" charset="0"/>
              </a:rPr>
              <a:t>Recall: 0.</a:t>
            </a:r>
            <a:r>
              <a:rPr lang="tr-TR" dirty="0">
                <a:latin typeface="Times New Roman" panose="02020603050405020304" pitchFamily="18" charset="0"/>
                <a:cs typeface="Times New Roman" panose="02020603050405020304" pitchFamily="18" charset="0"/>
              </a:rPr>
              <a:t>85865</a:t>
            </a:r>
          </a:p>
          <a:p>
            <a:r>
              <a:rPr lang="en-GB" dirty="0">
                <a:latin typeface="Times New Roman" panose="02020603050405020304" pitchFamily="18" charset="0"/>
                <a:cs typeface="Times New Roman" panose="02020603050405020304" pitchFamily="18" charset="0"/>
              </a:rPr>
              <a:t>F1 Score: 0.</a:t>
            </a:r>
            <a:r>
              <a:rPr lang="tr-TR" dirty="0">
                <a:latin typeface="Times New Roman" panose="02020603050405020304" pitchFamily="18" charset="0"/>
                <a:cs typeface="Times New Roman" panose="02020603050405020304" pitchFamily="18" charset="0"/>
              </a:rPr>
              <a:t>85575</a:t>
            </a:r>
            <a:endParaRPr lang="en-GB" dirty="0">
              <a:latin typeface="Times New Roman" panose="02020603050405020304" pitchFamily="18" charset="0"/>
              <a:cs typeface="Times New Roman" panose="02020603050405020304" pitchFamily="18" charset="0"/>
            </a:endParaRPr>
          </a:p>
          <a:p>
            <a:endParaRPr lang="en-GB" dirty="0"/>
          </a:p>
        </p:txBody>
      </p:sp>
      <p:pic>
        <p:nvPicPr>
          <p:cNvPr id="5"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70629">
            <a:off x="-3584653" y="2808654"/>
            <a:ext cx="11016512" cy="829910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73BC5BE-B5AE-BCB6-5A28-EB78270DD67C}"/>
              </a:ext>
            </a:extLst>
          </p:cNvPr>
          <p:cNvPicPr>
            <a:picLocks noChangeAspect="1"/>
          </p:cNvPicPr>
          <p:nvPr/>
        </p:nvPicPr>
        <p:blipFill>
          <a:blip r:embed="rId3"/>
          <a:stretch>
            <a:fillRect/>
          </a:stretch>
        </p:blipFill>
        <p:spPr>
          <a:xfrm>
            <a:off x="4973165" y="1699110"/>
            <a:ext cx="3566469" cy="1729890"/>
          </a:xfrm>
          <a:prstGeom prst="rect">
            <a:avLst/>
          </a:prstGeom>
        </p:spPr>
      </p:pic>
    </p:spTree>
    <p:extLst>
      <p:ext uri="{BB962C8B-B14F-4D97-AF65-F5344CB8AC3E}">
        <p14:creationId xmlns:p14="http://schemas.microsoft.com/office/powerpoint/2010/main" val="3250025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ANN RESULTS</a:t>
            </a:r>
            <a:endParaRPr lang="en-GB" dirty="0">
              <a:latin typeface="Times New Roman" panose="02020603050405020304" pitchFamily="18" charset="0"/>
              <a:cs typeface="Times New Roman" panose="02020603050405020304" pitchFamily="18" charset="0"/>
            </a:endParaRPr>
          </a:p>
        </p:txBody>
      </p:sp>
      <p:pic>
        <p:nvPicPr>
          <p:cNvPr id="4"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70629">
            <a:off x="-3584654" y="3362887"/>
            <a:ext cx="11016512" cy="8299107"/>
          </a:xfrm>
          <a:prstGeom prst="rect">
            <a:avLst/>
          </a:prstGeom>
          <a:noFill/>
          <a:extLst>
            <a:ext uri="{909E8E84-426E-40DD-AFC4-6F175D3DCCD1}">
              <a14:hiddenFill xmlns:a14="http://schemas.microsoft.com/office/drawing/2010/main">
                <a:solidFill>
                  <a:srgbClr val="FFFFFF"/>
                </a:solidFill>
              </a14:hiddenFill>
            </a:ext>
          </a:extLst>
        </p:spPr>
      </p:pic>
      <p:sp>
        <p:nvSpPr>
          <p:cNvPr id="5" name="İçerik Yer Tutucusu 2"/>
          <p:cNvSpPr txBox="1">
            <a:spLocks/>
          </p:cNvSpPr>
          <p:nvPr/>
        </p:nvSpPr>
        <p:spPr>
          <a:xfrm>
            <a:off x="5457825" y="2333625"/>
            <a:ext cx="3505200" cy="354330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10000"/>
              </a:lnSpc>
            </a:pPr>
            <a:r>
              <a:rPr lang="tr-TR" dirty="0">
                <a:latin typeface="Times New Roman" panose="02020603050405020304" pitchFamily="18" charset="0"/>
                <a:cs typeface="Times New Roman" panose="02020603050405020304" pitchFamily="18" charset="0"/>
              </a:rPr>
              <a:t>Base 1-Layer ANN</a:t>
            </a:r>
          </a:p>
          <a:p>
            <a:pPr>
              <a:lnSpc>
                <a:spcPct val="110000"/>
              </a:lnSpc>
            </a:pPr>
            <a:r>
              <a:rPr lang="tr-TR" dirty="0">
                <a:latin typeface="Times New Roman" panose="02020603050405020304" pitchFamily="18" charset="0"/>
                <a:cs typeface="Times New Roman" panose="02020603050405020304" pitchFamily="18" charset="0"/>
              </a:rPr>
              <a:t>Accuracy:0.85952</a:t>
            </a:r>
          </a:p>
          <a:p>
            <a:pPr>
              <a:lnSpc>
                <a:spcPct val="110000"/>
              </a:lnSpc>
            </a:pP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Bagging</a:t>
            </a:r>
            <a:endParaRPr lang="tr-TR" dirty="0">
              <a:latin typeface="Times New Roman" panose="02020603050405020304" pitchFamily="18" charset="0"/>
              <a:cs typeface="Times New Roman" panose="02020603050405020304" pitchFamily="18" charset="0"/>
            </a:endParaRPr>
          </a:p>
          <a:p>
            <a:pPr>
              <a:lnSpc>
                <a:spcPct val="110000"/>
              </a:lnSpc>
            </a:pPr>
            <a:r>
              <a:rPr lang="tr-TR" dirty="0" err="1">
                <a:latin typeface="Times New Roman" panose="02020603050405020304" pitchFamily="18" charset="0"/>
                <a:cs typeface="Times New Roman" panose="02020603050405020304" pitchFamily="18" charset="0"/>
              </a:rPr>
              <a:t>Accuracy</a:t>
            </a:r>
            <a:r>
              <a:rPr lang="tr-TR" dirty="0">
                <a:latin typeface="Times New Roman" panose="02020603050405020304" pitchFamily="18" charset="0"/>
                <a:cs typeface="Times New Roman" panose="02020603050405020304" pitchFamily="18" charset="0"/>
              </a:rPr>
              <a:t>: 0.85865 </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6412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2 hidden layers</a:t>
            </a:r>
            <a:r>
              <a:rPr lang="tr-TR" dirty="0">
                <a:latin typeface="Times New Roman" panose="02020603050405020304" pitchFamily="18" charset="0"/>
                <a:cs typeface="Times New Roman" panose="02020603050405020304" pitchFamily="18" charset="0"/>
              </a:rPr>
              <a:t> ANN</a:t>
            </a:r>
            <a:endParaRPr lang="en-GB" dirty="0">
              <a:latin typeface="Times New Roman" panose="02020603050405020304" pitchFamily="18" charset="0"/>
              <a:cs typeface="Times New Roman" panose="02020603050405020304" pitchFamily="18" charset="0"/>
            </a:endParaRPr>
          </a:p>
        </p:txBody>
      </p:sp>
      <p:pic>
        <p:nvPicPr>
          <p:cNvPr id="6"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70629">
            <a:off x="-3584653" y="3761967"/>
            <a:ext cx="11016512" cy="8299107"/>
          </a:xfrm>
          <a:prstGeom prst="rect">
            <a:avLst/>
          </a:prstGeom>
          <a:noFill/>
          <a:extLst>
            <a:ext uri="{909E8E84-426E-40DD-AFC4-6F175D3DCCD1}">
              <a14:hiddenFill xmlns:a14="http://schemas.microsoft.com/office/drawing/2010/main">
                <a:solidFill>
                  <a:srgbClr val="FFFFFF"/>
                </a:solidFill>
              </a14:hiddenFill>
            </a:ext>
          </a:extLst>
        </p:spPr>
      </p:pic>
      <p:sp>
        <p:nvSpPr>
          <p:cNvPr id="7" name="İçerik Yer Tutucusu 2"/>
          <p:cNvSpPr>
            <a:spLocks noGrp="1"/>
          </p:cNvSpPr>
          <p:nvPr>
            <p:ph idx="1"/>
          </p:nvPr>
        </p:nvSpPr>
        <p:spPr>
          <a:xfrm>
            <a:off x="0" y="2137446"/>
            <a:ext cx="2833008" cy="4023360"/>
          </a:xfrm>
        </p:spPr>
        <p:txBody>
          <a:bodyPr/>
          <a:lstStyle/>
          <a:p>
            <a:r>
              <a:rPr lang="en-GB" dirty="0">
                <a:latin typeface="Times New Roman" panose="02020603050405020304" pitchFamily="18" charset="0"/>
                <a:cs typeface="Times New Roman" panose="02020603050405020304" pitchFamily="18" charset="0"/>
              </a:rPr>
              <a:t>Accuracy: 0.</a:t>
            </a:r>
            <a:r>
              <a:rPr lang="tr-TR" dirty="0">
                <a:latin typeface="Times New Roman" panose="02020603050405020304" pitchFamily="18" charset="0"/>
                <a:cs typeface="Times New Roman" panose="02020603050405020304" pitchFamily="18" charset="0"/>
              </a:rPr>
              <a:t>86128</a:t>
            </a:r>
          </a:p>
          <a:p>
            <a:r>
              <a:rPr lang="en-GB" dirty="0">
                <a:latin typeface="Times New Roman" panose="02020603050405020304" pitchFamily="18" charset="0"/>
                <a:cs typeface="Times New Roman" panose="02020603050405020304" pitchFamily="18" charset="0"/>
              </a:rPr>
              <a:t>Precision: 0.</a:t>
            </a:r>
            <a:r>
              <a:rPr lang="tr-TR" dirty="0">
                <a:latin typeface="Times New Roman" panose="02020603050405020304" pitchFamily="18" charset="0"/>
                <a:cs typeface="Times New Roman" panose="02020603050405020304" pitchFamily="18" charset="0"/>
              </a:rPr>
              <a:t>86173</a:t>
            </a:r>
          </a:p>
          <a:p>
            <a:r>
              <a:rPr lang="en-GB" dirty="0">
                <a:latin typeface="Times New Roman" panose="02020603050405020304" pitchFamily="18" charset="0"/>
                <a:cs typeface="Times New Roman" panose="02020603050405020304" pitchFamily="18" charset="0"/>
              </a:rPr>
              <a:t>Recall: 0.</a:t>
            </a:r>
            <a:r>
              <a:rPr lang="tr-TR" dirty="0">
                <a:latin typeface="Times New Roman" panose="02020603050405020304" pitchFamily="18" charset="0"/>
                <a:cs typeface="Times New Roman" panose="02020603050405020304" pitchFamily="18" charset="0"/>
              </a:rPr>
              <a:t>86128</a:t>
            </a:r>
          </a:p>
          <a:p>
            <a:r>
              <a:rPr lang="en-GB" dirty="0">
                <a:latin typeface="Times New Roman" panose="02020603050405020304" pitchFamily="18" charset="0"/>
                <a:cs typeface="Times New Roman" panose="02020603050405020304" pitchFamily="18" charset="0"/>
              </a:rPr>
              <a:t>F1 Score: 0.</a:t>
            </a:r>
            <a:r>
              <a:rPr lang="tr-TR" dirty="0">
                <a:latin typeface="Times New Roman" panose="02020603050405020304" pitchFamily="18" charset="0"/>
                <a:cs typeface="Times New Roman" panose="02020603050405020304" pitchFamily="18" charset="0"/>
              </a:rPr>
              <a:t>85903</a:t>
            </a:r>
            <a:endParaRPr lang="en-GB" dirty="0">
              <a:latin typeface="Times New Roman" panose="02020603050405020304" pitchFamily="18" charset="0"/>
              <a:cs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5DFD03D3-7FF0-EDE7-2054-5DD1EB11C09A}"/>
              </a:ext>
            </a:extLst>
          </p:cNvPr>
          <p:cNvPicPr>
            <a:picLocks noChangeAspect="1"/>
          </p:cNvPicPr>
          <p:nvPr/>
        </p:nvPicPr>
        <p:blipFill>
          <a:blip r:embed="rId3"/>
          <a:stretch>
            <a:fillRect/>
          </a:stretch>
        </p:blipFill>
        <p:spPr>
          <a:xfrm>
            <a:off x="5112866" y="2137446"/>
            <a:ext cx="3551228" cy="1699407"/>
          </a:xfrm>
          <a:prstGeom prst="rect">
            <a:avLst/>
          </a:prstGeom>
        </p:spPr>
      </p:pic>
    </p:spTree>
    <p:extLst>
      <p:ext uri="{BB962C8B-B14F-4D97-AF65-F5344CB8AC3E}">
        <p14:creationId xmlns:p14="http://schemas.microsoft.com/office/powerpoint/2010/main" val="1829666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txBox="1">
            <a:spLocks/>
          </p:cNvSpPr>
          <p:nvPr/>
        </p:nvSpPr>
        <p:spPr>
          <a:xfrm>
            <a:off x="768096" y="585216"/>
            <a:ext cx="7290054"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GB" dirty="0">
                <a:latin typeface="Times New Roman" panose="02020603050405020304" pitchFamily="18" charset="0"/>
                <a:cs typeface="Times New Roman" panose="02020603050405020304" pitchFamily="18" charset="0"/>
              </a:rPr>
              <a:t>2 hidden layers</a:t>
            </a:r>
            <a:r>
              <a:rPr lang="tr-TR" dirty="0">
                <a:latin typeface="Times New Roman" panose="02020603050405020304" pitchFamily="18" charset="0"/>
                <a:cs typeface="Times New Roman" panose="02020603050405020304" pitchFamily="18" charset="0"/>
              </a:rPr>
              <a:t> ANN WITH BAGGING</a:t>
            </a:r>
            <a:endParaRPr lang="en-GB" dirty="0">
              <a:latin typeface="Times New Roman" panose="02020603050405020304" pitchFamily="18" charset="0"/>
              <a:cs typeface="Times New Roman" panose="02020603050405020304" pitchFamily="18" charset="0"/>
            </a:endParaRPr>
          </a:p>
        </p:txBody>
      </p:sp>
      <p:pic>
        <p:nvPicPr>
          <p:cNvPr id="5"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70629">
            <a:off x="-3584653" y="3985901"/>
            <a:ext cx="11016512" cy="8299107"/>
          </a:xfrm>
          <a:prstGeom prst="rect">
            <a:avLst/>
          </a:prstGeom>
          <a:noFill/>
          <a:extLst>
            <a:ext uri="{909E8E84-426E-40DD-AFC4-6F175D3DCCD1}">
              <a14:hiddenFill xmlns:a14="http://schemas.microsoft.com/office/drawing/2010/main">
                <a:solidFill>
                  <a:srgbClr val="FFFFFF"/>
                </a:solidFill>
              </a14:hiddenFill>
            </a:ext>
          </a:extLst>
        </p:spPr>
      </p:pic>
      <p:sp>
        <p:nvSpPr>
          <p:cNvPr id="7" name="İçerik Yer Tutucusu 2"/>
          <p:cNvSpPr>
            <a:spLocks noGrp="1"/>
          </p:cNvSpPr>
          <p:nvPr>
            <p:ph idx="1"/>
          </p:nvPr>
        </p:nvSpPr>
        <p:spPr>
          <a:xfrm>
            <a:off x="0" y="2137446"/>
            <a:ext cx="2833008" cy="4023360"/>
          </a:xfrm>
        </p:spPr>
        <p:txBody>
          <a:bodyPr/>
          <a:lstStyle/>
          <a:p>
            <a:r>
              <a:rPr lang="en-GB" dirty="0">
                <a:latin typeface="Times New Roman" panose="02020603050405020304" pitchFamily="18" charset="0"/>
                <a:cs typeface="Times New Roman" panose="02020603050405020304" pitchFamily="18" charset="0"/>
              </a:rPr>
              <a:t>Accuracy: 0.</a:t>
            </a:r>
            <a:r>
              <a:rPr lang="tr-TR" dirty="0">
                <a:latin typeface="Times New Roman" panose="02020603050405020304" pitchFamily="18" charset="0"/>
                <a:cs typeface="Times New Roman" panose="02020603050405020304" pitchFamily="18" charset="0"/>
              </a:rPr>
              <a:t>85865</a:t>
            </a:r>
          </a:p>
          <a:p>
            <a:r>
              <a:rPr lang="en-GB" dirty="0">
                <a:latin typeface="Times New Roman" panose="02020603050405020304" pitchFamily="18" charset="0"/>
                <a:cs typeface="Times New Roman" panose="02020603050405020304" pitchFamily="18" charset="0"/>
              </a:rPr>
              <a:t>Precision: 0.</a:t>
            </a:r>
            <a:r>
              <a:rPr lang="tr-TR" dirty="0">
                <a:latin typeface="Times New Roman" panose="02020603050405020304" pitchFamily="18" charset="0"/>
                <a:cs typeface="Times New Roman" panose="02020603050405020304" pitchFamily="18" charset="0"/>
              </a:rPr>
              <a:t>86019</a:t>
            </a:r>
          </a:p>
          <a:p>
            <a:r>
              <a:rPr lang="en-GB" dirty="0">
                <a:latin typeface="Times New Roman" panose="02020603050405020304" pitchFamily="18" charset="0"/>
                <a:cs typeface="Times New Roman" panose="02020603050405020304" pitchFamily="18" charset="0"/>
              </a:rPr>
              <a:t>Recall: 0.</a:t>
            </a:r>
            <a:r>
              <a:rPr lang="tr-TR" dirty="0">
                <a:latin typeface="Times New Roman" panose="02020603050405020304" pitchFamily="18" charset="0"/>
                <a:cs typeface="Times New Roman" panose="02020603050405020304" pitchFamily="18" charset="0"/>
              </a:rPr>
              <a:t>85865</a:t>
            </a:r>
          </a:p>
          <a:p>
            <a:r>
              <a:rPr lang="en-GB" dirty="0">
                <a:latin typeface="Times New Roman" panose="02020603050405020304" pitchFamily="18" charset="0"/>
                <a:cs typeface="Times New Roman" panose="02020603050405020304" pitchFamily="18" charset="0"/>
              </a:rPr>
              <a:t>F1 Score: 0.</a:t>
            </a:r>
            <a:r>
              <a:rPr lang="tr-TR" dirty="0">
                <a:latin typeface="Times New Roman" panose="02020603050405020304" pitchFamily="18" charset="0"/>
                <a:cs typeface="Times New Roman" panose="02020603050405020304" pitchFamily="18" charset="0"/>
              </a:rPr>
              <a:t>85575</a:t>
            </a:r>
            <a:endParaRPr lang="en-GB" dirty="0">
              <a:latin typeface="Times New Roman" panose="02020603050405020304" pitchFamily="18" charset="0"/>
              <a:cs typeface="Times New Roman" panose="02020603050405020304" pitchFamily="18" charset="0"/>
            </a:endParaRPr>
          </a:p>
          <a:p>
            <a:endParaRPr lang="en-GB" dirty="0"/>
          </a:p>
        </p:txBody>
      </p:sp>
      <p:pic>
        <p:nvPicPr>
          <p:cNvPr id="3" name="Picture 2">
            <a:extLst>
              <a:ext uri="{FF2B5EF4-FFF2-40B4-BE49-F238E27FC236}">
                <a16:creationId xmlns:a16="http://schemas.microsoft.com/office/drawing/2014/main" id="{552C3DB9-119D-39CD-03EC-4ED11D9B6D06}"/>
              </a:ext>
            </a:extLst>
          </p:cNvPr>
          <p:cNvPicPr>
            <a:picLocks noChangeAspect="1"/>
          </p:cNvPicPr>
          <p:nvPr/>
        </p:nvPicPr>
        <p:blipFill>
          <a:blip r:embed="rId3"/>
          <a:stretch>
            <a:fillRect/>
          </a:stretch>
        </p:blipFill>
        <p:spPr>
          <a:xfrm>
            <a:off x="5289219" y="2583106"/>
            <a:ext cx="3528366" cy="1691787"/>
          </a:xfrm>
          <a:prstGeom prst="rect">
            <a:avLst/>
          </a:prstGeom>
        </p:spPr>
      </p:pic>
    </p:spTree>
    <p:extLst>
      <p:ext uri="{BB962C8B-B14F-4D97-AF65-F5344CB8AC3E}">
        <p14:creationId xmlns:p14="http://schemas.microsoft.com/office/powerpoint/2010/main" val="1025219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Unvan 1"/>
          <p:cNvSpPr txBox="1">
            <a:spLocks/>
          </p:cNvSpPr>
          <p:nvPr/>
        </p:nvSpPr>
        <p:spPr>
          <a:xfrm>
            <a:off x="768096" y="585216"/>
            <a:ext cx="7290054" cy="1499616"/>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GB" dirty="0">
                <a:latin typeface="Times New Roman" panose="02020603050405020304" pitchFamily="18" charset="0"/>
                <a:cs typeface="Times New Roman" panose="02020603050405020304" pitchFamily="18" charset="0"/>
              </a:rPr>
              <a:t>2 hidden layers</a:t>
            </a:r>
            <a:r>
              <a:rPr lang="tr-TR" dirty="0">
                <a:latin typeface="Times New Roman" panose="02020603050405020304" pitchFamily="18" charset="0"/>
                <a:cs typeface="Times New Roman" panose="02020603050405020304" pitchFamily="18" charset="0"/>
              </a:rPr>
              <a:t> ANN RESULTS</a:t>
            </a:r>
            <a:endParaRPr lang="en-GB" dirty="0">
              <a:latin typeface="Times New Roman" panose="02020603050405020304" pitchFamily="18" charset="0"/>
              <a:cs typeface="Times New Roman" panose="02020603050405020304" pitchFamily="18" charset="0"/>
            </a:endParaRPr>
          </a:p>
        </p:txBody>
      </p:sp>
      <p:pic>
        <p:nvPicPr>
          <p:cNvPr id="6"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70629">
            <a:off x="-3584652" y="4511775"/>
            <a:ext cx="11016512" cy="8299107"/>
          </a:xfrm>
          <a:prstGeom prst="rect">
            <a:avLst/>
          </a:prstGeom>
          <a:noFill/>
          <a:extLst>
            <a:ext uri="{909E8E84-426E-40DD-AFC4-6F175D3DCCD1}">
              <a14:hiddenFill xmlns:a14="http://schemas.microsoft.com/office/drawing/2010/main">
                <a:solidFill>
                  <a:srgbClr val="FFFFFF"/>
                </a:solidFill>
              </a14:hiddenFill>
            </a:ext>
          </a:extLst>
        </p:spPr>
      </p:pic>
      <p:sp>
        <p:nvSpPr>
          <p:cNvPr id="8" name="İçerik Yer Tutucusu 2"/>
          <p:cNvSpPr txBox="1">
            <a:spLocks/>
          </p:cNvSpPr>
          <p:nvPr/>
        </p:nvSpPr>
        <p:spPr>
          <a:xfrm>
            <a:off x="484609" y="2076473"/>
            <a:ext cx="3505200" cy="354330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10000"/>
              </a:lnSpc>
            </a:pPr>
            <a:r>
              <a:rPr lang="tr-TR" dirty="0">
                <a:latin typeface="Times New Roman" panose="02020603050405020304" pitchFamily="18" charset="0"/>
                <a:cs typeface="Times New Roman" panose="02020603050405020304" pitchFamily="18" charset="0"/>
              </a:rPr>
              <a:t>Base 2-Layer ANN</a:t>
            </a:r>
          </a:p>
          <a:p>
            <a:r>
              <a:rPr lang="tr-TR" dirty="0" err="1">
                <a:latin typeface="Times New Roman" panose="02020603050405020304" pitchFamily="18" charset="0"/>
                <a:cs typeface="Times New Roman" panose="02020603050405020304" pitchFamily="18" charset="0"/>
              </a:rPr>
              <a:t>Accuracy</a:t>
            </a:r>
            <a:r>
              <a:rPr lang="tr-TR"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85002</a:t>
            </a:r>
          </a:p>
          <a:p>
            <a:pPr marL="0" indent="0">
              <a:lnSpc>
                <a:spcPct val="110000"/>
              </a:lnSpc>
              <a:buNone/>
            </a:pP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Bagging</a:t>
            </a:r>
            <a:endParaRPr lang="tr-TR" dirty="0">
              <a:latin typeface="Times New Roman" panose="02020603050405020304" pitchFamily="18" charset="0"/>
              <a:cs typeface="Times New Roman" panose="02020603050405020304" pitchFamily="18" charset="0"/>
            </a:endParaRPr>
          </a:p>
          <a:p>
            <a:pPr>
              <a:lnSpc>
                <a:spcPct val="110000"/>
              </a:lnSpc>
            </a:pPr>
            <a:r>
              <a:rPr lang="tr-TR" dirty="0" err="1">
                <a:latin typeface="Times New Roman" panose="02020603050405020304" pitchFamily="18" charset="0"/>
                <a:cs typeface="Times New Roman" panose="02020603050405020304" pitchFamily="18" charset="0"/>
              </a:rPr>
              <a:t>Accuracy</a:t>
            </a:r>
            <a:r>
              <a:rPr lang="tr-TR" dirty="0">
                <a:latin typeface="Times New Roman" panose="02020603050405020304" pitchFamily="18" charset="0"/>
                <a:cs typeface="Times New Roman" panose="02020603050405020304" pitchFamily="18" charset="0"/>
              </a:rPr>
              <a:t>: 0.85865 </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619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Support vector machines</a:t>
            </a:r>
          </a:p>
        </p:txBody>
      </p:sp>
      <p:pic>
        <p:nvPicPr>
          <p:cNvPr id="4"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70629">
            <a:off x="-3584652" y="4838346"/>
            <a:ext cx="11016512" cy="829910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Support Vector Machine (SVM) Algorithm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35" y="1763486"/>
            <a:ext cx="4733666" cy="31557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D9D600-640D-A6DA-6EDB-A8CC210121FF}"/>
              </a:ext>
            </a:extLst>
          </p:cNvPr>
          <p:cNvSpPr txBox="1"/>
          <p:nvPr/>
        </p:nvSpPr>
        <p:spPr>
          <a:xfrm>
            <a:off x="5206482" y="1335024"/>
            <a:ext cx="3772099" cy="1631216"/>
          </a:xfrm>
          <a:prstGeom prst="rect">
            <a:avLst/>
          </a:prstGeom>
          <a:noFill/>
        </p:spPr>
        <p:txBody>
          <a:bodyPr wrap="square" rtlCol="0">
            <a:spAutoFit/>
          </a:bodyPr>
          <a:lstStyle/>
          <a:p>
            <a:pPr algn="just"/>
            <a:r>
              <a:rPr lang="tr-TR" sz="2000" dirty="0">
                <a:latin typeface="Times New Roman" panose="02020603050405020304" pitchFamily="18" charset="0"/>
                <a:cs typeface="Times New Roman" panose="02020603050405020304" pitchFamily="18" charset="0"/>
              </a:rPr>
              <a:t>SVM is a </a:t>
            </a:r>
            <a:r>
              <a:rPr lang="tr-TR" sz="2000" dirty="0" err="1">
                <a:latin typeface="Times New Roman" panose="02020603050405020304" pitchFamily="18" charset="0"/>
                <a:cs typeface="Times New Roman" panose="02020603050405020304" pitchFamily="18" charset="0"/>
              </a:rPr>
              <a:t>powerful</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machine</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learning</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algorithm</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widely</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used</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for</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both</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linear</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and</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nonlinear</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classification</a:t>
            </a:r>
            <a:r>
              <a:rPr lang="tr-TR" sz="2000" dirty="0">
                <a:latin typeface="Times New Roman" panose="02020603050405020304" pitchFamily="18" charset="0"/>
                <a:cs typeface="Times New Roman" panose="02020603050405020304" pitchFamily="18" charset="0"/>
              </a:rPr>
              <a:t>, as </a:t>
            </a:r>
            <a:r>
              <a:rPr lang="tr-TR" sz="2000" dirty="0" err="1">
                <a:latin typeface="Times New Roman" panose="02020603050405020304" pitchFamily="18" charset="0"/>
                <a:cs typeface="Times New Roman" panose="02020603050405020304" pitchFamily="18" charset="0"/>
              </a:rPr>
              <a:t>well</a:t>
            </a:r>
            <a:r>
              <a:rPr lang="tr-TR" sz="2000" dirty="0">
                <a:latin typeface="Times New Roman" panose="02020603050405020304" pitchFamily="18" charset="0"/>
                <a:cs typeface="Times New Roman" panose="02020603050405020304" pitchFamily="18" charset="0"/>
              </a:rPr>
              <a:t> as </a:t>
            </a:r>
            <a:r>
              <a:rPr lang="tr-TR" sz="2000" dirty="0" err="1">
                <a:latin typeface="Times New Roman" panose="02020603050405020304" pitchFamily="18" charset="0"/>
                <a:cs typeface="Times New Roman" panose="02020603050405020304" pitchFamily="18" charset="0"/>
              </a:rPr>
              <a:t>regression</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and</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outlier</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detection</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tasks</a:t>
            </a:r>
            <a:r>
              <a:rPr lang="tr-TR" sz="20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C519F51D-6850-DD34-C8F6-7B8670073560}"/>
              </a:ext>
            </a:extLst>
          </p:cNvPr>
          <p:cNvSpPr txBox="1"/>
          <p:nvPr/>
        </p:nvSpPr>
        <p:spPr>
          <a:xfrm>
            <a:off x="5287239" y="3125894"/>
            <a:ext cx="3691341"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SVM works by mapping data to a high-dimensional feature space so that data points can be categorized, even when the data are not otherwise linearly separable. A separator between the categories is found, then the data are transformed in such a way that the separator could be drawn as a hyperplane.</a:t>
            </a:r>
            <a:endParaRPr lang="tr-T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491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Support vector machines</a:t>
            </a:r>
            <a:endParaRPr lang="en-GB" dirty="0"/>
          </a:p>
        </p:txBody>
      </p:sp>
      <p:pic>
        <p:nvPicPr>
          <p:cNvPr id="4"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70629">
            <a:off x="-3584653" y="5211571"/>
            <a:ext cx="11016512" cy="8299107"/>
          </a:xfrm>
          <a:prstGeom prst="rect">
            <a:avLst/>
          </a:prstGeom>
          <a:noFill/>
          <a:extLst>
            <a:ext uri="{909E8E84-426E-40DD-AFC4-6F175D3DCCD1}">
              <a14:hiddenFill xmlns:a14="http://schemas.microsoft.com/office/drawing/2010/main">
                <a:solidFill>
                  <a:srgbClr val="FFFFFF"/>
                </a:solidFill>
              </a14:hiddenFill>
            </a:ext>
          </a:extLst>
        </p:spPr>
      </p:pic>
      <p:sp>
        <p:nvSpPr>
          <p:cNvPr id="5" name="İçerik Yer Tutucusu 2"/>
          <p:cNvSpPr>
            <a:spLocks noGrp="1"/>
          </p:cNvSpPr>
          <p:nvPr>
            <p:ph idx="1"/>
          </p:nvPr>
        </p:nvSpPr>
        <p:spPr>
          <a:xfrm>
            <a:off x="199052" y="2084832"/>
            <a:ext cx="2833008" cy="4023360"/>
          </a:xfrm>
        </p:spPr>
        <p:txBody>
          <a:bodyPr/>
          <a:lstStyle/>
          <a:p>
            <a:r>
              <a:rPr lang="en-GB" dirty="0">
                <a:latin typeface="Times New Roman" panose="02020603050405020304" pitchFamily="18" charset="0"/>
                <a:cs typeface="Times New Roman" panose="02020603050405020304" pitchFamily="18" charset="0"/>
              </a:rPr>
              <a:t>Accuracy: 0.</a:t>
            </a:r>
            <a:r>
              <a:rPr lang="tr-TR" dirty="0">
                <a:latin typeface="Times New Roman" panose="02020603050405020304" pitchFamily="18" charset="0"/>
                <a:cs typeface="Times New Roman" panose="02020603050405020304" pitchFamily="18" charset="0"/>
              </a:rPr>
              <a:t>85002</a:t>
            </a:r>
          </a:p>
          <a:p>
            <a:r>
              <a:rPr lang="en-GB" dirty="0">
                <a:latin typeface="Times New Roman" panose="02020603050405020304" pitchFamily="18" charset="0"/>
                <a:cs typeface="Times New Roman" panose="02020603050405020304" pitchFamily="18" charset="0"/>
              </a:rPr>
              <a:t>Precision: 0.</a:t>
            </a:r>
            <a:r>
              <a:rPr lang="tr-TR" dirty="0">
                <a:latin typeface="Times New Roman" panose="02020603050405020304" pitchFamily="18" charset="0"/>
                <a:cs typeface="Times New Roman" panose="02020603050405020304" pitchFamily="18" charset="0"/>
              </a:rPr>
              <a:t>88439</a:t>
            </a:r>
          </a:p>
          <a:p>
            <a:r>
              <a:rPr lang="en-GB" dirty="0">
                <a:latin typeface="Times New Roman" panose="02020603050405020304" pitchFamily="18" charset="0"/>
                <a:cs typeface="Times New Roman" panose="02020603050405020304" pitchFamily="18" charset="0"/>
              </a:rPr>
              <a:t>Recall: 0.</a:t>
            </a:r>
            <a:r>
              <a:rPr lang="tr-TR" dirty="0">
                <a:latin typeface="Times New Roman" panose="02020603050405020304" pitchFamily="18" charset="0"/>
                <a:cs typeface="Times New Roman" panose="02020603050405020304" pitchFamily="18" charset="0"/>
              </a:rPr>
              <a:t>69726</a:t>
            </a:r>
          </a:p>
          <a:p>
            <a:r>
              <a:rPr lang="en-GB" dirty="0">
                <a:latin typeface="Times New Roman" panose="02020603050405020304" pitchFamily="18" charset="0"/>
                <a:cs typeface="Times New Roman" panose="02020603050405020304" pitchFamily="18" charset="0"/>
              </a:rPr>
              <a:t>F1 Score: 0.</a:t>
            </a:r>
            <a:r>
              <a:rPr lang="tr-TR" dirty="0">
                <a:latin typeface="Times New Roman" panose="02020603050405020304" pitchFamily="18" charset="0"/>
                <a:cs typeface="Times New Roman" panose="02020603050405020304" pitchFamily="18" charset="0"/>
              </a:rPr>
              <a:t>77976</a:t>
            </a:r>
            <a:endParaRPr lang="en-GB" dirty="0">
              <a:latin typeface="Times New Roman" panose="02020603050405020304" pitchFamily="18" charset="0"/>
              <a:cs typeface="Times New Roman" panose="02020603050405020304" pitchFamily="18" charset="0"/>
            </a:endParaRPr>
          </a:p>
          <a:p>
            <a:endParaRPr lang="en-GB" dirty="0"/>
          </a:p>
        </p:txBody>
      </p:sp>
      <p:pic>
        <p:nvPicPr>
          <p:cNvPr id="7" name="Picture 6">
            <a:extLst>
              <a:ext uri="{FF2B5EF4-FFF2-40B4-BE49-F238E27FC236}">
                <a16:creationId xmlns:a16="http://schemas.microsoft.com/office/drawing/2014/main" id="{0210AA64-6352-E0E3-3EBA-CAD99409B7AD}"/>
              </a:ext>
            </a:extLst>
          </p:cNvPr>
          <p:cNvPicPr>
            <a:picLocks noChangeAspect="1"/>
          </p:cNvPicPr>
          <p:nvPr/>
        </p:nvPicPr>
        <p:blipFill>
          <a:blip r:embed="rId3"/>
          <a:stretch>
            <a:fillRect/>
          </a:stretch>
        </p:blipFill>
        <p:spPr>
          <a:xfrm>
            <a:off x="4331692" y="2387600"/>
            <a:ext cx="3960292" cy="1891103"/>
          </a:xfrm>
          <a:prstGeom prst="rect">
            <a:avLst/>
          </a:prstGeom>
        </p:spPr>
      </p:pic>
    </p:spTree>
    <p:extLst>
      <p:ext uri="{BB962C8B-B14F-4D97-AF65-F5344CB8AC3E}">
        <p14:creationId xmlns:p14="http://schemas.microsoft.com/office/powerpoint/2010/main" val="30418049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en-GB" dirty="0">
                <a:latin typeface="Times New Roman" panose="02020603050405020304" pitchFamily="18" charset="0"/>
                <a:cs typeface="Times New Roman" panose="02020603050405020304" pitchFamily="18" charset="0"/>
              </a:rPr>
              <a:t>Support vector machines</a:t>
            </a:r>
            <a:r>
              <a:rPr lang="tr-TR" dirty="0">
                <a:latin typeface="Times New Roman" panose="02020603050405020304" pitchFamily="18" charset="0"/>
                <a:cs typeface="Times New Roman" panose="02020603050405020304" pitchFamily="18" charset="0"/>
              </a:rPr>
              <a:t> WITH BAGGING</a:t>
            </a:r>
            <a:endParaRPr lang="en-GB" dirty="0"/>
          </a:p>
        </p:txBody>
      </p:sp>
      <p:pic>
        <p:nvPicPr>
          <p:cNvPr id="5"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70629">
            <a:off x="-3584654" y="5584796"/>
            <a:ext cx="11016512" cy="8299107"/>
          </a:xfrm>
          <a:prstGeom prst="rect">
            <a:avLst/>
          </a:prstGeom>
          <a:noFill/>
          <a:extLst>
            <a:ext uri="{909E8E84-426E-40DD-AFC4-6F175D3DCCD1}">
              <a14:hiddenFill xmlns:a14="http://schemas.microsoft.com/office/drawing/2010/main">
                <a:solidFill>
                  <a:srgbClr val="FFFFFF"/>
                </a:solidFill>
              </a14:hiddenFill>
            </a:ext>
          </a:extLst>
        </p:spPr>
      </p:pic>
      <p:sp>
        <p:nvSpPr>
          <p:cNvPr id="6" name="İçerik Yer Tutucusu 2"/>
          <p:cNvSpPr>
            <a:spLocks noGrp="1"/>
          </p:cNvSpPr>
          <p:nvPr>
            <p:ph idx="1"/>
          </p:nvPr>
        </p:nvSpPr>
        <p:spPr>
          <a:xfrm>
            <a:off x="507098" y="2084832"/>
            <a:ext cx="2833008" cy="4023360"/>
          </a:xfrm>
        </p:spPr>
        <p:txBody>
          <a:bodyPr/>
          <a:lstStyle/>
          <a:p>
            <a:r>
              <a:rPr lang="en-GB" dirty="0">
                <a:latin typeface="Times New Roman" panose="02020603050405020304" pitchFamily="18" charset="0"/>
                <a:cs typeface="Times New Roman" panose="02020603050405020304" pitchFamily="18" charset="0"/>
              </a:rPr>
              <a:t>Accuracy: 0.</a:t>
            </a:r>
            <a:r>
              <a:rPr lang="tr-TR" dirty="0">
                <a:latin typeface="Times New Roman" panose="02020603050405020304" pitchFamily="18" charset="0"/>
                <a:cs typeface="Times New Roman" panose="02020603050405020304" pitchFamily="18" charset="0"/>
              </a:rPr>
              <a:t>85008</a:t>
            </a:r>
          </a:p>
          <a:p>
            <a:r>
              <a:rPr lang="en-GB" dirty="0">
                <a:latin typeface="Times New Roman" panose="02020603050405020304" pitchFamily="18" charset="0"/>
                <a:cs typeface="Times New Roman" panose="02020603050405020304" pitchFamily="18" charset="0"/>
              </a:rPr>
              <a:t>Precision: 0.</a:t>
            </a:r>
            <a:r>
              <a:rPr lang="tr-TR" dirty="0">
                <a:latin typeface="Times New Roman" panose="02020603050405020304" pitchFamily="18" charset="0"/>
                <a:cs typeface="Times New Roman" panose="02020603050405020304" pitchFamily="18" charset="0"/>
              </a:rPr>
              <a:t>88655</a:t>
            </a:r>
          </a:p>
          <a:p>
            <a:r>
              <a:rPr lang="en-GB" dirty="0">
                <a:latin typeface="Times New Roman" panose="02020603050405020304" pitchFamily="18" charset="0"/>
                <a:cs typeface="Times New Roman" panose="02020603050405020304" pitchFamily="18" charset="0"/>
              </a:rPr>
              <a:t>Recall: 0.</a:t>
            </a:r>
            <a:r>
              <a:rPr lang="tr-TR" dirty="0">
                <a:latin typeface="Times New Roman" panose="02020603050405020304" pitchFamily="18" charset="0"/>
                <a:cs typeface="Times New Roman" panose="02020603050405020304" pitchFamily="18" charset="0"/>
              </a:rPr>
              <a:t>69523</a:t>
            </a:r>
          </a:p>
          <a:p>
            <a:r>
              <a:rPr lang="en-GB" dirty="0">
                <a:latin typeface="Times New Roman" panose="02020603050405020304" pitchFamily="18" charset="0"/>
                <a:cs typeface="Times New Roman" panose="02020603050405020304" pitchFamily="18" charset="0"/>
              </a:rPr>
              <a:t>F1 Score: 0.</a:t>
            </a:r>
            <a:r>
              <a:rPr lang="tr-TR" dirty="0">
                <a:latin typeface="Times New Roman" panose="02020603050405020304" pitchFamily="18" charset="0"/>
                <a:cs typeface="Times New Roman" panose="02020603050405020304" pitchFamily="18" charset="0"/>
              </a:rPr>
              <a:t>77932</a:t>
            </a:r>
            <a:endParaRPr lang="en-GB" dirty="0">
              <a:latin typeface="Times New Roman" panose="02020603050405020304" pitchFamily="18" charset="0"/>
              <a:cs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1C76F56B-FF3E-0662-C541-27CB2D97B21B}"/>
              </a:ext>
            </a:extLst>
          </p:cNvPr>
          <p:cNvPicPr>
            <a:picLocks noChangeAspect="1"/>
          </p:cNvPicPr>
          <p:nvPr/>
        </p:nvPicPr>
        <p:blipFill>
          <a:blip r:embed="rId3"/>
          <a:stretch>
            <a:fillRect/>
          </a:stretch>
        </p:blipFill>
        <p:spPr>
          <a:xfrm>
            <a:off x="3715446" y="2084832"/>
            <a:ext cx="4921456" cy="2366085"/>
          </a:xfrm>
          <a:prstGeom prst="rect">
            <a:avLst/>
          </a:prstGeom>
        </p:spPr>
      </p:pic>
    </p:spTree>
    <p:extLst>
      <p:ext uri="{BB962C8B-B14F-4D97-AF65-F5344CB8AC3E}">
        <p14:creationId xmlns:p14="http://schemas.microsoft.com/office/powerpoint/2010/main" val="23937841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Unvan 1"/>
          <p:cNvSpPr txBox="1">
            <a:spLocks/>
          </p:cNvSpPr>
          <p:nvPr/>
        </p:nvSpPr>
        <p:spPr>
          <a:xfrm>
            <a:off x="768096" y="585216"/>
            <a:ext cx="7290054" cy="149961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GB" smtClean="0">
                <a:latin typeface="Times New Roman" panose="02020603050405020304" pitchFamily="18" charset="0"/>
                <a:cs typeface="Times New Roman" panose="02020603050405020304" pitchFamily="18" charset="0"/>
              </a:rPr>
              <a:t>Support vector machines</a:t>
            </a:r>
            <a:r>
              <a:rPr lang="tr-TR" smtClean="0">
                <a:latin typeface="Times New Roman" panose="02020603050405020304" pitchFamily="18" charset="0"/>
                <a:cs typeface="Times New Roman" panose="02020603050405020304" pitchFamily="18" charset="0"/>
              </a:rPr>
              <a:t> WITH BOOSTING</a:t>
            </a:r>
            <a:endParaRPr lang="en-GB" dirty="0"/>
          </a:p>
        </p:txBody>
      </p:sp>
      <p:pic>
        <p:nvPicPr>
          <p:cNvPr id="9"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70629">
            <a:off x="-3584654" y="6023334"/>
            <a:ext cx="11016512" cy="8299107"/>
          </a:xfrm>
          <a:prstGeom prst="rect">
            <a:avLst/>
          </a:prstGeom>
          <a:noFill/>
          <a:extLst>
            <a:ext uri="{909E8E84-426E-40DD-AFC4-6F175D3DCCD1}">
              <a14:hiddenFill xmlns:a14="http://schemas.microsoft.com/office/drawing/2010/main">
                <a:solidFill>
                  <a:srgbClr val="FFFFFF"/>
                </a:solidFill>
              </a14:hiddenFill>
            </a:ext>
          </a:extLst>
        </p:spPr>
      </p:pic>
      <p:sp>
        <p:nvSpPr>
          <p:cNvPr id="10" name="İçerik Yer Tutucusu 2"/>
          <p:cNvSpPr txBox="1">
            <a:spLocks/>
          </p:cNvSpPr>
          <p:nvPr/>
        </p:nvSpPr>
        <p:spPr>
          <a:xfrm>
            <a:off x="507098" y="1856792"/>
            <a:ext cx="2833008" cy="2071799"/>
          </a:xfrm>
          <a:prstGeom prst="rect">
            <a:avLst/>
          </a:prstGeom>
        </p:spPr>
        <p:txBody>
          <a:bodyPr vert="horz" lIns="45720" tIns="45720" rIns="45720" bIns="45720" rtlCol="0">
            <a:normAutofit fontScale="850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r>
              <a:rPr lang="en-GB" smtClean="0">
                <a:latin typeface="Times New Roman" panose="02020603050405020304" pitchFamily="18" charset="0"/>
                <a:cs typeface="Times New Roman" panose="02020603050405020304" pitchFamily="18" charset="0"/>
              </a:rPr>
              <a:t>Accuracy: 0.</a:t>
            </a:r>
            <a:r>
              <a:rPr lang="tr-TR" smtClean="0">
                <a:latin typeface="Times New Roman" panose="02020603050405020304" pitchFamily="18" charset="0"/>
                <a:cs typeface="Times New Roman" panose="02020603050405020304" pitchFamily="18" charset="0"/>
              </a:rPr>
              <a:t>61923</a:t>
            </a:r>
          </a:p>
          <a:p>
            <a:r>
              <a:rPr lang="en-GB" smtClean="0">
                <a:latin typeface="Times New Roman" panose="02020603050405020304" pitchFamily="18" charset="0"/>
                <a:cs typeface="Times New Roman" panose="02020603050405020304" pitchFamily="18" charset="0"/>
              </a:rPr>
              <a:t>Precision: 0.</a:t>
            </a:r>
            <a:r>
              <a:rPr lang="tr-TR" smtClean="0">
                <a:latin typeface="Times New Roman" panose="02020603050405020304" pitchFamily="18" charset="0"/>
                <a:cs typeface="Times New Roman" panose="02020603050405020304" pitchFamily="18" charset="0"/>
              </a:rPr>
              <a:t>0</a:t>
            </a:r>
          </a:p>
          <a:p>
            <a:r>
              <a:rPr lang="en-GB" smtClean="0">
                <a:latin typeface="Times New Roman" panose="02020603050405020304" pitchFamily="18" charset="0"/>
                <a:cs typeface="Times New Roman" panose="02020603050405020304" pitchFamily="18" charset="0"/>
              </a:rPr>
              <a:t>Recall: 0.</a:t>
            </a:r>
            <a:r>
              <a:rPr lang="tr-TR" smtClean="0">
                <a:latin typeface="Times New Roman" panose="02020603050405020304" pitchFamily="18" charset="0"/>
                <a:cs typeface="Times New Roman" panose="02020603050405020304" pitchFamily="18" charset="0"/>
              </a:rPr>
              <a:t>0</a:t>
            </a:r>
          </a:p>
          <a:p>
            <a:r>
              <a:rPr lang="en-GB" smtClean="0">
                <a:latin typeface="Times New Roman" panose="02020603050405020304" pitchFamily="18" charset="0"/>
                <a:cs typeface="Times New Roman" panose="02020603050405020304" pitchFamily="18" charset="0"/>
              </a:rPr>
              <a:t>F1 Score: 0.</a:t>
            </a:r>
            <a:r>
              <a:rPr lang="tr-TR" smtClean="0">
                <a:latin typeface="Times New Roman" panose="02020603050405020304" pitchFamily="18" charset="0"/>
                <a:cs typeface="Times New Roman" panose="02020603050405020304" pitchFamily="18" charset="0"/>
              </a:rPr>
              <a:t>0</a:t>
            </a:r>
            <a:endParaRPr lang="en-GB" smtClean="0">
              <a:latin typeface="Times New Roman" panose="02020603050405020304" pitchFamily="18" charset="0"/>
              <a:cs typeface="Times New Roman" panose="02020603050405020304" pitchFamily="18" charset="0"/>
            </a:endParaRPr>
          </a:p>
          <a:p>
            <a:r>
              <a:rPr lang="tr-TR" sz="2600" smtClean="0">
                <a:latin typeface="Times New Roman" panose="02020603050405020304" pitchFamily="18" charset="0"/>
                <a:cs typeface="Times New Roman" panose="02020603050405020304" pitchFamily="18" charset="0"/>
              </a:rPr>
              <a:t>WHAT HAPPENED?</a:t>
            </a:r>
          </a:p>
          <a:p>
            <a:endParaRPr lang="tr-TR" dirty="0">
              <a:latin typeface="Times New Roman" panose="02020603050405020304" pitchFamily="18" charset="0"/>
              <a:cs typeface="Times New Roman" panose="02020603050405020304" pitchFamily="18" charset="0"/>
            </a:endParaRPr>
          </a:p>
        </p:txBody>
      </p:sp>
      <p:sp>
        <p:nvSpPr>
          <p:cNvPr id="11" name="İçerik Yer Tutucusu 2"/>
          <p:cNvSpPr txBox="1">
            <a:spLocks/>
          </p:cNvSpPr>
          <p:nvPr/>
        </p:nvSpPr>
        <p:spPr>
          <a:xfrm>
            <a:off x="507098" y="3834164"/>
            <a:ext cx="8245016" cy="1695288"/>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r>
              <a:rPr lang="en-GB" dirty="0">
                <a:latin typeface="Times New Roman" panose="02020603050405020304" pitchFamily="18" charset="0"/>
                <a:cs typeface="Times New Roman" panose="02020603050405020304" pitchFamily="18" charset="0"/>
              </a:rPr>
              <a:t>The SVM, combined with boosting, may be overly biased toward the majority class, effectively ignoring the minority (positive) </a:t>
            </a:r>
            <a:r>
              <a:rPr lang="en-GB" dirty="0" smtClean="0">
                <a:latin typeface="Times New Roman" panose="02020603050405020304" pitchFamily="18" charset="0"/>
                <a:cs typeface="Times New Roman" panose="02020603050405020304" pitchFamily="18" charset="0"/>
              </a:rPr>
              <a:t>class</a:t>
            </a:r>
            <a:r>
              <a:rPr lang="tr-TR" dirty="0" smtClean="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Boosting works by iteratively focusing on misclassified instances, but SVMs are inherently margin-based classifiers. This can lead to suboptimal performance if the two techniques are not well-tuned together.</a:t>
            </a:r>
            <a:endParaRPr lang="tr-TR" dirty="0">
              <a:latin typeface="Times New Roman" panose="02020603050405020304" pitchFamily="18" charset="0"/>
              <a:cs typeface="Times New Roman" panose="02020603050405020304" pitchFamily="18" charset="0"/>
            </a:endParaRPr>
          </a:p>
        </p:txBody>
      </p:sp>
      <p:pic>
        <p:nvPicPr>
          <p:cNvPr id="12" name="Resim 11"/>
          <p:cNvPicPr>
            <a:picLocks noChangeAspect="1"/>
          </p:cNvPicPr>
          <p:nvPr/>
        </p:nvPicPr>
        <p:blipFill>
          <a:blip r:embed="rId3"/>
          <a:stretch>
            <a:fillRect/>
          </a:stretch>
        </p:blipFill>
        <p:spPr>
          <a:xfrm>
            <a:off x="4438336" y="1856792"/>
            <a:ext cx="3619814" cy="1798476"/>
          </a:xfrm>
          <a:prstGeom prst="rect">
            <a:avLst/>
          </a:prstGeom>
        </p:spPr>
      </p:pic>
    </p:spTree>
    <p:extLst>
      <p:ext uri="{BB962C8B-B14F-4D97-AF65-F5344CB8AC3E}">
        <p14:creationId xmlns:p14="http://schemas.microsoft.com/office/powerpoint/2010/main" val="274339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PCLASS</a:t>
            </a:r>
            <a:endParaRPr lang="en-GB"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611079" y="1630218"/>
            <a:ext cx="4007103" cy="4023360"/>
          </a:xfrm>
        </p:spPr>
        <p:txBody>
          <a:bodyPr/>
          <a:lstStyle/>
          <a:p>
            <a:r>
              <a:rPr lang="en-GB" dirty="0"/>
              <a:t>The passenger's class on the Titanic. It is an integer value:</a:t>
            </a:r>
            <a:endParaRPr lang="tr-TR" dirty="0"/>
          </a:p>
          <a:p>
            <a:r>
              <a:rPr lang="en-GB" dirty="0"/>
              <a:t/>
            </a:r>
            <a:br>
              <a:rPr lang="en-GB" dirty="0"/>
            </a:br>
            <a:r>
              <a:rPr lang="en-GB" dirty="0"/>
              <a:t>1: First class</a:t>
            </a:r>
            <a:endParaRPr lang="tr-TR" dirty="0"/>
          </a:p>
          <a:p>
            <a:r>
              <a:rPr lang="en-GB" dirty="0"/>
              <a:t>2: Second class</a:t>
            </a:r>
          </a:p>
          <a:p>
            <a:r>
              <a:rPr lang="en-GB" dirty="0"/>
              <a:t>3: Third class</a:t>
            </a:r>
          </a:p>
          <a:p>
            <a:endParaRPr lang="en-GB" dirty="0"/>
          </a:p>
        </p:txBody>
      </p:sp>
      <p:pic>
        <p:nvPicPr>
          <p:cNvPr id="4" name="Resim 3"/>
          <p:cNvPicPr>
            <a:picLocks noChangeAspect="1"/>
          </p:cNvPicPr>
          <p:nvPr/>
        </p:nvPicPr>
        <p:blipFill>
          <a:blip r:embed="rId2"/>
          <a:stretch>
            <a:fillRect/>
          </a:stretch>
        </p:blipFill>
        <p:spPr>
          <a:xfrm>
            <a:off x="4553527" y="0"/>
            <a:ext cx="4475823" cy="3395666"/>
          </a:xfrm>
          <a:prstGeom prst="rect">
            <a:avLst/>
          </a:prstGeom>
        </p:spPr>
      </p:pic>
      <p:pic>
        <p:nvPicPr>
          <p:cNvPr id="6" name="Picture 4" descr="Sinking-Titanic-PNG-Transparent-Image.png (900×6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16080">
            <a:off x="-3566275" y="389141"/>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648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GB" dirty="0">
                <a:latin typeface="Times New Roman" panose="02020603050405020304" pitchFamily="18" charset="0"/>
                <a:cs typeface="Times New Roman" panose="02020603050405020304" pitchFamily="18" charset="0"/>
              </a:rPr>
              <a:t>Support vector machines</a:t>
            </a:r>
            <a:r>
              <a:rPr lang="tr-TR" dirty="0">
                <a:latin typeface="Times New Roman" panose="02020603050405020304" pitchFamily="18" charset="0"/>
                <a:cs typeface="Times New Roman" panose="02020603050405020304" pitchFamily="18" charset="0"/>
              </a:rPr>
              <a:t> RESULTS</a:t>
            </a:r>
            <a:endParaRPr lang="en-GB" dirty="0"/>
          </a:p>
        </p:txBody>
      </p:sp>
      <p:pic>
        <p:nvPicPr>
          <p:cNvPr id="5" name="Picture 2" descr="Download Boat, Ship, People. Royalty-Free Stock Illustration Image -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64401" y="5880151"/>
            <a:ext cx="1569384" cy="10446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inking-Titanic-PNG-Transparent-Image.png (900×6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470629">
            <a:off x="-3584655" y="6508527"/>
            <a:ext cx="11016512" cy="8299107"/>
          </a:xfrm>
          <a:prstGeom prst="rect">
            <a:avLst/>
          </a:prstGeom>
          <a:noFill/>
          <a:extLst>
            <a:ext uri="{909E8E84-426E-40DD-AFC4-6F175D3DCCD1}">
              <a14:hiddenFill xmlns:a14="http://schemas.microsoft.com/office/drawing/2010/main">
                <a:solidFill>
                  <a:srgbClr val="FFFFFF"/>
                </a:solidFill>
              </a14:hiddenFill>
            </a:ext>
          </a:extLst>
        </p:spPr>
      </p:pic>
      <p:sp>
        <p:nvSpPr>
          <p:cNvPr id="9" name="İçerik Yer Tutucusu 2"/>
          <p:cNvSpPr txBox="1">
            <a:spLocks/>
          </p:cNvSpPr>
          <p:nvPr/>
        </p:nvSpPr>
        <p:spPr>
          <a:xfrm>
            <a:off x="484609" y="2076473"/>
            <a:ext cx="3505200" cy="354330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a:lnSpc>
                <a:spcPct val="110000"/>
              </a:lnSpc>
            </a:pPr>
            <a:r>
              <a:rPr lang="tr-TR" dirty="0">
                <a:latin typeface="Times New Roman" panose="02020603050405020304" pitchFamily="18" charset="0"/>
                <a:cs typeface="Times New Roman" panose="02020603050405020304" pitchFamily="18" charset="0"/>
              </a:rPr>
              <a:t>Base SVM</a:t>
            </a:r>
          </a:p>
          <a:p>
            <a:r>
              <a:rPr lang="tr-TR" dirty="0" err="1">
                <a:latin typeface="Times New Roman" panose="02020603050405020304" pitchFamily="18" charset="0"/>
                <a:cs typeface="Times New Roman" panose="02020603050405020304" pitchFamily="18" charset="0"/>
              </a:rPr>
              <a:t>Accuracy</a:t>
            </a:r>
            <a:r>
              <a:rPr lang="tr-TR"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0.</a:t>
            </a:r>
            <a:r>
              <a:rPr lang="tr-TR" dirty="0">
                <a:latin typeface="Times New Roman" panose="02020603050405020304" pitchFamily="18" charset="0"/>
                <a:cs typeface="Times New Roman" panose="02020603050405020304" pitchFamily="18" charset="0"/>
              </a:rPr>
              <a:t>85002</a:t>
            </a:r>
          </a:p>
          <a:p>
            <a:pPr marL="0" indent="0">
              <a:lnSpc>
                <a:spcPct val="110000"/>
              </a:lnSpc>
              <a:buNone/>
            </a:pP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Bagging</a:t>
            </a:r>
            <a:endParaRPr lang="tr-TR" dirty="0">
              <a:latin typeface="Times New Roman" panose="02020603050405020304" pitchFamily="18" charset="0"/>
              <a:cs typeface="Times New Roman" panose="02020603050405020304" pitchFamily="18" charset="0"/>
            </a:endParaRPr>
          </a:p>
          <a:p>
            <a:pPr>
              <a:lnSpc>
                <a:spcPct val="110000"/>
              </a:lnSpc>
            </a:pPr>
            <a:r>
              <a:rPr lang="tr-TR" dirty="0" err="1">
                <a:latin typeface="Times New Roman" panose="02020603050405020304" pitchFamily="18" charset="0"/>
                <a:cs typeface="Times New Roman" panose="02020603050405020304" pitchFamily="18" charset="0"/>
              </a:rPr>
              <a:t>Accuracy</a:t>
            </a:r>
            <a:r>
              <a:rPr lang="tr-TR" dirty="0">
                <a:latin typeface="Times New Roman" panose="02020603050405020304" pitchFamily="18" charset="0"/>
                <a:cs typeface="Times New Roman" panose="02020603050405020304" pitchFamily="18" charset="0"/>
              </a:rPr>
              <a:t>: 0.85008 </a:t>
            </a:r>
          </a:p>
          <a:p>
            <a:pPr>
              <a:lnSpc>
                <a:spcPct val="110000"/>
              </a:lnSpc>
            </a:pP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Boosting</a:t>
            </a:r>
            <a:endParaRPr lang="tr-TR" dirty="0">
              <a:latin typeface="Times New Roman" panose="02020603050405020304" pitchFamily="18" charset="0"/>
              <a:cs typeface="Times New Roman" panose="02020603050405020304" pitchFamily="18" charset="0"/>
            </a:endParaRPr>
          </a:p>
          <a:p>
            <a:pPr>
              <a:lnSpc>
                <a:spcPct val="110000"/>
              </a:lnSpc>
            </a:pPr>
            <a:r>
              <a:rPr lang="tr-TR" dirty="0" err="1">
                <a:latin typeface="Times New Roman" panose="02020603050405020304" pitchFamily="18" charset="0"/>
                <a:cs typeface="Times New Roman" panose="02020603050405020304" pitchFamily="18" charset="0"/>
              </a:rPr>
              <a:t>Accuracy</a:t>
            </a:r>
            <a:r>
              <a:rPr lang="tr-TR" dirty="0">
                <a:latin typeface="Times New Roman" panose="02020603050405020304" pitchFamily="18" charset="0"/>
                <a:cs typeface="Times New Roman" panose="02020603050405020304" pitchFamily="18" charset="0"/>
              </a:rPr>
              <a:t>: 0.61923</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879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a:latin typeface="Times New Roman" panose="02020603050405020304" pitchFamily="18" charset="0"/>
                <a:cs typeface="Times New Roman" panose="02020603050405020304" pitchFamily="18" charset="0"/>
              </a:rPr>
              <a:t>RESULTS FOR ALL</a:t>
            </a:r>
            <a:endParaRPr lang="en-GB" dirty="0"/>
          </a:p>
        </p:txBody>
      </p:sp>
      <p:sp>
        <p:nvSpPr>
          <p:cNvPr id="3" name="İçerik Yer Tutucusu 2"/>
          <p:cNvSpPr>
            <a:spLocks noGrp="1"/>
          </p:cNvSpPr>
          <p:nvPr>
            <p:ph idx="1"/>
          </p:nvPr>
        </p:nvSpPr>
        <p:spPr>
          <a:xfrm>
            <a:off x="768096" y="1875452"/>
            <a:ext cx="7290055" cy="4433907"/>
          </a:xfrm>
        </p:spPr>
        <p:txBody>
          <a:bodyPr>
            <a:normAutofit fontScale="92500" lnSpcReduction="10000"/>
          </a:bodyPr>
          <a:lstStyle/>
          <a:p>
            <a:r>
              <a:rPr lang="tr-TR" dirty="0">
                <a:latin typeface="Times New Roman" panose="02020603050405020304" pitchFamily="18" charset="0"/>
                <a:cs typeface="Times New Roman" panose="02020603050405020304" pitchFamily="18" charset="0"/>
              </a:rPr>
              <a:t>Best </a:t>
            </a:r>
            <a:r>
              <a:rPr lang="tr-TR" dirty="0" err="1">
                <a:latin typeface="Times New Roman" panose="02020603050405020304" pitchFamily="18" charset="0"/>
                <a:cs typeface="Times New Roman" panose="02020603050405020304" pitchFamily="18" charset="0"/>
              </a:rPr>
              <a:t>results</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from</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all</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classifiers</a:t>
            </a:r>
            <a:r>
              <a:rPr lang="tr-TR" dirty="0">
                <a:latin typeface="Times New Roman" panose="02020603050405020304" pitchFamily="18" charset="0"/>
                <a:cs typeface="Times New Roman" panose="02020603050405020304" pitchFamily="18" charset="0"/>
              </a:rPr>
              <a:t>:</a:t>
            </a:r>
          </a:p>
          <a:p>
            <a:r>
              <a:rPr lang="tr-TR" b="1" dirty="0" err="1">
                <a:latin typeface="Times New Roman" panose="02020603050405020304" pitchFamily="18" charset="0"/>
                <a:cs typeface="Times New Roman" panose="02020603050405020304" pitchFamily="18" charset="0"/>
              </a:rPr>
              <a:t>Gain</a:t>
            </a:r>
            <a:r>
              <a:rPr lang="tr-TR" b="1" dirty="0">
                <a:latin typeface="Times New Roman" panose="02020603050405020304" pitchFamily="18" charset="0"/>
                <a:cs typeface="Times New Roman" panose="02020603050405020304" pitchFamily="18" charset="0"/>
              </a:rPr>
              <a:t> </a:t>
            </a:r>
            <a:r>
              <a:rPr lang="tr-TR" b="1" dirty="0" err="1">
                <a:latin typeface="Times New Roman" panose="02020603050405020304" pitchFamily="18" charset="0"/>
                <a:cs typeface="Times New Roman" panose="02020603050405020304" pitchFamily="18" charset="0"/>
              </a:rPr>
              <a:t>Ratio</a:t>
            </a:r>
            <a:r>
              <a:rPr lang="tr-TR" b="1" dirty="0">
                <a:latin typeface="Times New Roman" panose="02020603050405020304" pitchFamily="18" charset="0"/>
                <a:cs typeface="Times New Roman" panose="02020603050405020304" pitchFamily="18" charset="0"/>
              </a:rPr>
              <a:t>:			ANN </a:t>
            </a:r>
            <a:r>
              <a:rPr lang="tr-TR" b="1" dirty="0" err="1">
                <a:latin typeface="Times New Roman" panose="02020603050405020304" pitchFamily="18" charset="0"/>
                <a:cs typeface="Times New Roman" panose="02020603050405020304" pitchFamily="18" charset="0"/>
              </a:rPr>
              <a:t>with</a:t>
            </a:r>
            <a:r>
              <a:rPr lang="tr-TR" b="1" dirty="0">
                <a:latin typeface="Times New Roman" panose="02020603050405020304" pitchFamily="18" charset="0"/>
                <a:cs typeface="Times New Roman" panose="02020603050405020304" pitchFamily="18" charset="0"/>
              </a:rPr>
              <a:t> 1 </a:t>
            </a:r>
            <a:r>
              <a:rPr lang="tr-TR" b="1" dirty="0" err="1">
                <a:latin typeface="Times New Roman" panose="02020603050405020304" pitchFamily="18" charset="0"/>
                <a:cs typeface="Times New Roman" panose="02020603050405020304" pitchFamily="18" charset="0"/>
              </a:rPr>
              <a:t>hidden</a:t>
            </a:r>
            <a:r>
              <a:rPr lang="tr-TR" b="1" dirty="0">
                <a:latin typeface="Times New Roman" panose="02020603050405020304" pitchFamily="18" charset="0"/>
                <a:cs typeface="Times New Roman" panose="02020603050405020304" pitchFamily="18" charset="0"/>
              </a:rPr>
              <a:t> </a:t>
            </a:r>
            <a:r>
              <a:rPr lang="tr-TR" b="1" dirty="0" err="1">
                <a:latin typeface="Times New Roman" panose="02020603050405020304" pitchFamily="18" charset="0"/>
                <a:cs typeface="Times New Roman" panose="02020603050405020304" pitchFamily="18" charset="0"/>
              </a:rPr>
              <a:t>layer</a:t>
            </a:r>
            <a:r>
              <a:rPr lang="tr-TR" b="1" dirty="0">
                <a:latin typeface="Times New Roman" panose="02020603050405020304" pitchFamily="18" charset="0"/>
                <a:cs typeface="Times New Roman" panose="02020603050405020304" pitchFamily="18" charset="0"/>
              </a:rPr>
              <a:t>:</a:t>
            </a:r>
          </a:p>
          <a:p>
            <a:pPr>
              <a:lnSpc>
                <a:spcPct val="110000"/>
              </a:lnSpc>
            </a:pP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Bagging</a:t>
            </a:r>
            <a:r>
              <a:rPr lang="tr-TR" dirty="0">
                <a:latin typeface="Times New Roman" panose="02020603050405020304" pitchFamily="18" charset="0"/>
                <a:cs typeface="Times New Roman" panose="02020603050405020304" pitchFamily="18" charset="0"/>
              </a:rPr>
              <a:t>			</a:t>
            </a:r>
            <a:r>
              <a:rPr lang="tr-TR" dirty="0">
                <a:solidFill>
                  <a:srgbClr val="C00000"/>
                </a:solidFill>
                <a:latin typeface="Times New Roman" panose="02020603050405020304" pitchFamily="18" charset="0"/>
                <a:cs typeface="Times New Roman" panose="02020603050405020304" pitchFamily="18" charset="0"/>
              </a:rPr>
              <a:t>Base 1-Layer ANN</a:t>
            </a:r>
          </a:p>
          <a:p>
            <a:pPr>
              <a:lnSpc>
                <a:spcPct val="110000"/>
              </a:lnSpc>
            </a:pPr>
            <a:r>
              <a:rPr lang="tr-TR" dirty="0" err="1">
                <a:latin typeface="Times New Roman" panose="02020603050405020304" pitchFamily="18" charset="0"/>
                <a:cs typeface="Times New Roman" panose="02020603050405020304" pitchFamily="18" charset="0"/>
              </a:rPr>
              <a:t>Accuracy</a:t>
            </a:r>
            <a:r>
              <a:rPr lang="tr-TR" dirty="0">
                <a:latin typeface="Times New Roman" panose="02020603050405020304" pitchFamily="18" charset="0"/>
                <a:cs typeface="Times New Roman" panose="02020603050405020304" pitchFamily="18" charset="0"/>
              </a:rPr>
              <a:t>: 0.85142		</a:t>
            </a:r>
            <a:r>
              <a:rPr lang="tr-TR" dirty="0">
                <a:solidFill>
                  <a:srgbClr val="C00000"/>
                </a:solidFill>
                <a:latin typeface="Times New Roman" panose="02020603050405020304" pitchFamily="18" charset="0"/>
                <a:cs typeface="Times New Roman" panose="02020603050405020304" pitchFamily="18" charset="0"/>
              </a:rPr>
              <a:t>Accuracy:0.85952</a:t>
            </a:r>
          </a:p>
          <a:p>
            <a:r>
              <a:rPr lang="tr-TR" b="1" dirty="0" err="1">
                <a:latin typeface="Times New Roman" panose="02020603050405020304" pitchFamily="18" charset="0"/>
                <a:cs typeface="Times New Roman" panose="02020603050405020304" pitchFamily="18" charset="0"/>
              </a:rPr>
              <a:t>Gini</a:t>
            </a:r>
            <a:r>
              <a:rPr lang="tr-TR" b="1" dirty="0">
                <a:latin typeface="Times New Roman" panose="02020603050405020304" pitchFamily="18" charset="0"/>
                <a:cs typeface="Times New Roman" panose="02020603050405020304" pitchFamily="18" charset="0"/>
              </a:rPr>
              <a:t> </a:t>
            </a:r>
            <a:r>
              <a:rPr lang="tr-TR" b="1" dirty="0" err="1">
                <a:latin typeface="Times New Roman" panose="02020603050405020304" pitchFamily="18" charset="0"/>
                <a:cs typeface="Times New Roman" panose="02020603050405020304" pitchFamily="18" charset="0"/>
              </a:rPr>
              <a:t>index</a:t>
            </a:r>
            <a:r>
              <a:rPr lang="tr-TR" b="1" dirty="0">
                <a:latin typeface="Times New Roman" panose="02020603050405020304" pitchFamily="18" charset="0"/>
                <a:cs typeface="Times New Roman" panose="02020603050405020304" pitchFamily="18" charset="0"/>
              </a:rPr>
              <a:t>:			ANN </a:t>
            </a:r>
            <a:r>
              <a:rPr lang="tr-TR" b="1" dirty="0" err="1">
                <a:latin typeface="Times New Roman" panose="02020603050405020304" pitchFamily="18" charset="0"/>
                <a:cs typeface="Times New Roman" panose="02020603050405020304" pitchFamily="18" charset="0"/>
              </a:rPr>
              <a:t>with</a:t>
            </a:r>
            <a:r>
              <a:rPr lang="tr-TR" b="1" dirty="0">
                <a:latin typeface="Times New Roman" panose="02020603050405020304" pitchFamily="18" charset="0"/>
                <a:cs typeface="Times New Roman" panose="02020603050405020304" pitchFamily="18" charset="0"/>
              </a:rPr>
              <a:t> 2 </a:t>
            </a:r>
            <a:r>
              <a:rPr lang="tr-TR" b="1" dirty="0" err="1">
                <a:latin typeface="Times New Roman" panose="02020603050405020304" pitchFamily="18" charset="0"/>
                <a:cs typeface="Times New Roman" panose="02020603050405020304" pitchFamily="18" charset="0"/>
              </a:rPr>
              <a:t>hidden</a:t>
            </a:r>
            <a:r>
              <a:rPr lang="tr-TR" b="1" dirty="0">
                <a:latin typeface="Times New Roman" panose="02020603050405020304" pitchFamily="18" charset="0"/>
                <a:cs typeface="Times New Roman" panose="02020603050405020304" pitchFamily="18" charset="0"/>
              </a:rPr>
              <a:t> </a:t>
            </a:r>
            <a:r>
              <a:rPr lang="tr-TR" b="1" dirty="0" err="1">
                <a:latin typeface="Times New Roman" panose="02020603050405020304" pitchFamily="18" charset="0"/>
                <a:cs typeface="Times New Roman" panose="02020603050405020304" pitchFamily="18" charset="0"/>
              </a:rPr>
              <a:t>layer</a:t>
            </a:r>
            <a:r>
              <a:rPr lang="tr-TR" b="1" dirty="0">
                <a:latin typeface="Times New Roman" panose="02020603050405020304" pitchFamily="18" charset="0"/>
                <a:cs typeface="Times New Roman" panose="02020603050405020304" pitchFamily="18" charset="0"/>
              </a:rPr>
              <a:t>:</a:t>
            </a:r>
          </a:p>
          <a:p>
            <a:pPr>
              <a:lnSpc>
                <a:spcPct val="110000"/>
              </a:lnSpc>
            </a:pP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Bagging</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Bagging</a:t>
            </a:r>
            <a:endParaRPr lang="tr-TR" dirty="0">
              <a:latin typeface="Times New Roman" panose="02020603050405020304" pitchFamily="18" charset="0"/>
              <a:cs typeface="Times New Roman" panose="02020603050405020304" pitchFamily="18" charset="0"/>
            </a:endParaRPr>
          </a:p>
          <a:p>
            <a:pPr>
              <a:lnSpc>
                <a:spcPct val="110000"/>
              </a:lnSpc>
            </a:pPr>
            <a:r>
              <a:rPr lang="tr-TR" dirty="0" err="1">
                <a:latin typeface="Times New Roman" panose="02020603050405020304" pitchFamily="18" charset="0"/>
                <a:cs typeface="Times New Roman" panose="02020603050405020304" pitchFamily="18" charset="0"/>
              </a:rPr>
              <a:t>Accuracy</a:t>
            </a:r>
            <a:r>
              <a:rPr lang="tr-TR" dirty="0">
                <a:latin typeface="Times New Roman" panose="02020603050405020304" pitchFamily="18" charset="0"/>
                <a:cs typeface="Times New Roman" panose="02020603050405020304" pitchFamily="18" charset="0"/>
              </a:rPr>
              <a:t>: 0.85049		</a:t>
            </a:r>
            <a:r>
              <a:rPr lang="tr-TR" dirty="0" err="1">
                <a:latin typeface="Times New Roman" panose="02020603050405020304" pitchFamily="18" charset="0"/>
                <a:cs typeface="Times New Roman" panose="02020603050405020304" pitchFamily="18" charset="0"/>
              </a:rPr>
              <a:t>Accuracy</a:t>
            </a:r>
            <a:r>
              <a:rPr lang="tr-TR" dirty="0">
                <a:latin typeface="Times New Roman" panose="02020603050405020304" pitchFamily="18" charset="0"/>
                <a:cs typeface="Times New Roman" panose="02020603050405020304" pitchFamily="18" charset="0"/>
              </a:rPr>
              <a:t>: 0.85865</a:t>
            </a:r>
            <a:endParaRPr lang="tr-TR" b="1" dirty="0">
              <a:latin typeface="Times New Roman" panose="02020603050405020304" pitchFamily="18" charset="0"/>
              <a:cs typeface="Times New Roman" panose="02020603050405020304" pitchFamily="18" charset="0"/>
            </a:endParaRPr>
          </a:p>
          <a:p>
            <a:r>
              <a:rPr lang="tr-TR" b="1" dirty="0" err="1">
                <a:latin typeface="Times New Roman" panose="02020603050405020304" pitchFamily="18" charset="0"/>
                <a:cs typeface="Times New Roman" panose="02020603050405020304" pitchFamily="18" charset="0"/>
              </a:rPr>
              <a:t>Naive</a:t>
            </a:r>
            <a:r>
              <a:rPr lang="tr-TR" b="1" dirty="0">
                <a:latin typeface="Times New Roman" panose="02020603050405020304" pitchFamily="18" charset="0"/>
                <a:cs typeface="Times New Roman" panose="02020603050405020304" pitchFamily="18" charset="0"/>
              </a:rPr>
              <a:t> </a:t>
            </a:r>
            <a:r>
              <a:rPr lang="tr-TR" b="1" dirty="0" err="1">
                <a:latin typeface="Times New Roman" panose="02020603050405020304" pitchFamily="18" charset="0"/>
                <a:cs typeface="Times New Roman" panose="02020603050405020304" pitchFamily="18" charset="0"/>
              </a:rPr>
              <a:t>Bayes</a:t>
            </a:r>
            <a:r>
              <a:rPr lang="tr-TR" b="1" dirty="0">
                <a:latin typeface="Times New Roman" panose="02020603050405020304" pitchFamily="18" charset="0"/>
                <a:cs typeface="Times New Roman" panose="02020603050405020304" pitchFamily="18" charset="0"/>
              </a:rPr>
              <a:t>:			</a:t>
            </a:r>
            <a:r>
              <a:rPr lang="tr-TR" b="1" dirty="0" err="1">
                <a:latin typeface="Times New Roman" panose="02020603050405020304" pitchFamily="18" charset="0"/>
                <a:cs typeface="Times New Roman" panose="02020603050405020304" pitchFamily="18" charset="0"/>
              </a:rPr>
              <a:t>Support</a:t>
            </a:r>
            <a:r>
              <a:rPr lang="tr-TR" b="1" dirty="0">
                <a:latin typeface="Times New Roman" panose="02020603050405020304" pitchFamily="18" charset="0"/>
                <a:cs typeface="Times New Roman" panose="02020603050405020304" pitchFamily="18" charset="0"/>
              </a:rPr>
              <a:t> </a:t>
            </a:r>
            <a:r>
              <a:rPr lang="tr-TR" b="1" dirty="0" err="1">
                <a:latin typeface="Times New Roman" panose="02020603050405020304" pitchFamily="18" charset="0"/>
                <a:cs typeface="Times New Roman" panose="02020603050405020304" pitchFamily="18" charset="0"/>
              </a:rPr>
              <a:t>vector</a:t>
            </a:r>
            <a:r>
              <a:rPr lang="tr-TR" b="1" dirty="0">
                <a:latin typeface="Times New Roman" panose="02020603050405020304" pitchFamily="18" charset="0"/>
                <a:cs typeface="Times New Roman" panose="02020603050405020304" pitchFamily="18" charset="0"/>
              </a:rPr>
              <a:t> </a:t>
            </a:r>
            <a:r>
              <a:rPr lang="tr-TR" b="1" dirty="0" err="1">
                <a:latin typeface="Times New Roman" panose="02020603050405020304" pitchFamily="18" charset="0"/>
                <a:cs typeface="Times New Roman" panose="02020603050405020304" pitchFamily="18" charset="0"/>
              </a:rPr>
              <a:t>machine</a:t>
            </a:r>
            <a:r>
              <a:rPr lang="tr-TR" b="1" dirty="0">
                <a:latin typeface="Times New Roman" panose="02020603050405020304" pitchFamily="18" charset="0"/>
                <a:cs typeface="Times New Roman" panose="02020603050405020304" pitchFamily="18" charset="0"/>
              </a:rPr>
              <a:t>: </a:t>
            </a:r>
            <a:endParaRPr lang="en-GB" b="1" dirty="0">
              <a:latin typeface="Times New Roman" panose="02020603050405020304" pitchFamily="18" charset="0"/>
              <a:cs typeface="Times New Roman" panose="02020603050405020304" pitchFamily="18" charset="0"/>
            </a:endParaRPr>
          </a:p>
          <a:p>
            <a:pPr marL="0" indent="0">
              <a:lnSpc>
                <a:spcPct val="110000"/>
              </a:lnSpc>
              <a:buNone/>
            </a:pP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Boosting</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With</a:t>
            </a:r>
            <a:r>
              <a:rPr lang="tr-TR" dirty="0">
                <a:latin typeface="Times New Roman" panose="02020603050405020304" pitchFamily="18" charset="0"/>
                <a:cs typeface="Times New Roman" panose="02020603050405020304" pitchFamily="18" charset="0"/>
              </a:rPr>
              <a:t> </a:t>
            </a:r>
            <a:r>
              <a:rPr lang="tr-TR" dirty="0" err="1">
                <a:latin typeface="Times New Roman" panose="02020603050405020304" pitchFamily="18" charset="0"/>
                <a:cs typeface="Times New Roman" panose="02020603050405020304" pitchFamily="18" charset="0"/>
              </a:rPr>
              <a:t>Bagging</a:t>
            </a:r>
            <a:endParaRPr lang="tr-TR" dirty="0">
              <a:latin typeface="Times New Roman" panose="02020603050405020304" pitchFamily="18" charset="0"/>
              <a:cs typeface="Times New Roman" panose="02020603050405020304" pitchFamily="18" charset="0"/>
            </a:endParaRPr>
          </a:p>
          <a:p>
            <a:pPr>
              <a:lnSpc>
                <a:spcPct val="110000"/>
              </a:lnSpc>
            </a:pPr>
            <a:r>
              <a:rPr lang="tr-TR" dirty="0" err="1">
                <a:latin typeface="Times New Roman" panose="02020603050405020304" pitchFamily="18" charset="0"/>
                <a:cs typeface="Times New Roman" panose="02020603050405020304" pitchFamily="18" charset="0"/>
              </a:rPr>
              <a:t>Accuracy</a:t>
            </a:r>
            <a:r>
              <a:rPr lang="tr-TR" dirty="0">
                <a:latin typeface="Times New Roman" panose="02020603050405020304" pitchFamily="18" charset="0"/>
                <a:cs typeface="Times New Roman" panose="02020603050405020304" pitchFamily="18" charset="0"/>
              </a:rPr>
              <a:t>: 0.78786		</a:t>
            </a:r>
            <a:r>
              <a:rPr lang="tr-TR" dirty="0" err="1">
                <a:latin typeface="Times New Roman" panose="02020603050405020304" pitchFamily="18" charset="0"/>
                <a:cs typeface="Times New Roman" panose="02020603050405020304" pitchFamily="18" charset="0"/>
              </a:rPr>
              <a:t>Accuracy</a:t>
            </a:r>
            <a:r>
              <a:rPr lang="tr-TR" dirty="0">
                <a:latin typeface="Times New Roman" panose="02020603050405020304" pitchFamily="18" charset="0"/>
                <a:cs typeface="Times New Roman" panose="02020603050405020304" pitchFamily="18" charset="0"/>
              </a:rPr>
              <a:t>: 0.85008 </a:t>
            </a:r>
          </a:p>
          <a:p>
            <a:pPr>
              <a:lnSpc>
                <a:spcPct val="110000"/>
              </a:lnSpc>
            </a:pPr>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pic>
        <p:nvPicPr>
          <p:cNvPr id="4" name="Picture 4" descr="Sinking-Titanic-PNG-Transparent-Image.png (900×67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470629">
            <a:off x="-3584658" y="6724623"/>
            <a:ext cx="11016512" cy="82991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ownload Boat, Ship, People. Royalty-Free Stock Illustration Image -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051017" y="5665120"/>
            <a:ext cx="2540193" cy="1690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267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RESULTS FOR ALL</a:t>
            </a:r>
            <a:endParaRPr lang="en-GB" dirty="0"/>
          </a:p>
        </p:txBody>
      </p:sp>
      <p:sp>
        <p:nvSpPr>
          <p:cNvPr id="5" name="İçerik Yer Tutucusu 4"/>
          <p:cNvSpPr>
            <a:spLocks noGrp="1"/>
          </p:cNvSpPr>
          <p:nvPr>
            <p:ph idx="1"/>
          </p:nvPr>
        </p:nvSpPr>
        <p:spPr>
          <a:xfrm>
            <a:off x="768096" y="1642188"/>
            <a:ext cx="7290055" cy="4667172"/>
          </a:xfrm>
        </p:spPr>
        <p:txBody>
          <a:bodyPr/>
          <a:lstStyle/>
          <a:p>
            <a:pPr algn="just"/>
            <a:r>
              <a:rPr lang="en-GB" dirty="0">
                <a:latin typeface="Times New Roman" panose="02020603050405020304" pitchFamily="18" charset="0"/>
                <a:cs typeface="Times New Roman" panose="02020603050405020304" pitchFamily="18" charset="0"/>
              </a:rPr>
              <a:t>On </a:t>
            </a:r>
            <a:r>
              <a:rPr lang="en-GB" dirty="0" err="1">
                <a:latin typeface="Times New Roman" panose="02020603050405020304" pitchFamily="18" charset="0"/>
                <a:cs typeface="Times New Roman" panose="02020603050405020304" pitchFamily="18" charset="0"/>
              </a:rPr>
              <a:t>Kaggle</a:t>
            </a:r>
            <a:r>
              <a:rPr lang="en-GB" dirty="0">
                <a:latin typeface="Times New Roman" panose="02020603050405020304" pitchFamily="18" charset="0"/>
                <a:cs typeface="Times New Roman" panose="02020603050405020304" pitchFamily="18" charset="0"/>
              </a:rPr>
              <a:t>, a user known as 'Competition Notebook' achieved a remarkable 88% accuracy using </a:t>
            </a:r>
            <a:r>
              <a:rPr lang="en-GB" dirty="0" err="1">
                <a:latin typeface="Times New Roman" panose="02020603050405020304" pitchFamily="18" charset="0"/>
                <a:cs typeface="Times New Roman" panose="02020603050405020304" pitchFamily="18" charset="0"/>
              </a:rPr>
              <a:t>LightGBM</a:t>
            </a:r>
            <a:r>
              <a:rPr lang="en-GB" dirty="0">
                <a:latin typeface="Times New Roman" panose="02020603050405020304" pitchFamily="18" charset="0"/>
                <a:cs typeface="Times New Roman" panose="02020603050405020304" pitchFamily="18" charset="0"/>
              </a:rPr>
              <a:t> as the classifier for this dataset. Our result, using a single hidden layer artificial neural network (ANN), reached an accuracy of 85.952%. While our performance falls slightly short, it’s worth noting that </a:t>
            </a:r>
            <a:r>
              <a:rPr lang="en-GB" dirty="0" err="1">
                <a:latin typeface="Times New Roman" panose="02020603050405020304" pitchFamily="18" charset="0"/>
                <a:cs typeface="Times New Roman" panose="02020603050405020304" pitchFamily="18" charset="0"/>
              </a:rPr>
              <a:t>LightGBM</a:t>
            </a:r>
            <a:r>
              <a:rPr lang="en-GB" dirty="0">
                <a:latin typeface="Times New Roman" panose="02020603050405020304" pitchFamily="18" charset="0"/>
                <a:cs typeface="Times New Roman" panose="02020603050405020304" pitchFamily="18" charset="0"/>
              </a:rPr>
              <a:t> wasn’t included in the scope of our study. Aside from </a:t>
            </a:r>
            <a:r>
              <a:rPr lang="en-GB" dirty="0" err="1">
                <a:latin typeface="Times New Roman" panose="02020603050405020304" pitchFamily="18" charset="0"/>
                <a:cs typeface="Times New Roman" panose="02020603050405020304" pitchFamily="18" charset="0"/>
              </a:rPr>
              <a:t>LightGBM</a:t>
            </a:r>
            <a:r>
              <a:rPr lang="en-GB" dirty="0">
                <a:latin typeface="Times New Roman" panose="02020603050405020304" pitchFamily="18" charset="0"/>
                <a:cs typeface="Times New Roman" panose="02020603050405020304" pitchFamily="18" charset="0"/>
              </a:rPr>
              <a:t>, the second-best result on the </a:t>
            </a:r>
            <a:r>
              <a:rPr lang="en-GB" dirty="0" err="1">
                <a:latin typeface="Times New Roman" panose="02020603050405020304" pitchFamily="18" charset="0"/>
                <a:cs typeface="Times New Roman" panose="02020603050405020304" pitchFamily="18" charset="0"/>
              </a:rPr>
              <a:t>leaderboard</a:t>
            </a:r>
            <a:r>
              <a:rPr lang="en-GB" dirty="0">
                <a:latin typeface="Times New Roman" panose="02020603050405020304" pitchFamily="18" charset="0"/>
                <a:cs typeface="Times New Roman" panose="02020603050405020304" pitchFamily="18" charset="0"/>
              </a:rPr>
              <a:t> was achieved with </a:t>
            </a:r>
            <a:r>
              <a:rPr lang="en-GB" dirty="0" err="1">
                <a:latin typeface="Times New Roman" panose="02020603050405020304" pitchFamily="18" charset="0"/>
                <a:cs typeface="Times New Roman" panose="02020603050405020304" pitchFamily="18" charset="0"/>
              </a:rPr>
              <a:t>XGBoost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XGBClassifier</a:t>
            </a:r>
            <a:r>
              <a:rPr lang="en-GB" dirty="0">
                <a:latin typeface="Times New Roman" panose="02020603050405020304" pitchFamily="18" charset="0"/>
                <a:cs typeface="Times New Roman" panose="02020603050405020304" pitchFamily="18" charset="0"/>
              </a:rPr>
              <a:t>), which had an accuracy of 85.31%. This comparison highlights that our ANN approach performed competitively and delivered a strong result.</a:t>
            </a:r>
            <a:r>
              <a:rPr lang="tr-TR"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pic>
        <p:nvPicPr>
          <p:cNvPr id="1026" name="Picture 2" descr="Download Boat, Ship, People. Royalty-Free Stock Illustration Image -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58314" y="4489463"/>
            <a:ext cx="2540193" cy="169081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ownload Boat, Ship, People. Royalty-Free Stock Illustration Image -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915935" y="4938959"/>
            <a:ext cx="2719777" cy="18103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ownload Boat, Ship, People. Royalty-Free Stock Illustration Image -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226126" y="5618001"/>
            <a:ext cx="2271248" cy="15118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ownload Boat, Ship, People. Royalty-Free Stock Illustration Image -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33762" y="4938959"/>
            <a:ext cx="2719777" cy="181035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Download Boat, Ship, People. Royalty-Free Stock Illustration Image -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598507" y="5388455"/>
            <a:ext cx="2719777" cy="18103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Download Boat, Ship, People. Royalty-Free Stock Illustration Image -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029052" y="4499007"/>
            <a:ext cx="2719777" cy="181035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ownload Boat, Ship, People. Royalty-Free Stock Illustration Image -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020946" y="5414946"/>
            <a:ext cx="2719777" cy="181035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Download Boat, Ship, People. Royalty-Free Stock Illustration Image -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406180" y="5213778"/>
            <a:ext cx="2143552" cy="142680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Download Boat, Ship, People. Royalty-Free Stock Illustration Image -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506337" y="4720837"/>
            <a:ext cx="2483475" cy="165306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econd place medal&quot; Emoji - Download for free – Icondu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7086" y="498"/>
            <a:ext cx="1324267" cy="1892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9276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THANKS FOR LISTENING</a:t>
            </a:r>
            <a:endParaRPr lang="en-GB" dirty="0">
              <a:latin typeface="Times New Roman" panose="02020603050405020304" pitchFamily="18" charset="0"/>
              <a:cs typeface="Times New Roman" panose="02020603050405020304" pitchFamily="18" charset="0"/>
            </a:endParaRPr>
          </a:p>
        </p:txBody>
      </p:sp>
      <p:pic>
        <p:nvPicPr>
          <p:cNvPr id="2050" name="Picture 2" descr="https://www.cruisemummy.co.uk/wp-content/uploads/Titanic-wreck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00808"/>
            <a:ext cx="9144000" cy="5057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86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Name</a:t>
            </a:r>
            <a:endParaRPr lang="en-GB" dirty="0">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4413123" y="108297"/>
            <a:ext cx="4629277" cy="3086184"/>
          </a:xfrm>
          <a:prstGeom prst="rect">
            <a:avLst/>
          </a:prstGeom>
        </p:spPr>
      </p:pic>
      <p:sp>
        <p:nvSpPr>
          <p:cNvPr id="7" name="İçerik Yer Tutucusu 2"/>
          <p:cNvSpPr txBox="1">
            <a:spLocks/>
          </p:cNvSpPr>
          <p:nvPr/>
        </p:nvSpPr>
        <p:spPr>
          <a:xfrm>
            <a:off x="768096" y="1884218"/>
            <a:ext cx="3887031" cy="442514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r>
              <a:rPr lang="en-GB">
                <a:latin typeface="Times New Roman" panose="02020603050405020304" pitchFamily="18" charset="0"/>
                <a:cs typeface="Times New Roman" panose="02020603050405020304" pitchFamily="18" charset="0"/>
              </a:rPr>
              <a:t>The "Name" column was originally formatted as "NameXXXX, Prefix. SurnameXXXX". We simplified it to include only the prefix and grouped the data by the most frequently used four prefixes, categorizing all others under "Others".</a:t>
            </a:r>
            <a:endParaRPr lang="en-GB" dirty="0">
              <a:latin typeface="Times New Roman" panose="02020603050405020304" pitchFamily="18" charset="0"/>
              <a:cs typeface="Times New Roman" panose="02020603050405020304" pitchFamily="18" charset="0"/>
            </a:endParaRPr>
          </a:p>
        </p:txBody>
      </p:sp>
      <p:pic>
        <p:nvPicPr>
          <p:cNvPr id="8" name="Picture 4" descr="Sinking-Titanic-PNG-Transparent-Image.png (900×6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520073">
            <a:off x="-3566275"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130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SEX</a:t>
            </a:r>
            <a:endParaRPr lang="en-GB"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648023" y="1731818"/>
            <a:ext cx="3526813" cy="4023360"/>
          </a:xfrm>
        </p:spPr>
        <p:txBody>
          <a:bodyPr/>
          <a:lstStyle/>
          <a:p>
            <a:r>
              <a:rPr lang="en-GB" dirty="0"/>
              <a:t>The gender of the passenger. Values are "male" or "female</a:t>
            </a:r>
            <a:r>
              <a:rPr lang="tr-TR" dirty="0"/>
              <a:t>" </a:t>
            </a:r>
            <a:r>
              <a:rPr lang="en-US" dirty="0"/>
              <a:t>turned</a:t>
            </a:r>
            <a:r>
              <a:rPr lang="tr-TR" dirty="0"/>
              <a:t> </a:t>
            </a:r>
            <a:r>
              <a:rPr lang="tr-TR" dirty="0" err="1"/>
              <a:t>to</a:t>
            </a:r>
            <a:r>
              <a:rPr lang="tr-TR" dirty="0"/>
              <a:t> 0, 1.</a:t>
            </a:r>
            <a:endParaRPr lang="en-GB" dirty="0"/>
          </a:p>
          <a:p>
            <a:endParaRPr lang="en-GB" dirty="0"/>
          </a:p>
        </p:txBody>
      </p:sp>
      <p:pic>
        <p:nvPicPr>
          <p:cNvPr id="4" name="Resim 3"/>
          <p:cNvPicPr>
            <a:picLocks noChangeAspect="1"/>
          </p:cNvPicPr>
          <p:nvPr/>
        </p:nvPicPr>
        <p:blipFill>
          <a:blip r:embed="rId2"/>
          <a:stretch>
            <a:fillRect/>
          </a:stretch>
        </p:blipFill>
        <p:spPr>
          <a:xfrm>
            <a:off x="4369841" y="0"/>
            <a:ext cx="4232434" cy="3517946"/>
          </a:xfrm>
          <a:prstGeom prst="rect">
            <a:avLst/>
          </a:prstGeom>
        </p:spPr>
      </p:pic>
      <p:pic>
        <p:nvPicPr>
          <p:cNvPr id="9" name="Picture 4" descr="Sinking-Titanic-PNG-Transparent-Image.png (900×6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281273">
            <a:off x="-3566275"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81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AGE</a:t>
            </a:r>
            <a:endParaRPr lang="en-GB" dirty="0">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3490197" y="67881"/>
            <a:ext cx="5524494" cy="2390743"/>
          </a:xfrm>
          <a:prstGeom prst="rect">
            <a:avLst/>
          </a:prstGeom>
        </p:spPr>
      </p:pic>
      <p:sp>
        <p:nvSpPr>
          <p:cNvPr id="7" name="İçerik Yer Tutucusu 2"/>
          <p:cNvSpPr txBox="1">
            <a:spLocks/>
          </p:cNvSpPr>
          <p:nvPr/>
        </p:nvSpPr>
        <p:spPr>
          <a:xfrm>
            <a:off x="694205" y="1892816"/>
            <a:ext cx="3064995"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r>
              <a:rPr lang="en-GB" dirty="0"/>
              <a:t>The age of the passenger. As some entries were missing, the missing values were filled in with the calculated mean.</a:t>
            </a:r>
          </a:p>
          <a:p>
            <a:endParaRPr lang="en-GB" dirty="0"/>
          </a:p>
        </p:txBody>
      </p:sp>
      <p:pic>
        <p:nvPicPr>
          <p:cNvPr id="8" name="Picture 4" descr="Sinking-Titanic-PNG-Transparent-Image.png (900×6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23453">
            <a:off x="-3566276"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264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SIBSP</a:t>
            </a:r>
            <a:endParaRPr lang="en-GB" dirty="0">
              <a:latin typeface="Times New Roman" panose="02020603050405020304" pitchFamily="18" charset="0"/>
              <a:cs typeface="Times New Roman" panose="02020603050405020304" pitchFamily="18" charset="0"/>
            </a:endParaRPr>
          </a:p>
        </p:txBody>
      </p:sp>
      <p:sp>
        <p:nvSpPr>
          <p:cNvPr id="3" name="İçerik Yer Tutucusu 2"/>
          <p:cNvSpPr>
            <a:spLocks noGrp="1"/>
          </p:cNvSpPr>
          <p:nvPr>
            <p:ph idx="1"/>
          </p:nvPr>
        </p:nvSpPr>
        <p:spPr>
          <a:xfrm>
            <a:off x="666497" y="1814945"/>
            <a:ext cx="2843322" cy="4023360"/>
          </a:xfrm>
        </p:spPr>
        <p:txBody>
          <a:bodyPr/>
          <a:lstStyle/>
          <a:p>
            <a:r>
              <a:rPr lang="en-GB" dirty="0">
                <a:latin typeface="Times New Roman" panose="02020603050405020304" pitchFamily="18" charset="0"/>
                <a:cs typeface="Times New Roman" panose="02020603050405020304" pitchFamily="18" charset="0"/>
              </a:rPr>
              <a:t>The number of siblings or spouses the passenger had aboard the Titanic.</a:t>
            </a:r>
          </a:p>
          <a:p>
            <a:endParaRPr lang="en-GB" dirty="0">
              <a:latin typeface="Times New Roman" panose="02020603050405020304" pitchFamily="18"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4616098" y="0"/>
            <a:ext cx="4245214" cy="2650836"/>
          </a:xfrm>
          <a:prstGeom prst="rect">
            <a:avLst/>
          </a:prstGeom>
        </p:spPr>
      </p:pic>
      <p:pic>
        <p:nvPicPr>
          <p:cNvPr id="7" name="Picture 4" descr="Sinking-Titanic-PNG-Transparent-Image.png (900×6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94414">
            <a:off x="-3566275" y="389142"/>
            <a:ext cx="11016512" cy="8299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574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ntegral">
  <a:themeElements>
    <a:clrScheme name="E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E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583</TotalTime>
  <Words>1705</Words>
  <Application>Microsoft Office PowerPoint</Application>
  <PresentationFormat>Ekran Gösterisi (4:3)</PresentationFormat>
  <Paragraphs>275</Paragraphs>
  <Slides>53</Slides>
  <Notes>2</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53</vt:i4>
      </vt:variant>
    </vt:vector>
  </HeadingPairs>
  <TitlesOfParts>
    <vt:vector size="61" baseType="lpstr">
      <vt:lpstr>Arial</vt:lpstr>
      <vt:lpstr>Calibri</vt:lpstr>
      <vt:lpstr>Cambria Math</vt:lpstr>
      <vt:lpstr>Times New Roman</vt:lpstr>
      <vt:lpstr>Tw Cen MT</vt:lpstr>
      <vt:lpstr>Tw Cen MT Condensed</vt:lpstr>
      <vt:lpstr>Wingdings 3</vt:lpstr>
      <vt:lpstr>Entegral</vt:lpstr>
      <vt:lpstr>Tıtanıc dataset classıfıcatıon analysıs</vt:lpstr>
      <vt:lpstr>PROBLEM DEFINITON</vt:lpstr>
      <vt:lpstr>Dataset InformatIon</vt:lpstr>
      <vt:lpstr>Survıved</vt:lpstr>
      <vt:lpstr>PCLASS</vt:lpstr>
      <vt:lpstr>Name</vt:lpstr>
      <vt:lpstr>SEX</vt:lpstr>
      <vt:lpstr>AGE</vt:lpstr>
      <vt:lpstr>SIBSP</vt:lpstr>
      <vt:lpstr>PARCH</vt:lpstr>
      <vt:lpstr>Fare </vt:lpstr>
      <vt:lpstr>EMBARKED</vt:lpstr>
      <vt:lpstr>Correlatıon matrıx</vt:lpstr>
      <vt:lpstr>Partition of the Data</vt:lpstr>
      <vt:lpstr>Implementatıon detaıls</vt:lpstr>
      <vt:lpstr>LIBRARIES</vt:lpstr>
      <vt:lpstr>LIBRARIES</vt:lpstr>
      <vt:lpstr>Confusıon matrıx and metrics</vt:lpstr>
      <vt:lpstr>cross-validation</vt:lpstr>
      <vt:lpstr>BAGGING</vt:lpstr>
      <vt:lpstr>BOOSTING</vt:lpstr>
      <vt:lpstr>Gain ratio</vt:lpstr>
      <vt:lpstr>PowerPoint Sunusu</vt:lpstr>
      <vt:lpstr>Gain ratio with cross-validation</vt:lpstr>
      <vt:lpstr>Gain ratio with BAGGING</vt:lpstr>
      <vt:lpstr>PowerPoint Sunusu</vt:lpstr>
      <vt:lpstr>Gain ratio with cross-validation, bagging and boosting</vt:lpstr>
      <vt:lpstr>GAIN RATIO RESULTS</vt:lpstr>
      <vt:lpstr>GINI INDEX</vt:lpstr>
      <vt:lpstr>GINI INDEX</vt:lpstr>
      <vt:lpstr>GINI INDEX WITH BAGGING</vt:lpstr>
      <vt:lpstr>GINI INDEX WITH BOOSTING</vt:lpstr>
      <vt:lpstr>GINI INDEX RESULTS</vt:lpstr>
      <vt:lpstr>NAIVE Bayes</vt:lpstr>
      <vt:lpstr>NAIVE Bayes</vt:lpstr>
      <vt:lpstr>NAIVE Bayes wıth baggıng</vt:lpstr>
      <vt:lpstr>NAIVE Bayes wıth boostıng</vt:lpstr>
      <vt:lpstr>NAIVE Bayes Results</vt:lpstr>
      <vt:lpstr>ArtIfIcIal neural networks</vt:lpstr>
      <vt:lpstr>ArtIfIcIal neural networks</vt:lpstr>
      <vt:lpstr>ANN WITH BAGGING</vt:lpstr>
      <vt:lpstr>ANN RESULTS</vt:lpstr>
      <vt:lpstr>2 hidden layers ANN</vt:lpstr>
      <vt:lpstr>PowerPoint Sunusu</vt:lpstr>
      <vt:lpstr>PowerPoint Sunusu</vt:lpstr>
      <vt:lpstr>Support vector machines</vt:lpstr>
      <vt:lpstr>Support vector machines</vt:lpstr>
      <vt:lpstr>Support vector machines WITH BAGGING</vt:lpstr>
      <vt:lpstr>PowerPoint Sunusu</vt:lpstr>
      <vt:lpstr>Support vector machines RESULTS</vt:lpstr>
      <vt:lpstr>RESULTS FOR ALL</vt:lpstr>
      <vt:lpstr>RESULTS FOR ALL</vt:lpstr>
      <vt:lpstr>THANKS FOR LISTENING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Tıtanıc dataset classıfıcatıon analysıs</dc:title>
  <dc:subject/>
  <dc:creator/>
  <cp:keywords/>
  <dc:description>generated using python-pptx</dc:description>
  <cp:lastModifiedBy>User</cp:lastModifiedBy>
  <cp:revision>45</cp:revision>
  <dcterms:created xsi:type="dcterms:W3CDTF">2013-01-27T09:14:16Z</dcterms:created>
  <dcterms:modified xsi:type="dcterms:W3CDTF">2024-12-26T22:46:45Z</dcterms:modified>
  <cp:category/>
</cp:coreProperties>
</file>