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9144000" cy="8001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69063"/>
    <a:srgbClr val="6157A6"/>
    <a:srgbClr val="800080"/>
    <a:srgbClr val="DF38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9"/>
    <p:restoredTop sz="92308" autoAdjust="0"/>
  </p:normalViewPr>
  <p:slideViewPr>
    <p:cSldViewPr snapToGrid="0" snapToObjects="1">
      <p:cViewPr>
        <p:scale>
          <a:sx n="101" d="100"/>
          <a:sy n="101" d="100"/>
        </p:scale>
        <p:origin x="888" y="376"/>
      </p:cViewPr>
      <p:guideLst>
        <p:guide orient="horz" pos="25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668CB-74AE-4B47-945B-A0BE2C83E42B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70025" y="685800"/>
            <a:ext cx="3917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BE286-5CD2-6244-90C0-371ECD2A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27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BE286-5CD2-6244-90C0-371ECD2A23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5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BE286-5CD2-6244-90C0-371ECD2A23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5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BE286-5CD2-6244-90C0-371ECD2A23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5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BE286-5CD2-6244-90C0-371ECD2A23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5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BE286-5CD2-6244-90C0-371ECD2A23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5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BE286-5CD2-6244-90C0-371ECD2A23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5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BE286-5CD2-6244-90C0-371ECD2A23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84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BE286-5CD2-6244-90C0-371ECD2A23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9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85497"/>
            <a:ext cx="7772400" cy="1715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33900"/>
            <a:ext cx="6400800" cy="20447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62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3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74121"/>
            <a:ext cx="2057400" cy="79639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74121"/>
            <a:ext cx="6019800" cy="79639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2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1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141384"/>
            <a:ext cx="7772400" cy="15890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91166"/>
            <a:ext cx="7772400" cy="175021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8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78051"/>
            <a:ext cx="4038600" cy="61600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78051"/>
            <a:ext cx="4038600" cy="61600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3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411"/>
            <a:ext cx="8229600" cy="1333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90965"/>
            <a:ext cx="4040188" cy="7463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37354"/>
            <a:ext cx="4040188" cy="46098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790965"/>
            <a:ext cx="4041775" cy="7463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37354"/>
            <a:ext cx="4041775" cy="46098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9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9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2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18558"/>
            <a:ext cx="3008313" cy="1355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18559"/>
            <a:ext cx="5111750" cy="6828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74284"/>
            <a:ext cx="3008313" cy="54729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9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600700"/>
            <a:ext cx="5486400" cy="66119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14904"/>
            <a:ext cx="5486400" cy="4800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261894"/>
            <a:ext cx="5486400" cy="9390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9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20411"/>
            <a:ext cx="8229600" cy="133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66901"/>
            <a:ext cx="8229600" cy="528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7415742"/>
            <a:ext cx="21336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CE07A-E8E9-1146-9FA3-86882A69F1AA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7415742"/>
            <a:ext cx="28956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7415742"/>
            <a:ext cx="21336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464549" y="249042"/>
            <a:ext cx="12452" cy="763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33" y="550006"/>
            <a:ext cx="140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7635" y="1"/>
            <a:ext cx="2203898" cy="4979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2942" y="1"/>
            <a:ext cx="2291058" cy="26395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31533" y="1"/>
            <a:ext cx="2291058" cy="4979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89505" y="124523"/>
            <a:ext cx="632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</a:t>
            </a:r>
            <a:r>
              <a:rPr lang="en-US" u="sng" dirty="0" smtClean="0"/>
              <a:t>GROWTH PHASE</a:t>
            </a:r>
            <a:endParaRPr lang="en-US" sz="800" u="sng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</a:t>
            </a:r>
          </a:p>
          <a:p>
            <a:pPr algn="ctr"/>
            <a:r>
              <a:rPr lang="en-US" dirty="0" smtClean="0"/>
              <a:t>Exponential		       Stationary		   	Late-Stationary</a:t>
            </a:r>
            <a:endParaRPr lang="en-US" dirty="0"/>
          </a:p>
        </p:txBody>
      </p:sp>
      <p:pic>
        <p:nvPicPr>
          <p:cNvPr id="10" name="Picture 9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1049089"/>
            <a:ext cx="203260" cy="189664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2567479" y="1285542"/>
            <a:ext cx="62910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14011" y="1008448"/>
            <a:ext cx="56717" cy="382088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80432" y="1007191"/>
            <a:ext cx="0" cy="381790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91598" y="1005686"/>
            <a:ext cx="0" cy="38024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10250" y="1003420"/>
            <a:ext cx="0" cy="38089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7155" y="1001669"/>
            <a:ext cx="0" cy="378109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32870" y="1000658"/>
            <a:ext cx="0" cy="379057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52502" y="1000111"/>
            <a:ext cx="0" cy="382495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95253" y="1000412"/>
            <a:ext cx="0" cy="37781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97705" y="999649"/>
            <a:ext cx="0" cy="380005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testTube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391" y="2004121"/>
            <a:ext cx="187363" cy="174830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V="1">
            <a:off x="2567479" y="2230371"/>
            <a:ext cx="6254216" cy="3286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testTubeC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57" y="3027478"/>
            <a:ext cx="189797" cy="177101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2567479" y="3270156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testTub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643" y="4069541"/>
            <a:ext cx="186111" cy="173662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>
            <a:off x="2567479" y="4281752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621334" y="99688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061176"/>
              </p:ext>
            </p:extLst>
          </p:nvPr>
        </p:nvGraphicFramePr>
        <p:xfrm>
          <a:off x="1533819" y="812801"/>
          <a:ext cx="481854" cy="7117355"/>
        </p:xfrm>
        <a:graphic>
          <a:graphicData uri="http://schemas.openxmlformats.org/drawingml/2006/table">
            <a:tbl>
              <a:tblPr/>
              <a:tblGrid>
                <a:gridCol w="240927"/>
                <a:gridCol w="240927"/>
              </a:tblGrid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 &amp; 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06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Glycerol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244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Gluconate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48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Lactate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Mg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528448"/>
              </p:ext>
            </p:extLst>
          </p:nvPr>
        </p:nvGraphicFramePr>
        <p:xfrm>
          <a:off x="2546063" y="1619651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611319"/>
              </p:ext>
            </p:extLst>
          </p:nvPr>
        </p:nvGraphicFramePr>
        <p:xfrm>
          <a:off x="2535475" y="2608728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078508"/>
              </p:ext>
            </p:extLst>
          </p:nvPr>
        </p:nvGraphicFramePr>
        <p:xfrm>
          <a:off x="2550921" y="3622317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674391"/>
              </p:ext>
            </p:extLst>
          </p:nvPr>
        </p:nvGraphicFramePr>
        <p:xfrm>
          <a:off x="2554406" y="4647949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5097314" y="995878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855690" y="988883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36610" y="98314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987399"/>
              </p:ext>
            </p:extLst>
          </p:nvPr>
        </p:nvGraphicFramePr>
        <p:xfrm>
          <a:off x="4733392" y="1602119"/>
          <a:ext cx="2287896" cy="330200"/>
        </p:xfrm>
        <a:graphic>
          <a:graphicData uri="http://schemas.openxmlformats.org/drawingml/2006/table">
            <a:tbl>
              <a:tblPr/>
              <a:tblGrid>
                <a:gridCol w="762632"/>
                <a:gridCol w="762632"/>
                <a:gridCol w="762632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884822"/>
              </p:ext>
            </p:extLst>
          </p:nvPr>
        </p:nvGraphicFramePr>
        <p:xfrm>
          <a:off x="4733391" y="2596277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591953"/>
              </p:ext>
            </p:extLst>
          </p:nvPr>
        </p:nvGraphicFramePr>
        <p:xfrm>
          <a:off x="4733393" y="3622317"/>
          <a:ext cx="2287893" cy="330200"/>
        </p:xfrm>
        <a:graphic>
          <a:graphicData uri="http://schemas.openxmlformats.org/drawingml/2006/table">
            <a:tbl>
              <a:tblPr/>
              <a:tblGrid>
                <a:gridCol w="762631"/>
                <a:gridCol w="762631"/>
                <a:gridCol w="762631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738295"/>
              </p:ext>
            </p:extLst>
          </p:nvPr>
        </p:nvGraphicFramePr>
        <p:xfrm>
          <a:off x="4733390" y="4649704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7546038" y="976110"/>
            <a:ext cx="0" cy="162016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288573" y="974574"/>
            <a:ext cx="1" cy="163415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842905"/>
              </p:ext>
            </p:extLst>
          </p:nvPr>
        </p:nvGraphicFramePr>
        <p:xfrm>
          <a:off x="7160859" y="1618014"/>
          <a:ext cx="1522948" cy="330200"/>
        </p:xfrm>
        <a:graphic>
          <a:graphicData uri="http://schemas.openxmlformats.org/drawingml/2006/table">
            <a:tbl>
              <a:tblPr/>
              <a:tblGrid>
                <a:gridCol w="761474"/>
                <a:gridCol w="761474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451168"/>
              </p:ext>
            </p:extLst>
          </p:nvPr>
        </p:nvGraphicFramePr>
        <p:xfrm>
          <a:off x="2527634" y="5061956"/>
          <a:ext cx="6628408" cy="890111"/>
        </p:xfrm>
        <a:graphic>
          <a:graphicData uri="http://schemas.openxmlformats.org/drawingml/2006/table">
            <a:tbl>
              <a:tblPr/>
              <a:tblGrid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</a:tblGrid>
              <a:tr h="1781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5mM Na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8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78" name="Straight Arrow Connector 77"/>
          <p:cNvCxnSpPr/>
          <p:nvPr/>
        </p:nvCxnSpPr>
        <p:spPr>
          <a:xfrm>
            <a:off x="4310172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75373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70891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377950"/>
              </p:ext>
            </p:extLst>
          </p:nvPr>
        </p:nvGraphicFramePr>
        <p:xfrm>
          <a:off x="2527631" y="7019656"/>
          <a:ext cx="6616368" cy="913611"/>
        </p:xfrm>
        <a:graphic>
          <a:graphicData uri="http://schemas.openxmlformats.org/drawingml/2006/table">
            <a:tbl>
              <a:tblPr/>
              <a:tblGrid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</a:tblGrid>
              <a:tr h="19486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0.8mM Mg 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1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  <a:tr h="4969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034895"/>
              </p:ext>
            </p:extLst>
          </p:nvPr>
        </p:nvGraphicFramePr>
        <p:xfrm>
          <a:off x="2527633" y="5990536"/>
          <a:ext cx="6616360" cy="926731"/>
        </p:xfrm>
        <a:graphic>
          <a:graphicData uri="http://schemas.openxmlformats.org/drawingml/2006/table">
            <a:tbl>
              <a:tblPr/>
              <a:tblGrid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</a:tblGrid>
              <a:tr h="196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0.005mM Mg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0.02mM Mg</a:t>
                      </a:r>
                    </a:p>
                  </a:txBody>
                  <a:tcPr marL="7034" marR="7034" marT="7034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5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98" name="Straight Arrow Connector 97"/>
          <p:cNvCxnSpPr/>
          <p:nvPr/>
        </p:nvCxnSpPr>
        <p:spPr>
          <a:xfrm flipV="1">
            <a:off x="2627186" y="6663322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82517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92514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702763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8125866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7160859" y="3204579"/>
            <a:ext cx="183147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 COMPOSE OF</a:t>
            </a:r>
            <a:endParaRPr lang="en-US" sz="1400" dirty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7 Experiments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21 Batches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143 Data Points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4 Carbon Sources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3 Growth Phases 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4 Different Na Levels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10 Different Mg Levels</a:t>
            </a:r>
            <a:endParaRPr lang="en-US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0" y="1111758"/>
            <a:ext cx="1634067" cy="655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Glucose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r>
              <a:rPr lang="en-US" sz="1400" b="1" dirty="0" smtClean="0"/>
              <a:t>Glycerol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Gluconate 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Lactate 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High Sodium Experiment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Low Magnesium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High Magnesium Experiment</a:t>
            </a:r>
            <a:endParaRPr lang="en-US" sz="1400" b="1" dirty="0"/>
          </a:p>
        </p:txBody>
      </p:sp>
      <p:cxnSp>
        <p:nvCxnSpPr>
          <p:cNvPr id="191" name="Straight Arrow Connector 190"/>
          <p:cNvCxnSpPr/>
          <p:nvPr/>
        </p:nvCxnSpPr>
        <p:spPr>
          <a:xfrm flipV="1">
            <a:off x="3984400" y="6662539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V="1">
            <a:off x="5301118" y="6657967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6602325" y="6655305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7958118" y="6651688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Summing Junction 185"/>
          <p:cNvSpPr/>
          <p:nvPr/>
        </p:nvSpPr>
        <p:spPr>
          <a:xfrm>
            <a:off x="2620276" y="124159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0" name="Straight Arrow Connector 249"/>
          <p:cNvCxnSpPr/>
          <p:nvPr/>
        </p:nvCxnSpPr>
        <p:spPr>
          <a:xfrm>
            <a:off x="2624217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Summing Junction 250"/>
          <p:cNvSpPr/>
          <p:nvPr/>
        </p:nvSpPr>
        <p:spPr>
          <a:xfrm>
            <a:off x="2829980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Summing Junction 251"/>
          <p:cNvSpPr/>
          <p:nvPr/>
        </p:nvSpPr>
        <p:spPr>
          <a:xfrm>
            <a:off x="3041146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Summing Junction 256"/>
          <p:cNvSpPr/>
          <p:nvPr/>
        </p:nvSpPr>
        <p:spPr>
          <a:xfrm>
            <a:off x="3259798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Summing Junction 259"/>
          <p:cNvSpPr/>
          <p:nvPr/>
        </p:nvSpPr>
        <p:spPr>
          <a:xfrm>
            <a:off x="3702050" y="124159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Summing Junction 263"/>
          <p:cNvSpPr/>
          <p:nvPr/>
        </p:nvSpPr>
        <p:spPr>
          <a:xfrm>
            <a:off x="4568545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Summing Junction 268"/>
          <p:cNvSpPr/>
          <p:nvPr/>
        </p:nvSpPr>
        <p:spPr>
          <a:xfrm>
            <a:off x="6586158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Summing Junction 269"/>
          <p:cNvSpPr/>
          <p:nvPr/>
        </p:nvSpPr>
        <p:spPr>
          <a:xfrm>
            <a:off x="7495586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71" name="Summing Junction 270"/>
          <p:cNvSpPr/>
          <p:nvPr/>
        </p:nvSpPr>
        <p:spPr>
          <a:xfrm>
            <a:off x="8238120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Summing Junction 273"/>
          <p:cNvSpPr/>
          <p:nvPr/>
        </p:nvSpPr>
        <p:spPr>
          <a:xfrm>
            <a:off x="3041146" y="218779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Summing Junction 277"/>
          <p:cNvSpPr/>
          <p:nvPr/>
        </p:nvSpPr>
        <p:spPr>
          <a:xfrm>
            <a:off x="3480647" y="2186620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Summing Junction 278"/>
          <p:cNvSpPr/>
          <p:nvPr/>
        </p:nvSpPr>
        <p:spPr>
          <a:xfrm>
            <a:off x="3702050" y="218838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Summing Junction 280"/>
          <p:cNvSpPr/>
          <p:nvPr/>
        </p:nvSpPr>
        <p:spPr>
          <a:xfrm>
            <a:off x="4144801" y="219142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Summing Junction 281"/>
          <p:cNvSpPr/>
          <p:nvPr/>
        </p:nvSpPr>
        <p:spPr>
          <a:xfrm>
            <a:off x="4347253" y="218838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Summing Junction 282"/>
          <p:cNvSpPr/>
          <p:nvPr/>
        </p:nvSpPr>
        <p:spPr>
          <a:xfrm>
            <a:off x="4568545" y="218838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Summing Junction 287"/>
          <p:cNvSpPr/>
          <p:nvPr/>
        </p:nvSpPr>
        <p:spPr>
          <a:xfrm>
            <a:off x="8091422" y="306441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Summing Junction 288"/>
          <p:cNvSpPr/>
          <p:nvPr/>
        </p:nvSpPr>
        <p:spPr>
          <a:xfrm>
            <a:off x="7495586" y="2182983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Summing Junction 289"/>
          <p:cNvSpPr/>
          <p:nvPr/>
        </p:nvSpPr>
        <p:spPr>
          <a:xfrm>
            <a:off x="8239743" y="2179607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Summing Junction 290"/>
          <p:cNvSpPr/>
          <p:nvPr/>
        </p:nvSpPr>
        <p:spPr>
          <a:xfrm>
            <a:off x="3041146" y="3225389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Summing Junction 293"/>
          <p:cNvSpPr/>
          <p:nvPr/>
        </p:nvSpPr>
        <p:spPr>
          <a:xfrm>
            <a:off x="4557311" y="5675917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Summing Junction 294"/>
          <p:cNvSpPr/>
          <p:nvPr/>
        </p:nvSpPr>
        <p:spPr>
          <a:xfrm>
            <a:off x="5395162" y="5664854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Summing Junction 295"/>
          <p:cNvSpPr/>
          <p:nvPr/>
        </p:nvSpPr>
        <p:spPr>
          <a:xfrm>
            <a:off x="6187717" y="5680630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Summing Junction 296"/>
          <p:cNvSpPr/>
          <p:nvPr/>
        </p:nvSpPr>
        <p:spPr>
          <a:xfrm>
            <a:off x="7025568" y="5669567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Summing Junction 297"/>
          <p:cNvSpPr/>
          <p:nvPr/>
        </p:nvSpPr>
        <p:spPr>
          <a:xfrm>
            <a:off x="7861550" y="567591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Summing Junction 298"/>
          <p:cNvSpPr/>
          <p:nvPr/>
        </p:nvSpPr>
        <p:spPr>
          <a:xfrm>
            <a:off x="8699401" y="5664854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Summing Junction 299"/>
          <p:cNvSpPr/>
          <p:nvPr/>
        </p:nvSpPr>
        <p:spPr>
          <a:xfrm>
            <a:off x="2805361" y="661841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Summing Junction 300"/>
          <p:cNvSpPr/>
          <p:nvPr/>
        </p:nvSpPr>
        <p:spPr>
          <a:xfrm>
            <a:off x="3472181" y="661841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Summing Junction 301"/>
          <p:cNvSpPr/>
          <p:nvPr/>
        </p:nvSpPr>
        <p:spPr>
          <a:xfrm>
            <a:off x="4125824" y="661336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Summing Junction 302"/>
          <p:cNvSpPr/>
          <p:nvPr/>
        </p:nvSpPr>
        <p:spPr>
          <a:xfrm>
            <a:off x="4792644" y="661336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Summing Junction 303"/>
          <p:cNvSpPr/>
          <p:nvPr/>
        </p:nvSpPr>
        <p:spPr>
          <a:xfrm>
            <a:off x="5453959" y="661213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Summing Junction 304"/>
          <p:cNvSpPr/>
          <p:nvPr/>
        </p:nvSpPr>
        <p:spPr>
          <a:xfrm>
            <a:off x="6120779" y="661213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Summing Junction 305"/>
          <p:cNvSpPr/>
          <p:nvPr/>
        </p:nvSpPr>
        <p:spPr>
          <a:xfrm>
            <a:off x="6774422" y="6607086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Summing Junction 306"/>
          <p:cNvSpPr/>
          <p:nvPr/>
        </p:nvSpPr>
        <p:spPr>
          <a:xfrm>
            <a:off x="7441242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Summing Junction 307"/>
          <p:cNvSpPr/>
          <p:nvPr/>
        </p:nvSpPr>
        <p:spPr>
          <a:xfrm>
            <a:off x="8106816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Summing Junction 308"/>
          <p:cNvSpPr/>
          <p:nvPr/>
        </p:nvSpPr>
        <p:spPr>
          <a:xfrm>
            <a:off x="8773636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Summing Junction 309"/>
          <p:cNvSpPr/>
          <p:nvPr/>
        </p:nvSpPr>
        <p:spPr>
          <a:xfrm>
            <a:off x="2754909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Summing Junction 310"/>
          <p:cNvSpPr/>
          <p:nvPr/>
        </p:nvSpPr>
        <p:spPr>
          <a:xfrm>
            <a:off x="3310823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2" name="Straight Arrow Connector 311"/>
          <p:cNvCxnSpPr/>
          <p:nvPr/>
        </p:nvCxnSpPr>
        <p:spPr>
          <a:xfrm>
            <a:off x="3730508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3" name="Summing Junction 312"/>
          <p:cNvSpPr/>
          <p:nvPr/>
        </p:nvSpPr>
        <p:spPr>
          <a:xfrm>
            <a:off x="3854850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Summing Junction 313"/>
          <p:cNvSpPr/>
          <p:nvPr/>
        </p:nvSpPr>
        <p:spPr>
          <a:xfrm>
            <a:off x="4410764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Summing Junction 314"/>
          <p:cNvSpPr/>
          <p:nvPr/>
        </p:nvSpPr>
        <p:spPr>
          <a:xfrm>
            <a:off x="4948497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Summing Junction 315"/>
          <p:cNvSpPr/>
          <p:nvPr/>
        </p:nvSpPr>
        <p:spPr>
          <a:xfrm>
            <a:off x="5504411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7" name="Summing Junction 316"/>
          <p:cNvSpPr/>
          <p:nvPr/>
        </p:nvSpPr>
        <p:spPr>
          <a:xfrm>
            <a:off x="6041840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Summing Junction 317"/>
          <p:cNvSpPr/>
          <p:nvPr/>
        </p:nvSpPr>
        <p:spPr>
          <a:xfrm>
            <a:off x="6597754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Summing Junction 318"/>
          <p:cNvSpPr/>
          <p:nvPr/>
        </p:nvSpPr>
        <p:spPr>
          <a:xfrm>
            <a:off x="7141781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Summing Junction 319"/>
          <p:cNvSpPr/>
          <p:nvPr/>
        </p:nvSpPr>
        <p:spPr>
          <a:xfrm>
            <a:off x="7697695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Summing Junction 320"/>
          <p:cNvSpPr/>
          <p:nvPr/>
        </p:nvSpPr>
        <p:spPr>
          <a:xfrm>
            <a:off x="8235428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Summing Junction 321"/>
          <p:cNvSpPr/>
          <p:nvPr/>
        </p:nvSpPr>
        <p:spPr>
          <a:xfrm>
            <a:off x="8791342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2" name="Picture 141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94" y="1223702"/>
            <a:ext cx="203260" cy="189664"/>
          </a:xfrm>
          <a:prstGeom prst="rect">
            <a:avLst/>
          </a:prstGeom>
        </p:spPr>
      </p:pic>
      <p:pic>
        <p:nvPicPr>
          <p:cNvPr id="143" name="Picture 142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1413366"/>
            <a:ext cx="203260" cy="189664"/>
          </a:xfrm>
          <a:prstGeom prst="rect">
            <a:avLst/>
          </a:prstGeom>
        </p:spPr>
      </p:pic>
      <p:pic>
        <p:nvPicPr>
          <p:cNvPr id="144" name="Picture 143" descr="testTube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643" y="2178951"/>
            <a:ext cx="187363" cy="174830"/>
          </a:xfrm>
          <a:prstGeom prst="rect">
            <a:avLst/>
          </a:prstGeom>
        </p:spPr>
      </p:pic>
      <p:pic>
        <p:nvPicPr>
          <p:cNvPr id="145" name="Picture 144" descr="testTube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391" y="2353781"/>
            <a:ext cx="187363" cy="174830"/>
          </a:xfrm>
          <a:prstGeom prst="rect">
            <a:avLst/>
          </a:prstGeom>
        </p:spPr>
      </p:pic>
      <p:pic>
        <p:nvPicPr>
          <p:cNvPr id="146" name="Picture 145" descr="testTubeC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57" y="3211562"/>
            <a:ext cx="189797" cy="177101"/>
          </a:xfrm>
          <a:prstGeom prst="rect">
            <a:avLst/>
          </a:prstGeom>
        </p:spPr>
      </p:pic>
      <p:pic>
        <p:nvPicPr>
          <p:cNvPr id="147" name="Picture 146" descr="testTubeC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57" y="3388663"/>
            <a:ext cx="189797" cy="177101"/>
          </a:xfrm>
          <a:prstGeom prst="rect">
            <a:avLst/>
          </a:prstGeom>
        </p:spPr>
      </p:pic>
      <p:pic>
        <p:nvPicPr>
          <p:cNvPr id="149" name="Picture 148" descr="testTub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895" y="4239154"/>
            <a:ext cx="186111" cy="173662"/>
          </a:xfrm>
          <a:prstGeom prst="rect">
            <a:avLst/>
          </a:prstGeom>
        </p:spPr>
      </p:pic>
      <p:pic>
        <p:nvPicPr>
          <p:cNvPr id="150" name="Picture 149" descr="testTub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895" y="4391554"/>
            <a:ext cx="186111" cy="173662"/>
          </a:xfrm>
          <a:prstGeom prst="rect">
            <a:avLst/>
          </a:prstGeom>
        </p:spPr>
      </p:pic>
      <p:pic>
        <p:nvPicPr>
          <p:cNvPr id="151" name="Picture 150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5438097"/>
            <a:ext cx="203260" cy="189664"/>
          </a:xfrm>
          <a:prstGeom prst="rect">
            <a:avLst/>
          </a:prstGeom>
        </p:spPr>
      </p:pic>
      <p:pic>
        <p:nvPicPr>
          <p:cNvPr id="152" name="Picture 151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94" y="5612710"/>
            <a:ext cx="203260" cy="189664"/>
          </a:xfrm>
          <a:prstGeom prst="rect">
            <a:avLst/>
          </a:prstGeom>
        </p:spPr>
      </p:pic>
      <p:pic>
        <p:nvPicPr>
          <p:cNvPr id="153" name="Picture 152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5802374"/>
            <a:ext cx="203260" cy="189664"/>
          </a:xfrm>
          <a:prstGeom prst="rect">
            <a:avLst/>
          </a:prstGeom>
        </p:spPr>
      </p:pic>
      <p:pic>
        <p:nvPicPr>
          <p:cNvPr id="157" name="Picture 156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6378599"/>
            <a:ext cx="203260" cy="189664"/>
          </a:xfrm>
          <a:prstGeom prst="rect">
            <a:avLst/>
          </a:prstGeom>
        </p:spPr>
      </p:pic>
      <p:pic>
        <p:nvPicPr>
          <p:cNvPr id="158" name="Picture 157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94" y="6553212"/>
            <a:ext cx="203260" cy="189664"/>
          </a:xfrm>
          <a:prstGeom prst="rect">
            <a:avLst/>
          </a:prstGeom>
        </p:spPr>
      </p:pic>
      <p:pic>
        <p:nvPicPr>
          <p:cNvPr id="159" name="Picture 158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6742876"/>
            <a:ext cx="203260" cy="189664"/>
          </a:xfrm>
          <a:prstGeom prst="rect">
            <a:avLst/>
          </a:prstGeom>
        </p:spPr>
      </p:pic>
      <p:pic>
        <p:nvPicPr>
          <p:cNvPr id="160" name="Picture 159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09" y="7393434"/>
            <a:ext cx="203260" cy="189664"/>
          </a:xfrm>
          <a:prstGeom prst="rect">
            <a:avLst/>
          </a:prstGeom>
        </p:spPr>
      </p:pic>
      <p:pic>
        <p:nvPicPr>
          <p:cNvPr id="161" name="Picture 160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57" y="7568047"/>
            <a:ext cx="203260" cy="189664"/>
          </a:xfrm>
          <a:prstGeom prst="rect">
            <a:avLst/>
          </a:prstGeom>
        </p:spPr>
      </p:pic>
      <p:cxnSp>
        <p:nvCxnSpPr>
          <p:cNvPr id="155" name="Straight Arrow Connector 154"/>
          <p:cNvCxnSpPr/>
          <p:nvPr/>
        </p:nvCxnSpPr>
        <p:spPr>
          <a:xfrm>
            <a:off x="2633558" y="571817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2" name="Picture 161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09" y="7757711"/>
            <a:ext cx="203260" cy="1896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68895" y="166655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172714" y="367950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292" name="Summing Junction 291"/>
          <p:cNvSpPr/>
          <p:nvPr/>
        </p:nvSpPr>
        <p:spPr>
          <a:xfrm>
            <a:off x="2883478" y="5680630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Summing Junction 292"/>
          <p:cNvSpPr/>
          <p:nvPr/>
        </p:nvSpPr>
        <p:spPr>
          <a:xfrm>
            <a:off x="3721329" y="566956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Summing Junction 153"/>
          <p:cNvSpPr/>
          <p:nvPr/>
        </p:nvSpPr>
        <p:spPr>
          <a:xfrm>
            <a:off x="3264865" y="3225389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DEADA"/>
              </a:solidFill>
            </a:endParaRPr>
          </a:p>
        </p:txBody>
      </p:sp>
      <p:sp>
        <p:nvSpPr>
          <p:cNvPr id="156" name="Summing Junction 155"/>
          <p:cNvSpPr/>
          <p:nvPr/>
        </p:nvSpPr>
        <p:spPr>
          <a:xfrm>
            <a:off x="5046862" y="322538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Summing Junction 163"/>
          <p:cNvSpPr/>
          <p:nvPr/>
        </p:nvSpPr>
        <p:spPr>
          <a:xfrm>
            <a:off x="3701932" y="4232355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Summing Junction 164"/>
          <p:cNvSpPr/>
          <p:nvPr/>
        </p:nvSpPr>
        <p:spPr>
          <a:xfrm>
            <a:off x="3916703" y="4239154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Summing Junction 165"/>
          <p:cNvSpPr/>
          <p:nvPr/>
        </p:nvSpPr>
        <p:spPr>
          <a:xfrm>
            <a:off x="5805238" y="423235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TextBox 223"/>
          <p:cNvSpPr txBox="1"/>
          <p:nvPr/>
        </p:nvSpPr>
        <p:spPr>
          <a:xfrm>
            <a:off x="7160859" y="2778606"/>
            <a:ext cx="1731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Sample Key</a:t>
            </a:r>
          </a:p>
          <a:p>
            <a:r>
              <a:rPr lang="en-US" sz="1200" dirty="0" smtClean="0"/>
              <a:t>     = 1       = 2       = 3 </a:t>
            </a:r>
            <a:endParaRPr lang="en-US" sz="1200" dirty="0"/>
          </a:p>
        </p:txBody>
      </p:sp>
      <p:sp>
        <p:nvSpPr>
          <p:cNvPr id="167" name="Summing Junction 166"/>
          <p:cNvSpPr/>
          <p:nvPr/>
        </p:nvSpPr>
        <p:spPr>
          <a:xfrm>
            <a:off x="7234308" y="3065963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Summing Junction 168"/>
          <p:cNvSpPr/>
          <p:nvPr/>
        </p:nvSpPr>
        <p:spPr>
          <a:xfrm>
            <a:off x="7674604" y="3066570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7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23"/>
          <p:cNvSpPr txBox="1"/>
          <p:nvPr/>
        </p:nvSpPr>
        <p:spPr>
          <a:xfrm>
            <a:off x="7021285" y="2606642"/>
            <a:ext cx="206614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Sample Key</a:t>
            </a:r>
          </a:p>
          <a:p>
            <a:r>
              <a:rPr lang="en-US" sz="1000" dirty="0" smtClean="0"/>
              <a:t>         = 1         = 2        = 3   (RNA-</a:t>
            </a:r>
            <a:r>
              <a:rPr lang="en-US" sz="1000" dirty="0" err="1" smtClean="0"/>
              <a:t>Seq</a:t>
            </a:r>
            <a:r>
              <a:rPr lang="en-US" sz="1000" dirty="0" smtClean="0"/>
              <a:t>)</a:t>
            </a:r>
          </a:p>
          <a:p>
            <a:r>
              <a:rPr lang="en-US" sz="1200" dirty="0"/>
              <a:t> 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       = </a:t>
            </a:r>
            <a:r>
              <a:rPr lang="en-US" sz="1000" dirty="0">
                <a:solidFill>
                  <a:prstClr val="black"/>
                </a:solidFill>
              </a:rPr>
              <a:t>1   </a:t>
            </a:r>
            <a:r>
              <a:rPr lang="en-US" sz="1000" dirty="0" smtClean="0">
                <a:solidFill>
                  <a:prstClr val="black"/>
                </a:solidFill>
              </a:rPr>
              <a:t>      </a:t>
            </a:r>
            <a:r>
              <a:rPr lang="en-US" sz="1000" dirty="0">
                <a:solidFill>
                  <a:prstClr val="black"/>
                </a:solidFill>
              </a:rPr>
              <a:t>= 2     </a:t>
            </a:r>
            <a:r>
              <a:rPr lang="en-US" sz="1000" dirty="0" smtClean="0">
                <a:solidFill>
                  <a:prstClr val="black"/>
                </a:solidFill>
              </a:rPr>
              <a:t>   </a:t>
            </a:r>
            <a:r>
              <a:rPr lang="en-US" sz="1000" dirty="0">
                <a:solidFill>
                  <a:prstClr val="black"/>
                </a:solidFill>
              </a:rPr>
              <a:t>= 3   </a:t>
            </a:r>
            <a:r>
              <a:rPr lang="en-US" sz="1000" dirty="0" smtClean="0">
                <a:solidFill>
                  <a:prstClr val="black"/>
                </a:solidFill>
              </a:rPr>
              <a:t>(Proteins)</a:t>
            </a:r>
            <a:endParaRPr lang="en-US" sz="1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64549" y="249042"/>
            <a:ext cx="12452" cy="763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33" y="550006"/>
            <a:ext cx="140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7635" y="1"/>
            <a:ext cx="2203898" cy="4979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2942" y="1"/>
            <a:ext cx="2291058" cy="26395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31533" y="1"/>
            <a:ext cx="2291058" cy="4979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89505" y="124523"/>
            <a:ext cx="632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</a:t>
            </a:r>
            <a:r>
              <a:rPr lang="en-US" u="sng" dirty="0" smtClean="0"/>
              <a:t>GROWTH PHASE</a:t>
            </a:r>
            <a:endParaRPr lang="en-US" sz="800" u="sng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</a:t>
            </a:r>
          </a:p>
          <a:p>
            <a:pPr algn="ctr"/>
            <a:r>
              <a:rPr lang="en-US" dirty="0" smtClean="0"/>
              <a:t>Exponential		       Stationary		   	Late-Stationary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67479" y="1285542"/>
            <a:ext cx="62910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14011" y="1008448"/>
            <a:ext cx="56717" cy="382088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80432" y="1007191"/>
            <a:ext cx="0" cy="381790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91598" y="1005686"/>
            <a:ext cx="0" cy="38024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10250" y="1003420"/>
            <a:ext cx="0" cy="38089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7155" y="1001669"/>
            <a:ext cx="0" cy="378109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32870" y="1000658"/>
            <a:ext cx="0" cy="379057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52502" y="1000111"/>
            <a:ext cx="0" cy="382495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95253" y="1000412"/>
            <a:ext cx="0" cy="37781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97705" y="999649"/>
            <a:ext cx="0" cy="380005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67479" y="2230371"/>
            <a:ext cx="6254216" cy="3286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67479" y="3270156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67479" y="4281752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621334" y="99688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629589"/>
              </p:ext>
            </p:extLst>
          </p:nvPr>
        </p:nvGraphicFramePr>
        <p:xfrm>
          <a:off x="1533819" y="812801"/>
          <a:ext cx="481854" cy="7117355"/>
        </p:xfrm>
        <a:graphic>
          <a:graphicData uri="http://schemas.openxmlformats.org/drawingml/2006/table">
            <a:tbl>
              <a:tblPr/>
              <a:tblGrid>
                <a:gridCol w="240927"/>
                <a:gridCol w="240927"/>
              </a:tblGrid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 &amp; 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06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Glycerol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244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Gluconate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48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Lactate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Mg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826195"/>
              </p:ext>
            </p:extLst>
          </p:nvPr>
        </p:nvGraphicFramePr>
        <p:xfrm>
          <a:off x="2546063" y="1619651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90374"/>
              </p:ext>
            </p:extLst>
          </p:nvPr>
        </p:nvGraphicFramePr>
        <p:xfrm>
          <a:off x="2535475" y="2608728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346950"/>
              </p:ext>
            </p:extLst>
          </p:nvPr>
        </p:nvGraphicFramePr>
        <p:xfrm>
          <a:off x="2550921" y="3622317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17713"/>
              </p:ext>
            </p:extLst>
          </p:nvPr>
        </p:nvGraphicFramePr>
        <p:xfrm>
          <a:off x="2554406" y="4647949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5097314" y="995878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855690" y="988883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36610" y="98314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525202"/>
              </p:ext>
            </p:extLst>
          </p:nvPr>
        </p:nvGraphicFramePr>
        <p:xfrm>
          <a:off x="4733392" y="1602119"/>
          <a:ext cx="2287896" cy="330200"/>
        </p:xfrm>
        <a:graphic>
          <a:graphicData uri="http://schemas.openxmlformats.org/drawingml/2006/table">
            <a:tbl>
              <a:tblPr/>
              <a:tblGrid>
                <a:gridCol w="762632"/>
                <a:gridCol w="762632"/>
                <a:gridCol w="762632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002941"/>
              </p:ext>
            </p:extLst>
          </p:nvPr>
        </p:nvGraphicFramePr>
        <p:xfrm>
          <a:off x="4733391" y="2596277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645929"/>
              </p:ext>
            </p:extLst>
          </p:nvPr>
        </p:nvGraphicFramePr>
        <p:xfrm>
          <a:off x="4733393" y="3622317"/>
          <a:ext cx="2287893" cy="330200"/>
        </p:xfrm>
        <a:graphic>
          <a:graphicData uri="http://schemas.openxmlformats.org/drawingml/2006/table">
            <a:tbl>
              <a:tblPr/>
              <a:tblGrid>
                <a:gridCol w="762631"/>
                <a:gridCol w="762631"/>
                <a:gridCol w="762631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936677"/>
              </p:ext>
            </p:extLst>
          </p:nvPr>
        </p:nvGraphicFramePr>
        <p:xfrm>
          <a:off x="4733390" y="4649704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7546038" y="976110"/>
            <a:ext cx="0" cy="162016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288573" y="974574"/>
            <a:ext cx="1" cy="163415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048297"/>
              </p:ext>
            </p:extLst>
          </p:nvPr>
        </p:nvGraphicFramePr>
        <p:xfrm>
          <a:off x="7160859" y="1618014"/>
          <a:ext cx="1522948" cy="330200"/>
        </p:xfrm>
        <a:graphic>
          <a:graphicData uri="http://schemas.openxmlformats.org/drawingml/2006/table">
            <a:tbl>
              <a:tblPr/>
              <a:tblGrid>
                <a:gridCol w="761474"/>
                <a:gridCol w="761474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389879"/>
              </p:ext>
            </p:extLst>
          </p:nvPr>
        </p:nvGraphicFramePr>
        <p:xfrm>
          <a:off x="2527634" y="5061956"/>
          <a:ext cx="6628408" cy="890111"/>
        </p:xfrm>
        <a:graphic>
          <a:graphicData uri="http://schemas.openxmlformats.org/drawingml/2006/table">
            <a:tbl>
              <a:tblPr/>
              <a:tblGrid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</a:tblGrid>
              <a:tr h="1781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5mM Na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8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78" name="Straight Arrow Connector 77"/>
          <p:cNvCxnSpPr/>
          <p:nvPr/>
        </p:nvCxnSpPr>
        <p:spPr>
          <a:xfrm>
            <a:off x="4310172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75373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70891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861479"/>
              </p:ext>
            </p:extLst>
          </p:nvPr>
        </p:nvGraphicFramePr>
        <p:xfrm>
          <a:off x="2527631" y="7019656"/>
          <a:ext cx="6616368" cy="913611"/>
        </p:xfrm>
        <a:graphic>
          <a:graphicData uri="http://schemas.openxmlformats.org/drawingml/2006/table">
            <a:tbl>
              <a:tblPr/>
              <a:tblGrid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</a:tblGrid>
              <a:tr h="19486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0.8mM Mg 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1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  <a:tr h="4969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857616"/>
              </p:ext>
            </p:extLst>
          </p:nvPr>
        </p:nvGraphicFramePr>
        <p:xfrm>
          <a:off x="2527633" y="5990536"/>
          <a:ext cx="6616360" cy="926731"/>
        </p:xfrm>
        <a:graphic>
          <a:graphicData uri="http://schemas.openxmlformats.org/drawingml/2006/table">
            <a:tbl>
              <a:tblPr/>
              <a:tblGrid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</a:tblGrid>
              <a:tr h="196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0.005mM Mg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0.02mM Mg</a:t>
                      </a:r>
                    </a:p>
                  </a:txBody>
                  <a:tcPr marL="7034" marR="7034" marT="7034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5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98" name="Straight Arrow Connector 97"/>
          <p:cNvCxnSpPr/>
          <p:nvPr/>
        </p:nvCxnSpPr>
        <p:spPr>
          <a:xfrm flipV="1">
            <a:off x="2627186" y="6663322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82517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92514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702763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8125866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7160858" y="3323631"/>
            <a:ext cx="1926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COMPOSE OF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7 Experiments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21 Batches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143 Data Points (RNA-</a:t>
            </a:r>
            <a:r>
              <a:rPr lang="en-US" sz="1100" dirty="0" err="1" smtClean="0"/>
              <a:t>Seq</a:t>
            </a:r>
            <a:r>
              <a:rPr lang="en-US" sz="1100" dirty="0" smtClean="0"/>
              <a:t>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81 Data Points (Proteins)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Carbon Sources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3 Growth Phases </a:t>
            </a:r>
            <a:endParaRPr lang="en-US" sz="11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Different Na Levels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 Different Mg Levels</a:t>
            </a:r>
            <a:endParaRPr lang="en-US" sz="1100" dirty="0"/>
          </a:p>
        </p:txBody>
      </p:sp>
      <p:sp>
        <p:nvSpPr>
          <p:cNvPr id="141" name="TextBox 140"/>
          <p:cNvSpPr txBox="1"/>
          <p:nvPr/>
        </p:nvSpPr>
        <p:spPr>
          <a:xfrm>
            <a:off x="0" y="1111758"/>
            <a:ext cx="1634067" cy="655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Glucose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r>
              <a:rPr lang="en-US" sz="1400" b="1" dirty="0" smtClean="0"/>
              <a:t>Glycerol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Gluconate 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Lactate 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High Sodium Experiment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Low Magnesium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High Magnesium Experiment</a:t>
            </a:r>
            <a:endParaRPr lang="en-US" sz="1400" b="1" dirty="0"/>
          </a:p>
        </p:txBody>
      </p:sp>
      <p:cxnSp>
        <p:nvCxnSpPr>
          <p:cNvPr id="191" name="Straight Arrow Connector 190"/>
          <p:cNvCxnSpPr/>
          <p:nvPr/>
        </p:nvCxnSpPr>
        <p:spPr>
          <a:xfrm flipV="1">
            <a:off x="3984400" y="6662539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V="1">
            <a:off x="5301118" y="6657967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6602325" y="6655305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7958118" y="6651688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>
            <a:off x="2624217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620276" y="1049806"/>
            <a:ext cx="5718748" cy="96422"/>
            <a:chOff x="2620276" y="1238752"/>
            <a:chExt cx="5718748" cy="96422"/>
          </a:xfrm>
          <a:solidFill>
            <a:srgbClr val="169063"/>
          </a:solidFill>
        </p:grpSpPr>
        <p:sp>
          <p:nvSpPr>
            <p:cNvPr id="186" name="Summing Junction 185"/>
            <p:cNvSpPr/>
            <p:nvPr/>
          </p:nvSpPr>
          <p:spPr>
            <a:xfrm>
              <a:off x="2620276" y="1241595"/>
              <a:ext cx="100904" cy="93579"/>
            </a:xfrm>
            <a:prstGeom prst="flowChartSummingJunction">
              <a:avLst/>
            </a:prstGeom>
            <a:solidFill>
              <a:srgbClr val="16906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Summing Junction 250"/>
            <p:cNvSpPr/>
            <p:nvPr/>
          </p:nvSpPr>
          <p:spPr>
            <a:xfrm>
              <a:off x="2829980" y="1238752"/>
              <a:ext cx="100904" cy="93579"/>
            </a:xfrm>
            <a:prstGeom prst="flowChartSummingJunction">
              <a:avLst/>
            </a:prstGeom>
            <a:solidFill>
              <a:srgbClr val="16906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Summing Junction 251"/>
            <p:cNvSpPr/>
            <p:nvPr/>
          </p:nvSpPr>
          <p:spPr>
            <a:xfrm>
              <a:off x="3041146" y="1238752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Summing Junction 256"/>
            <p:cNvSpPr/>
            <p:nvPr/>
          </p:nvSpPr>
          <p:spPr>
            <a:xfrm>
              <a:off x="3259798" y="1238752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Summing Junction 259"/>
            <p:cNvSpPr/>
            <p:nvPr/>
          </p:nvSpPr>
          <p:spPr>
            <a:xfrm>
              <a:off x="3702050" y="1241595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Summing Junction 263"/>
            <p:cNvSpPr/>
            <p:nvPr/>
          </p:nvSpPr>
          <p:spPr>
            <a:xfrm>
              <a:off x="4568545" y="1238752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Summing Junction 268"/>
            <p:cNvSpPr/>
            <p:nvPr/>
          </p:nvSpPr>
          <p:spPr>
            <a:xfrm>
              <a:off x="6586158" y="1238752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Summing Junction 269"/>
            <p:cNvSpPr/>
            <p:nvPr/>
          </p:nvSpPr>
          <p:spPr>
            <a:xfrm>
              <a:off x="7495586" y="1238752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71" name="Summing Junction 270"/>
            <p:cNvSpPr/>
            <p:nvPr/>
          </p:nvSpPr>
          <p:spPr>
            <a:xfrm>
              <a:off x="8238120" y="1238752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1" name="Summing Junction 290"/>
          <p:cNvSpPr/>
          <p:nvPr/>
        </p:nvSpPr>
        <p:spPr>
          <a:xfrm>
            <a:off x="3041146" y="3059741"/>
            <a:ext cx="100904" cy="93579"/>
          </a:xfrm>
          <a:prstGeom prst="flowChartSummingJunction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Summing Junction 299"/>
          <p:cNvSpPr/>
          <p:nvPr/>
        </p:nvSpPr>
        <p:spPr>
          <a:xfrm>
            <a:off x="2805361" y="661841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Summing Junction 300"/>
          <p:cNvSpPr/>
          <p:nvPr/>
        </p:nvSpPr>
        <p:spPr>
          <a:xfrm>
            <a:off x="3472181" y="661841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Summing Junction 301"/>
          <p:cNvSpPr/>
          <p:nvPr/>
        </p:nvSpPr>
        <p:spPr>
          <a:xfrm>
            <a:off x="4125824" y="661336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Summing Junction 302"/>
          <p:cNvSpPr/>
          <p:nvPr/>
        </p:nvSpPr>
        <p:spPr>
          <a:xfrm>
            <a:off x="4792644" y="661336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Summing Junction 303"/>
          <p:cNvSpPr/>
          <p:nvPr/>
        </p:nvSpPr>
        <p:spPr>
          <a:xfrm>
            <a:off x="5453959" y="661213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Summing Junction 304"/>
          <p:cNvSpPr/>
          <p:nvPr/>
        </p:nvSpPr>
        <p:spPr>
          <a:xfrm>
            <a:off x="6120779" y="661213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Summing Junction 305"/>
          <p:cNvSpPr/>
          <p:nvPr/>
        </p:nvSpPr>
        <p:spPr>
          <a:xfrm>
            <a:off x="6774422" y="6607086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Summing Junction 306"/>
          <p:cNvSpPr/>
          <p:nvPr/>
        </p:nvSpPr>
        <p:spPr>
          <a:xfrm>
            <a:off x="7441242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Summing Junction 307"/>
          <p:cNvSpPr/>
          <p:nvPr/>
        </p:nvSpPr>
        <p:spPr>
          <a:xfrm>
            <a:off x="8106816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Summing Junction 308"/>
          <p:cNvSpPr/>
          <p:nvPr/>
        </p:nvSpPr>
        <p:spPr>
          <a:xfrm>
            <a:off x="8773636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2" name="Straight Arrow Connector 311"/>
          <p:cNvCxnSpPr/>
          <p:nvPr/>
        </p:nvCxnSpPr>
        <p:spPr>
          <a:xfrm>
            <a:off x="3730508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2754909" y="7501271"/>
            <a:ext cx="6137337" cy="93579"/>
            <a:chOff x="2754909" y="7620323"/>
            <a:chExt cx="6137337" cy="93579"/>
          </a:xfrm>
        </p:grpSpPr>
        <p:sp>
          <p:nvSpPr>
            <p:cNvPr id="310" name="Summing Junction 309"/>
            <p:cNvSpPr/>
            <p:nvPr/>
          </p:nvSpPr>
          <p:spPr>
            <a:xfrm>
              <a:off x="2754909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Summing Junction 310"/>
            <p:cNvSpPr/>
            <p:nvPr/>
          </p:nvSpPr>
          <p:spPr>
            <a:xfrm>
              <a:off x="3310823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Summing Junction 312"/>
            <p:cNvSpPr/>
            <p:nvPr/>
          </p:nvSpPr>
          <p:spPr>
            <a:xfrm>
              <a:off x="3854850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Summing Junction 313"/>
            <p:cNvSpPr/>
            <p:nvPr/>
          </p:nvSpPr>
          <p:spPr>
            <a:xfrm>
              <a:off x="4410764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Summing Junction 314"/>
            <p:cNvSpPr/>
            <p:nvPr/>
          </p:nvSpPr>
          <p:spPr>
            <a:xfrm>
              <a:off x="4948497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Summing Junction 315"/>
            <p:cNvSpPr/>
            <p:nvPr/>
          </p:nvSpPr>
          <p:spPr>
            <a:xfrm>
              <a:off x="5504411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7" name="Summing Junction 316"/>
            <p:cNvSpPr/>
            <p:nvPr/>
          </p:nvSpPr>
          <p:spPr>
            <a:xfrm>
              <a:off x="6041840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Summing Junction 317"/>
            <p:cNvSpPr/>
            <p:nvPr/>
          </p:nvSpPr>
          <p:spPr>
            <a:xfrm>
              <a:off x="6597754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Summing Junction 318"/>
            <p:cNvSpPr/>
            <p:nvPr/>
          </p:nvSpPr>
          <p:spPr>
            <a:xfrm>
              <a:off x="7141781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Summing Junction 319"/>
            <p:cNvSpPr/>
            <p:nvPr/>
          </p:nvSpPr>
          <p:spPr>
            <a:xfrm>
              <a:off x="7697695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Summing Junction 320"/>
            <p:cNvSpPr/>
            <p:nvPr/>
          </p:nvSpPr>
          <p:spPr>
            <a:xfrm>
              <a:off x="8235428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Summing Junction 321"/>
            <p:cNvSpPr/>
            <p:nvPr/>
          </p:nvSpPr>
          <p:spPr>
            <a:xfrm>
              <a:off x="8791342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5" name="Straight Arrow Connector 154"/>
          <p:cNvCxnSpPr/>
          <p:nvPr/>
        </p:nvCxnSpPr>
        <p:spPr>
          <a:xfrm>
            <a:off x="2633558" y="571817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68895" y="166655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172714" y="367950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2898109" y="5535569"/>
            <a:ext cx="5902196" cy="110468"/>
            <a:chOff x="2898109" y="5663741"/>
            <a:chExt cx="5902196" cy="110468"/>
          </a:xfrm>
        </p:grpSpPr>
        <p:sp>
          <p:nvSpPr>
            <p:cNvPr id="294" name="Summing Junction 293"/>
            <p:cNvSpPr/>
            <p:nvPr/>
          </p:nvSpPr>
          <p:spPr>
            <a:xfrm>
              <a:off x="4557311" y="5675917"/>
              <a:ext cx="100904" cy="93579"/>
            </a:xfrm>
            <a:prstGeom prst="flowChartSummingJunction">
              <a:avLst/>
            </a:prstGeom>
            <a:solidFill>
              <a:srgbClr val="6157A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Summing Junction 294"/>
            <p:cNvSpPr/>
            <p:nvPr/>
          </p:nvSpPr>
          <p:spPr>
            <a:xfrm>
              <a:off x="5395162" y="5664854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Summing Junction 295"/>
            <p:cNvSpPr/>
            <p:nvPr/>
          </p:nvSpPr>
          <p:spPr>
            <a:xfrm>
              <a:off x="6187717" y="5680630"/>
              <a:ext cx="100904" cy="93579"/>
            </a:xfrm>
            <a:prstGeom prst="flowChartSummingJunction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Summing Junction 296"/>
            <p:cNvSpPr/>
            <p:nvPr/>
          </p:nvSpPr>
          <p:spPr>
            <a:xfrm>
              <a:off x="7025568" y="5669567"/>
              <a:ext cx="100904" cy="93579"/>
            </a:xfrm>
            <a:prstGeom prst="flowChartSummingJunction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Summing Junction 297"/>
            <p:cNvSpPr/>
            <p:nvPr/>
          </p:nvSpPr>
          <p:spPr>
            <a:xfrm>
              <a:off x="7861550" y="5675917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Summing Junction 298"/>
            <p:cNvSpPr/>
            <p:nvPr/>
          </p:nvSpPr>
          <p:spPr>
            <a:xfrm>
              <a:off x="8699401" y="5664854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Summing Junction 291"/>
            <p:cNvSpPr/>
            <p:nvPr/>
          </p:nvSpPr>
          <p:spPr>
            <a:xfrm>
              <a:off x="2898109" y="567063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Summing Junction 292"/>
            <p:cNvSpPr/>
            <p:nvPr/>
          </p:nvSpPr>
          <p:spPr>
            <a:xfrm>
              <a:off x="3721329" y="5663741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Summing Junction 153"/>
          <p:cNvSpPr/>
          <p:nvPr/>
        </p:nvSpPr>
        <p:spPr>
          <a:xfrm>
            <a:off x="3264865" y="3059741"/>
            <a:ext cx="100904" cy="93579"/>
          </a:xfrm>
          <a:prstGeom prst="flowChartSummingJunction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DEADA"/>
              </a:solidFill>
            </a:endParaRPr>
          </a:p>
        </p:txBody>
      </p:sp>
      <p:sp>
        <p:nvSpPr>
          <p:cNvPr id="156" name="Summing Junction 155"/>
          <p:cNvSpPr/>
          <p:nvPr/>
        </p:nvSpPr>
        <p:spPr>
          <a:xfrm>
            <a:off x="5046862" y="305974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Summing Junction 163"/>
          <p:cNvSpPr/>
          <p:nvPr/>
        </p:nvSpPr>
        <p:spPr>
          <a:xfrm>
            <a:off x="3701932" y="4066707"/>
            <a:ext cx="100904" cy="93579"/>
          </a:xfrm>
          <a:prstGeom prst="flowChartSummingJunction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Summing Junction 164"/>
          <p:cNvSpPr/>
          <p:nvPr/>
        </p:nvSpPr>
        <p:spPr>
          <a:xfrm>
            <a:off x="3916703" y="4073506"/>
            <a:ext cx="100904" cy="93579"/>
          </a:xfrm>
          <a:prstGeom prst="flowChartSummingJunction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Summing Junction 165"/>
          <p:cNvSpPr/>
          <p:nvPr/>
        </p:nvSpPr>
        <p:spPr>
          <a:xfrm>
            <a:off x="5805238" y="406670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Summing Junction 287"/>
          <p:cNvSpPr/>
          <p:nvPr/>
        </p:nvSpPr>
        <p:spPr>
          <a:xfrm>
            <a:off x="8012906" y="2841354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Summing Junction 166"/>
          <p:cNvSpPr/>
          <p:nvPr/>
        </p:nvSpPr>
        <p:spPr>
          <a:xfrm>
            <a:off x="7192233" y="2845349"/>
            <a:ext cx="100904" cy="93579"/>
          </a:xfrm>
          <a:prstGeom prst="flowChartSummingJunction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Summing Junction 168"/>
          <p:cNvSpPr/>
          <p:nvPr/>
        </p:nvSpPr>
        <p:spPr>
          <a:xfrm>
            <a:off x="7632676" y="2845349"/>
            <a:ext cx="100904" cy="93579"/>
          </a:xfrm>
          <a:prstGeom prst="flowChartSummingJunction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/>
          <p:cNvSpPr/>
          <p:nvPr/>
        </p:nvSpPr>
        <p:spPr>
          <a:xfrm>
            <a:off x="2615628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Diamond 138"/>
          <p:cNvSpPr/>
          <p:nvPr/>
        </p:nvSpPr>
        <p:spPr>
          <a:xfrm>
            <a:off x="2833186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Diamond 147"/>
          <p:cNvSpPr/>
          <p:nvPr/>
        </p:nvSpPr>
        <p:spPr>
          <a:xfrm>
            <a:off x="3035878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Diamond 167"/>
          <p:cNvSpPr/>
          <p:nvPr/>
        </p:nvSpPr>
        <p:spPr>
          <a:xfrm>
            <a:off x="3259798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Diamond 169"/>
          <p:cNvSpPr/>
          <p:nvPr/>
        </p:nvSpPr>
        <p:spPr>
          <a:xfrm>
            <a:off x="3478821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Diamond 170"/>
          <p:cNvSpPr/>
          <p:nvPr/>
        </p:nvSpPr>
        <p:spPr>
          <a:xfrm>
            <a:off x="3702370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Diamond 171"/>
          <p:cNvSpPr/>
          <p:nvPr/>
        </p:nvSpPr>
        <p:spPr>
          <a:xfrm>
            <a:off x="4571042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Diamond 172"/>
          <p:cNvSpPr/>
          <p:nvPr/>
        </p:nvSpPr>
        <p:spPr>
          <a:xfrm>
            <a:off x="6586478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Diamond 173"/>
          <p:cNvSpPr/>
          <p:nvPr/>
        </p:nvSpPr>
        <p:spPr>
          <a:xfrm>
            <a:off x="7495586" y="1403639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Diamond 174"/>
          <p:cNvSpPr/>
          <p:nvPr/>
        </p:nvSpPr>
        <p:spPr>
          <a:xfrm>
            <a:off x="8240063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041146" y="2029716"/>
            <a:ext cx="5299501" cy="105399"/>
            <a:chOff x="3041146" y="2029716"/>
            <a:chExt cx="5299501" cy="105399"/>
          </a:xfrm>
        </p:grpSpPr>
        <p:sp>
          <p:nvSpPr>
            <p:cNvPr id="274" name="Summing Junction 273"/>
            <p:cNvSpPr/>
            <p:nvPr/>
          </p:nvSpPr>
          <p:spPr>
            <a:xfrm>
              <a:off x="3041146" y="2037900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Summing Junction 277"/>
            <p:cNvSpPr/>
            <p:nvPr/>
          </p:nvSpPr>
          <p:spPr>
            <a:xfrm>
              <a:off x="3480647" y="2036729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Summing Junction 278"/>
            <p:cNvSpPr/>
            <p:nvPr/>
          </p:nvSpPr>
          <p:spPr>
            <a:xfrm>
              <a:off x="3702050" y="203849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Summing Junction 280"/>
            <p:cNvSpPr/>
            <p:nvPr/>
          </p:nvSpPr>
          <p:spPr>
            <a:xfrm>
              <a:off x="4144801" y="204153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Summing Junction 281"/>
            <p:cNvSpPr/>
            <p:nvPr/>
          </p:nvSpPr>
          <p:spPr>
            <a:xfrm>
              <a:off x="4347253" y="203849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Summing Junction 282"/>
            <p:cNvSpPr/>
            <p:nvPr/>
          </p:nvSpPr>
          <p:spPr>
            <a:xfrm>
              <a:off x="4568545" y="203849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Summing Junction 288"/>
            <p:cNvSpPr/>
            <p:nvPr/>
          </p:nvSpPr>
          <p:spPr>
            <a:xfrm>
              <a:off x="7495586" y="2033092"/>
              <a:ext cx="100904" cy="93579"/>
            </a:xfrm>
            <a:prstGeom prst="flowChartSummingJunction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Summing Junction 289"/>
            <p:cNvSpPr/>
            <p:nvPr/>
          </p:nvSpPr>
          <p:spPr>
            <a:xfrm>
              <a:off x="8239743" y="2029716"/>
              <a:ext cx="100904" cy="93579"/>
            </a:xfrm>
            <a:prstGeom prst="flowChartSummingJunction">
              <a:avLst/>
            </a:prstGeom>
            <a:solidFill>
              <a:srgbClr val="6157A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Summing Junction 175"/>
            <p:cNvSpPr/>
            <p:nvPr/>
          </p:nvSpPr>
          <p:spPr>
            <a:xfrm>
              <a:off x="6586158" y="204153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Diamond 176"/>
          <p:cNvSpPr/>
          <p:nvPr/>
        </p:nvSpPr>
        <p:spPr>
          <a:xfrm>
            <a:off x="3035878" y="2353781"/>
            <a:ext cx="100584" cy="100584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Diamond 177"/>
          <p:cNvSpPr/>
          <p:nvPr/>
        </p:nvSpPr>
        <p:spPr>
          <a:xfrm>
            <a:off x="3478007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Diamond 178"/>
          <p:cNvSpPr/>
          <p:nvPr/>
        </p:nvSpPr>
        <p:spPr>
          <a:xfrm>
            <a:off x="3699016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Diamond 179"/>
          <p:cNvSpPr/>
          <p:nvPr/>
        </p:nvSpPr>
        <p:spPr>
          <a:xfrm>
            <a:off x="4144801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Diamond 180"/>
          <p:cNvSpPr/>
          <p:nvPr/>
        </p:nvSpPr>
        <p:spPr>
          <a:xfrm>
            <a:off x="4348820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Diamond 181"/>
          <p:cNvSpPr/>
          <p:nvPr/>
        </p:nvSpPr>
        <p:spPr>
          <a:xfrm>
            <a:off x="4568545" y="2353781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Diamond 182"/>
          <p:cNvSpPr/>
          <p:nvPr/>
        </p:nvSpPr>
        <p:spPr>
          <a:xfrm>
            <a:off x="6578718" y="233652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Diamond 183"/>
          <p:cNvSpPr/>
          <p:nvPr/>
        </p:nvSpPr>
        <p:spPr>
          <a:xfrm>
            <a:off x="7495906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Diamond 184"/>
          <p:cNvSpPr/>
          <p:nvPr/>
        </p:nvSpPr>
        <p:spPr>
          <a:xfrm>
            <a:off x="8240063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Diamond 186"/>
          <p:cNvSpPr/>
          <p:nvPr/>
        </p:nvSpPr>
        <p:spPr>
          <a:xfrm>
            <a:off x="2898109" y="5784896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Diamond 187"/>
          <p:cNvSpPr/>
          <p:nvPr/>
        </p:nvSpPr>
        <p:spPr>
          <a:xfrm>
            <a:off x="3721329" y="5782192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Diamond 188"/>
          <p:cNvSpPr/>
          <p:nvPr/>
        </p:nvSpPr>
        <p:spPr>
          <a:xfrm>
            <a:off x="4557631" y="5782192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Diamond 189"/>
          <p:cNvSpPr/>
          <p:nvPr/>
        </p:nvSpPr>
        <p:spPr>
          <a:xfrm>
            <a:off x="5391871" y="5784896"/>
            <a:ext cx="100584" cy="100584"/>
          </a:xfrm>
          <a:prstGeom prst="diamond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Diamond 191"/>
          <p:cNvSpPr/>
          <p:nvPr/>
        </p:nvSpPr>
        <p:spPr>
          <a:xfrm>
            <a:off x="6188037" y="5782192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Diamond 192"/>
          <p:cNvSpPr/>
          <p:nvPr/>
        </p:nvSpPr>
        <p:spPr>
          <a:xfrm>
            <a:off x="7021285" y="5782192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Diamond 193"/>
          <p:cNvSpPr/>
          <p:nvPr/>
        </p:nvSpPr>
        <p:spPr>
          <a:xfrm>
            <a:off x="7861550" y="5783812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Diamond 195"/>
          <p:cNvSpPr/>
          <p:nvPr/>
        </p:nvSpPr>
        <p:spPr>
          <a:xfrm>
            <a:off x="8699721" y="5782192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Diamond 196"/>
          <p:cNvSpPr/>
          <p:nvPr/>
        </p:nvSpPr>
        <p:spPr>
          <a:xfrm>
            <a:off x="2754909" y="7750062"/>
            <a:ext cx="100584" cy="100584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Diamond 197"/>
          <p:cNvSpPr/>
          <p:nvPr/>
        </p:nvSpPr>
        <p:spPr>
          <a:xfrm>
            <a:off x="3315477" y="7750062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Diamond 198"/>
          <p:cNvSpPr/>
          <p:nvPr/>
        </p:nvSpPr>
        <p:spPr>
          <a:xfrm>
            <a:off x="3854850" y="7750062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Diamond 199"/>
          <p:cNvSpPr/>
          <p:nvPr/>
        </p:nvSpPr>
        <p:spPr>
          <a:xfrm>
            <a:off x="4410764" y="7750062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Diamond 200"/>
          <p:cNvSpPr/>
          <p:nvPr/>
        </p:nvSpPr>
        <p:spPr>
          <a:xfrm>
            <a:off x="4946278" y="7750062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Diamond 201"/>
          <p:cNvSpPr/>
          <p:nvPr/>
        </p:nvSpPr>
        <p:spPr>
          <a:xfrm>
            <a:off x="5492455" y="7750062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Diamond 205"/>
          <p:cNvSpPr/>
          <p:nvPr/>
        </p:nvSpPr>
        <p:spPr>
          <a:xfrm>
            <a:off x="7141781" y="7757711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Diamond 207"/>
          <p:cNvSpPr/>
          <p:nvPr/>
        </p:nvSpPr>
        <p:spPr>
          <a:xfrm>
            <a:off x="7697695" y="775771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Diamond 210"/>
          <p:cNvSpPr/>
          <p:nvPr/>
        </p:nvSpPr>
        <p:spPr>
          <a:xfrm>
            <a:off x="7192073" y="3027478"/>
            <a:ext cx="100584" cy="100584"/>
          </a:xfrm>
          <a:prstGeom prst="diamond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Diamond 211"/>
          <p:cNvSpPr/>
          <p:nvPr/>
        </p:nvSpPr>
        <p:spPr>
          <a:xfrm>
            <a:off x="7632676" y="3027478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Diamond 212"/>
          <p:cNvSpPr/>
          <p:nvPr/>
        </p:nvSpPr>
        <p:spPr>
          <a:xfrm>
            <a:off x="8012906" y="3027478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Diamond 158"/>
          <p:cNvSpPr/>
          <p:nvPr/>
        </p:nvSpPr>
        <p:spPr>
          <a:xfrm>
            <a:off x="3699432" y="4452545"/>
            <a:ext cx="100584" cy="100584"/>
          </a:xfrm>
          <a:prstGeom prst="diamond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Diamond 159"/>
          <p:cNvSpPr/>
          <p:nvPr/>
        </p:nvSpPr>
        <p:spPr>
          <a:xfrm>
            <a:off x="3920857" y="4453101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Diamond 160"/>
          <p:cNvSpPr/>
          <p:nvPr/>
        </p:nvSpPr>
        <p:spPr>
          <a:xfrm>
            <a:off x="5812687" y="445310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Diamond 161"/>
          <p:cNvSpPr/>
          <p:nvPr/>
        </p:nvSpPr>
        <p:spPr>
          <a:xfrm>
            <a:off x="3042018" y="3416441"/>
            <a:ext cx="100584" cy="100584"/>
          </a:xfrm>
          <a:prstGeom prst="diamond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Diamond 203"/>
          <p:cNvSpPr/>
          <p:nvPr/>
        </p:nvSpPr>
        <p:spPr>
          <a:xfrm>
            <a:off x="3263443" y="3416997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Diamond 204"/>
          <p:cNvSpPr/>
          <p:nvPr/>
        </p:nvSpPr>
        <p:spPr>
          <a:xfrm>
            <a:off x="5050405" y="3416997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2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23"/>
          <p:cNvSpPr txBox="1"/>
          <p:nvPr/>
        </p:nvSpPr>
        <p:spPr>
          <a:xfrm>
            <a:off x="7021285" y="2606642"/>
            <a:ext cx="206614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Sample Key</a:t>
            </a:r>
          </a:p>
          <a:p>
            <a:r>
              <a:rPr lang="en-US" sz="1000" dirty="0" smtClean="0"/>
              <a:t>         = 1         = 2        = 3   (RNA-</a:t>
            </a:r>
            <a:r>
              <a:rPr lang="en-US" sz="1000" dirty="0" err="1" smtClean="0"/>
              <a:t>Seq</a:t>
            </a:r>
            <a:r>
              <a:rPr lang="en-US" sz="1000" dirty="0" smtClean="0"/>
              <a:t>)</a:t>
            </a:r>
          </a:p>
          <a:p>
            <a:r>
              <a:rPr lang="en-US" sz="1200" dirty="0"/>
              <a:t> 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       = </a:t>
            </a:r>
            <a:r>
              <a:rPr lang="en-US" sz="1000" dirty="0">
                <a:solidFill>
                  <a:prstClr val="black"/>
                </a:solidFill>
              </a:rPr>
              <a:t>1   </a:t>
            </a:r>
            <a:r>
              <a:rPr lang="en-US" sz="1000" dirty="0" smtClean="0">
                <a:solidFill>
                  <a:prstClr val="black"/>
                </a:solidFill>
              </a:rPr>
              <a:t>      </a:t>
            </a:r>
            <a:r>
              <a:rPr lang="en-US" sz="1000" dirty="0">
                <a:solidFill>
                  <a:prstClr val="black"/>
                </a:solidFill>
              </a:rPr>
              <a:t>= 2     </a:t>
            </a:r>
            <a:r>
              <a:rPr lang="en-US" sz="1000" dirty="0" smtClean="0">
                <a:solidFill>
                  <a:prstClr val="black"/>
                </a:solidFill>
              </a:rPr>
              <a:t>   </a:t>
            </a:r>
            <a:r>
              <a:rPr lang="en-US" sz="1000" dirty="0">
                <a:solidFill>
                  <a:prstClr val="black"/>
                </a:solidFill>
              </a:rPr>
              <a:t>= 3   </a:t>
            </a:r>
            <a:r>
              <a:rPr lang="en-US" sz="1000" dirty="0" smtClean="0">
                <a:solidFill>
                  <a:prstClr val="black"/>
                </a:solidFill>
              </a:rPr>
              <a:t>(Proteins)</a:t>
            </a:r>
            <a:endParaRPr lang="en-US" sz="1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64549" y="249042"/>
            <a:ext cx="12452" cy="763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33" y="550006"/>
            <a:ext cx="140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7635" y="1"/>
            <a:ext cx="2203898" cy="4979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2942" y="1"/>
            <a:ext cx="2291058" cy="26395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31533" y="1"/>
            <a:ext cx="2291058" cy="4979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89505" y="124523"/>
            <a:ext cx="632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</a:t>
            </a:r>
            <a:r>
              <a:rPr lang="en-US" u="sng" dirty="0" smtClean="0"/>
              <a:t>GROWTH PHASE</a:t>
            </a:r>
            <a:endParaRPr lang="en-US" sz="800" u="sng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</a:t>
            </a:r>
          </a:p>
          <a:p>
            <a:pPr algn="ctr"/>
            <a:r>
              <a:rPr lang="en-US" dirty="0" smtClean="0"/>
              <a:t>Exponential		       Stationary		   	Late-Stationary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67479" y="1285542"/>
            <a:ext cx="62910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14011" y="1008448"/>
            <a:ext cx="56717" cy="382088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80432" y="1007191"/>
            <a:ext cx="0" cy="381790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91598" y="1005686"/>
            <a:ext cx="0" cy="38024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10250" y="1003420"/>
            <a:ext cx="0" cy="38089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7155" y="1001669"/>
            <a:ext cx="0" cy="378109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32870" y="1000658"/>
            <a:ext cx="0" cy="379057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52502" y="1000111"/>
            <a:ext cx="0" cy="382495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95253" y="1000412"/>
            <a:ext cx="0" cy="37781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97705" y="999649"/>
            <a:ext cx="0" cy="380005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67479" y="2230371"/>
            <a:ext cx="6254216" cy="3286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67479" y="3270156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67479" y="4281752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621334" y="99688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750888"/>
              </p:ext>
            </p:extLst>
          </p:nvPr>
        </p:nvGraphicFramePr>
        <p:xfrm>
          <a:off x="1533819" y="812801"/>
          <a:ext cx="481854" cy="7117355"/>
        </p:xfrm>
        <a:graphic>
          <a:graphicData uri="http://schemas.openxmlformats.org/drawingml/2006/table">
            <a:tbl>
              <a:tblPr/>
              <a:tblGrid>
                <a:gridCol w="240927"/>
                <a:gridCol w="240927"/>
              </a:tblGrid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 &amp; 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06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Glycerol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244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Gluconate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48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Lactate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Mg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380145"/>
              </p:ext>
            </p:extLst>
          </p:nvPr>
        </p:nvGraphicFramePr>
        <p:xfrm>
          <a:off x="2546063" y="1619651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591793"/>
              </p:ext>
            </p:extLst>
          </p:nvPr>
        </p:nvGraphicFramePr>
        <p:xfrm>
          <a:off x="2535475" y="2608728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937360"/>
              </p:ext>
            </p:extLst>
          </p:nvPr>
        </p:nvGraphicFramePr>
        <p:xfrm>
          <a:off x="2550921" y="3622317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17062"/>
              </p:ext>
            </p:extLst>
          </p:nvPr>
        </p:nvGraphicFramePr>
        <p:xfrm>
          <a:off x="2554406" y="4647949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5097314" y="995878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855690" y="988883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36610" y="98314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859133"/>
              </p:ext>
            </p:extLst>
          </p:nvPr>
        </p:nvGraphicFramePr>
        <p:xfrm>
          <a:off x="4733392" y="1602119"/>
          <a:ext cx="2287896" cy="330200"/>
        </p:xfrm>
        <a:graphic>
          <a:graphicData uri="http://schemas.openxmlformats.org/drawingml/2006/table">
            <a:tbl>
              <a:tblPr/>
              <a:tblGrid>
                <a:gridCol w="762632"/>
                <a:gridCol w="762632"/>
                <a:gridCol w="762632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073913"/>
              </p:ext>
            </p:extLst>
          </p:nvPr>
        </p:nvGraphicFramePr>
        <p:xfrm>
          <a:off x="4733391" y="2596277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171161"/>
              </p:ext>
            </p:extLst>
          </p:nvPr>
        </p:nvGraphicFramePr>
        <p:xfrm>
          <a:off x="4733393" y="3622317"/>
          <a:ext cx="2287893" cy="330200"/>
        </p:xfrm>
        <a:graphic>
          <a:graphicData uri="http://schemas.openxmlformats.org/drawingml/2006/table">
            <a:tbl>
              <a:tblPr/>
              <a:tblGrid>
                <a:gridCol w="762631"/>
                <a:gridCol w="762631"/>
                <a:gridCol w="762631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686226"/>
              </p:ext>
            </p:extLst>
          </p:nvPr>
        </p:nvGraphicFramePr>
        <p:xfrm>
          <a:off x="4733390" y="4649704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7546038" y="976110"/>
            <a:ext cx="0" cy="162016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288573" y="974574"/>
            <a:ext cx="1" cy="163415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585259"/>
              </p:ext>
            </p:extLst>
          </p:nvPr>
        </p:nvGraphicFramePr>
        <p:xfrm>
          <a:off x="7160859" y="1618014"/>
          <a:ext cx="1522948" cy="330200"/>
        </p:xfrm>
        <a:graphic>
          <a:graphicData uri="http://schemas.openxmlformats.org/drawingml/2006/table">
            <a:tbl>
              <a:tblPr/>
              <a:tblGrid>
                <a:gridCol w="761474"/>
                <a:gridCol w="761474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457811"/>
              </p:ext>
            </p:extLst>
          </p:nvPr>
        </p:nvGraphicFramePr>
        <p:xfrm>
          <a:off x="2527634" y="5061956"/>
          <a:ext cx="6628408" cy="890111"/>
        </p:xfrm>
        <a:graphic>
          <a:graphicData uri="http://schemas.openxmlformats.org/drawingml/2006/table">
            <a:tbl>
              <a:tblPr/>
              <a:tblGrid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</a:tblGrid>
              <a:tr h="1781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5mM Na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8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78" name="Straight Arrow Connector 77"/>
          <p:cNvCxnSpPr/>
          <p:nvPr/>
        </p:nvCxnSpPr>
        <p:spPr>
          <a:xfrm>
            <a:off x="4310172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75373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70891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205410"/>
              </p:ext>
            </p:extLst>
          </p:nvPr>
        </p:nvGraphicFramePr>
        <p:xfrm>
          <a:off x="2527631" y="7019656"/>
          <a:ext cx="6616368" cy="913611"/>
        </p:xfrm>
        <a:graphic>
          <a:graphicData uri="http://schemas.openxmlformats.org/drawingml/2006/table">
            <a:tbl>
              <a:tblPr/>
              <a:tblGrid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</a:tblGrid>
              <a:tr h="19486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0.8mM Mg 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1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  <a:tr h="4969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795369"/>
              </p:ext>
            </p:extLst>
          </p:nvPr>
        </p:nvGraphicFramePr>
        <p:xfrm>
          <a:off x="2527633" y="5990536"/>
          <a:ext cx="6616360" cy="926731"/>
        </p:xfrm>
        <a:graphic>
          <a:graphicData uri="http://schemas.openxmlformats.org/drawingml/2006/table">
            <a:tbl>
              <a:tblPr/>
              <a:tblGrid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</a:tblGrid>
              <a:tr h="196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0.005mM Mg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0.02mM Mg</a:t>
                      </a:r>
                    </a:p>
                  </a:txBody>
                  <a:tcPr marL="7034" marR="7034" marT="7034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5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98" name="Straight Arrow Connector 97"/>
          <p:cNvCxnSpPr/>
          <p:nvPr/>
        </p:nvCxnSpPr>
        <p:spPr>
          <a:xfrm flipV="1">
            <a:off x="2627186" y="6663322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82517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92514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702763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8125866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7160858" y="3323631"/>
            <a:ext cx="1926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COMPOSE OF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7 Experiments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21 Batches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143 Data Points (RNA-</a:t>
            </a:r>
            <a:r>
              <a:rPr lang="en-US" sz="1100" dirty="0" err="1" smtClean="0"/>
              <a:t>Seq</a:t>
            </a:r>
            <a:r>
              <a:rPr lang="en-US" sz="1100" dirty="0" smtClean="0"/>
              <a:t>)</a:t>
            </a:r>
          </a:p>
          <a:p>
            <a:pPr marL="171450" indent="-171450">
              <a:buFont typeface="Arial"/>
              <a:buChar char="•"/>
            </a:pPr>
            <a:r>
              <a:rPr lang="en-US" sz="1100" smtClean="0"/>
              <a:t>101 </a:t>
            </a:r>
            <a:r>
              <a:rPr lang="en-US" sz="1100" dirty="0" smtClean="0"/>
              <a:t>Data Points (Proteins)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Carbon Sources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3 Growth Phases </a:t>
            </a:r>
            <a:endParaRPr lang="en-US" sz="11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Different Na Levels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 Different Mg Levels</a:t>
            </a:r>
            <a:endParaRPr lang="en-US" sz="1100" dirty="0"/>
          </a:p>
        </p:txBody>
      </p:sp>
      <p:sp>
        <p:nvSpPr>
          <p:cNvPr id="141" name="TextBox 140"/>
          <p:cNvSpPr txBox="1"/>
          <p:nvPr/>
        </p:nvSpPr>
        <p:spPr>
          <a:xfrm>
            <a:off x="0" y="1111758"/>
            <a:ext cx="1634067" cy="655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Glucose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r>
              <a:rPr lang="en-US" sz="1400" b="1" dirty="0" smtClean="0"/>
              <a:t>Glycerol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Gluconate 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Lactate 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High Sodium Experiment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Low Magnesium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High Magnesium Experiment</a:t>
            </a:r>
            <a:endParaRPr lang="en-US" sz="1400" b="1" dirty="0"/>
          </a:p>
        </p:txBody>
      </p:sp>
      <p:cxnSp>
        <p:nvCxnSpPr>
          <p:cNvPr id="195" name="Straight Arrow Connector 194"/>
          <p:cNvCxnSpPr/>
          <p:nvPr/>
        </p:nvCxnSpPr>
        <p:spPr>
          <a:xfrm flipV="1">
            <a:off x="5301118" y="6657967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6602325" y="6655305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7958118" y="6651688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>
            <a:off x="2624217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>
            <a:off x="3730508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2633558" y="571817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68895" y="166655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172714" y="367950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2617624" y="1043765"/>
            <a:ext cx="5723023" cy="115592"/>
            <a:chOff x="2617624" y="1043765"/>
            <a:chExt cx="5723023" cy="115592"/>
          </a:xfrm>
        </p:grpSpPr>
        <p:sp>
          <p:nvSpPr>
            <p:cNvPr id="15" name="Isosceles Triangle 14"/>
            <p:cNvSpPr/>
            <p:nvPr/>
          </p:nvSpPr>
          <p:spPr>
            <a:xfrm>
              <a:off x="2617624" y="104866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Isosceles Triangle 208"/>
            <p:cNvSpPr/>
            <p:nvPr/>
          </p:nvSpPr>
          <p:spPr>
            <a:xfrm>
              <a:off x="2828284" y="1043765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Isosceles Triangle 209"/>
            <p:cNvSpPr/>
            <p:nvPr/>
          </p:nvSpPr>
          <p:spPr>
            <a:xfrm>
              <a:off x="3045268" y="104866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Isosceles Triangle 213"/>
            <p:cNvSpPr/>
            <p:nvPr/>
          </p:nvSpPr>
          <p:spPr>
            <a:xfrm>
              <a:off x="3260531" y="104866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Isosceles Triangle 214"/>
            <p:cNvSpPr/>
            <p:nvPr/>
          </p:nvSpPr>
          <p:spPr>
            <a:xfrm>
              <a:off x="3482578" y="1043765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Isosceles Triangle 215"/>
            <p:cNvSpPr/>
            <p:nvPr/>
          </p:nvSpPr>
          <p:spPr>
            <a:xfrm>
              <a:off x="3702370" y="1043765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Isosceles Triangle 216"/>
            <p:cNvSpPr/>
            <p:nvPr/>
          </p:nvSpPr>
          <p:spPr>
            <a:xfrm>
              <a:off x="4568545" y="1043765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Isosceles Triangle 217"/>
            <p:cNvSpPr/>
            <p:nvPr/>
          </p:nvSpPr>
          <p:spPr>
            <a:xfrm>
              <a:off x="6584544" y="104866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Isosceles Triangle 218"/>
            <p:cNvSpPr/>
            <p:nvPr/>
          </p:nvSpPr>
          <p:spPr>
            <a:xfrm>
              <a:off x="7495586" y="1043765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Isosceles Triangle 219"/>
            <p:cNvSpPr/>
            <p:nvPr/>
          </p:nvSpPr>
          <p:spPr>
            <a:xfrm>
              <a:off x="8240063" y="104866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2619135" y="1393311"/>
            <a:ext cx="5723023" cy="115592"/>
            <a:chOff x="2617624" y="1043765"/>
            <a:chExt cx="5723023" cy="11559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2" name="Isosceles Triangle 221"/>
            <p:cNvSpPr/>
            <p:nvPr/>
          </p:nvSpPr>
          <p:spPr>
            <a:xfrm>
              <a:off x="2617624" y="1048667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Isosceles Triangle 222"/>
            <p:cNvSpPr/>
            <p:nvPr/>
          </p:nvSpPr>
          <p:spPr>
            <a:xfrm>
              <a:off x="2828284" y="1043765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Isosceles Triangle 224"/>
            <p:cNvSpPr/>
            <p:nvPr/>
          </p:nvSpPr>
          <p:spPr>
            <a:xfrm>
              <a:off x="3045268" y="1048667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Isosceles Triangle 225"/>
            <p:cNvSpPr/>
            <p:nvPr/>
          </p:nvSpPr>
          <p:spPr>
            <a:xfrm>
              <a:off x="3260531" y="1048667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Isosceles Triangle 226"/>
            <p:cNvSpPr/>
            <p:nvPr/>
          </p:nvSpPr>
          <p:spPr>
            <a:xfrm>
              <a:off x="3482578" y="1043765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Isosceles Triangle 227"/>
            <p:cNvSpPr/>
            <p:nvPr/>
          </p:nvSpPr>
          <p:spPr>
            <a:xfrm>
              <a:off x="3702370" y="1043765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Isosceles Triangle 228"/>
            <p:cNvSpPr/>
            <p:nvPr/>
          </p:nvSpPr>
          <p:spPr>
            <a:xfrm>
              <a:off x="4568545" y="1043765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Isosceles Triangle 229"/>
            <p:cNvSpPr/>
            <p:nvPr/>
          </p:nvSpPr>
          <p:spPr>
            <a:xfrm>
              <a:off x="6584544" y="1048667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Isosceles Triangle 230"/>
            <p:cNvSpPr/>
            <p:nvPr/>
          </p:nvSpPr>
          <p:spPr>
            <a:xfrm>
              <a:off x="7495586" y="1043765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Isosceles Triangle 231"/>
            <p:cNvSpPr/>
            <p:nvPr/>
          </p:nvSpPr>
          <p:spPr>
            <a:xfrm>
              <a:off x="8240063" y="1048667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040789" y="2331269"/>
            <a:ext cx="5301369" cy="110857"/>
            <a:chOff x="3040789" y="2331269"/>
            <a:chExt cx="5301369" cy="110857"/>
          </a:xfrm>
        </p:grpSpPr>
        <p:sp>
          <p:nvSpPr>
            <p:cNvPr id="243" name="Isosceles Triangle 242"/>
            <p:cNvSpPr/>
            <p:nvPr/>
          </p:nvSpPr>
          <p:spPr>
            <a:xfrm>
              <a:off x="3484089" y="2331269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Isosceles Triangle 243"/>
            <p:cNvSpPr/>
            <p:nvPr/>
          </p:nvSpPr>
          <p:spPr>
            <a:xfrm>
              <a:off x="3703881" y="2331269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Isosceles Triangle 244"/>
            <p:cNvSpPr/>
            <p:nvPr/>
          </p:nvSpPr>
          <p:spPr>
            <a:xfrm>
              <a:off x="4146704" y="2331269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Isosceles Triangle 245"/>
            <p:cNvSpPr/>
            <p:nvPr/>
          </p:nvSpPr>
          <p:spPr>
            <a:xfrm>
              <a:off x="4349396" y="2331436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Isosceles Triangle 246"/>
            <p:cNvSpPr/>
            <p:nvPr/>
          </p:nvSpPr>
          <p:spPr>
            <a:xfrm>
              <a:off x="6587750" y="2331269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Isosceles Triangle 247"/>
            <p:cNvSpPr/>
            <p:nvPr/>
          </p:nvSpPr>
          <p:spPr>
            <a:xfrm>
              <a:off x="7502218" y="2331436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Isosceles Triangle 248"/>
            <p:cNvSpPr/>
            <p:nvPr/>
          </p:nvSpPr>
          <p:spPr>
            <a:xfrm>
              <a:off x="8241574" y="2331436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4577593" y="2331436"/>
              <a:ext cx="100584" cy="1106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3040789" y="2331436"/>
              <a:ext cx="100584" cy="1106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035878" y="2044899"/>
            <a:ext cx="5306281" cy="111598"/>
            <a:chOff x="3035878" y="2044899"/>
            <a:chExt cx="5306281" cy="111598"/>
          </a:xfrm>
        </p:grpSpPr>
        <p:sp>
          <p:nvSpPr>
            <p:cNvPr id="12" name="Rectangle 11"/>
            <p:cNvSpPr/>
            <p:nvPr/>
          </p:nvSpPr>
          <p:spPr>
            <a:xfrm>
              <a:off x="7502216" y="2044899"/>
              <a:ext cx="100584" cy="1106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Isosceles Triangle 232"/>
            <p:cNvSpPr/>
            <p:nvPr/>
          </p:nvSpPr>
          <p:spPr>
            <a:xfrm>
              <a:off x="3035878" y="204580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Isosceles Triangle 233"/>
            <p:cNvSpPr/>
            <p:nvPr/>
          </p:nvSpPr>
          <p:spPr>
            <a:xfrm>
              <a:off x="3485201" y="2044899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Isosceles Triangle 234"/>
            <p:cNvSpPr/>
            <p:nvPr/>
          </p:nvSpPr>
          <p:spPr>
            <a:xfrm>
              <a:off x="3703520" y="204580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Isosceles Triangle 235"/>
            <p:cNvSpPr/>
            <p:nvPr/>
          </p:nvSpPr>
          <p:spPr>
            <a:xfrm>
              <a:off x="4144801" y="204580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Isosceles Triangle 236"/>
            <p:cNvSpPr/>
            <p:nvPr/>
          </p:nvSpPr>
          <p:spPr>
            <a:xfrm>
              <a:off x="4348546" y="2044899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Isosceles Triangle 237"/>
            <p:cNvSpPr/>
            <p:nvPr/>
          </p:nvSpPr>
          <p:spPr>
            <a:xfrm>
              <a:off x="4569283" y="204580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Isosceles Triangle 238"/>
            <p:cNvSpPr/>
            <p:nvPr/>
          </p:nvSpPr>
          <p:spPr>
            <a:xfrm>
              <a:off x="6584544" y="204580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Summing Junction 257"/>
            <p:cNvSpPr/>
            <p:nvPr/>
          </p:nvSpPr>
          <p:spPr>
            <a:xfrm>
              <a:off x="8241575" y="2045807"/>
              <a:ext cx="100584" cy="110690"/>
            </a:xfrm>
            <a:prstGeom prst="flowChartSummingJunctio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040790" y="3043051"/>
            <a:ext cx="2106656" cy="110690"/>
            <a:chOff x="3040790" y="3043051"/>
            <a:chExt cx="2106656" cy="110690"/>
          </a:xfrm>
        </p:grpSpPr>
        <p:sp>
          <p:nvSpPr>
            <p:cNvPr id="259" name="Summing Junction 258"/>
            <p:cNvSpPr/>
            <p:nvPr/>
          </p:nvSpPr>
          <p:spPr>
            <a:xfrm>
              <a:off x="3040790" y="3043051"/>
              <a:ext cx="100584" cy="110690"/>
            </a:xfrm>
            <a:prstGeom prst="flowChartSummingJunctio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259171" y="3043051"/>
              <a:ext cx="100584" cy="1106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Isosceles Triangle 261"/>
            <p:cNvSpPr/>
            <p:nvPr/>
          </p:nvSpPr>
          <p:spPr>
            <a:xfrm>
              <a:off x="5046862" y="304305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3041468" y="3352746"/>
            <a:ext cx="2106656" cy="110690"/>
            <a:chOff x="3040790" y="3043051"/>
            <a:chExt cx="2106656" cy="110690"/>
          </a:xfrm>
        </p:grpSpPr>
        <p:sp>
          <p:nvSpPr>
            <p:cNvPr id="265" name="Summing Junction 264"/>
            <p:cNvSpPr/>
            <p:nvPr/>
          </p:nvSpPr>
          <p:spPr>
            <a:xfrm>
              <a:off x="3040790" y="3043051"/>
              <a:ext cx="100584" cy="110690"/>
            </a:xfrm>
            <a:prstGeom prst="flowChartSummingJunction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3259171" y="3043051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Isosceles Triangle 266"/>
            <p:cNvSpPr/>
            <p:nvPr/>
          </p:nvSpPr>
          <p:spPr>
            <a:xfrm>
              <a:off x="5046862" y="3043051"/>
              <a:ext cx="100584" cy="110690"/>
            </a:xfrm>
            <a:prstGeom prst="triangle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3702713" y="4075147"/>
            <a:ext cx="2205698" cy="110690"/>
            <a:chOff x="3040790" y="3043051"/>
            <a:chExt cx="2205698" cy="110690"/>
          </a:xfrm>
        </p:grpSpPr>
        <p:sp>
          <p:nvSpPr>
            <p:cNvPr id="272" name="Summing Junction 271"/>
            <p:cNvSpPr/>
            <p:nvPr/>
          </p:nvSpPr>
          <p:spPr>
            <a:xfrm>
              <a:off x="3040790" y="3043051"/>
              <a:ext cx="100584" cy="110690"/>
            </a:xfrm>
            <a:prstGeom prst="flowChartSummingJunctio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259171" y="3043051"/>
              <a:ext cx="100584" cy="1106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Isosceles Triangle 274"/>
            <p:cNvSpPr/>
            <p:nvPr/>
          </p:nvSpPr>
          <p:spPr>
            <a:xfrm>
              <a:off x="5145904" y="304305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3710275" y="4419798"/>
            <a:ext cx="2199872" cy="110690"/>
            <a:chOff x="3046616" y="3043051"/>
            <a:chExt cx="2199872" cy="110690"/>
          </a:xfrm>
        </p:grpSpPr>
        <p:sp>
          <p:nvSpPr>
            <p:cNvPr id="277" name="Summing Junction 276"/>
            <p:cNvSpPr/>
            <p:nvPr/>
          </p:nvSpPr>
          <p:spPr>
            <a:xfrm>
              <a:off x="3046616" y="3043051"/>
              <a:ext cx="100584" cy="110690"/>
            </a:xfrm>
            <a:prstGeom prst="flowChartSummingJunction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3253345" y="3043051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Isosceles Triangle 283"/>
            <p:cNvSpPr/>
            <p:nvPr/>
          </p:nvSpPr>
          <p:spPr>
            <a:xfrm>
              <a:off x="5145904" y="3043051"/>
              <a:ext cx="100584" cy="110690"/>
            </a:xfrm>
            <a:prstGeom prst="triangle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904774" y="5780005"/>
            <a:ext cx="5868862" cy="118135"/>
            <a:chOff x="2904774" y="5780005"/>
            <a:chExt cx="5868862" cy="118135"/>
          </a:xfrm>
        </p:grpSpPr>
        <p:sp>
          <p:nvSpPr>
            <p:cNvPr id="328" name="Rectangle 327"/>
            <p:cNvSpPr/>
            <p:nvPr/>
          </p:nvSpPr>
          <p:spPr>
            <a:xfrm>
              <a:off x="2904774" y="5780005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3724682" y="5780005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4557538" y="5787450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6196586" y="5780005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7025568" y="5787450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7857534" y="5783244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8673052" y="5780005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Summing Junction 335"/>
            <p:cNvSpPr/>
            <p:nvPr/>
          </p:nvSpPr>
          <p:spPr>
            <a:xfrm>
              <a:off x="5391871" y="5780005"/>
              <a:ext cx="100584" cy="110690"/>
            </a:xfrm>
            <a:prstGeom prst="flowChartSummingJunction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898109" y="5509222"/>
            <a:ext cx="5875527" cy="113762"/>
            <a:chOff x="2898109" y="5509222"/>
            <a:chExt cx="5875527" cy="113762"/>
          </a:xfrm>
        </p:grpSpPr>
        <p:sp>
          <p:nvSpPr>
            <p:cNvPr id="285" name="Isosceles Triangle 284"/>
            <p:cNvSpPr/>
            <p:nvPr/>
          </p:nvSpPr>
          <p:spPr>
            <a:xfrm>
              <a:off x="2898109" y="5509222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Isosceles Triangle 285"/>
            <p:cNvSpPr/>
            <p:nvPr/>
          </p:nvSpPr>
          <p:spPr>
            <a:xfrm>
              <a:off x="3719856" y="5509222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Isosceles Triangle 286"/>
            <p:cNvSpPr/>
            <p:nvPr/>
          </p:nvSpPr>
          <p:spPr>
            <a:xfrm>
              <a:off x="5391871" y="5509222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Isosceles Triangle 322"/>
            <p:cNvSpPr/>
            <p:nvPr/>
          </p:nvSpPr>
          <p:spPr>
            <a:xfrm>
              <a:off x="7857534" y="5509222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Isosceles Triangle 323"/>
            <p:cNvSpPr/>
            <p:nvPr/>
          </p:nvSpPr>
          <p:spPr>
            <a:xfrm>
              <a:off x="8673052" y="5512294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6196585" y="5512294"/>
              <a:ext cx="100584" cy="1106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7027638" y="5512294"/>
              <a:ext cx="100584" cy="1106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Summing Junction 336"/>
            <p:cNvSpPr/>
            <p:nvPr/>
          </p:nvSpPr>
          <p:spPr>
            <a:xfrm>
              <a:off x="4557631" y="5509222"/>
              <a:ext cx="100584" cy="110690"/>
            </a:xfrm>
            <a:prstGeom prst="flowChartSummingJunctio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805681" y="6483061"/>
            <a:ext cx="6066306" cy="180886"/>
            <a:chOff x="2805681" y="6483061"/>
            <a:chExt cx="6066306" cy="180886"/>
          </a:xfrm>
        </p:grpSpPr>
        <p:cxnSp>
          <p:nvCxnSpPr>
            <p:cNvPr id="191" name="Straight Arrow Connector 190"/>
            <p:cNvCxnSpPr/>
            <p:nvPr/>
          </p:nvCxnSpPr>
          <p:spPr>
            <a:xfrm flipV="1">
              <a:off x="3972330" y="6656713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Isosceles Triangle 337"/>
            <p:cNvSpPr/>
            <p:nvPr/>
          </p:nvSpPr>
          <p:spPr>
            <a:xfrm>
              <a:off x="2805681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Isosceles Triangle 338"/>
            <p:cNvSpPr/>
            <p:nvPr/>
          </p:nvSpPr>
          <p:spPr>
            <a:xfrm>
              <a:off x="3482578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Isosceles Triangle 339"/>
            <p:cNvSpPr/>
            <p:nvPr/>
          </p:nvSpPr>
          <p:spPr>
            <a:xfrm>
              <a:off x="4126144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Isosceles Triangle 340"/>
            <p:cNvSpPr/>
            <p:nvPr/>
          </p:nvSpPr>
          <p:spPr>
            <a:xfrm>
              <a:off x="4792644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Isosceles Triangle 341"/>
            <p:cNvSpPr/>
            <p:nvPr/>
          </p:nvSpPr>
          <p:spPr>
            <a:xfrm>
              <a:off x="5454279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Isosceles Triangle 342"/>
            <p:cNvSpPr/>
            <p:nvPr/>
          </p:nvSpPr>
          <p:spPr>
            <a:xfrm>
              <a:off x="6120779" y="6486886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Isosceles Triangle 343"/>
            <p:cNvSpPr/>
            <p:nvPr/>
          </p:nvSpPr>
          <p:spPr>
            <a:xfrm>
              <a:off x="6774422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Isosceles Triangle 344"/>
            <p:cNvSpPr/>
            <p:nvPr/>
          </p:nvSpPr>
          <p:spPr>
            <a:xfrm>
              <a:off x="7441242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Isosceles Triangle 345"/>
            <p:cNvSpPr/>
            <p:nvPr/>
          </p:nvSpPr>
          <p:spPr>
            <a:xfrm>
              <a:off x="8107136" y="6486886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Isosceles Triangle 346"/>
            <p:cNvSpPr/>
            <p:nvPr/>
          </p:nvSpPr>
          <p:spPr>
            <a:xfrm>
              <a:off x="8771403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754909" y="7486027"/>
            <a:ext cx="6137337" cy="112271"/>
            <a:chOff x="2754909" y="7486027"/>
            <a:chExt cx="6137337" cy="112271"/>
          </a:xfrm>
        </p:grpSpPr>
        <p:sp>
          <p:nvSpPr>
            <p:cNvPr id="348" name="Isosceles Triangle 347"/>
            <p:cNvSpPr/>
            <p:nvPr/>
          </p:nvSpPr>
          <p:spPr>
            <a:xfrm>
              <a:off x="2754909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Isosceles Triangle 348"/>
            <p:cNvSpPr/>
            <p:nvPr/>
          </p:nvSpPr>
          <p:spPr>
            <a:xfrm>
              <a:off x="3315477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Isosceles Triangle 349"/>
            <p:cNvSpPr/>
            <p:nvPr/>
          </p:nvSpPr>
          <p:spPr>
            <a:xfrm>
              <a:off x="3855170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Isosceles Triangle 350"/>
            <p:cNvSpPr/>
            <p:nvPr/>
          </p:nvSpPr>
          <p:spPr>
            <a:xfrm>
              <a:off x="4410764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Isosceles Triangle 351"/>
            <p:cNvSpPr/>
            <p:nvPr/>
          </p:nvSpPr>
          <p:spPr>
            <a:xfrm>
              <a:off x="4948817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Isosceles Triangle 352"/>
            <p:cNvSpPr/>
            <p:nvPr/>
          </p:nvSpPr>
          <p:spPr>
            <a:xfrm>
              <a:off x="5490753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Isosceles Triangle 353"/>
            <p:cNvSpPr/>
            <p:nvPr/>
          </p:nvSpPr>
          <p:spPr>
            <a:xfrm>
              <a:off x="6042160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Isosceles Triangle 354"/>
            <p:cNvSpPr/>
            <p:nvPr/>
          </p:nvSpPr>
          <p:spPr>
            <a:xfrm>
              <a:off x="6587750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Isosceles Triangle 355"/>
            <p:cNvSpPr/>
            <p:nvPr/>
          </p:nvSpPr>
          <p:spPr>
            <a:xfrm>
              <a:off x="7154287" y="7487608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Isosceles Triangle 356"/>
            <p:cNvSpPr/>
            <p:nvPr/>
          </p:nvSpPr>
          <p:spPr>
            <a:xfrm>
              <a:off x="7698015" y="7487608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Isosceles Triangle 357"/>
            <p:cNvSpPr/>
            <p:nvPr/>
          </p:nvSpPr>
          <p:spPr>
            <a:xfrm>
              <a:off x="8241575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Isosceles Triangle 358"/>
            <p:cNvSpPr/>
            <p:nvPr/>
          </p:nvSpPr>
          <p:spPr>
            <a:xfrm>
              <a:off x="8791662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0" name="Isosceles Triangle 359"/>
          <p:cNvSpPr/>
          <p:nvPr/>
        </p:nvSpPr>
        <p:spPr>
          <a:xfrm>
            <a:off x="3313820" y="7751600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Isosceles Triangle 360"/>
          <p:cNvSpPr/>
          <p:nvPr/>
        </p:nvSpPr>
        <p:spPr>
          <a:xfrm>
            <a:off x="3854850" y="7751600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Isosceles Triangle 361"/>
          <p:cNvSpPr/>
          <p:nvPr/>
        </p:nvSpPr>
        <p:spPr>
          <a:xfrm>
            <a:off x="4398338" y="7751600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Isosceles Triangle 362"/>
          <p:cNvSpPr/>
          <p:nvPr/>
        </p:nvSpPr>
        <p:spPr>
          <a:xfrm>
            <a:off x="4948817" y="7751600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Isosceles Triangle 363"/>
          <p:cNvSpPr/>
          <p:nvPr/>
        </p:nvSpPr>
        <p:spPr>
          <a:xfrm>
            <a:off x="5490753" y="7751600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Isosceles Triangle 366"/>
          <p:cNvSpPr/>
          <p:nvPr/>
        </p:nvSpPr>
        <p:spPr>
          <a:xfrm>
            <a:off x="7697695" y="7751600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/>
          <p:cNvSpPr/>
          <p:nvPr/>
        </p:nvSpPr>
        <p:spPr>
          <a:xfrm>
            <a:off x="7160858" y="7751600"/>
            <a:ext cx="100584" cy="110690"/>
          </a:xfrm>
          <a:prstGeom prst="rect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2754909" y="7751600"/>
            <a:ext cx="100584" cy="110690"/>
          </a:xfrm>
          <a:prstGeom prst="rect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Summing Junction 369"/>
          <p:cNvSpPr/>
          <p:nvPr/>
        </p:nvSpPr>
        <p:spPr>
          <a:xfrm>
            <a:off x="7192073" y="2853654"/>
            <a:ext cx="100584" cy="110690"/>
          </a:xfrm>
          <a:prstGeom prst="flowChartSummingJunction">
            <a:avLst/>
          </a:prstGeom>
          <a:solidFill>
            <a:schemeClr val="accent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Summing Junction 370"/>
          <p:cNvSpPr/>
          <p:nvPr/>
        </p:nvSpPr>
        <p:spPr>
          <a:xfrm>
            <a:off x="7192073" y="3017372"/>
            <a:ext cx="100584" cy="110690"/>
          </a:xfrm>
          <a:prstGeom prst="flowChartSummingJunction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/>
          <p:cNvSpPr/>
          <p:nvPr/>
        </p:nvSpPr>
        <p:spPr>
          <a:xfrm>
            <a:off x="7632676" y="2847828"/>
            <a:ext cx="100584" cy="11069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/>
          <p:cNvSpPr/>
          <p:nvPr/>
        </p:nvSpPr>
        <p:spPr>
          <a:xfrm>
            <a:off x="7632676" y="3017372"/>
            <a:ext cx="100584" cy="110690"/>
          </a:xfrm>
          <a:prstGeom prst="rect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Isosceles Triangle 373"/>
          <p:cNvSpPr/>
          <p:nvPr/>
        </p:nvSpPr>
        <p:spPr>
          <a:xfrm>
            <a:off x="8025282" y="2832235"/>
            <a:ext cx="100584" cy="110690"/>
          </a:xfrm>
          <a:prstGeom prst="triangle">
            <a:avLst/>
          </a:prstGeom>
          <a:solidFill>
            <a:schemeClr val="accent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Isosceles Triangle 374"/>
          <p:cNvSpPr/>
          <p:nvPr/>
        </p:nvSpPr>
        <p:spPr>
          <a:xfrm>
            <a:off x="8025282" y="3017372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9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23"/>
          <p:cNvSpPr txBox="1"/>
          <p:nvPr/>
        </p:nvSpPr>
        <p:spPr>
          <a:xfrm>
            <a:off x="7021285" y="2545587"/>
            <a:ext cx="224789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/>
              <a:t>Sample Key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         = 1            = 2          = 3   (RNA-</a:t>
            </a:r>
            <a:r>
              <a:rPr lang="en-US" sz="1000" dirty="0" err="1" smtClean="0"/>
              <a:t>Seq</a:t>
            </a:r>
            <a:r>
              <a:rPr lang="en-US" sz="1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       = </a:t>
            </a:r>
            <a:r>
              <a:rPr lang="en-US" sz="1000" dirty="0">
                <a:solidFill>
                  <a:prstClr val="black"/>
                </a:solidFill>
              </a:rPr>
              <a:t>1   </a:t>
            </a:r>
            <a:r>
              <a:rPr lang="en-US" sz="1000" dirty="0" smtClean="0">
                <a:solidFill>
                  <a:prstClr val="black"/>
                </a:solidFill>
              </a:rPr>
              <a:t>         </a:t>
            </a:r>
            <a:r>
              <a:rPr lang="en-US" sz="1000" dirty="0">
                <a:solidFill>
                  <a:prstClr val="black"/>
                </a:solidFill>
              </a:rPr>
              <a:t>= 2     </a:t>
            </a:r>
            <a:r>
              <a:rPr lang="en-US" sz="1000" dirty="0" smtClean="0">
                <a:solidFill>
                  <a:prstClr val="black"/>
                </a:solidFill>
              </a:rPr>
              <a:t>     </a:t>
            </a:r>
            <a:r>
              <a:rPr lang="en-US" sz="1000" dirty="0">
                <a:solidFill>
                  <a:prstClr val="black"/>
                </a:solidFill>
              </a:rPr>
              <a:t>= 3   </a:t>
            </a:r>
            <a:r>
              <a:rPr lang="en-US" sz="1000" dirty="0" smtClean="0">
                <a:solidFill>
                  <a:prstClr val="black"/>
                </a:solidFill>
              </a:rPr>
              <a:t>(Proteins)</a:t>
            </a:r>
            <a:endParaRPr lang="en-US" sz="1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64549" y="249042"/>
            <a:ext cx="12452" cy="763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33" y="550006"/>
            <a:ext cx="140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7635" y="1"/>
            <a:ext cx="2203898" cy="4979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2942" y="1"/>
            <a:ext cx="2291058" cy="26395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31533" y="1"/>
            <a:ext cx="2291058" cy="4979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89505" y="124523"/>
            <a:ext cx="632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</a:t>
            </a:r>
            <a:r>
              <a:rPr lang="en-US" u="sng" dirty="0" smtClean="0"/>
              <a:t>GROWTH PHASE</a:t>
            </a:r>
            <a:endParaRPr lang="en-US" sz="800" u="sng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</a:t>
            </a:r>
          </a:p>
          <a:p>
            <a:pPr algn="ctr"/>
            <a:r>
              <a:rPr lang="en-US" dirty="0" smtClean="0"/>
              <a:t>Exponential		       Stationary		   	Late-Stationary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67479" y="1285542"/>
            <a:ext cx="62910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14011" y="1008448"/>
            <a:ext cx="56717" cy="382088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80432" y="1007191"/>
            <a:ext cx="0" cy="381790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91598" y="1005686"/>
            <a:ext cx="0" cy="38024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10250" y="1003420"/>
            <a:ext cx="0" cy="38089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7155" y="1001669"/>
            <a:ext cx="0" cy="378109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33945" y="936947"/>
            <a:ext cx="0" cy="379057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52502" y="1000111"/>
            <a:ext cx="0" cy="382495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95253" y="1000412"/>
            <a:ext cx="0" cy="37781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97705" y="999649"/>
            <a:ext cx="0" cy="380005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67479" y="2230371"/>
            <a:ext cx="6254216" cy="3286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67479" y="3270156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67479" y="4281752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621334" y="99688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448766"/>
              </p:ext>
            </p:extLst>
          </p:nvPr>
        </p:nvGraphicFramePr>
        <p:xfrm>
          <a:off x="1533819" y="812801"/>
          <a:ext cx="481854" cy="7117355"/>
        </p:xfrm>
        <a:graphic>
          <a:graphicData uri="http://schemas.openxmlformats.org/drawingml/2006/table">
            <a:tbl>
              <a:tblPr/>
              <a:tblGrid>
                <a:gridCol w="240927"/>
                <a:gridCol w="240927"/>
              </a:tblGrid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 &amp; 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06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Glycerol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244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Gluconate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48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Lactate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Mg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571360"/>
              </p:ext>
            </p:extLst>
          </p:nvPr>
        </p:nvGraphicFramePr>
        <p:xfrm>
          <a:off x="2546063" y="1619651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785512"/>
              </p:ext>
            </p:extLst>
          </p:nvPr>
        </p:nvGraphicFramePr>
        <p:xfrm>
          <a:off x="2535475" y="2608728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733734"/>
              </p:ext>
            </p:extLst>
          </p:nvPr>
        </p:nvGraphicFramePr>
        <p:xfrm>
          <a:off x="2550921" y="3622317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212510"/>
              </p:ext>
            </p:extLst>
          </p:nvPr>
        </p:nvGraphicFramePr>
        <p:xfrm>
          <a:off x="2554406" y="4647949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5097314" y="995878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855690" y="988883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36610" y="98314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789596"/>
              </p:ext>
            </p:extLst>
          </p:nvPr>
        </p:nvGraphicFramePr>
        <p:xfrm>
          <a:off x="4733392" y="1602119"/>
          <a:ext cx="2287896" cy="330200"/>
        </p:xfrm>
        <a:graphic>
          <a:graphicData uri="http://schemas.openxmlformats.org/drawingml/2006/table">
            <a:tbl>
              <a:tblPr/>
              <a:tblGrid>
                <a:gridCol w="762632"/>
                <a:gridCol w="762632"/>
                <a:gridCol w="762632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020799"/>
              </p:ext>
            </p:extLst>
          </p:nvPr>
        </p:nvGraphicFramePr>
        <p:xfrm>
          <a:off x="4733391" y="2596277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764314"/>
              </p:ext>
            </p:extLst>
          </p:nvPr>
        </p:nvGraphicFramePr>
        <p:xfrm>
          <a:off x="4733393" y="3622317"/>
          <a:ext cx="2287893" cy="330200"/>
        </p:xfrm>
        <a:graphic>
          <a:graphicData uri="http://schemas.openxmlformats.org/drawingml/2006/table">
            <a:tbl>
              <a:tblPr/>
              <a:tblGrid>
                <a:gridCol w="762631"/>
                <a:gridCol w="762631"/>
                <a:gridCol w="762631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743054"/>
              </p:ext>
            </p:extLst>
          </p:nvPr>
        </p:nvGraphicFramePr>
        <p:xfrm>
          <a:off x="4733390" y="4649704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7546038" y="976110"/>
            <a:ext cx="0" cy="162016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288573" y="974574"/>
            <a:ext cx="1" cy="163415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523719"/>
              </p:ext>
            </p:extLst>
          </p:nvPr>
        </p:nvGraphicFramePr>
        <p:xfrm>
          <a:off x="7160859" y="1618014"/>
          <a:ext cx="1522948" cy="330200"/>
        </p:xfrm>
        <a:graphic>
          <a:graphicData uri="http://schemas.openxmlformats.org/drawingml/2006/table">
            <a:tbl>
              <a:tblPr/>
              <a:tblGrid>
                <a:gridCol w="761474"/>
                <a:gridCol w="761474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610431"/>
              </p:ext>
            </p:extLst>
          </p:nvPr>
        </p:nvGraphicFramePr>
        <p:xfrm>
          <a:off x="2527634" y="5061956"/>
          <a:ext cx="6628408" cy="890111"/>
        </p:xfrm>
        <a:graphic>
          <a:graphicData uri="http://schemas.openxmlformats.org/drawingml/2006/table">
            <a:tbl>
              <a:tblPr/>
              <a:tblGrid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</a:tblGrid>
              <a:tr h="1781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5mM Na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8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78" name="Straight Arrow Connector 77"/>
          <p:cNvCxnSpPr/>
          <p:nvPr/>
        </p:nvCxnSpPr>
        <p:spPr>
          <a:xfrm>
            <a:off x="4310172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75373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70891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70984"/>
              </p:ext>
            </p:extLst>
          </p:nvPr>
        </p:nvGraphicFramePr>
        <p:xfrm>
          <a:off x="2527631" y="6978910"/>
          <a:ext cx="6616368" cy="996695"/>
        </p:xfrm>
        <a:graphic>
          <a:graphicData uri="http://schemas.openxmlformats.org/drawingml/2006/table">
            <a:tbl>
              <a:tblPr/>
              <a:tblGrid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</a:tblGrid>
              <a:tr h="21258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0.8mM Mg 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1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  <a:tr h="54217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404502"/>
              </p:ext>
            </p:extLst>
          </p:nvPr>
        </p:nvGraphicFramePr>
        <p:xfrm>
          <a:off x="2527633" y="5990536"/>
          <a:ext cx="6616360" cy="926731"/>
        </p:xfrm>
        <a:graphic>
          <a:graphicData uri="http://schemas.openxmlformats.org/drawingml/2006/table">
            <a:tbl>
              <a:tblPr/>
              <a:tblGrid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</a:tblGrid>
              <a:tr h="196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0.005mM Mg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0.02mM Mg</a:t>
                      </a:r>
                    </a:p>
                  </a:txBody>
                  <a:tcPr marL="7034" marR="7034" marT="7034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5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sp>
        <p:nvSpPr>
          <p:cNvPr id="140" name="TextBox 139"/>
          <p:cNvSpPr txBox="1"/>
          <p:nvPr/>
        </p:nvSpPr>
        <p:spPr>
          <a:xfrm>
            <a:off x="7160858" y="3323631"/>
            <a:ext cx="1926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DATA COMPOSED </a:t>
            </a:r>
            <a:r>
              <a:rPr lang="en-US" sz="1200" dirty="0" smtClean="0"/>
              <a:t>OF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7 Experiments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21 Batches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143 Data Points (RNA-</a:t>
            </a:r>
            <a:r>
              <a:rPr lang="en-US" sz="1100" dirty="0" err="1" smtClean="0"/>
              <a:t>Seq</a:t>
            </a:r>
            <a:r>
              <a:rPr lang="en-US" sz="1100" dirty="0" smtClean="0"/>
              <a:t>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101 Data Points (Proteins)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Carbon Sources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3 Growth Phases </a:t>
            </a:r>
            <a:endParaRPr lang="en-US" sz="11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Different Na Levels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 Different Mg Levels</a:t>
            </a:r>
            <a:endParaRPr lang="en-US" sz="1100" dirty="0"/>
          </a:p>
        </p:txBody>
      </p:sp>
      <p:sp>
        <p:nvSpPr>
          <p:cNvPr id="141" name="TextBox 140"/>
          <p:cNvSpPr txBox="1"/>
          <p:nvPr/>
        </p:nvSpPr>
        <p:spPr>
          <a:xfrm>
            <a:off x="0" y="1111758"/>
            <a:ext cx="1634067" cy="655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Glucose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r>
              <a:rPr lang="en-US" sz="1400" b="1" dirty="0" smtClean="0"/>
              <a:t>Glycerol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Gluconate 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Lactate 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High Sodium Experiment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Low Magnesium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High Magnesium Experiment</a:t>
            </a:r>
            <a:endParaRPr lang="en-US" sz="14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2624217" y="7701068"/>
            <a:ext cx="6463217" cy="0"/>
            <a:chOff x="2624217" y="7667113"/>
            <a:chExt cx="6463217" cy="0"/>
          </a:xfrm>
        </p:grpSpPr>
        <p:cxnSp>
          <p:nvCxnSpPr>
            <p:cNvPr id="126" name="Straight Arrow Connector 125"/>
            <p:cNvCxnSpPr/>
            <p:nvPr/>
          </p:nvCxnSpPr>
          <p:spPr>
            <a:xfrm>
              <a:off x="482517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592514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702763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8125866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>
              <a:off x="2624217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/>
            <p:cNvCxnSpPr/>
            <p:nvPr/>
          </p:nvCxnSpPr>
          <p:spPr>
            <a:xfrm>
              <a:off x="3730508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Straight Arrow Connector 154"/>
          <p:cNvCxnSpPr/>
          <p:nvPr/>
        </p:nvCxnSpPr>
        <p:spPr>
          <a:xfrm>
            <a:off x="2633558" y="571817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68895" y="166655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172714" y="367950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2574840" y="1280160"/>
            <a:ext cx="5809622" cy="315373"/>
            <a:chOff x="2574840" y="1280160"/>
            <a:chExt cx="5809622" cy="315373"/>
          </a:xfrm>
        </p:grpSpPr>
        <p:grpSp>
          <p:nvGrpSpPr>
            <p:cNvPr id="185" name="Group 184"/>
            <p:cNvGrpSpPr/>
            <p:nvPr/>
          </p:nvGrpSpPr>
          <p:grpSpPr>
            <a:xfrm>
              <a:off x="6540722" y="1280160"/>
              <a:ext cx="191776" cy="315373"/>
              <a:chOff x="5113014" y="916288"/>
              <a:chExt cx="191776" cy="315373"/>
            </a:xfrm>
          </p:grpSpPr>
          <p:sp>
            <p:nvSpPr>
              <p:cNvPr id="186" name="Equal 18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Minus 18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7450150" y="1280160"/>
              <a:ext cx="191776" cy="315373"/>
              <a:chOff x="5113014" y="916288"/>
              <a:chExt cx="191776" cy="315373"/>
            </a:xfrm>
          </p:grpSpPr>
          <p:sp>
            <p:nvSpPr>
              <p:cNvPr id="189" name="Equal 18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Minus 18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8192686" y="1280160"/>
              <a:ext cx="191776" cy="315373"/>
              <a:chOff x="5113014" y="916288"/>
              <a:chExt cx="191776" cy="315373"/>
            </a:xfrm>
          </p:grpSpPr>
          <p:sp>
            <p:nvSpPr>
              <p:cNvPr id="193" name="Equal 19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Minus 19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4525446" y="1280160"/>
              <a:ext cx="191776" cy="315373"/>
              <a:chOff x="5113014" y="916288"/>
              <a:chExt cx="191776" cy="315373"/>
            </a:xfrm>
          </p:grpSpPr>
          <p:sp>
            <p:nvSpPr>
              <p:cNvPr id="197" name="Equal 19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Minus 19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3650301" y="1280160"/>
              <a:ext cx="191776" cy="315373"/>
              <a:chOff x="5113014" y="916288"/>
              <a:chExt cx="191776" cy="315373"/>
            </a:xfrm>
          </p:grpSpPr>
          <p:sp>
            <p:nvSpPr>
              <p:cNvPr id="200" name="Equal 19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Minus 20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3436982" y="1280160"/>
              <a:ext cx="191776" cy="315373"/>
              <a:chOff x="5113014" y="916288"/>
              <a:chExt cx="191776" cy="315373"/>
            </a:xfrm>
          </p:grpSpPr>
          <p:sp>
            <p:nvSpPr>
              <p:cNvPr id="204" name="Equal 20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Minus 20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>
              <a:off x="3214362" y="1280160"/>
              <a:ext cx="191776" cy="315373"/>
              <a:chOff x="5113014" y="916288"/>
              <a:chExt cx="191776" cy="315373"/>
            </a:xfrm>
          </p:grpSpPr>
          <p:sp>
            <p:nvSpPr>
              <p:cNvPr id="208" name="Equal 20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Minus 21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3005358" y="1280160"/>
              <a:ext cx="191776" cy="315373"/>
              <a:chOff x="5113014" y="916288"/>
              <a:chExt cx="191776" cy="315373"/>
            </a:xfrm>
          </p:grpSpPr>
          <p:sp>
            <p:nvSpPr>
              <p:cNvPr id="213" name="Equal 21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Minus 23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1" name="Group 240"/>
            <p:cNvGrpSpPr/>
            <p:nvPr/>
          </p:nvGrpSpPr>
          <p:grpSpPr>
            <a:xfrm>
              <a:off x="2784544" y="1280160"/>
              <a:ext cx="191776" cy="315373"/>
              <a:chOff x="5113014" y="916288"/>
              <a:chExt cx="191776" cy="315373"/>
            </a:xfrm>
          </p:grpSpPr>
          <p:sp>
            <p:nvSpPr>
              <p:cNvPr id="242" name="Equal 24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Minus 25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2574840" y="1280160"/>
              <a:ext cx="191776" cy="315373"/>
              <a:chOff x="5113014" y="916288"/>
              <a:chExt cx="191776" cy="315373"/>
            </a:xfrm>
          </p:grpSpPr>
          <p:sp>
            <p:nvSpPr>
              <p:cNvPr id="253" name="Equal 25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Minus 25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2567479" y="923544"/>
            <a:ext cx="5823455" cy="315373"/>
            <a:chOff x="2567479" y="923544"/>
            <a:chExt cx="5823455" cy="315373"/>
          </a:xfrm>
        </p:grpSpPr>
        <p:grpSp>
          <p:nvGrpSpPr>
            <p:cNvPr id="257" name="Group 256"/>
            <p:cNvGrpSpPr/>
            <p:nvPr/>
          </p:nvGrpSpPr>
          <p:grpSpPr>
            <a:xfrm>
              <a:off x="2567479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60" name="Equal 2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Minus 26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9" name="Group 268"/>
            <p:cNvGrpSpPr/>
            <p:nvPr/>
          </p:nvGrpSpPr>
          <p:grpSpPr>
            <a:xfrm>
              <a:off x="2784544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70" name="Equal 26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Minus 27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4" name="Group 273"/>
            <p:cNvGrpSpPr/>
            <p:nvPr/>
          </p:nvGrpSpPr>
          <p:grpSpPr>
            <a:xfrm>
              <a:off x="2998693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78" name="Equal 27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9" name="Minus 27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321436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2" name="Equal 28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Minus 28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8" name="Group 287"/>
            <p:cNvGrpSpPr/>
            <p:nvPr/>
          </p:nvGrpSpPr>
          <p:grpSpPr>
            <a:xfrm>
              <a:off x="344562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9" name="Equal 28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0" name="Minus 28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>
              <a:off x="3656614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2" name="Equal 29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3" name="Minus 29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4" name="Group 293"/>
            <p:cNvGrpSpPr/>
            <p:nvPr/>
          </p:nvGrpSpPr>
          <p:grpSpPr>
            <a:xfrm>
              <a:off x="4522383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5" name="Equal 29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6" name="Minus 29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7" name="Group 296"/>
            <p:cNvGrpSpPr/>
            <p:nvPr/>
          </p:nvGrpSpPr>
          <p:grpSpPr>
            <a:xfrm>
              <a:off x="654072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8" name="Equal 29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Minus 29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0" name="Group 299"/>
            <p:cNvGrpSpPr/>
            <p:nvPr/>
          </p:nvGrpSpPr>
          <p:grpSpPr>
            <a:xfrm>
              <a:off x="744124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301" name="Equal 30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Minus 30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>
              <a:off x="8199158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304" name="Equal 30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Minus 30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005358" y="1883664"/>
            <a:ext cx="5374842" cy="315373"/>
            <a:chOff x="3005358" y="1883664"/>
            <a:chExt cx="5374842" cy="315373"/>
          </a:xfrm>
        </p:grpSpPr>
        <p:grpSp>
          <p:nvGrpSpPr>
            <p:cNvPr id="306" name="Group 305"/>
            <p:cNvGrpSpPr/>
            <p:nvPr/>
          </p:nvGrpSpPr>
          <p:grpSpPr>
            <a:xfrm>
              <a:off x="3005358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07" name="Equal 30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Minus 30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9" name="Group 308"/>
            <p:cNvGrpSpPr/>
            <p:nvPr/>
          </p:nvGrpSpPr>
          <p:grpSpPr>
            <a:xfrm>
              <a:off x="3436982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0" name="Equal 30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1" name="Minus 31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3" name="Group 312"/>
            <p:cNvGrpSpPr/>
            <p:nvPr/>
          </p:nvGrpSpPr>
          <p:grpSpPr>
            <a:xfrm>
              <a:off x="3650301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4" name="Equal 31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Minus 31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6" name="Group 315"/>
            <p:cNvGrpSpPr/>
            <p:nvPr/>
          </p:nvGrpSpPr>
          <p:grpSpPr>
            <a:xfrm>
              <a:off x="4099365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7" name="Equal 31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Minus 31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9" name="Group 318"/>
            <p:cNvGrpSpPr/>
            <p:nvPr/>
          </p:nvGrpSpPr>
          <p:grpSpPr>
            <a:xfrm>
              <a:off x="4302450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20" name="Equal 31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Minus 32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2" name="Group 321"/>
            <p:cNvGrpSpPr/>
            <p:nvPr/>
          </p:nvGrpSpPr>
          <p:grpSpPr>
            <a:xfrm>
              <a:off x="4523710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25" name="Equal 32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Minus 32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5" name="Group 364"/>
            <p:cNvGrpSpPr/>
            <p:nvPr/>
          </p:nvGrpSpPr>
          <p:grpSpPr>
            <a:xfrm>
              <a:off x="6538355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66" name="Equal 36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6" name="Minus 37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8" name="Equal 377"/>
            <p:cNvSpPr/>
            <p:nvPr/>
          </p:nvSpPr>
          <p:spPr>
            <a:xfrm>
              <a:off x="7450150" y="1956816"/>
              <a:ext cx="191776" cy="208828"/>
            </a:xfrm>
            <a:prstGeom prst="mathEqual">
              <a:avLst/>
            </a:prstGeom>
            <a:solidFill>
              <a:srgbClr val="558ED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3" name="Minus 382"/>
            <p:cNvSpPr/>
            <p:nvPr/>
          </p:nvSpPr>
          <p:spPr>
            <a:xfrm>
              <a:off x="8192686" y="1956816"/>
              <a:ext cx="187514" cy="204566"/>
            </a:xfrm>
            <a:prstGeom prst="mathMinus">
              <a:avLst/>
            </a:prstGeom>
            <a:solidFill>
              <a:srgbClr val="558ED5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002650" y="2221992"/>
            <a:ext cx="5377550" cy="315373"/>
            <a:chOff x="3002650" y="2221992"/>
            <a:chExt cx="5377550" cy="315373"/>
          </a:xfrm>
        </p:grpSpPr>
        <p:grpSp>
          <p:nvGrpSpPr>
            <p:cNvPr id="384" name="Group 383"/>
            <p:cNvGrpSpPr/>
            <p:nvPr/>
          </p:nvGrpSpPr>
          <p:grpSpPr>
            <a:xfrm>
              <a:off x="3438057" y="2221992"/>
              <a:ext cx="191776" cy="315373"/>
              <a:chOff x="5113014" y="916288"/>
              <a:chExt cx="191776" cy="315373"/>
            </a:xfrm>
          </p:grpSpPr>
          <p:sp>
            <p:nvSpPr>
              <p:cNvPr id="385" name="Equal 38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Minus 38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7" name="Group 386"/>
            <p:cNvGrpSpPr/>
            <p:nvPr/>
          </p:nvGrpSpPr>
          <p:grpSpPr>
            <a:xfrm>
              <a:off x="3661553" y="2221992"/>
              <a:ext cx="191776" cy="315373"/>
              <a:chOff x="5113014" y="916288"/>
              <a:chExt cx="191776" cy="315373"/>
            </a:xfrm>
          </p:grpSpPr>
          <p:sp>
            <p:nvSpPr>
              <p:cNvPr id="388" name="Equal 38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Minus 38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0" name="Group 389"/>
            <p:cNvGrpSpPr/>
            <p:nvPr/>
          </p:nvGrpSpPr>
          <p:grpSpPr>
            <a:xfrm>
              <a:off x="4099365" y="2221992"/>
              <a:ext cx="191776" cy="315373"/>
              <a:chOff x="5113014" y="916288"/>
              <a:chExt cx="191776" cy="315373"/>
            </a:xfrm>
          </p:grpSpPr>
          <p:sp>
            <p:nvSpPr>
              <p:cNvPr id="391" name="Equal 39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Minus 39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3" name="Group 392"/>
            <p:cNvGrpSpPr/>
            <p:nvPr/>
          </p:nvGrpSpPr>
          <p:grpSpPr>
            <a:xfrm>
              <a:off x="4302153" y="2221992"/>
              <a:ext cx="191776" cy="315373"/>
              <a:chOff x="5113014" y="916288"/>
              <a:chExt cx="191776" cy="315373"/>
            </a:xfrm>
          </p:grpSpPr>
          <p:sp>
            <p:nvSpPr>
              <p:cNvPr id="394" name="Equal 39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Minus 39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6" name="Group 395"/>
            <p:cNvGrpSpPr/>
            <p:nvPr/>
          </p:nvGrpSpPr>
          <p:grpSpPr>
            <a:xfrm>
              <a:off x="6538355" y="2221992"/>
              <a:ext cx="191776" cy="315373"/>
              <a:chOff x="5113014" y="916288"/>
              <a:chExt cx="191776" cy="315373"/>
            </a:xfrm>
          </p:grpSpPr>
          <p:sp>
            <p:nvSpPr>
              <p:cNvPr id="397" name="Equal 39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Minus 39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9" name="Group 398"/>
            <p:cNvGrpSpPr/>
            <p:nvPr/>
          </p:nvGrpSpPr>
          <p:grpSpPr>
            <a:xfrm>
              <a:off x="7450150" y="2221992"/>
              <a:ext cx="191776" cy="315373"/>
              <a:chOff x="5113014" y="916288"/>
              <a:chExt cx="191776" cy="315373"/>
            </a:xfrm>
          </p:grpSpPr>
          <p:sp>
            <p:nvSpPr>
              <p:cNvPr id="400" name="Equal 39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Minus 40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2" name="Group 401"/>
            <p:cNvGrpSpPr/>
            <p:nvPr/>
          </p:nvGrpSpPr>
          <p:grpSpPr>
            <a:xfrm>
              <a:off x="8188424" y="2221992"/>
              <a:ext cx="191776" cy="315373"/>
              <a:chOff x="5113014" y="916288"/>
              <a:chExt cx="191776" cy="315373"/>
            </a:xfrm>
          </p:grpSpPr>
          <p:sp>
            <p:nvSpPr>
              <p:cNvPr id="403" name="Equal 40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Minus 40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5" name="Equal 404"/>
            <p:cNvSpPr/>
            <p:nvPr/>
          </p:nvSpPr>
          <p:spPr>
            <a:xfrm>
              <a:off x="3002650" y="2295144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6" name="Equal 405"/>
            <p:cNvSpPr/>
            <p:nvPr/>
          </p:nvSpPr>
          <p:spPr>
            <a:xfrm>
              <a:off x="4532974" y="2295144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009620" y="2906982"/>
            <a:ext cx="2183582" cy="315373"/>
            <a:chOff x="3009620" y="2906982"/>
            <a:chExt cx="2183582" cy="315373"/>
          </a:xfrm>
        </p:grpSpPr>
        <p:grpSp>
          <p:nvGrpSpPr>
            <p:cNvPr id="407" name="Group 406"/>
            <p:cNvGrpSpPr/>
            <p:nvPr/>
          </p:nvGrpSpPr>
          <p:grpSpPr>
            <a:xfrm>
              <a:off x="5001426" y="290698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08" name="Equal 40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Minus 40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0" name="Equal 409"/>
            <p:cNvSpPr/>
            <p:nvPr/>
          </p:nvSpPr>
          <p:spPr>
            <a:xfrm>
              <a:off x="3214362" y="2980944"/>
              <a:ext cx="191776" cy="208828"/>
            </a:xfrm>
            <a:prstGeom prst="mathEqual">
              <a:avLst/>
            </a:prstGeom>
            <a:solidFill>
              <a:srgbClr val="558ED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1" name="Minus 410"/>
            <p:cNvSpPr/>
            <p:nvPr/>
          </p:nvSpPr>
          <p:spPr>
            <a:xfrm>
              <a:off x="3009620" y="2980944"/>
              <a:ext cx="187514" cy="204566"/>
            </a:xfrm>
            <a:prstGeom prst="mathMinus">
              <a:avLst/>
            </a:prstGeom>
            <a:solidFill>
              <a:srgbClr val="558ED5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3015140" y="3266718"/>
            <a:ext cx="2183582" cy="315373"/>
            <a:chOff x="3009620" y="2906982"/>
            <a:chExt cx="2183582" cy="315373"/>
          </a:xfrm>
          <a:solidFill>
            <a:srgbClr val="FFFF00"/>
          </a:solidFill>
        </p:grpSpPr>
        <p:grpSp>
          <p:nvGrpSpPr>
            <p:cNvPr id="413" name="Group 412"/>
            <p:cNvGrpSpPr/>
            <p:nvPr/>
          </p:nvGrpSpPr>
          <p:grpSpPr>
            <a:xfrm>
              <a:off x="5001426" y="2906982"/>
              <a:ext cx="191776" cy="315373"/>
              <a:chOff x="5113014" y="916288"/>
              <a:chExt cx="191776" cy="315373"/>
            </a:xfrm>
            <a:grpFill/>
          </p:grpSpPr>
          <p:sp>
            <p:nvSpPr>
              <p:cNvPr id="416" name="Equal 41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Minus 41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4" name="Equal 413"/>
            <p:cNvSpPr/>
            <p:nvPr/>
          </p:nvSpPr>
          <p:spPr>
            <a:xfrm>
              <a:off x="3214362" y="2980944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5" name="Minus 414"/>
            <p:cNvSpPr/>
            <p:nvPr/>
          </p:nvSpPr>
          <p:spPr>
            <a:xfrm>
              <a:off x="3009620" y="2980944"/>
              <a:ext cx="187514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654563" y="3892044"/>
            <a:ext cx="2296049" cy="315373"/>
            <a:chOff x="3654563" y="3909322"/>
            <a:chExt cx="2296049" cy="315373"/>
          </a:xfrm>
        </p:grpSpPr>
        <p:sp>
          <p:nvSpPr>
            <p:cNvPr id="418" name="Minus 417"/>
            <p:cNvSpPr/>
            <p:nvPr/>
          </p:nvSpPr>
          <p:spPr>
            <a:xfrm>
              <a:off x="3654563" y="3986784"/>
              <a:ext cx="187514" cy="204566"/>
            </a:xfrm>
            <a:prstGeom prst="mathMinus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Equal 418"/>
            <p:cNvSpPr/>
            <p:nvPr/>
          </p:nvSpPr>
          <p:spPr>
            <a:xfrm>
              <a:off x="3876087" y="3986784"/>
              <a:ext cx="191776" cy="208828"/>
            </a:xfrm>
            <a:prstGeom prst="mathEqual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20" name="Group 419"/>
            <p:cNvGrpSpPr/>
            <p:nvPr/>
          </p:nvGrpSpPr>
          <p:grpSpPr>
            <a:xfrm>
              <a:off x="5758836" y="3909322"/>
              <a:ext cx="191776" cy="315373"/>
              <a:chOff x="510437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21" name="Equal 420"/>
              <p:cNvSpPr/>
              <p:nvPr/>
            </p:nvSpPr>
            <p:spPr>
              <a:xfrm>
                <a:off x="510437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Minus 421"/>
              <p:cNvSpPr/>
              <p:nvPr/>
            </p:nvSpPr>
            <p:spPr>
              <a:xfrm>
                <a:off x="510437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24" name="Minus 423"/>
          <p:cNvSpPr/>
          <p:nvPr/>
        </p:nvSpPr>
        <p:spPr>
          <a:xfrm>
            <a:off x="3651443" y="4363798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Equal 424"/>
          <p:cNvSpPr/>
          <p:nvPr/>
        </p:nvSpPr>
        <p:spPr>
          <a:xfrm>
            <a:off x="3872967" y="436379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26" name="Group 425"/>
          <p:cNvGrpSpPr/>
          <p:nvPr/>
        </p:nvGrpSpPr>
        <p:grpSpPr>
          <a:xfrm>
            <a:off x="5764356" y="4286336"/>
            <a:ext cx="191776" cy="315373"/>
            <a:chOff x="5113014" y="916288"/>
            <a:chExt cx="191776" cy="315373"/>
          </a:xfrm>
          <a:solidFill>
            <a:srgbClr val="FFFF00"/>
          </a:solidFill>
        </p:grpSpPr>
        <p:sp>
          <p:nvSpPr>
            <p:cNvPr id="427" name="Equal 426"/>
            <p:cNvSpPr/>
            <p:nvPr/>
          </p:nvSpPr>
          <p:spPr>
            <a:xfrm>
              <a:off x="511301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8" name="Minus 427"/>
            <p:cNvSpPr/>
            <p:nvPr/>
          </p:nvSpPr>
          <p:spPr>
            <a:xfrm>
              <a:off x="511301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855493" y="5404104"/>
            <a:ext cx="5987199" cy="315373"/>
            <a:chOff x="2855493" y="5404104"/>
            <a:chExt cx="5987199" cy="315373"/>
          </a:xfrm>
        </p:grpSpPr>
        <p:grpSp>
          <p:nvGrpSpPr>
            <p:cNvPr id="429" name="Group 428"/>
            <p:cNvGrpSpPr/>
            <p:nvPr/>
          </p:nvGrpSpPr>
          <p:grpSpPr>
            <a:xfrm>
              <a:off x="2855493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0" name="Equal 42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Minus 43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2" name="Group 431"/>
            <p:cNvGrpSpPr/>
            <p:nvPr/>
          </p:nvGrpSpPr>
          <p:grpSpPr>
            <a:xfrm>
              <a:off x="3677120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3" name="Equal 43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Minus 43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5" name="Group 434"/>
            <p:cNvGrpSpPr/>
            <p:nvPr/>
          </p:nvGrpSpPr>
          <p:grpSpPr>
            <a:xfrm>
              <a:off x="5341111" y="5404104"/>
              <a:ext cx="191776" cy="315373"/>
              <a:chOff x="509573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6" name="Equal 435"/>
              <p:cNvSpPr/>
              <p:nvPr/>
            </p:nvSpPr>
            <p:spPr>
              <a:xfrm>
                <a:off x="509573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Minus 436"/>
              <p:cNvSpPr/>
              <p:nvPr/>
            </p:nvSpPr>
            <p:spPr>
              <a:xfrm>
                <a:off x="509573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8" name="Group 437"/>
            <p:cNvGrpSpPr/>
            <p:nvPr/>
          </p:nvGrpSpPr>
          <p:grpSpPr>
            <a:xfrm>
              <a:off x="7808716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9" name="Equal 43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0" name="Minus 43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1" name="Group 440"/>
            <p:cNvGrpSpPr/>
            <p:nvPr/>
          </p:nvGrpSpPr>
          <p:grpSpPr>
            <a:xfrm>
              <a:off x="8650916" y="5404104"/>
              <a:ext cx="191776" cy="315373"/>
              <a:chOff x="513029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42" name="Equal 441"/>
              <p:cNvSpPr/>
              <p:nvPr/>
            </p:nvSpPr>
            <p:spPr>
              <a:xfrm>
                <a:off x="513029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3" name="Minus 442"/>
              <p:cNvSpPr/>
              <p:nvPr/>
            </p:nvSpPr>
            <p:spPr>
              <a:xfrm>
                <a:off x="513029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4" name="Minus 443"/>
            <p:cNvSpPr/>
            <p:nvPr/>
          </p:nvSpPr>
          <p:spPr>
            <a:xfrm>
              <a:off x="4513542" y="5477256"/>
              <a:ext cx="187514" cy="204566"/>
            </a:xfrm>
            <a:prstGeom prst="mathMinus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Equal 444"/>
            <p:cNvSpPr/>
            <p:nvPr/>
          </p:nvSpPr>
          <p:spPr>
            <a:xfrm>
              <a:off x="6160024" y="5477256"/>
              <a:ext cx="191776" cy="208828"/>
            </a:xfrm>
            <a:prstGeom prst="mathEqual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6" name="Equal 445"/>
            <p:cNvSpPr/>
            <p:nvPr/>
          </p:nvSpPr>
          <p:spPr>
            <a:xfrm>
              <a:off x="6979737" y="5477256"/>
              <a:ext cx="191776" cy="208828"/>
            </a:xfrm>
            <a:prstGeom prst="mathEqual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47" name="Equal 446"/>
          <p:cNvSpPr/>
          <p:nvPr/>
        </p:nvSpPr>
        <p:spPr>
          <a:xfrm>
            <a:off x="2856181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8" name="Equal 447"/>
          <p:cNvSpPr/>
          <p:nvPr/>
        </p:nvSpPr>
        <p:spPr>
          <a:xfrm>
            <a:off x="3681191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9" name="Equal 448"/>
          <p:cNvSpPr/>
          <p:nvPr/>
        </p:nvSpPr>
        <p:spPr>
          <a:xfrm>
            <a:off x="4517436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0" name="Equal 449"/>
          <p:cNvSpPr/>
          <p:nvPr/>
        </p:nvSpPr>
        <p:spPr>
          <a:xfrm>
            <a:off x="6160583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1" name="Equal 450"/>
          <p:cNvSpPr/>
          <p:nvPr/>
        </p:nvSpPr>
        <p:spPr>
          <a:xfrm>
            <a:off x="6979737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2" name="Equal 451"/>
          <p:cNvSpPr/>
          <p:nvPr/>
        </p:nvSpPr>
        <p:spPr>
          <a:xfrm>
            <a:off x="7808716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3" name="Equal 452"/>
          <p:cNvSpPr/>
          <p:nvPr/>
        </p:nvSpPr>
        <p:spPr>
          <a:xfrm>
            <a:off x="8653329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4" name="Minus 453"/>
          <p:cNvSpPr/>
          <p:nvPr/>
        </p:nvSpPr>
        <p:spPr>
          <a:xfrm>
            <a:off x="5341111" y="5733288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627186" y="6706722"/>
            <a:ext cx="6476754" cy="7234"/>
            <a:chOff x="2627186" y="6665976"/>
            <a:chExt cx="6476754" cy="7234"/>
          </a:xfrm>
        </p:grpSpPr>
        <p:cxnSp>
          <p:nvCxnSpPr>
            <p:cNvPr id="98" name="Straight Arrow Connector 97"/>
            <p:cNvCxnSpPr/>
            <p:nvPr/>
          </p:nvCxnSpPr>
          <p:spPr>
            <a:xfrm flipV="1">
              <a:off x="2627186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1">
              <a:off x="5301118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/>
            <p:nvPr/>
          </p:nvCxnSpPr>
          <p:spPr>
            <a:xfrm flipV="1">
              <a:off x="6602325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 flipV="1">
              <a:off x="7958118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Arrow Connector 454"/>
            <p:cNvCxnSpPr/>
            <p:nvPr/>
          </p:nvCxnSpPr>
          <p:spPr>
            <a:xfrm flipV="1">
              <a:off x="3972330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2766616" y="6391656"/>
            <a:ext cx="6150967" cy="315373"/>
            <a:chOff x="2766616" y="6391656"/>
            <a:chExt cx="6150967" cy="315373"/>
          </a:xfrm>
        </p:grpSpPr>
        <p:grpSp>
          <p:nvGrpSpPr>
            <p:cNvPr id="456" name="Group 455"/>
            <p:cNvGrpSpPr/>
            <p:nvPr/>
          </p:nvGrpSpPr>
          <p:grpSpPr>
            <a:xfrm>
              <a:off x="2766616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57" name="Equal 45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8" name="Minus 45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9" name="Group 458"/>
            <p:cNvGrpSpPr/>
            <p:nvPr/>
          </p:nvGrpSpPr>
          <p:grpSpPr>
            <a:xfrm>
              <a:off x="3419671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0" name="Equal 4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1" name="Minus 46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2" name="Group 461"/>
            <p:cNvGrpSpPr/>
            <p:nvPr/>
          </p:nvGrpSpPr>
          <p:grpSpPr>
            <a:xfrm>
              <a:off x="4099365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3" name="Equal 46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4" name="Minus 46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5" name="Group 464"/>
            <p:cNvGrpSpPr/>
            <p:nvPr/>
          </p:nvGrpSpPr>
          <p:grpSpPr>
            <a:xfrm>
              <a:off x="474942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6" name="Equal 46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7" name="Minus 46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8" name="Group 467"/>
            <p:cNvGrpSpPr/>
            <p:nvPr/>
          </p:nvGrpSpPr>
          <p:grpSpPr>
            <a:xfrm>
              <a:off x="5413145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9" name="Equal 46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0" name="Minus 46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1" name="Group 470"/>
            <p:cNvGrpSpPr/>
            <p:nvPr/>
          </p:nvGrpSpPr>
          <p:grpSpPr>
            <a:xfrm>
              <a:off x="6068321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2" name="Equal 47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3" name="Minus 47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4" name="Group 473"/>
            <p:cNvGrpSpPr/>
            <p:nvPr/>
          </p:nvGrpSpPr>
          <p:grpSpPr>
            <a:xfrm>
              <a:off x="674347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5" name="Equal 47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6" name="Minus 47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7" name="Group 476"/>
            <p:cNvGrpSpPr/>
            <p:nvPr/>
          </p:nvGrpSpPr>
          <p:grpSpPr>
            <a:xfrm>
              <a:off x="740163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8" name="Equal 47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9" name="Minus 47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0" name="Group 479"/>
            <p:cNvGrpSpPr/>
            <p:nvPr/>
          </p:nvGrpSpPr>
          <p:grpSpPr>
            <a:xfrm>
              <a:off x="8063383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1" name="Equal 48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2" name="Minus 48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3" name="Group 482"/>
            <p:cNvGrpSpPr/>
            <p:nvPr/>
          </p:nvGrpSpPr>
          <p:grpSpPr>
            <a:xfrm>
              <a:off x="8725807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4" name="Equal 48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5" name="Minus 48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2703089" y="7388352"/>
            <a:ext cx="6259973" cy="315373"/>
            <a:chOff x="2703089" y="7388352"/>
            <a:chExt cx="6259973" cy="315373"/>
          </a:xfrm>
        </p:grpSpPr>
        <p:grpSp>
          <p:nvGrpSpPr>
            <p:cNvPr id="486" name="Group 485"/>
            <p:cNvGrpSpPr/>
            <p:nvPr/>
          </p:nvGrpSpPr>
          <p:grpSpPr>
            <a:xfrm>
              <a:off x="3259101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7" name="Equal 48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8" name="Minus 48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2" name="Group 491"/>
            <p:cNvGrpSpPr/>
            <p:nvPr/>
          </p:nvGrpSpPr>
          <p:grpSpPr>
            <a:xfrm>
              <a:off x="2703089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3" name="Equal 49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4" name="Minus 49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5" name="Group 494"/>
            <p:cNvGrpSpPr/>
            <p:nvPr/>
          </p:nvGrpSpPr>
          <p:grpSpPr>
            <a:xfrm>
              <a:off x="3802503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6" name="Equal 49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7" name="Minus 49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8" name="Group 497"/>
            <p:cNvGrpSpPr/>
            <p:nvPr/>
          </p:nvGrpSpPr>
          <p:grpSpPr>
            <a:xfrm>
              <a:off x="436374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9" name="Equal 49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0" name="Minus 49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1" name="Group 500"/>
            <p:cNvGrpSpPr/>
            <p:nvPr/>
          </p:nvGrpSpPr>
          <p:grpSpPr>
            <a:xfrm>
              <a:off x="490561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2" name="Equal 50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Minus 50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4" name="Group 503"/>
            <p:cNvGrpSpPr/>
            <p:nvPr/>
          </p:nvGrpSpPr>
          <p:grpSpPr>
            <a:xfrm>
              <a:off x="5465130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5" name="Equal 50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6" name="Minus 50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7" name="Group 506"/>
            <p:cNvGrpSpPr/>
            <p:nvPr/>
          </p:nvGrpSpPr>
          <p:grpSpPr>
            <a:xfrm>
              <a:off x="6014992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8" name="Equal 50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Minus 50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0" name="Group 509"/>
            <p:cNvGrpSpPr/>
            <p:nvPr/>
          </p:nvGrpSpPr>
          <p:grpSpPr>
            <a:xfrm>
              <a:off x="6565644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1" name="Equal 51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2" name="Minus 51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3" name="Group 512"/>
            <p:cNvGrpSpPr/>
            <p:nvPr/>
          </p:nvGrpSpPr>
          <p:grpSpPr>
            <a:xfrm>
              <a:off x="711446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4" name="Equal 51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5" name="Minus 51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6" name="Group 515"/>
            <p:cNvGrpSpPr/>
            <p:nvPr/>
          </p:nvGrpSpPr>
          <p:grpSpPr>
            <a:xfrm>
              <a:off x="7672586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7" name="Equal 51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8" name="Minus 51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9" name="Group 518"/>
            <p:cNvGrpSpPr/>
            <p:nvPr/>
          </p:nvGrpSpPr>
          <p:grpSpPr>
            <a:xfrm>
              <a:off x="822092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20" name="Equal 51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1" name="Minus 52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2" name="Group 521"/>
            <p:cNvGrpSpPr/>
            <p:nvPr/>
          </p:nvGrpSpPr>
          <p:grpSpPr>
            <a:xfrm>
              <a:off x="8771286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23" name="Equal 52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4" name="Minus 52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2703089" y="7669781"/>
            <a:ext cx="5164249" cy="315373"/>
            <a:chOff x="2703089" y="7669781"/>
            <a:chExt cx="5164249" cy="315373"/>
          </a:xfrm>
        </p:grpSpPr>
        <p:grpSp>
          <p:nvGrpSpPr>
            <p:cNvPr id="526" name="Group 525"/>
            <p:cNvGrpSpPr/>
            <p:nvPr/>
          </p:nvGrpSpPr>
          <p:grpSpPr>
            <a:xfrm>
              <a:off x="3262077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60" name="Equal 5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1" name="Minus 56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8" name="Group 527"/>
            <p:cNvGrpSpPr/>
            <p:nvPr/>
          </p:nvGrpSpPr>
          <p:grpSpPr>
            <a:xfrm>
              <a:off x="3805479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6" name="Equal 55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7" name="Minus 55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9" name="Group 528"/>
            <p:cNvGrpSpPr/>
            <p:nvPr/>
          </p:nvGrpSpPr>
          <p:grpSpPr>
            <a:xfrm>
              <a:off x="4366721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4" name="Equal 55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5" name="Minus 55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0" name="Group 529"/>
            <p:cNvGrpSpPr/>
            <p:nvPr/>
          </p:nvGrpSpPr>
          <p:grpSpPr>
            <a:xfrm>
              <a:off x="4908591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2" name="Equal 55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3" name="Minus 55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1" name="Group 530"/>
            <p:cNvGrpSpPr/>
            <p:nvPr/>
          </p:nvGrpSpPr>
          <p:grpSpPr>
            <a:xfrm>
              <a:off x="5468106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0" name="Equal 54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1" name="Minus 55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5" name="Group 534"/>
            <p:cNvGrpSpPr/>
            <p:nvPr/>
          </p:nvGrpSpPr>
          <p:grpSpPr>
            <a:xfrm>
              <a:off x="7675562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42" name="Equal 54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3" name="Minus 54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2" name="Equal 561"/>
            <p:cNvSpPr/>
            <p:nvPr/>
          </p:nvSpPr>
          <p:spPr>
            <a:xfrm>
              <a:off x="2703089" y="7744968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3" name="Equal 562"/>
            <p:cNvSpPr/>
            <p:nvPr/>
          </p:nvSpPr>
          <p:spPr>
            <a:xfrm>
              <a:off x="7114972" y="7744968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23" name="Minus 322"/>
          <p:cNvSpPr/>
          <p:nvPr/>
        </p:nvSpPr>
        <p:spPr>
          <a:xfrm>
            <a:off x="7148740" y="2878661"/>
            <a:ext cx="187514" cy="204566"/>
          </a:xfrm>
          <a:prstGeom prst="mathMinu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Equal 323"/>
          <p:cNvSpPr/>
          <p:nvPr/>
        </p:nvSpPr>
        <p:spPr>
          <a:xfrm>
            <a:off x="7652946" y="2866450"/>
            <a:ext cx="191776" cy="208828"/>
          </a:xfrm>
          <a:prstGeom prst="mathEqual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26" name="Group 325"/>
          <p:cNvGrpSpPr/>
          <p:nvPr/>
        </p:nvGrpSpPr>
        <p:grpSpPr>
          <a:xfrm>
            <a:off x="8089615" y="2796175"/>
            <a:ext cx="191776" cy="315373"/>
            <a:chOff x="5113014" y="916288"/>
            <a:chExt cx="191776" cy="315373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27" name="Equal 326"/>
            <p:cNvSpPr/>
            <p:nvPr/>
          </p:nvSpPr>
          <p:spPr>
            <a:xfrm>
              <a:off x="511301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8" name="Minus 327"/>
            <p:cNvSpPr/>
            <p:nvPr/>
          </p:nvSpPr>
          <p:spPr>
            <a:xfrm>
              <a:off x="511301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0" name="Minus 329"/>
          <p:cNvSpPr/>
          <p:nvPr/>
        </p:nvSpPr>
        <p:spPr>
          <a:xfrm>
            <a:off x="7149995" y="3140960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Equal 330"/>
          <p:cNvSpPr/>
          <p:nvPr/>
        </p:nvSpPr>
        <p:spPr>
          <a:xfrm>
            <a:off x="7652610" y="3142555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32" name="Group 331"/>
          <p:cNvGrpSpPr/>
          <p:nvPr/>
        </p:nvGrpSpPr>
        <p:grpSpPr>
          <a:xfrm>
            <a:off x="8090870" y="3070685"/>
            <a:ext cx="191776" cy="315373"/>
            <a:chOff x="5113014" y="916288"/>
            <a:chExt cx="191776" cy="315373"/>
          </a:xfrm>
          <a:solidFill>
            <a:srgbClr val="FFFF00"/>
          </a:solidFill>
        </p:grpSpPr>
        <p:sp>
          <p:nvSpPr>
            <p:cNvPr id="333" name="Equal 332"/>
            <p:cNvSpPr/>
            <p:nvPr/>
          </p:nvSpPr>
          <p:spPr>
            <a:xfrm>
              <a:off x="511301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4" name="Minus 333"/>
            <p:cNvSpPr/>
            <p:nvPr/>
          </p:nvSpPr>
          <p:spPr>
            <a:xfrm>
              <a:off x="511301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036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23"/>
          <p:cNvSpPr txBox="1"/>
          <p:nvPr/>
        </p:nvSpPr>
        <p:spPr>
          <a:xfrm>
            <a:off x="7021285" y="2545587"/>
            <a:ext cx="224789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/>
              <a:t># of samples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         = 1            = 2          = 3   (RNA-</a:t>
            </a:r>
            <a:r>
              <a:rPr lang="en-US" sz="1000" dirty="0" err="1" smtClean="0"/>
              <a:t>Seq</a:t>
            </a:r>
            <a:r>
              <a:rPr lang="en-US" sz="1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       = </a:t>
            </a:r>
            <a:r>
              <a:rPr lang="en-US" sz="1000" dirty="0">
                <a:solidFill>
                  <a:prstClr val="black"/>
                </a:solidFill>
              </a:rPr>
              <a:t>1   </a:t>
            </a:r>
            <a:r>
              <a:rPr lang="en-US" sz="1000" dirty="0" smtClean="0">
                <a:solidFill>
                  <a:prstClr val="black"/>
                </a:solidFill>
              </a:rPr>
              <a:t>         </a:t>
            </a:r>
            <a:r>
              <a:rPr lang="en-US" sz="1000" dirty="0">
                <a:solidFill>
                  <a:prstClr val="black"/>
                </a:solidFill>
              </a:rPr>
              <a:t>= 2     </a:t>
            </a:r>
            <a:r>
              <a:rPr lang="en-US" sz="1000" dirty="0" smtClean="0">
                <a:solidFill>
                  <a:prstClr val="black"/>
                </a:solidFill>
              </a:rPr>
              <a:t>     </a:t>
            </a:r>
            <a:r>
              <a:rPr lang="en-US" sz="1000" dirty="0">
                <a:solidFill>
                  <a:prstClr val="black"/>
                </a:solidFill>
              </a:rPr>
              <a:t>= 3   </a:t>
            </a:r>
            <a:r>
              <a:rPr lang="en-US" sz="1000" dirty="0" smtClean="0">
                <a:solidFill>
                  <a:prstClr val="black"/>
                </a:solidFill>
              </a:rPr>
              <a:t>(Proteins)</a:t>
            </a:r>
            <a:endParaRPr lang="en-US" sz="1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64549" y="249042"/>
            <a:ext cx="12452" cy="763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33" y="550006"/>
            <a:ext cx="140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7635" y="1"/>
            <a:ext cx="1966294" cy="4979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2942" y="1"/>
            <a:ext cx="2291058" cy="26395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94226" y="1"/>
            <a:ext cx="2528365" cy="4979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89505" y="124523"/>
            <a:ext cx="632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GROWTH PHASE</a:t>
            </a:r>
            <a:endParaRPr lang="en-US" sz="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</a:t>
            </a:r>
          </a:p>
          <a:p>
            <a:pPr algn="ctr"/>
            <a:r>
              <a:rPr lang="en-US" dirty="0" smtClean="0"/>
              <a:t>Exponential		       Stationary		   	Late-Stationary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67479" y="1285542"/>
            <a:ext cx="62910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14011" y="1008448"/>
            <a:ext cx="56718" cy="390158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80432" y="1007191"/>
            <a:ext cx="0" cy="394765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91598" y="1005686"/>
            <a:ext cx="0" cy="394916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10250" y="1003420"/>
            <a:ext cx="0" cy="390661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7155" y="1001669"/>
            <a:ext cx="0" cy="3953178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33945" y="936947"/>
            <a:ext cx="0" cy="401790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52502" y="1000111"/>
            <a:ext cx="0" cy="395473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95253" y="1000412"/>
            <a:ext cx="0" cy="387102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97705" y="999649"/>
            <a:ext cx="0" cy="387178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67479" y="2230371"/>
            <a:ext cx="6291072" cy="3286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67479" y="3270156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67479" y="4281752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817138" y="996887"/>
            <a:ext cx="0" cy="387454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459435"/>
              </p:ext>
            </p:extLst>
          </p:nvPr>
        </p:nvGraphicFramePr>
        <p:xfrm>
          <a:off x="2535475" y="2608728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37774"/>
                <a:gridCol w="226780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5356622" y="995878"/>
            <a:ext cx="3053" cy="391415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940362" y="988883"/>
            <a:ext cx="0" cy="392115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36610" y="983147"/>
            <a:ext cx="0" cy="392688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415951"/>
              </p:ext>
            </p:extLst>
          </p:nvPr>
        </p:nvGraphicFramePr>
        <p:xfrm>
          <a:off x="4493929" y="1618488"/>
          <a:ext cx="2527360" cy="274320"/>
        </p:xfrm>
        <a:graphic>
          <a:graphicData uri="http://schemas.openxmlformats.org/drawingml/2006/table">
            <a:tbl>
              <a:tblPr/>
              <a:tblGrid>
                <a:gridCol w="631840"/>
                <a:gridCol w="499273"/>
                <a:gridCol w="619125"/>
                <a:gridCol w="777122"/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117464"/>
              </p:ext>
            </p:extLst>
          </p:nvPr>
        </p:nvGraphicFramePr>
        <p:xfrm>
          <a:off x="4733391" y="2596277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84953"/>
              </p:ext>
            </p:extLst>
          </p:nvPr>
        </p:nvGraphicFramePr>
        <p:xfrm>
          <a:off x="4494225" y="3622317"/>
          <a:ext cx="2527060" cy="274320"/>
        </p:xfrm>
        <a:graphic>
          <a:graphicData uri="http://schemas.openxmlformats.org/drawingml/2006/table">
            <a:tbl>
              <a:tblPr/>
              <a:tblGrid>
                <a:gridCol w="631765"/>
                <a:gridCol w="499052"/>
                <a:gridCol w="624416"/>
                <a:gridCol w="771827"/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7546038" y="976110"/>
            <a:ext cx="0" cy="162016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288573" y="974574"/>
            <a:ext cx="1" cy="163415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411988"/>
              </p:ext>
            </p:extLst>
          </p:nvPr>
        </p:nvGraphicFramePr>
        <p:xfrm>
          <a:off x="7160859" y="1618014"/>
          <a:ext cx="1522948" cy="330200"/>
        </p:xfrm>
        <a:graphic>
          <a:graphicData uri="http://schemas.openxmlformats.org/drawingml/2006/table">
            <a:tbl>
              <a:tblPr/>
              <a:tblGrid>
                <a:gridCol w="761474"/>
                <a:gridCol w="761474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730952"/>
              </p:ext>
            </p:extLst>
          </p:nvPr>
        </p:nvGraphicFramePr>
        <p:xfrm>
          <a:off x="2527634" y="5061956"/>
          <a:ext cx="6620256" cy="890111"/>
        </p:xfrm>
        <a:graphic>
          <a:graphicData uri="http://schemas.openxmlformats.org/drawingml/2006/table">
            <a:tbl>
              <a:tblPr/>
              <a:tblGrid>
                <a:gridCol w="827532"/>
                <a:gridCol w="827532"/>
                <a:gridCol w="827532"/>
                <a:gridCol w="827532"/>
                <a:gridCol w="827532"/>
                <a:gridCol w="827532"/>
                <a:gridCol w="827532"/>
                <a:gridCol w="827532"/>
              </a:tblGrid>
              <a:tr h="1781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5mM Na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100mM Na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Na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300mM Na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8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78" name="Straight Arrow Connector 77"/>
          <p:cNvCxnSpPr/>
          <p:nvPr/>
        </p:nvCxnSpPr>
        <p:spPr>
          <a:xfrm>
            <a:off x="4310172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75373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70891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879808"/>
              </p:ext>
            </p:extLst>
          </p:nvPr>
        </p:nvGraphicFramePr>
        <p:xfrm>
          <a:off x="2527631" y="6978910"/>
          <a:ext cx="6616368" cy="996695"/>
        </p:xfrm>
        <a:graphic>
          <a:graphicData uri="http://schemas.openxmlformats.org/drawingml/2006/table">
            <a:tbl>
              <a:tblPr/>
              <a:tblGrid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</a:tblGrid>
              <a:tr h="21258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0.8mM Mg 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1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  <a:tr h="54217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809207"/>
              </p:ext>
            </p:extLst>
          </p:nvPr>
        </p:nvGraphicFramePr>
        <p:xfrm>
          <a:off x="2527633" y="5990536"/>
          <a:ext cx="6616360" cy="926731"/>
        </p:xfrm>
        <a:graphic>
          <a:graphicData uri="http://schemas.openxmlformats.org/drawingml/2006/table">
            <a:tbl>
              <a:tblPr/>
              <a:tblGrid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</a:tblGrid>
              <a:tr h="196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0.02mM Mg</a:t>
                      </a:r>
                    </a:p>
                  </a:txBody>
                  <a:tcPr marL="7034" marR="7034" marT="7034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5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sp>
        <p:nvSpPr>
          <p:cNvPr id="140" name="TextBox 139"/>
          <p:cNvSpPr txBox="1"/>
          <p:nvPr/>
        </p:nvSpPr>
        <p:spPr>
          <a:xfrm>
            <a:off x="7160858" y="3323631"/>
            <a:ext cx="1926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DATA COMPOSED </a:t>
            </a:r>
            <a:r>
              <a:rPr lang="en-US" sz="1200" dirty="0" smtClean="0"/>
              <a:t>OF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7 Experiments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21 Batches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143 Data Points (RNA-</a:t>
            </a:r>
            <a:r>
              <a:rPr lang="en-US" sz="1100" dirty="0" err="1" smtClean="0"/>
              <a:t>Seq</a:t>
            </a:r>
            <a:r>
              <a:rPr lang="en-US" sz="1100" dirty="0" smtClean="0"/>
              <a:t>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101 Data Points (Proteins)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Carbon Sources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3 Growth Phases </a:t>
            </a:r>
            <a:endParaRPr lang="en-US" sz="11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Different Na Levels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 Different Mg Levels</a:t>
            </a:r>
            <a:endParaRPr lang="en-US" sz="1100" dirty="0"/>
          </a:p>
        </p:txBody>
      </p:sp>
      <p:sp>
        <p:nvSpPr>
          <p:cNvPr id="141" name="TextBox 140"/>
          <p:cNvSpPr txBox="1"/>
          <p:nvPr/>
        </p:nvSpPr>
        <p:spPr>
          <a:xfrm>
            <a:off x="0" y="1111758"/>
            <a:ext cx="1634067" cy="655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Glucose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r>
              <a:rPr lang="en-US" sz="1400" b="1" dirty="0" smtClean="0"/>
              <a:t>Glycerol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Gluconate 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Lactate 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High Sodium Experiment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Low Magnesium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High Magnesium Experiment</a:t>
            </a:r>
            <a:endParaRPr lang="en-US" sz="14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2624217" y="7701068"/>
            <a:ext cx="6463217" cy="0"/>
            <a:chOff x="2624217" y="7667113"/>
            <a:chExt cx="6463217" cy="0"/>
          </a:xfrm>
        </p:grpSpPr>
        <p:cxnSp>
          <p:nvCxnSpPr>
            <p:cNvPr id="126" name="Straight Arrow Connector 125"/>
            <p:cNvCxnSpPr/>
            <p:nvPr/>
          </p:nvCxnSpPr>
          <p:spPr>
            <a:xfrm>
              <a:off x="482517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592514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702763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8125866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>
              <a:off x="2624217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/>
            <p:cNvCxnSpPr/>
            <p:nvPr/>
          </p:nvCxnSpPr>
          <p:spPr>
            <a:xfrm>
              <a:off x="3730508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Straight Arrow Connector 154"/>
          <p:cNvCxnSpPr/>
          <p:nvPr/>
        </p:nvCxnSpPr>
        <p:spPr>
          <a:xfrm>
            <a:off x="2633558" y="571817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68895" y="166655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172714" y="3642462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2574840" y="1280160"/>
            <a:ext cx="5809622" cy="315373"/>
            <a:chOff x="2574840" y="1280160"/>
            <a:chExt cx="5809622" cy="315373"/>
          </a:xfrm>
        </p:grpSpPr>
        <p:grpSp>
          <p:nvGrpSpPr>
            <p:cNvPr id="185" name="Group 184"/>
            <p:cNvGrpSpPr/>
            <p:nvPr/>
          </p:nvGrpSpPr>
          <p:grpSpPr>
            <a:xfrm>
              <a:off x="6540722" y="1280160"/>
              <a:ext cx="191776" cy="315373"/>
              <a:chOff x="5113014" y="916288"/>
              <a:chExt cx="191776" cy="315373"/>
            </a:xfrm>
          </p:grpSpPr>
          <p:sp>
            <p:nvSpPr>
              <p:cNvPr id="186" name="Equal 18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Minus 18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7450150" y="1280160"/>
              <a:ext cx="191776" cy="315373"/>
              <a:chOff x="5113014" y="916288"/>
              <a:chExt cx="191776" cy="315373"/>
            </a:xfrm>
          </p:grpSpPr>
          <p:sp>
            <p:nvSpPr>
              <p:cNvPr id="189" name="Equal 18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Minus 18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8192686" y="1280160"/>
              <a:ext cx="191776" cy="315373"/>
              <a:chOff x="5113014" y="916288"/>
              <a:chExt cx="191776" cy="315373"/>
            </a:xfrm>
          </p:grpSpPr>
          <p:sp>
            <p:nvSpPr>
              <p:cNvPr id="193" name="Equal 19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Minus 19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4721250" y="1280160"/>
              <a:ext cx="191776" cy="315373"/>
              <a:chOff x="5308818" y="916288"/>
              <a:chExt cx="191776" cy="315373"/>
            </a:xfrm>
          </p:grpSpPr>
          <p:sp>
            <p:nvSpPr>
              <p:cNvPr id="197" name="Equal 196"/>
              <p:cNvSpPr/>
              <p:nvPr/>
            </p:nvSpPr>
            <p:spPr>
              <a:xfrm>
                <a:off x="5308818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Minus 197"/>
              <p:cNvSpPr/>
              <p:nvPr/>
            </p:nvSpPr>
            <p:spPr>
              <a:xfrm>
                <a:off x="5308818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3650301" y="1280160"/>
              <a:ext cx="191776" cy="315373"/>
              <a:chOff x="5113014" y="916288"/>
              <a:chExt cx="191776" cy="315373"/>
            </a:xfrm>
          </p:grpSpPr>
          <p:sp>
            <p:nvSpPr>
              <p:cNvPr id="200" name="Equal 19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Minus 20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3436982" y="1280160"/>
              <a:ext cx="191776" cy="315373"/>
              <a:chOff x="5113014" y="916288"/>
              <a:chExt cx="191776" cy="315373"/>
            </a:xfrm>
          </p:grpSpPr>
          <p:sp>
            <p:nvSpPr>
              <p:cNvPr id="204" name="Equal 20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Minus 20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>
              <a:off x="3214362" y="1280160"/>
              <a:ext cx="191776" cy="315373"/>
              <a:chOff x="5113014" y="916288"/>
              <a:chExt cx="191776" cy="315373"/>
            </a:xfrm>
          </p:grpSpPr>
          <p:sp>
            <p:nvSpPr>
              <p:cNvPr id="208" name="Equal 20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Minus 21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3005358" y="1280160"/>
              <a:ext cx="191776" cy="315373"/>
              <a:chOff x="5113014" y="916288"/>
              <a:chExt cx="191776" cy="315373"/>
            </a:xfrm>
          </p:grpSpPr>
          <p:sp>
            <p:nvSpPr>
              <p:cNvPr id="213" name="Equal 21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Minus 23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1" name="Group 240"/>
            <p:cNvGrpSpPr/>
            <p:nvPr/>
          </p:nvGrpSpPr>
          <p:grpSpPr>
            <a:xfrm>
              <a:off x="2784544" y="1280160"/>
              <a:ext cx="191776" cy="315373"/>
              <a:chOff x="5113014" y="916288"/>
              <a:chExt cx="191776" cy="315373"/>
            </a:xfrm>
          </p:grpSpPr>
          <p:sp>
            <p:nvSpPr>
              <p:cNvPr id="242" name="Equal 24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Minus 25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2574840" y="1280160"/>
              <a:ext cx="191776" cy="315373"/>
              <a:chOff x="5113014" y="916288"/>
              <a:chExt cx="191776" cy="315373"/>
            </a:xfrm>
          </p:grpSpPr>
          <p:sp>
            <p:nvSpPr>
              <p:cNvPr id="253" name="Equal 25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Minus 25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2567479" y="923544"/>
            <a:ext cx="5823455" cy="315373"/>
            <a:chOff x="2567479" y="923544"/>
            <a:chExt cx="5823455" cy="315373"/>
          </a:xfrm>
        </p:grpSpPr>
        <p:grpSp>
          <p:nvGrpSpPr>
            <p:cNvPr id="257" name="Group 256"/>
            <p:cNvGrpSpPr/>
            <p:nvPr/>
          </p:nvGrpSpPr>
          <p:grpSpPr>
            <a:xfrm>
              <a:off x="2567479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60" name="Equal 2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Minus 26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9" name="Group 268"/>
            <p:cNvGrpSpPr/>
            <p:nvPr/>
          </p:nvGrpSpPr>
          <p:grpSpPr>
            <a:xfrm>
              <a:off x="2784544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70" name="Equal 26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Minus 27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4" name="Group 273"/>
            <p:cNvGrpSpPr/>
            <p:nvPr/>
          </p:nvGrpSpPr>
          <p:grpSpPr>
            <a:xfrm>
              <a:off x="2998693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78" name="Equal 27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9" name="Minus 27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321436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2" name="Equal 28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Minus 28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8" name="Group 287"/>
            <p:cNvGrpSpPr/>
            <p:nvPr/>
          </p:nvGrpSpPr>
          <p:grpSpPr>
            <a:xfrm>
              <a:off x="344562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9" name="Equal 28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0" name="Minus 28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>
              <a:off x="3656614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2" name="Equal 29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3" name="Minus 29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4" name="Group 293"/>
            <p:cNvGrpSpPr/>
            <p:nvPr/>
          </p:nvGrpSpPr>
          <p:grpSpPr>
            <a:xfrm>
              <a:off x="4718187" y="923544"/>
              <a:ext cx="191776" cy="315373"/>
              <a:chOff x="5308818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5" name="Equal 294"/>
              <p:cNvSpPr/>
              <p:nvPr/>
            </p:nvSpPr>
            <p:spPr>
              <a:xfrm>
                <a:off x="5308818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6" name="Minus 295"/>
              <p:cNvSpPr/>
              <p:nvPr/>
            </p:nvSpPr>
            <p:spPr>
              <a:xfrm>
                <a:off x="5308818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7" name="Group 296"/>
            <p:cNvGrpSpPr/>
            <p:nvPr/>
          </p:nvGrpSpPr>
          <p:grpSpPr>
            <a:xfrm>
              <a:off x="654072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8" name="Equal 29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Minus 29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0" name="Group 299"/>
            <p:cNvGrpSpPr/>
            <p:nvPr/>
          </p:nvGrpSpPr>
          <p:grpSpPr>
            <a:xfrm>
              <a:off x="744124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301" name="Equal 30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Minus 30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>
              <a:off x="8199158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304" name="Equal 30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Minus 30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005358" y="1883664"/>
            <a:ext cx="5374842" cy="315373"/>
            <a:chOff x="3005358" y="1883664"/>
            <a:chExt cx="5374842" cy="315373"/>
          </a:xfrm>
        </p:grpSpPr>
        <p:grpSp>
          <p:nvGrpSpPr>
            <p:cNvPr id="306" name="Group 305"/>
            <p:cNvGrpSpPr/>
            <p:nvPr/>
          </p:nvGrpSpPr>
          <p:grpSpPr>
            <a:xfrm>
              <a:off x="3005358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07" name="Equal 30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Minus 30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9" name="Group 308"/>
            <p:cNvGrpSpPr/>
            <p:nvPr/>
          </p:nvGrpSpPr>
          <p:grpSpPr>
            <a:xfrm>
              <a:off x="3436982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0" name="Equal 30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1" name="Minus 31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3" name="Group 312"/>
            <p:cNvGrpSpPr/>
            <p:nvPr/>
          </p:nvGrpSpPr>
          <p:grpSpPr>
            <a:xfrm>
              <a:off x="3650301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4" name="Equal 31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Minus 31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6" name="Group 315"/>
            <p:cNvGrpSpPr/>
            <p:nvPr/>
          </p:nvGrpSpPr>
          <p:grpSpPr>
            <a:xfrm>
              <a:off x="4099365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7" name="Equal 31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Minus 31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9" name="Group 318"/>
            <p:cNvGrpSpPr/>
            <p:nvPr/>
          </p:nvGrpSpPr>
          <p:grpSpPr>
            <a:xfrm>
              <a:off x="4302450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20" name="Equal 31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Minus 32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2" name="Group 321"/>
            <p:cNvGrpSpPr/>
            <p:nvPr/>
          </p:nvGrpSpPr>
          <p:grpSpPr>
            <a:xfrm>
              <a:off x="4719514" y="1883664"/>
              <a:ext cx="191776" cy="315373"/>
              <a:chOff x="5308818" y="916288"/>
              <a:chExt cx="191776" cy="315373"/>
            </a:xfrm>
            <a:solidFill>
              <a:srgbClr val="558ED5"/>
            </a:solidFill>
          </p:grpSpPr>
          <p:sp>
            <p:nvSpPr>
              <p:cNvPr id="325" name="Equal 324"/>
              <p:cNvSpPr/>
              <p:nvPr/>
            </p:nvSpPr>
            <p:spPr>
              <a:xfrm>
                <a:off x="5308818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Minus 328"/>
              <p:cNvSpPr/>
              <p:nvPr/>
            </p:nvSpPr>
            <p:spPr>
              <a:xfrm>
                <a:off x="5308818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5" name="Group 364"/>
            <p:cNvGrpSpPr/>
            <p:nvPr/>
          </p:nvGrpSpPr>
          <p:grpSpPr>
            <a:xfrm>
              <a:off x="6538355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66" name="Equal 36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6" name="Minus 37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8" name="Equal 377"/>
            <p:cNvSpPr/>
            <p:nvPr/>
          </p:nvSpPr>
          <p:spPr>
            <a:xfrm>
              <a:off x="7450150" y="1956816"/>
              <a:ext cx="191776" cy="208828"/>
            </a:xfrm>
            <a:prstGeom prst="mathEqual">
              <a:avLst/>
            </a:prstGeom>
            <a:solidFill>
              <a:srgbClr val="558ED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3" name="Minus 382"/>
            <p:cNvSpPr/>
            <p:nvPr/>
          </p:nvSpPr>
          <p:spPr>
            <a:xfrm>
              <a:off x="8192686" y="1956816"/>
              <a:ext cx="187514" cy="204566"/>
            </a:xfrm>
            <a:prstGeom prst="mathMinus">
              <a:avLst/>
            </a:prstGeom>
            <a:solidFill>
              <a:srgbClr val="558ED5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002650" y="2221992"/>
            <a:ext cx="5377550" cy="315373"/>
            <a:chOff x="3002650" y="2221992"/>
            <a:chExt cx="5377550" cy="315373"/>
          </a:xfrm>
        </p:grpSpPr>
        <p:grpSp>
          <p:nvGrpSpPr>
            <p:cNvPr id="384" name="Group 383"/>
            <p:cNvGrpSpPr/>
            <p:nvPr/>
          </p:nvGrpSpPr>
          <p:grpSpPr>
            <a:xfrm>
              <a:off x="3438057" y="2221992"/>
              <a:ext cx="191776" cy="315373"/>
              <a:chOff x="5113014" y="916288"/>
              <a:chExt cx="191776" cy="315373"/>
            </a:xfrm>
          </p:grpSpPr>
          <p:sp>
            <p:nvSpPr>
              <p:cNvPr id="385" name="Equal 38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Minus 38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7" name="Group 386"/>
            <p:cNvGrpSpPr/>
            <p:nvPr/>
          </p:nvGrpSpPr>
          <p:grpSpPr>
            <a:xfrm>
              <a:off x="3661553" y="2221992"/>
              <a:ext cx="191776" cy="315373"/>
              <a:chOff x="5113014" y="916288"/>
              <a:chExt cx="191776" cy="315373"/>
            </a:xfrm>
          </p:grpSpPr>
          <p:sp>
            <p:nvSpPr>
              <p:cNvPr id="388" name="Equal 38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Minus 38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0" name="Group 389"/>
            <p:cNvGrpSpPr/>
            <p:nvPr/>
          </p:nvGrpSpPr>
          <p:grpSpPr>
            <a:xfrm>
              <a:off x="4099365" y="2221992"/>
              <a:ext cx="191776" cy="315373"/>
              <a:chOff x="5113014" y="916288"/>
              <a:chExt cx="191776" cy="315373"/>
            </a:xfrm>
          </p:grpSpPr>
          <p:sp>
            <p:nvSpPr>
              <p:cNvPr id="391" name="Equal 39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Minus 39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3" name="Group 392"/>
            <p:cNvGrpSpPr/>
            <p:nvPr/>
          </p:nvGrpSpPr>
          <p:grpSpPr>
            <a:xfrm>
              <a:off x="4302153" y="2221992"/>
              <a:ext cx="191776" cy="315373"/>
              <a:chOff x="5113014" y="916288"/>
              <a:chExt cx="191776" cy="315373"/>
            </a:xfrm>
          </p:grpSpPr>
          <p:sp>
            <p:nvSpPr>
              <p:cNvPr id="394" name="Equal 39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Minus 39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6" name="Group 395"/>
            <p:cNvGrpSpPr/>
            <p:nvPr/>
          </p:nvGrpSpPr>
          <p:grpSpPr>
            <a:xfrm>
              <a:off x="6538355" y="2221992"/>
              <a:ext cx="191776" cy="315373"/>
              <a:chOff x="5113014" y="916288"/>
              <a:chExt cx="191776" cy="315373"/>
            </a:xfrm>
          </p:grpSpPr>
          <p:sp>
            <p:nvSpPr>
              <p:cNvPr id="397" name="Equal 39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Minus 39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9" name="Group 398"/>
            <p:cNvGrpSpPr/>
            <p:nvPr/>
          </p:nvGrpSpPr>
          <p:grpSpPr>
            <a:xfrm>
              <a:off x="7450150" y="2221992"/>
              <a:ext cx="191776" cy="315373"/>
              <a:chOff x="5113014" y="916288"/>
              <a:chExt cx="191776" cy="315373"/>
            </a:xfrm>
          </p:grpSpPr>
          <p:sp>
            <p:nvSpPr>
              <p:cNvPr id="400" name="Equal 39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Minus 40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2" name="Group 401"/>
            <p:cNvGrpSpPr/>
            <p:nvPr/>
          </p:nvGrpSpPr>
          <p:grpSpPr>
            <a:xfrm>
              <a:off x="8188424" y="2221992"/>
              <a:ext cx="191776" cy="315373"/>
              <a:chOff x="5113014" y="916288"/>
              <a:chExt cx="191776" cy="315373"/>
            </a:xfrm>
          </p:grpSpPr>
          <p:sp>
            <p:nvSpPr>
              <p:cNvPr id="403" name="Equal 40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Minus 40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5" name="Equal 404"/>
            <p:cNvSpPr/>
            <p:nvPr/>
          </p:nvSpPr>
          <p:spPr>
            <a:xfrm>
              <a:off x="3002650" y="2295144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6" name="Equal 405"/>
            <p:cNvSpPr/>
            <p:nvPr/>
          </p:nvSpPr>
          <p:spPr>
            <a:xfrm>
              <a:off x="4718194" y="2295144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009620" y="2906982"/>
            <a:ext cx="2448182" cy="315373"/>
            <a:chOff x="3009620" y="2906982"/>
            <a:chExt cx="2448182" cy="315373"/>
          </a:xfrm>
        </p:grpSpPr>
        <p:grpSp>
          <p:nvGrpSpPr>
            <p:cNvPr id="407" name="Group 406"/>
            <p:cNvGrpSpPr/>
            <p:nvPr/>
          </p:nvGrpSpPr>
          <p:grpSpPr>
            <a:xfrm>
              <a:off x="5266026" y="2906982"/>
              <a:ext cx="191776" cy="315373"/>
              <a:chOff x="5377614" y="916288"/>
              <a:chExt cx="191776" cy="315373"/>
            </a:xfrm>
            <a:solidFill>
              <a:srgbClr val="558ED5"/>
            </a:solidFill>
          </p:grpSpPr>
          <p:sp>
            <p:nvSpPr>
              <p:cNvPr id="408" name="Equal 407"/>
              <p:cNvSpPr/>
              <p:nvPr/>
            </p:nvSpPr>
            <p:spPr>
              <a:xfrm>
                <a:off x="53776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Minus 408"/>
              <p:cNvSpPr/>
              <p:nvPr/>
            </p:nvSpPr>
            <p:spPr>
              <a:xfrm>
                <a:off x="53776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0" name="Equal 409"/>
            <p:cNvSpPr/>
            <p:nvPr/>
          </p:nvSpPr>
          <p:spPr>
            <a:xfrm>
              <a:off x="3214362" y="2980944"/>
              <a:ext cx="191776" cy="208828"/>
            </a:xfrm>
            <a:prstGeom prst="mathEqual">
              <a:avLst/>
            </a:prstGeom>
            <a:solidFill>
              <a:srgbClr val="558ED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1" name="Minus 410"/>
            <p:cNvSpPr/>
            <p:nvPr/>
          </p:nvSpPr>
          <p:spPr>
            <a:xfrm>
              <a:off x="3009620" y="2980944"/>
              <a:ext cx="187514" cy="204566"/>
            </a:xfrm>
            <a:prstGeom prst="mathMinus">
              <a:avLst/>
            </a:prstGeom>
            <a:solidFill>
              <a:srgbClr val="558ED5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3015140" y="3266718"/>
            <a:ext cx="2443580" cy="315373"/>
            <a:chOff x="3009620" y="2906982"/>
            <a:chExt cx="2443580" cy="315373"/>
          </a:xfrm>
          <a:solidFill>
            <a:srgbClr val="FFFF00"/>
          </a:solidFill>
        </p:grpSpPr>
        <p:grpSp>
          <p:nvGrpSpPr>
            <p:cNvPr id="413" name="Group 412"/>
            <p:cNvGrpSpPr/>
            <p:nvPr/>
          </p:nvGrpSpPr>
          <p:grpSpPr>
            <a:xfrm>
              <a:off x="5261424" y="2906982"/>
              <a:ext cx="191776" cy="315373"/>
              <a:chOff x="5373012" y="916288"/>
              <a:chExt cx="191776" cy="315373"/>
            </a:xfrm>
            <a:grpFill/>
          </p:grpSpPr>
          <p:sp>
            <p:nvSpPr>
              <p:cNvPr id="416" name="Equal 415"/>
              <p:cNvSpPr/>
              <p:nvPr/>
            </p:nvSpPr>
            <p:spPr>
              <a:xfrm>
                <a:off x="5373012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Minus 416"/>
              <p:cNvSpPr/>
              <p:nvPr/>
            </p:nvSpPr>
            <p:spPr>
              <a:xfrm>
                <a:off x="5373012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4" name="Equal 413"/>
            <p:cNvSpPr/>
            <p:nvPr/>
          </p:nvSpPr>
          <p:spPr>
            <a:xfrm>
              <a:off x="3214362" y="2980944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5" name="Minus 414"/>
            <p:cNvSpPr/>
            <p:nvPr/>
          </p:nvSpPr>
          <p:spPr>
            <a:xfrm>
              <a:off x="3009620" y="2980944"/>
              <a:ext cx="187514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654563" y="3892044"/>
            <a:ext cx="2380721" cy="315373"/>
            <a:chOff x="3654563" y="3909322"/>
            <a:chExt cx="2380721" cy="315373"/>
          </a:xfrm>
        </p:grpSpPr>
        <p:sp>
          <p:nvSpPr>
            <p:cNvPr id="418" name="Minus 417"/>
            <p:cNvSpPr/>
            <p:nvPr/>
          </p:nvSpPr>
          <p:spPr>
            <a:xfrm>
              <a:off x="3654563" y="3986784"/>
              <a:ext cx="187514" cy="204566"/>
            </a:xfrm>
            <a:prstGeom prst="mathMinus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Equal 418"/>
            <p:cNvSpPr/>
            <p:nvPr/>
          </p:nvSpPr>
          <p:spPr>
            <a:xfrm>
              <a:off x="3876087" y="3986784"/>
              <a:ext cx="191776" cy="208828"/>
            </a:xfrm>
            <a:prstGeom prst="mathEqual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20" name="Group 419"/>
            <p:cNvGrpSpPr/>
            <p:nvPr/>
          </p:nvGrpSpPr>
          <p:grpSpPr>
            <a:xfrm>
              <a:off x="5843016" y="3909322"/>
              <a:ext cx="192268" cy="315373"/>
              <a:chOff x="5188554" y="916288"/>
              <a:chExt cx="192268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21" name="Equal 420"/>
              <p:cNvSpPr/>
              <p:nvPr/>
            </p:nvSpPr>
            <p:spPr>
              <a:xfrm>
                <a:off x="518855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Minus 421"/>
              <p:cNvSpPr/>
              <p:nvPr/>
            </p:nvSpPr>
            <p:spPr>
              <a:xfrm>
                <a:off x="5189046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24" name="Minus 423"/>
          <p:cNvSpPr/>
          <p:nvPr/>
        </p:nvSpPr>
        <p:spPr>
          <a:xfrm>
            <a:off x="3651443" y="4363798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Equal 424"/>
          <p:cNvSpPr/>
          <p:nvPr/>
        </p:nvSpPr>
        <p:spPr>
          <a:xfrm>
            <a:off x="3872967" y="436379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26" name="Group 425"/>
          <p:cNvGrpSpPr/>
          <p:nvPr/>
        </p:nvGrpSpPr>
        <p:grpSpPr>
          <a:xfrm>
            <a:off x="5843016" y="4286336"/>
            <a:ext cx="191776" cy="315373"/>
            <a:chOff x="5191674" y="916288"/>
            <a:chExt cx="191776" cy="315373"/>
          </a:xfrm>
          <a:solidFill>
            <a:srgbClr val="FFFF00"/>
          </a:solidFill>
        </p:grpSpPr>
        <p:sp>
          <p:nvSpPr>
            <p:cNvPr id="427" name="Equal 426"/>
            <p:cNvSpPr/>
            <p:nvPr/>
          </p:nvSpPr>
          <p:spPr>
            <a:xfrm>
              <a:off x="519167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8" name="Minus 427"/>
            <p:cNvSpPr/>
            <p:nvPr/>
          </p:nvSpPr>
          <p:spPr>
            <a:xfrm>
              <a:off x="519167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855493" y="5404104"/>
            <a:ext cx="5987199" cy="315373"/>
            <a:chOff x="2855493" y="5404104"/>
            <a:chExt cx="5987199" cy="315373"/>
          </a:xfrm>
        </p:grpSpPr>
        <p:grpSp>
          <p:nvGrpSpPr>
            <p:cNvPr id="429" name="Group 428"/>
            <p:cNvGrpSpPr/>
            <p:nvPr/>
          </p:nvGrpSpPr>
          <p:grpSpPr>
            <a:xfrm>
              <a:off x="2855493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0" name="Equal 42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Minus 43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2" name="Group 431"/>
            <p:cNvGrpSpPr/>
            <p:nvPr/>
          </p:nvGrpSpPr>
          <p:grpSpPr>
            <a:xfrm>
              <a:off x="3677120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3" name="Equal 43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Minus 43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5" name="Group 434"/>
            <p:cNvGrpSpPr/>
            <p:nvPr/>
          </p:nvGrpSpPr>
          <p:grpSpPr>
            <a:xfrm>
              <a:off x="5341111" y="5404104"/>
              <a:ext cx="191776" cy="315373"/>
              <a:chOff x="509573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6" name="Equal 435"/>
              <p:cNvSpPr/>
              <p:nvPr/>
            </p:nvSpPr>
            <p:spPr>
              <a:xfrm>
                <a:off x="509573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Minus 436"/>
              <p:cNvSpPr/>
              <p:nvPr/>
            </p:nvSpPr>
            <p:spPr>
              <a:xfrm>
                <a:off x="509573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8" name="Group 437"/>
            <p:cNvGrpSpPr/>
            <p:nvPr/>
          </p:nvGrpSpPr>
          <p:grpSpPr>
            <a:xfrm>
              <a:off x="7808716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9" name="Equal 43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0" name="Minus 43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1" name="Group 440"/>
            <p:cNvGrpSpPr/>
            <p:nvPr/>
          </p:nvGrpSpPr>
          <p:grpSpPr>
            <a:xfrm>
              <a:off x="8650916" y="5404104"/>
              <a:ext cx="191776" cy="315373"/>
              <a:chOff x="513029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42" name="Equal 441"/>
              <p:cNvSpPr/>
              <p:nvPr/>
            </p:nvSpPr>
            <p:spPr>
              <a:xfrm>
                <a:off x="513029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3" name="Minus 442"/>
              <p:cNvSpPr/>
              <p:nvPr/>
            </p:nvSpPr>
            <p:spPr>
              <a:xfrm>
                <a:off x="513029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4" name="Minus 443"/>
            <p:cNvSpPr/>
            <p:nvPr/>
          </p:nvSpPr>
          <p:spPr>
            <a:xfrm>
              <a:off x="4513542" y="5477256"/>
              <a:ext cx="187514" cy="204566"/>
            </a:xfrm>
            <a:prstGeom prst="mathMinus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Equal 444"/>
            <p:cNvSpPr/>
            <p:nvPr/>
          </p:nvSpPr>
          <p:spPr>
            <a:xfrm>
              <a:off x="6160024" y="5477256"/>
              <a:ext cx="191776" cy="208828"/>
            </a:xfrm>
            <a:prstGeom prst="mathEqual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6" name="Equal 445"/>
            <p:cNvSpPr/>
            <p:nvPr/>
          </p:nvSpPr>
          <p:spPr>
            <a:xfrm>
              <a:off x="6979737" y="5477256"/>
              <a:ext cx="191776" cy="208828"/>
            </a:xfrm>
            <a:prstGeom prst="mathEqual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47" name="Equal 446"/>
          <p:cNvSpPr/>
          <p:nvPr/>
        </p:nvSpPr>
        <p:spPr>
          <a:xfrm>
            <a:off x="2856181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8" name="Equal 447"/>
          <p:cNvSpPr/>
          <p:nvPr/>
        </p:nvSpPr>
        <p:spPr>
          <a:xfrm>
            <a:off x="3681191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9" name="Equal 448"/>
          <p:cNvSpPr/>
          <p:nvPr/>
        </p:nvSpPr>
        <p:spPr>
          <a:xfrm>
            <a:off x="4517436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0" name="Equal 449"/>
          <p:cNvSpPr/>
          <p:nvPr/>
        </p:nvSpPr>
        <p:spPr>
          <a:xfrm>
            <a:off x="6160583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1" name="Equal 450"/>
          <p:cNvSpPr/>
          <p:nvPr/>
        </p:nvSpPr>
        <p:spPr>
          <a:xfrm>
            <a:off x="6979737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2" name="Equal 451"/>
          <p:cNvSpPr/>
          <p:nvPr/>
        </p:nvSpPr>
        <p:spPr>
          <a:xfrm>
            <a:off x="7808716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3" name="Equal 452"/>
          <p:cNvSpPr/>
          <p:nvPr/>
        </p:nvSpPr>
        <p:spPr>
          <a:xfrm>
            <a:off x="8653329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4" name="Minus 453"/>
          <p:cNvSpPr/>
          <p:nvPr/>
        </p:nvSpPr>
        <p:spPr>
          <a:xfrm>
            <a:off x="5341111" y="5733288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627186" y="6706722"/>
            <a:ext cx="6476754" cy="7234"/>
            <a:chOff x="2627186" y="6665976"/>
            <a:chExt cx="6476754" cy="7234"/>
          </a:xfrm>
        </p:grpSpPr>
        <p:cxnSp>
          <p:nvCxnSpPr>
            <p:cNvPr id="98" name="Straight Arrow Connector 97"/>
            <p:cNvCxnSpPr/>
            <p:nvPr/>
          </p:nvCxnSpPr>
          <p:spPr>
            <a:xfrm flipV="1">
              <a:off x="2627186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1">
              <a:off x="5301118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/>
            <p:nvPr/>
          </p:nvCxnSpPr>
          <p:spPr>
            <a:xfrm flipV="1">
              <a:off x="6602325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 flipV="1">
              <a:off x="7958118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Arrow Connector 454"/>
            <p:cNvCxnSpPr/>
            <p:nvPr/>
          </p:nvCxnSpPr>
          <p:spPr>
            <a:xfrm flipV="1">
              <a:off x="3972330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2766616" y="6391656"/>
            <a:ext cx="6150967" cy="315373"/>
            <a:chOff x="2766616" y="6391656"/>
            <a:chExt cx="6150967" cy="315373"/>
          </a:xfrm>
        </p:grpSpPr>
        <p:grpSp>
          <p:nvGrpSpPr>
            <p:cNvPr id="456" name="Group 455"/>
            <p:cNvGrpSpPr/>
            <p:nvPr/>
          </p:nvGrpSpPr>
          <p:grpSpPr>
            <a:xfrm>
              <a:off x="2766616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57" name="Equal 45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8" name="Minus 45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9" name="Group 458"/>
            <p:cNvGrpSpPr/>
            <p:nvPr/>
          </p:nvGrpSpPr>
          <p:grpSpPr>
            <a:xfrm>
              <a:off x="3419671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0" name="Equal 4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1" name="Minus 46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2" name="Group 461"/>
            <p:cNvGrpSpPr/>
            <p:nvPr/>
          </p:nvGrpSpPr>
          <p:grpSpPr>
            <a:xfrm>
              <a:off x="4099365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3" name="Equal 46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4" name="Minus 46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5" name="Group 464"/>
            <p:cNvGrpSpPr/>
            <p:nvPr/>
          </p:nvGrpSpPr>
          <p:grpSpPr>
            <a:xfrm>
              <a:off x="474942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6" name="Equal 46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7" name="Minus 46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8" name="Group 467"/>
            <p:cNvGrpSpPr/>
            <p:nvPr/>
          </p:nvGrpSpPr>
          <p:grpSpPr>
            <a:xfrm>
              <a:off x="5413145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9" name="Equal 46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0" name="Minus 46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1" name="Group 470"/>
            <p:cNvGrpSpPr/>
            <p:nvPr/>
          </p:nvGrpSpPr>
          <p:grpSpPr>
            <a:xfrm>
              <a:off x="6068321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2" name="Equal 47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3" name="Minus 47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4" name="Group 473"/>
            <p:cNvGrpSpPr/>
            <p:nvPr/>
          </p:nvGrpSpPr>
          <p:grpSpPr>
            <a:xfrm>
              <a:off x="674347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5" name="Equal 47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6" name="Minus 47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7" name="Group 476"/>
            <p:cNvGrpSpPr/>
            <p:nvPr/>
          </p:nvGrpSpPr>
          <p:grpSpPr>
            <a:xfrm>
              <a:off x="740163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8" name="Equal 47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9" name="Minus 47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0" name="Group 479"/>
            <p:cNvGrpSpPr/>
            <p:nvPr/>
          </p:nvGrpSpPr>
          <p:grpSpPr>
            <a:xfrm>
              <a:off x="8063383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1" name="Equal 48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2" name="Minus 48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3" name="Group 482"/>
            <p:cNvGrpSpPr/>
            <p:nvPr/>
          </p:nvGrpSpPr>
          <p:grpSpPr>
            <a:xfrm>
              <a:off x="8725807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4" name="Equal 48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5" name="Minus 48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2703089" y="7388352"/>
            <a:ext cx="6259973" cy="315373"/>
            <a:chOff x="2703089" y="7388352"/>
            <a:chExt cx="6259973" cy="315373"/>
          </a:xfrm>
        </p:grpSpPr>
        <p:grpSp>
          <p:nvGrpSpPr>
            <p:cNvPr id="486" name="Group 485"/>
            <p:cNvGrpSpPr/>
            <p:nvPr/>
          </p:nvGrpSpPr>
          <p:grpSpPr>
            <a:xfrm>
              <a:off x="3259101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7" name="Equal 48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8" name="Minus 48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2" name="Group 491"/>
            <p:cNvGrpSpPr/>
            <p:nvPr/>
          </p:nvGrpSpPr>
          <p:grpSpPr>
            <a:xfrm>
              <a:off x="2703089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3" name="Equal 49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4" name="Minus 49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5" name="Group 494"/>
            <p:cNvGrpSpPr/>
            <p:nvPr/>
          </p:nvGrpSpPr>
          <p:grpSpPr>
            <a:xfrm>
              <a:off x="3802503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6" name="Equal 49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7" name="Minus 49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8" name="Group 497"/>
            <p:cNvGrpSpPr/>
            <p:nvPr/>
          </p:nvGrpSpPr>
          <p:grpSpPr>
            <a:xfrm>
              <a:off x="436374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9" name="Equal 49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0" name="Minus 49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1" name="Group 500"/>
            <p:cNvGrpSpPr/>
            <p:nvPr/>
          </p:nvGrpSpPr>
          <p:grpSpPr>
            <a:xfrm>
              <a:off x="490561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2" name="Equal 50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Minus 50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4" name="Group 503"/>
            <p:cNvGrpSpPr/>
            <p:nvPr/>
          </p:nvGrpSpPr>
          <p:grpSpPr>
            <a:xfrm>
              <a:off x="5465130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5" name="Equal 50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6" name="Minus 50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7" name="Group 506"/>
            <p:cNvGrpSpPr/>
            <p:nvPr/>
          </p:nvGrpSpPr>
          <p:grpSpPr>
            <a:xfrm>
              <a:off x="6014992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8" name="Equal 50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Minus 50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0" name="Group 509"/>
            <p:cNvGrpSpPr/>
            <p:nvPr/>
          </p:nvGrpSpPr>
          <p:grpSpPr>
            <a:xfrm>
              <a:off x="6565644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1" name="Equal 51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2" name="Minus 51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3" name="Group 512"/>
            <p:cNvGrpSpPr/>
            <p:nvPr/>
          </p:nvGrpSpPr>
          <p:grpSpPr>
            <a:xfrm>
              <a:off x="711446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4" name="Equal 51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5" name="Minus 51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6" name="Group 515"/>
            <p:cNvGrpSpPr/>
            <p:nvPr/>
          </p:nvGrpSpPr>
          <p:grpSpPr>
            <a:xfrm>
              <a:off x="7672586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7" name="Equal 51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8" name="Minus 51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9" name="Group 518"/>
            <p:cNvGrpSpPr/>
            <p:nvPr/>
          </p:nvGrpSpPr>
          <p:grpSpPr>
            <a:xfrm>
              <a:off x="822092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20" name="Equal 51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1" name="Minus 52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2" name="Group 521"/>
            <p:cNvGrpSpPr/>
            <p:nvPr/>
          </p:nvGrpSpPr>
          <p:grpSpPr>
            <a:xfrm>
              <a:off x="8771286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23" name="Equal 52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4" name="Minus 52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2703089" y="7669781"/>
            <a:ext cx="5164249" cy="315373"/>
            <a:chOff x="2703089" y="7669781"/>
            <a:chExt cx="5164249" cy="315373"/>
          </a:xfrm>
        </p:grpSpPr>
        <p:grpSp>
          <p:nvGrpSpPr>
            <p:cNvPr id="526" name="Group 525"/>
            <p:cNvGrpSpPr/>
            <p:nvPr/>
          </p:nvGrpSpPr>
          <p:grpSpPr>
            <a:xfrm>
              <a:off x="3262077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60" name="Equal 5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1" name="Minus 56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8" name="Group 527"/>
            <p:cNvGrpSpPr/>
            <p:nvPr/>
          </p:nvGrpSpPr>
          <p:grpSpPr>
            <a:xfrm>
              <a:off x="3805479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6" name="Equal 55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7" name="Minus 55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9" name="Group 528"/>
            <p:cNvGrpSpPr/>
            <p:nvPr/>
          </p:nvGrpSpPr>
          <p:grpSpPr>
            <a:xfrm>
              <a:off x="4366721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4" name="Equal 55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5" name="Minus 55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0" name="Group 529"/>
            <p:cNvGrpSpPr/>
            <p:nvPr/>
          </p:nvGrpSpPr>
          <p:grpSpPr>
            <a:xfrm>
              <a:off x="4908591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2" name="Equal 55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3" name="Minus 55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1" name="Group 530"/>
            <p:cNvGrpSpPr/>
            <p:nvPr/>
          </p:nvGrpSpPr>
          <p:grpSpPr>
            <a:xfrm>
              <a:off x="5468106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0" name="Equal 54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1" name="Minus 55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5" name="Group 534"/>
            <p:cNvGrpSpPr/>
            <p:nvPr/>
          </p:nvGrpSpPr>
          <p:grpSpPr>
            <a:xfrm>
              <a:off x="7675562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42" name="Equal 54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3" name="Minus 54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2" name="Equal 561"/>
            <p:cNvSpPr/>
            <p:nvPr/>
          </p:nvSpPr>
          <p:spPr>
            <a:xfrm>
              <a:off x="2703089" y="7744968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3" name="Equal 562"/>
            <p:cNvSpPr/>
            <p:nvPr/>
          </p:nvSpPr>
          <p:spPr>
            <a:xfrm>
              <a:off x="7114972" y="7744968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23" name="Minus 322"/>
          <p:cNvSpPr/>
          <p:nvPr/>
        </p:nvSpPr>
        <p:spPr>
          <a:xfrm>
            <a:off x="7148740" y="2878661"/>
            <a:ext cx="187514" cy="204566"/>
          </a:xfrm>
          <a:prstGeom prst="mathMinu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Equal 323"/>
          <p:cNvSpPr/>
          <p:nvPr/>
        </p:nvSpPr>
        <p:spPr>
          <a:xfrm>
            <a:off x="7652946" y="2866450"/>
            <a:ext cx="191776" cy="208828"/>
          </a:xfrm>
          <a:prstGeom prst="mathEqual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26" name="Group 325"/>
          <p:cNvGrpSpPr/>
          <p:nvPr/>
        </p:nvGrpSpPr>
        <p:grpSpPr>
          <a:xfrm>
            <a:off x="8089615" y="2796175"/>
            <a:ext cx="191776" cy="315373"/>
            <a:chOff x="5113014" y="916288"/>
            <a:chExt cx="191776" cy="315373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27" name="Equal 326"/>
            <p:cNvSpPr/>
            <p:nvPr/>
          </p:nvSpPr>
          <p:spPr>
            <a:xfrm>
              <a:off x="511301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8" name="Minus 327"/>
            <p:cNvSpPr/>
            <p:nvPr/>
          </p:nvSpPr>
          <p:spPr>
            <a:xfrm>
              <a:off x="511301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0" name="Minus 329"/>
          <p:cNvSpPr/>
          <p:nvPr/>
        </p:nvSpPr>
        <p:spPr>
          <a:xfrm>
            <a:off x="7149995" y="3140960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Equal 330"/>
          <p:cNvSpPr/>
          <p:nvPr/>
        </p:nvSpPr>
        <p:spPr>
          <a:xfrm>
            <a:off x="7652610" y="3142555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32" name="Group 331"/>
          <p:cNvGrpSpPr/>
          <p:nvPr/>
        </p:nvGrpSpPr>
        <p:grpSpPr>
          <a:xfrm>
            <a:off x="8090870" y="3070685"/>
            <a:ext cx="191776" cy="315373"/>
            <a:chOff x="5113014" y="916288"/>
            <a:chExt cx="191776" cy="315373"/>
          </a:xfrm>
          <a:solidFill>
            <a:srgbClr val="FFFF00"/>
          </a:solidFill>
        </p:grpSpPr>
        <p:sp>
          <p:nvSpPr>
            <p:cNvPr id="333" name="Equal 332"/>
            <p:cNvSpPr/>
            <p:nvPr/>
          </p:nvSpPr>
          <p:spPr>
            <a:xfrm>
              <a:off x="511301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4" name="Minus 333"/>
            <p:cNvSpPr/>
            <p:nvPr/>
          </p:nvSpPr>
          <p:spPr>
            <a:xfrm>
              <a:off x="511301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879379"/>
              </p:ext>
            </p:extLst>
          </p:nvPr>
        </p:nvGraphicFramePr>
        <p:xfrm>
          <a:off x="1533819" y="812801"/>
          <a:ext cx="481854" cy="7143913"/>
        </p:xfrm>
        <a:graphic>
          <a:graphicData uri="http://schemas.openxmlformats.org/drawingml/2006/table">
            <a:tbl>
              <a:tblPr/>
              <a:tblGrid>
                <a:gridCol w="240927"/>
                <a:gridCol w="240927"/>
              </a:tblGrid>
              <a:tr h="9796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 &amp; 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95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Glycerol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46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Gluconate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024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Lactate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559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77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Mg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84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09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1505503" y="4829331"/>
            <a:ext cx="5522136" cy="2194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664003"/>
              </p:ext>
            </p:extLst>
          </p:nvPr>
        </p:nvGraphicFramePr>
        <p:xfrm>
          <a:off x="2535475" y="1618014"/>
          <a:ext cx="1958751" cy="274320"/>
        </p:xfrm>
        <a:graphic>
          <a:graphicData uri="http://schemas.openxmlformats.org/drawingml/2006/table">
            <a:tbl>
              <a:tblPr/>
              <a:tblGrid>
                <a:gridCol w="217639"/>
                <a:gridCol w="217639"/>
                <a:gridCol w="217639"/>
                <a:gridCol w="245900"/>
                <a:gridCol w="211666"/>
                <a:gridCol w="222250"/>
                <a:gridCol w="190740"/>
                <a:gridCol w="217639"/>
                <a:gridCol w="217639"/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5" name="Table 3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762466"/>
              </p:ext>
            </p:extLst>
          </p:nvPr>
        </p:nvGraphicFramePr>
        <p:xfrm>
          <a:off x="2535178" y="3622317"/>
          <a:ext cx="1958751" cy="273662"/>
        </p:xfrm>
        <a:graphic>
          <a:graphicData uri="http://schemas.openxmlformats.org/drawingml/2006/table">
            <a:tbl>
              <a:tblPr/>
              <a:tblGrid>
                <a:gridCol w="217639"/>
                <a:gridCol w="217639"/>
                <a:gridCol w="217639"/>
                <a:gridCol w="246197"/>
                <a:gridCol w="211666"/>
                <a:gridCol w="195054"/>
                <a:gridCol w="217639"/>
                <a:gridCol w="217639"/>
                <a:gridCol w="217639"/>
              </a:tblGrid>
              <a:tr h="2736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86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23"/>
          <p:cNvSpPr txBox="1"/>
          <p:nvPr/>
        </p:nvSpPr>
        <p:spPr>
          <a:xfrm>
            <a:off x="7021285" y="2545587"/>
            <a:ext cx="224789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/>
              <a:t># of samples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         = 1            = 2          = 3   (RNA-</a:t>
            </a:r>
            <a:r>
              <a:rPr lang="en-US" sz="1000" dirty="0" err="1" smtClean="0"/>
              <a:t>Seq</a:t>
            </a:r>
            <a:r>
              <a:rPr lang="en-US" sz="1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       = </a:t>
            </a:r>
            <a:r>
              <a:rPr lang="en-US" sz="1000" dirty="0">
                <a:solidFill>
                  <a:prstClr val="black"/>
                </a:solidFill>
              </a:rPr>
              <a:t>1   </a:t>
            </a:r>
            <a:r>
              <a:rPr lang="en-US" sz="1000" dirty="0" smtClean="0">
                <a:solidFill>
                  <a:prstClr val="black"/>
                </a:solidFill>
              </a:rPr>
              <a:t>         </a:t>
            </a:r>
            <a:r>
              <a:rPr lang="en-US" sz="1000" dirty="0">
                <a:solidFill>
                  <a:prstClr val="black"/>
                </a:solidFill>
              </a:rPr>
              <a:t>= 2     </a:t>
            </a:r>
            <a:r>
              <a:rPr lang="en-US" sz="1000" dirty="0" smtClean="0">
                <a:solidFill>
                  <a:prstClr val="black"/>
                </a:solidFill>
              </a:rPr>
              <a:t>     </a:t>
            </a:r>
            <a:r>
              <a:rPr lang="en-US" sz="1000" dirty="0">
                <a:solidFill>
                  <a:prstClr val="black"/>
                </a:solidFill>
              </a:rPr>
              <a:t>= 3   </a:t>
            </a:r>
            <a:r>
              <a:rPr lang="en-US" sz="1000" dirty="0" smtClean="0">
                <a:solidFill>
                  <a:prstClr val="black"/>
                </a:solidFill>
              </a:rPr>
              <a:t>(Proteins)</a:t>
            </a:r>
            <a:endParaRPr lang="en-US" sz="1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64549" y="249042"/>
            <a:ext cx="12452" cy="763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33" y="550006"/>
            <a:ext cx="140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7635" y="1"/>
            <a:ext cx="1966294" cy="4979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2942" y="1"/>
            <a:ext cx="2291058" cy="26395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94226" y="1"/>
            <a:ext cx="2528365" cy="4979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89505" y="124523"/>
            <a:ext cx="632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GROWTH PHASE</a:t>
            </a:r>
            <a:endParaRPr lang="en-US" sz="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</a:t>
            </a:r>
          </a:p>
          <a:p>
            <a:pPr algn="ctr"/>
            <a:r>
              <a:rPr lang="en-US" dirty="0" smtClean="0"/>
              <a:t>Exponential		       Stationary		   	Late-Stationary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67479" y="1285542"/>
            <a:ext cx="62910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14011" y="1008448"/>
            <a:ext cx="56718" cy="390158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80432" y="1007191"/>
            <a:ext cx="0" cy="394765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91598" y="1005686"/>
            <a:ext cx="0" cy="394916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10250" y="1003420"/>
            <a:ext cx="0" cy="390661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7155" y="1001669"/>
            <a:ext cx="0" cy="3953178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33945" y="936947"/>
            <a:ext cx="0" cy="401790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52502" y="1000111"/>
            <a:ext cx="0" cy="395473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95253" y="1000412"/>
            <a:ext cx="0" cy="387102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97705" y="999649"/>
            <a:ext cx="0" cy="387178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67479" y="2230371"/>
            <a:ext cx="6291072" cy="3286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67479" y="3270156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67479" y="4281752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817138" y="996887"/>
            <a:ext cx="0" cy="387454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153730"/>
              </p:ext>
            </p:extLst>
          </p:nvPr>
        </p:nvGraphicFramePr>
        <p:xfrm>
          <a:off x="2535475" y="2608728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37774"/>
                <a:gridCol w="226780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5356622" y="995878"/>
            <a:ext cx="3053" cy="391415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940362" y="988883"/>
            <a:ext cx="0" cy="392115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36610" y="983147"/>
            <a:ext cx="0" cy="392688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883051"/>
              </p:ext>
            </p:extLst>
          </p:nvPr>
        </p:nvGraphicFramePr>
        <p:xfrm>
          <a:off x="4493929" y="1618488"/>
          <a:ext cx="2527360" cy="274320"/>
        </p:xfrm>
        <a:graphic>
          <a:graphicData uri="http://schemas.openxmlformats.org/drawingml/2006/table">
            <a:tbl>
              <a:tblPr/>
              <a:tblGrid>
                <a:gridCol w="631840"/>
                <a:gridCol w="499273"/>
                <a:gridCol w="619125"/>
                <a:gridCol w="777122"/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338332"/>
              </p:ext>
            </p:extLst>
          </p:nvPr>
        </p:nvGraphicFramePr>
        <p:xfrm>
          <a:off x="4733391" y="2596277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58406"/>
              </p:ext>
            </p:extLst>
          </p:nvPr>
        </p:nvGraphicFramePr>
        <p:xfrm>
          <a:off x="4494225" y="3622317"/>
          <a:ext cx="2527060" cy="274320"/>
        </p:xfrm>
        <a:graphic>
          <a:graphicData uri="http://schemas.openxmlformats.org/drawingml/2006/table">
            <a:tbl>
              <a:tblPr/>
              <a:tblGrid>
                <a:gridCol w="631765"/>
                <a:gridCol w="499052"/>
                <a:gridCol w="624416"/>
                <a:gridCol w="771827"/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7546038" y="976110"/>
            <a:ext cx="0" cy="162016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288573" y="974574"/>
            <a:ext cx="1" cy="163415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910923"/>
              </p:ext>
            </p:extLst>
          </p:nvPr>
        </p:nvGraphicFramePr>
        <p:xfrm>
          <a:off x="7160859" y="1618014"/>
          <a:ext cx="1522948" cy="330200"/>
        </p:xfrm>
        <a:graphic>
          <a:graphicData uri="http://schemas.openxmlformats.org/drawingml/2006/table">
            <a:tbl>
              <a:tblPr/>
              <a:tblGrid>
                <a:gridCol w="761474"/>
                <a:gridCol w="761474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493238"/>
              </p:ext>
            </p:extLst>
          </p:nvPr>
        </p:nvGraphicFramePr>
        <p:xfrm>
          <a:off x="2527634" y="5061956"/>
          <a:ext cx="6620256" cy="890111"/>
        </p:xfrm>
        <a:graphic>
          <a:graphicData uri="http://schemas.openxmlformats.org/drawingml/2006/table">
            <a:tbl>
              <a:tblPr/>
              <a:tblGrid>
                <a:gridCol w="827532"/>
                <a:gridCol w="827532"/>
                <a:gridCol w="827532"/>
                <a:gridCol w="827532"/>
                <a:gridCol w="827532"/>
                <a:gridCol w="827532"/>
                <a:gridCol w="827532"/>
                <a:gridCol w="827532"/>
              </a:tblGrid>
              <a:tr h="1781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5mM Na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100mM Na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Na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300mM Na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8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78" name="Straight Arrow Connector 77"/>
          <p:cNvCxnSpPr/>
          <p:nvPr/>
        </p:nvCxnSpPr>
        <p:spPr>
          <a:xfrm>
            <a:off x="4310172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75373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70891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168270"/>
              </p:ext>
            </p:extLst>
          </p:nvPr>
        </p:nvGraphicFramePr>
        <p:xfrm>
          <a:off x="2527631" y="6978910"/>
          <a:ext cx="6616368" cy="996695"/>
        </p:xfrm>
        <a:graphic>
          <a:graphicData uri="http://schemas.openxmlformats.org/drawingml/2006/table">
            <a:tbl>
              <a:tblPr/>
              <a:tblGrid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</a:tblGrid>
              <a:tr h="21258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0.8mM Mg 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1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  <a:tr h="54217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483629"/>
              </p:ext>
            </p:extLst>
          </p:nvPr>
        </p:nvGraphicFramePr>
        <p:xfrm>
          <a:off x="2527633" y="5990536"/>
          <a:ext cx="6616360" cy="926731"/>
        </p:xfrm>
        <a:graphic>
          <a:graphicData uri="http://schemas.openxmlformats.org/drawingml/2006/table">
            <a:tbl>
              <a:tblPr/>
              <a:tblGrid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</a:tblGrid>
              <a:tr h="196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5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sp>
        <p:nvSpPr>
          <p:cNvPr id="140" name="TextBox 139"/>
          <p:cNvSpPr txBox="1"/>
          <p:nvPr/>
        </p:nvSpPr>
        <p:spPr>
          <a:xfrm>
            <a:off x="7160858" y="3323631"/>
            <a:ext cx="1926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COMPOSED OF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7 Experiments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21 Batches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152 Data Points (RNA-</a:t>
            </a:r>
            <a:r>
              <a:rPr lang="en-US" sz="1100" dirty="0" err="1" smtClean="0"/>
              <a:t>Seq</a:t>
            </a:r>
            <a:r>
              <a:rPr lang="en-US" sz="1100" dirty="0" smtClean="0"/>
              <a:t>)</a:t>
            </a:r>
          </a:p>
          <a:p>
            <a:pPr marL="171450" indent="-171450">
              <a:buFont typeface="Arial"/>
              <a:buChar char="•"/>
            </a:pPr>
            <a:r>
              <a:rPr lang="en-US" sz="1100" smtClean="0"/>
              <a:t>105 </a:t>
            </a:r>
            <a:r>
              <a:rPr lang="en-US" sz="1100" dirty="0" smtClean="0"/>
              <a:t>Data Points (Proteins)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Carbon Sources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3 Growth Phases </a:t>
            </a:r>
            <a:endParaRPr lang="en-US" sz="11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Different Na Levels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 Different Mg Levels</a:t>
            </a:r>
            <a:endParaRPr lang="en-US" sz="1100" dirty="0"/>
          </a:p>
        </p:txBody>
      </p:sp>
      <p:sp>
        <p:nvSpPr>
          <p:cNvPr id="141" name="TextBox 140"/>
          <p:cNvSpPr txBox="1"/>
          <p:nvPr/>
        </p:nvSpPr>
        <p:spPr>
          <a:xfrm>
            <a:off x="0" y="1111758"/>
            <a:ext cx="1634067" cy="655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Glucose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r>
              <a:rPr lang="en-US" sz="1400" b="1" dirty="0" smtClean="0"/>
              <a:t>Glycerol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Gluconate 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Lactate 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High Sodium Experiment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Low Magnesium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High Magnesium Experiment</a:t>
            </a:r>
            <a:endParaRPr lang="en-US" sz="14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2624217" y="7701068"/>
            <a:ext cx="6463217" cy="0"/>
            <a:chOff x="2624217" y="7667113"/>
            <a:chExt cx="6463217" cy="0"/>
          </a:xfrm>
        </p:grpSpPr>
        <p:cxnSp>
          <p:nvCxnSpPr>
            <p:cNvPr id="126" name="Straight Arrow Connector 125"/>
            <p:cNvCxnSpPr/>
            <p:nvPr/>
          </p:nvCxnSpPr>
          <p:spPr>
            <a:xfrm>
              <a:off x="482517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592514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702763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8125866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>
              <a:off x="2624217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/>
            <p:cNvCxnSpPr/>
            <p:nvPr/>
          </p:nvCxnSpPr>
          <p:spPr>
            <a:xfrm>
              <a:off x="3730508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Straight Arrow Connector 154"/>
          <p:cNvCxnSpPr/>
          <p:nvPr/>
        </p:nvCxnSpPr>
        <p:spPr>
          <a:xfrm>
            <a:off x="2633558" y="571817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68895" y="166655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172714" y="3642462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2574840" y="1280160"/>
            <a:ext cx="5809622" cy="315373"/>
            <a:chOff x="2574840" y="1280160"/>
            <a:chExt cx="5809622" cy="315373"/>
          </a:xfrm>
        </p:grpSpPr>
        <p:grpSp>
          <p:nvGrpSpPr>
            <p:cNvPr id="185" name="Group 184"/>
            <p:cNvGrpSpPr/>
            <p:nvPr/>
          </p:nvGrpSpPr>
          <p:grpSpPr>
            <a:xfrm>
              <a:off x="6540722" y="1280160"/>
              <a:ext cx="191776" cy="315373"/>
              <a:chOff x="5113014" y="916288"/>
              <a:chExt cx="191776" cy="315373"/>
            </a:xfrm>
          </p:grpSpPr>
          <p:sp>
            <p:nvSpPr>
              <p:cNvPr id="186" name="Equal 18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Minus 18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7450150" y="1280160"/>
              <a:ext cx="191776" cy="315373"/>
              <a:chOff x="5113014" y="916288"/>
              <a:chExt cx="191776" cy="315373"/>
            </a:xfrm>
          </p:grpSpPr>
          <p:sp>
            <p:nvSpPr>
              <p:cNvPr id="189" name="Equal 18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Minus 18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8192686" y="1280160"/>
              <a:ext cx="191776" cy="315373"/>
              <a:chOff x="5113014" y="916288"/>
              <a:chExt cx="191776" cy="315373"/>
            </a:xfrm>
          </p:grpSpPr>
          <p:sp>
            <p:nvSpPr>
              <p:cNvPr id="193" name="Equal 19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Minus 19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4721250" y="1280160"/>
              <a:ext cx="191776" cy="315373"/>
              <a:chOff x="5308818" y="916288"/>
              <a:chExt cx="191776" cy="315373"/>
            </a:xfrm>
          </p:grpSpPr>
          <p:sp>
            <p:nvSpPr>
              <p:cNvPr id="197" name="Equal 196"/>
              <p:cNvSpPr/>
              <p:nvPr/>
            </p:nvSpPr>
            <p:spPr>
              <a:xfrm>
                <a:off x="5308818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Minus 197"/>
              <p:cNvSpPr/>
              <p:nvPr/>
            </p:nvSpPr>
            <p:spPr>
              <a:xfrm>
                <a:off x="5308818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3650301" y="1280160"/>
              <a:ext cx="191776" cy="315373"/>
              <a:chOff x="5113014" y="916288"/>
              <a:chExt cx="191776" cy="315373"/>
            </a:xfrm>
          </p:grpSpPr>
          <p:sp>
            <p:nvSpPr>
              <p:cNvPr id="200" name="Equal 19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Minus 20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>
              <a:off x="3214362" y="1280160"/>
              <a:ext cx="191776" cy="315373"/>
              <a:chOff x="5113014" y="916288"/>
              <a:chExt cx="191776" cy="315373"/>
            </a:xfrm>
          </p:grpSpPr>
          <p:sp>
            <p:nvSpPr>
              <p:cNvPr id="208" name="Equal 20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Minus 21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3005358" y="1280160"/>
              <a:ext cx="191776" cy="315373"/>
              <a:chOff x="5113014" y="916288"/>
              <a:chExt cx="191776" cy="315373"/>
            </a:xfrm>
          </p:grpSpPr>
          <p:sp>
            <p:nvSpPr>
              <p:cNvPr id="213" name="Equal 21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Minus 23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1" name="Group 240"/>
            <p:cNvGrpSpPr/>
            <p:nvPr/>
          </p:nvGrpSpPr>
          <p:grpSpPr>
            <a:xfrm>
              <a:off x="2784544" y="1280160"/>
              <a:ext cx="191776" cy="315373"/>
              <a:chOff x="5113014" y="916288"/>
              <a:chExt cx="191776" cy="315373"/>
            </a:xfrm>
          </p:grpSpPr>
          <p:sp>
            <p:nvSpPr>
              <p:cNvPr id="242" name="Equal 24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Minus 25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2574840" y="1280160"/>
              <a:ext cx="191776" cy="315373"/>
              <a:chOff x="5113014" y="916288"/>
              <a:chExt cx="191776" cy="315373"/>
            </a:xfrm>
          </p:grpSpPr>
          <p:sp>
            <p:nvSpPr>
              <p:cNvPr id="253" name="Equal 25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Minus 25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2567479" y="923544"/>
            <a:ext cx="5823455" cy="315373"/>
            <a:chOff x="2567479" y="923544"/>
            <a:chExt cx="5823455" cy="315373"/>
          </a:xfrm>
        </p:grpSpPr>
        <p:grpSp>
          <p:nvGrpSpPr>
            <p:cNvPr id="257" name="Group 256"/>
            <p:cNvGrpSpPr/>
            <p:nvPr/>
          </p:nvGrpSpPr>
          <p:grpSpPr>
            <a:xfrm>
              <a:off x="2567479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60" name="Equal 2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Minus 26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9" name="Group 268"/>
            <p:cNvGrpSpPr/>
            <p:nvPr/>
          </p:nvGrpSpPr>
          <p:grpSpPr>
            <a:xfrm>
              <a:off x="2784544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70" name="Equal 26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Minus 27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4" name="Group 273"/>
            <p:cNvGrpSpPr/>
            <p:nvPr/>
          </p:nvGrpSpPr>
          <p:grpSpPr>
            <a:xfrm>
              <a:off x="2998693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78" name="Equal 27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9" name="Minus 27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321436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2" name="Equal 28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Minus 28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>
              <a:off x="3656614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2" name="Equal 29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3" name="Minus 29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4" name="Group 293"/>
            <p:cNvGrpSpPr/>
            <p:nvPr/>
          </p:nvGrpSpPr>
          <p:grpSpPr>
            <a:xfrm>
              <a:off x="4718187" y="923544"/>
              <a:ext cx="191776" cy="315373"/>
              <a:chOff x="5308818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5" name="Equal 294"/>
              <p:cNvSpPr/>
              <p:nvPr/>
            </p:nvSpPr>
            <p:spPr>
              <a:xfrm>
                <a:off x="5308818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6" name="Minus 295"/>
              <p:cNvSpPr/>
              <p:nvPr/>
            </p:nvSpPr>
            <p:spPr>
              <a:xfrm>
                <a:off x="5308818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7" name="Group 296"/>
            <p:cNvGrpSpPr/>
            <p:nvPr/>
          </p:nvGrpSpPr>
          <p:grpSpPr>
            <a:xfrm>
              <a:off x="654072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8" name="Equal 29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Minus 29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0" name="Group 299"/>
            <p:cNvGrpSpPr/>
            <p:nvPr/>
          </p:nvGrpSpPr>
          <p:grpSpPr>
            <a:xfrm>
              <a:off x="744124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301" name="Equal 30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Minus 30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>
              <a:off x="8199158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304" name="Equal 30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Minus 30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005358" y="1883664"/>
            <a:ext cx="5374842" cy="315373"/>
            <a:chOff x="3005358" y="1883664"/>
            <a:chExt cx="5374842" cy="315373"/>
          </a:xfrm>
        </p:grpSpPr>
        <p:grpSp>
          <p:nvGrpSpPr>
            <p:cNvPr id="306" name="Group 305"/>
            <p:cNvGrpSpPr/>
            <p:nvPr/>
          </p:nvGrpSpPr>
          <p:grpSpPr>
            <a:xfrm>
              <a:off x="3005358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07" name="Equal 30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Minus 30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9" name="Group 308"/>
            <p:cNvGrpSpPr/>
            <p:nvPr/>
          </p:nvGrpSpPr>
          <p:grpSpPr>
            <a:xfrm>
              <a:off x="3436982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0" name="Equal 30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1" name="Minus 31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3" name="Group 312"/>
            <p:cNvGrpSpPr/>
            <p:nvPr/>
          </p:nvGrpSpPr>
          <p:grpSpPr>
            <a:xfrm>
              <a:off x="3650301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4" name="Equal 31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Minus 31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6" name="Group 315"/>
            <p:cNvGrpSpPr/>
            <p:nvPr/>
          </p:nvGrpSpPr>
          <p:grpSpPr>
            <a:xfrm>
              <a:off x="4099365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7" name="Equal 31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Minus 31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9" name="Group 318"/>
            <p:cNvGrpSpPr/>
            <p:nvPr/>
          </p:nvGrpSpPr>
          <p:grpSpPr>
            <a:xfrm>
              <a:off x="4302450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20" name="Equal 31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Minus 32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2" name="Group 321"/>
            <p:cNvGrpSpPr/>
            <p:nvPr/>
          </p:nvGrpSpPr>
          <p:grpSpPr>
            <a:xfrm>
              <a:off x="4719514" y="1883664"/>
              <a:ext cx="191776" cy="315373"/>
              <a:chOff x="5308818" y="916288"/>
              <a:chExt cx="191776" cy="315373"/>
            </a:xfrm>
            <a:solidFill>
              <a:srgbClr val="558ED5"/>
            </a:solidFill>
          </p:grpSpPr>
          <p:sp>
            <p:nvSpPr>
              <p:cNvPr id="325" name="Equal 324"/>
              <p:cNvSpPr/>
              <p:nvPr/>
            </p:nvSpPr>
            <p:spPr>
              <a:xfrm>
                <a:off x="5308818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Minus 328"/>
              <p:cNvSpPr/>
              <p:nvPr/>
            </p:nvSpPr>
            <p:spPr>
              <a:xfrm>
                <a:off x="5308818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5" name="Group 364"/>
            <p:cNvGrpSpPr/>
            <p:nvPr/>
          </p:nvGrpSpPr>
          <p:grpSpPr>
            <a:xfrm>
              <a:off x="6538355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66" name="Equal 36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6" name="Minus 37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3" name="Minus 382"/>
            <p:cNvSpPr/>
            <p:nvPr/>
          </p:nvSpPr>
          <p:spPr>
            <a:xfrm>
              <a:off x="8192686" y="1956816"/>
              <a:ext cx="187514" cy="204566"/>
            </a:xfrm>
            <a:prstGeom prst="mathMinus">
              <a:avLst/>
            </a:prstGeom>
            <a:solidFill>
              <a:srgbClr val="7F7F7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009620" y="2906982"/>
            <a:ext cx="2448182" cy="315373"/>
            <a:chOff x="3009620" y="2906982"/>
            <a:chExt cx="2448182" cy="315373"/>
          </a:xfrm>
        </p:grpSpPr>
        <p:grpSp>
          <p:nvGrpSpPr>
            <p:cNvPr id="407" name="Group 406"/>
            <p:cNvGrpSpPr/>
            <p:nvPr/>
          </p:nvGrpSpPr>
          <p:grpSpPr>
            <a:xfrm>
              <a:off x="5266026" y="2906982"/>
              <a:ext cx="191776" cy="315373"/>
              <a:chOff x="5377614" y="916288"/>
              <a:chExt cx="191776" cy="315373"/>
            </a:xfrm>
            <a:solidFill>
              <a:srgbClr val="558ED5"/>
            </a:solidFill>
          </p:grpSpPr>
          <p:sp>
            <p:nvSpPr>
              <p:cNvPr id="408" name="Equal 407"/>
              <p:cNvSpPr/>
              <p:nvPr/>
            </p:nvSpPr>
            <p:spPr>
              <a:xfrm>
                <a:off x="53776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Minus 408"/>
              <p:cNvSpPr/>
              <p:nvPr/>
            </p:nvSpPr>
            <p:spPr>
              <a:xfrm>
                <a:off x="53776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0" name="Equal 409"/>
            <p:cNvSpPr/>
            <p:nvPr/>
          </p:nvSpPr>
          <p:spPr>
            <a:xfrm>
              <a:off x="3214362" y="2980944"/>
              <a:ext cx="191776" cy="208828"/>
            </a:xfrm>
            <a:prstGeom prst="mathEqual">
              <a:avLst/>
            </a:prstGeom>
            <a:solidFill>
              <a:srgbClr val="7F7F7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1" name="Minus 410"/>
            <p:cNvSpPr/>
            <p:nvPr/>
          </p:nvSpPr>
          <p:spPr>
            <a:xfrm>
              <a:off x="3009620" y="2980944"/>
              <a:ext cx="187514" cy="204566"/>
            </a:xfrm>
            <a:prstGeom prst="mathMinus">
              <a:avLst/>
            </a:prstGeom>
            <a:solidFill>
              <a:srgbClr val="7F7F7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3015140" y="3266718"/>
            <a:ext cx="2443580" cy="315373"/>
            <a:chOff x="3009620" y="2906982"/>
            <a:chExt cx="2443580" cy="315373"/>
          </a:xfrm>
          <a:solidFill>
            <a:srgbClr val="FFFF00"/>
          </a:solidFill>
        </p:grpSpPr>
        <p:grpSp>
          <p:nvGrpSpPr>
            <p:cNvPr id="413" name="Group 412"/>
            <p:cNvGrpSpPr/>
            <p:nvPr/>
          </p:nvGrpSpPr>
          <p:grpSpPr>
            <a:xfrm>
              <a:off x="5261424" y="2906982"/>
              <a:ext cx="191776" cy="315373"/>
              <a:chOff x="5373012" y="916288"/>
              <a:chExt cx="191776" cy="315373"/>
            </a:xfrm>
            <a:grpFill/>
          </p:grpSpPr>
          <p:sp>
            <p:nvSpPr>
              <p:cNvPr id="416" name="Equal 415"/>
              <p:cNvSpPr/>
              <p:nvPr/>
            </p:nvSpPr>
            <p:spPr>
              <a:xfrm>
                <a:off x="5373012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Minus 416"/>
              <p:cNvSpPr/>
              <p:nvPr/>
            </p:nvSpPr>
            <p:spPr>
              <a:xfrm>
                <a:off x="5373012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4" name="Equal 413"/>
            <p:cNvSpPr/>
            <p:nvPr/>
          </p:nvSpPr>
          <p:spPr>
            <a:xfrm>
              <a:off x="3214362" y="2980944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5" name="Minus 414"/>
            <p:cNvSpPr/>
            <p:nvPr/>
          </p:nvSpPr>
          <p:spPr>
            <a:xfrm>
              <a:off x="3009620" y="2980944"/>
              <a:ext cx="187514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654563" y="3892044"/>
            <a:ext cx="2380721" cy="315373"/>
            <a:chOff x="3654563" y="3909322"/>
            <a:chExt cx="2380721" cy="315373"/>
          </a:xfrm>
        </p:grpSpPr>
        <p:sp>
          <p:nvSpPr>
            <p:cNvPr id="418" name="Minus 417"/>
            <p:cNvSpPr/>
            <p:nvPr/>
          </p:nvSpPr>
          <p:spPr>
            <a:xfrm>
              <a:off x="3654563" y="3986784"/>
              <a:ext cx="187514" cy="204566"/>
            </a:xfrm>
            <a:prstGeom prst="mathMinus">
              <a:avLst/>
            </a:prstGeom>
            <a:solidFill>
              <a:srgbClr val="7F7F7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Equal 418"/>
            <p:cNvSpPr/>
            <p:nvPr/>
          </p:nvSpPr>
          <p:spPr>
            <a:xfrm>
              <a:off x="3876087" y="3986784"/>
              <a:ext cx="191776" cy="208828"/>
            </a:xfrm>
            <a:prstGeom prst="mathEqual">
              <a:avLst/>
            </a:prstGeom>
            <a:solidFill>
              <a:srgbClr val="7F7F7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20" name="Group 419"/>
            <p:cNvGrpSpPr/>
            <p:nvPr/>
          </p:nvGrpSpPr>
          <p:grpSpPr>
            <a:xfrm>
              <a:off x="5843016" y="3909322"/>
              <a:ext cx="192268" cy="315373"/>
              <a:chOff x="5188554" y="916288"/>
              <a:chExt cx="192268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21" name="Equal 420"/>
              <p:cNvSpPr/>
              <p:nvPr/>
            </p:nvSpPr>
            <p:spPr>
              <a:xfrm>
                <a:off x="518855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Minus 421"/>
              <p:cNvSpPr/>
              <p:nvPr/>
            </p:nvSpPr>
            <p:spPr>
              <a:xfrm>
                <a:off x="5189046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24" name="Minus 423"/>
          <p:cNvSpPr/>
          <p:nvPr/>
        </p:nvSpPr>
        <p:spPr>
          <a:xfrm>
            <a:off x="3651443" y="4363798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Equal 424"/>
          <p:cNvSpPr/>
          <p:nvPr/>
        </p:nvSpPr>
        <p:spPr>
          <a:xfrm>
            <a:off x="3872967" y="436379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26" name="Group 425"/>
          <p:cNvGrpSpPr/>
          <p:nvPr/>
        </p:nvGrpSpPr>
        <p:grpSpPr>
          <a:xfrm>
            <a:off x="5843016" y="4286336"/>
            <a:ext cx="191776" cy="315373"/>
            <a:chOff x="5191674" y="916288"/>
            <a:chExt cx="191776" cy="315373"/>
          </a:xfrm>
          <a:solidFill>
            <a:srgbClr val="FFFF00"/>
          </a:solidFill>
        </p:grpSpPr>
        <p:sp>
          <p:nvSpPr>
            <p:cNvPr id="427" name="Equal 426"/>
            <p:cNvSpPr/>
            <p:nvPr/>
          </p:nvSpPr>
          <p:spPr>
            <a:xfrm>
              <a:off x="519167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8" name="Minus 427"/>
            <p:cNvSpPr/>
            <p:nvPr/>
          </p:nvSpPr>
          <p:spPr>
            <a:xfrm>
              <a:off x="519167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855493" y="5404104"/>
            <a:ext cx="5987199" cy="315373"/>
            <a:chOff x="2855493" y="5404104"/>
            <a:chExt cx="5987199" cy="315373"/>
          </a:xfrm>
        </p:grpSpPr>
        <p:grpSp>
          <p:nvGrpSpPr>
            <p:cNvPr id="429" name="Group 428"/>
            <p:cNvGrpSpPr/>
            <p:nvPr/>
          </p:nvGrpSpPr>
          <p:grpSpPr>
            <a:xfrm>
              <a:off x="2855493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0" name="Equal 42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Minus 43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2" name="Group 431"/>
            <p:cNvGrpSpPr/>
            <p:nvPr/>
          </p:nvGrpSpPr>
          <p:grpSpPr>
            <a:xfrm>
              <a:off x="3677120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3" name="Equal 43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Minus 43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5" name="Group 434"/>
            <p:cNvGrpSpPr/>
            <p:nvPr/>
          </p:nvGrpSpPr>
          <p:grpSpPr>
            <a:xfrm>
              <a:off x="5341111" y="5404104"/>
              <a:ext cx="191776" cy="315373"/>
              <a:chOff x="509573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6" name="Equal 435"/>
              <p:cNvSpPr/>
              <p:nvPr/>
            </p:nvSpPr>
            <p:spPr>
              <a:xfrm>
                <a:off x="509573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Minus 436"/>
              <p:cNvSpPr/>
              <p:nvPr/>
            </p:nvSpPr>
            <p:spPr>
              <a:xfrm>
                <a:off x="509573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8" name="Group 437"/>
            <p:cNvGrpSpPr/>
            <p:nvPr/>
          </p:nvGrpSpPr>
          <p:grpSpPr>
            <a:xfrm>
              <a:off x="7808716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9" name="Equal 43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0" name="Minus 43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1" name="Group 440"/>
            <p:cNvGrpSpPr/>
            <p:nvPr/>
          </p:nvGrpSpPr>
          <p:grpSpPr>
            <a:xfrm>
              <a:off x="8650916" y="5404104"/>
              <a:ext cx="191776" cy="315373"/>
              <a:chOff x="513029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42" name="Equal 441"/>
              <p:cNvSpPr/>
              <p:nvPr/>
            </p:nvSpPr>
            <p:spPr>
              <a:xfrm>
                <a:off x="513029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3" name="Minus 442"/>
              <p:cNvSpPr/>
              <p:nvPr/>
            </p:nvSpPr>
            <p:spPr>
              <a:xfrm>
                <a:off x="513029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4" name="Minus 443"/>
            <p:cNvSpPr/>
            <p:nvPr/>
          </p:nvSpPr>
          <p:spPr>
            <a:xfrm>
              <a:off x="4513542" y="5477256"/>
              <a:ext cx="187514" cy="204566"/>
            </a:xfrm>
            <a:prstGeom prst="mathMinus">
              <a:avLst/>
            </a:prstGeom>
            <a:solidFill>
              <a:srgbClr val="7F7F7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7" name="Equal 446"/>
          <p:cNvSpPr/>
          <p:nvPr/>
        </p:nvSpPr>
        <p:spPr>
          <a:xfrm>
            <a:off x="2856181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8" name="Equal 447"/>
          <p:cNvSpPr/>
          <p:nvPr/>
        </p:nvSpPr>
        <p:spPr>
          <a:xfrm>
            <a:off x="3681191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9" name="Equal 448"/>
          <p:cNvSpPr/>
          <p:nvPr/>
        </p:nvSpPr>
        <p:spPr>
          <a:xfrm>
            <a:off x="4517436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0" name="Equal 449"/>
          <p:cNvSpPr/>
          <p:nvPr/>
        </p:nvSpPr>
        <p:spPr>
          <a:xfrm>
            <a:off x="6160583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1" name="Equal 450"/>
          <p:cNvSpPr/>
          <p:nvPr/>
        </p:nvSpPr>
        <p:spPr>
          <a:xfrm>
            <a:off x="6979737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2" name="Equal 451"/>
          <p:cNvSpPr/>
          <p:nvPr/>
        </p:nvSpPr>
        <p:spPr>
          <a:xfrm>
            <a:off x="7808716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3" name="Equal 452"/>
          <p:cNvSpPr/>
          <p:nvPr/>
        </p:nvSpPr>
        <p:spPr>
          <a:xfrm>
            <a:off x="8653329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4" name="Minus 453"/>
          <p:cNvSpPr/>
          <p:nvPr/>
        </p:nvSpPr>
        <p:spPr>
          <a:xfrm>
            <a:off x="5341111" y="5733288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627186" y="6706722"/>
            <a:ext cx="6476754" cy="7234"/>
            <a:chOff x="2627186" y="6665976"/>
            <a:chExt cx="6476754" cy="7234"/>
          </a:xfrm>
        </p:grpSpPr>
        <p:cxnSp>
          <p:nvCxnSpPr>
            <p:cNvPr id="98" name="Straight Arrow Connector 97"/>
            <p:cNvCxnSpPr/>
            <p:nvPr/>
          </p:nvCxnSpPr>
          <p:spPr>
            <a:xfrm flipV="1">
              <a:off x="2627186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1">
              <a:off x="5301118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/>
            <p:nvPr/>
          </p:nvCxnSpPr>
          <p:spPr>
            <a:xfrm flipV="1">
              <a:off x="6602325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 flipV="1">
              <a:off x="7958118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Arrow Connector 454"/>
            <p:cNvCxnSpPr/>
            <p:nvPr/>
          </p:nvCxnSpPr>
          <p:spPr>
            <a:xfrm flipV="1">
              <a:off x="3972330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2766616" y="6391656"/>
            <a:ext cx="6150967" cy="315373"/>
            <a:chOff x="2766616" y="6391656"/>
            <a:chExt cx="6150967" cy="315373"/>
          </a:xfrm>
        </p:grpSpPr>
        <p:grpSp>
          <p:nvGrpSpPr>
            <p:cNvPr id="456" name="Group 455"/>
            <p:cNvGrpSpPr/>
            <p:nvPr/>
          </p:nvGrpSpPr>
          <p:grpSpPr>
            <a:xfrm>
              <a:off x="2766616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57" name="Equal 45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8" name="Minus 45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9" name="Group 458"/>
            <p:cNvGrpSpPr/>
            <p:nvPr/>
          </p:nvGrpSpPr>
          <p:grpSpPr>
            <a:xfrm>
              <a:off x="3419671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0" name="Equal 4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1" name="Minus 46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2" name="Group 461"/>
            <p:cNvGrpSpPr/>
            <p:nvPr/>
          </p:nvGrpSpPr>
          <p:grpSpPr>
            <a:xfrm>
              <a:off x="4099365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3" name="Equal 46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4" name="Minus 46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5" name="Group 464"/>
            <p:cNvGrpSpPr/>
            <p:nvPr/>
          </p:nvGrpSpPr>
          <p:grpSpPr>
            <a:xfrm>
              <a:off x="474942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6" name="Equal 46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7" name="Minus 46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8" name="Group 467"/>
            <p:cNvGrpSpPr/>
            <p:nvPr/>
          </p:nvGrpSpPr>
          <p:grpSpPr>
            <a:xfrm>
              <a:off x="5413145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9" name="Equal 46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0" name="Minus 46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1" name="Group 470"/>
            <p:cNvGrpSpPr/>
            <p:nvPr/>
          </p:nvGrpSpPr>
          <p:grpSpPr>
            <a:xfrm>
              <a:off x="6068321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2" name="Equal 47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3" name="Minus 47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4" name="Group 473"/>
            <p:cNvGrpSpPr/>
            <p:nvPr/>
          </p:nvGrpSpPr>
          <p:grpSpPr>
            <a:xfrm>
              <a:off x="674347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5" name="Equal 47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6" name="Minus 47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7" name="Group 476"/>
            <p:cNvGrpSpPr/>
            <p:nvPr/>
          </p:nvGrpSpPr>
          <p:grpSpPr>
            <a:xfrm>
              <a:off x="740163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8" name="Equal 47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9" name="Minus 47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0" name="Group 479"/>
            <p:cNvGrpSpPr/>
            <p:nvPr/>
          </p:nvGrpSpPr>
          <p:grpSpPr>
            <a:xfrm>
              <a:off x="8063383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1" name="Equal 48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2" name="Minus 48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3" name="Group 482"/>
            <p:cNvGrpSpPr/>
            <p:nvPr/>
          </p:nvGrpSpPr>
          <p:grpSpPr>
            <a:xfrm>
              <a:off x="8725807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4" name="Equal 48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5" name="Minus 48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2703089" y="7388352"/>
            <a:ext cx="6259973" cy="315373"/>
            <a:chOff x="2703089" y="7388352"/>
            <a:chExt cx="6259973" cy="315373"/>
          </a:xfrm>
        </p:grpSpPr>
        <p:grpSp>
          <p:nvGrpSpPr>
            <p:cNvPr id="486" name="Group 485"/>
            <p:cNvGrpSpPr/>
            <p:nvPr/>
          </p:nvGrpSpPr>
          <p:grpSpPr>
            <a:xfrm>
              <a:off x="3259101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7" name="Equal 48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8" name="Minus 48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2" name="Group 491"/>
            <p:cNvGrpSpPr/>
            <p:nvPr/>
          </p:nvGrpSpPr>
          <p:grpSpPr>
            <a:xfrm>
              <a:off x="2703089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3" name="Equal 49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4" name="Minus 49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5" name="Group 494"/>
            <p:cNvGrpSpPr/>
            <p:nvPr/>
          </p:nvGrpSpPr>
          <p:grpSpPr>
            <a:xfrm>
              <a:off x="3802503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6" name="Equal 49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7" name="Minus 49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8" name="Group 497"/>
            <p:cNvGrpSpPr/>
            <p:nvPr/>
          </p:nvGrpSpPr>
          <p:grpSpPr>
            <a:xfrm>
              <a:off x="436374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9" name="Equal 49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0" name="Minus 49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1" name="Group 500"/>
            <p:cNvGrpSpPr/>
            <p:nvPr/>
          </p:nvGrpSpPr>
          <p:grpSpPr>
            <a:xfrm>
              <a:off x="490561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2" name="Equal 50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Minus 50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4" name="Group 503"/>
            <p:cNvGrpSpPr/>
            <p:nvPr/>
          </p:nvGrpSpPr>
          <p:grpSpPr>
            <a:xfrm>
              <a:off x="5465130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5" name="Equal 50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6" name="Minus 50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7" name="Group 506"/>
            <p:cNvGrpSpPr/>
            <p:nvPr/>
          </p:nvGrpSpPr>
          <p:grpSpPr>
            <a:xfrm>
              <a:off x="6014992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8" name="Equal 50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Minus 50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0" name="Group 509"/>
            <p:cNvGrpSpPr/>
            <p:nvPr/>
          </p:nvGrpSpPr>
          <p:grpSpPr>
            <a:xfrm>
              <a:off x="6565644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1" name="Equal 51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2" name="Minus 51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3" name="Group 512"/>
            <p:cNvGrpSpPr/>
            <p:nvPr/>
          </p:nvGrpSpPr>
          <p:grpSpPr>
            <a:xfrm>
              <a:off x="711446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4" name="Equal 51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5" name="Minus 51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6" name="Group 515"/>
            <p:cNvGrpSpPr/>
            <p:nvPr/>
          </p:nvGrpSpPr>
          <p:grpSpPr>
            <a:xfrm>
              <a:off x="7672586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7" name="Equal 51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8" name="Minus 51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9" name="Group 518"/>
            <p:cNvGrpSpPr/>
            <p:nvPr/>
          </p:nvGrpSpPr>
          <p:grpSpPr>
            <a:xfrm>
              <a:off x="822092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20" name="Equal 51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1" name="Minus 52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2" name="Group 521"/>
            <p:cNvGrpSpPr/>
            <p:nvPr/>
          </p:nvGrpSpPr>
          <p:grpSpPr>
            <a:xfrm>
              <a:off x="8771286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23" name="Equal 52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4" name="Minus 52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3" name="Minus 322"/>
          <p:cNvSpPr/>
          <p:nvPr/>
        </p:nvSpPr>
        <p:spPr>
          <a:xfrm>
            <a:off x="7148740" y="2878661"/>
            <a:ext cx="187514" cy="204566"/>
          </a:xfrm>
          <a:prstGeom prst="mathMinus">
            <a:avLst/>
          </a:prstGeom>
          <a:solidFill>
            <a:srgbClr val="7F7F7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Equal 323"/>
          <p:cNvSpPr/>
          <p:nvPr/>
        </p:nvSpPr>
        <p:spPr>
          <a:xfrm>
            <a:off x="7652946" y="2866450"/>
            <a:ext cx="191776" cy="208828"/>
          </a:xfrm>
          <a:prstGeom prst="mathEqual">
            <a:avLst/>
          </a:prstGeom>
          <a:solidFill>
            <a:srgbClr val="7F7F7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26" name="Group 325"/>
          <p:cNvGrpSpPr/>
          <p:nvPr/>
        </p:nvGrpSpPr>
        <p:grpSpPr>
          <a:xfrm>
            <a:off x="8089615" y="2796175"/>
            <a:ext cx="191776" cy="315373"/>
            <a:chOff x="5113014" y="916288"/>
            <a:chExt cx="191776" cy="315373"/>
          </a:xfrm>
          <a:solidFill>
            <a:srgbClr val="7F7F7F"/>
          </a:solidFill>
        </p:grpSpPr>
        <p:sp>
          <p:nvSpPr>
            <p:cNvPr id="327" name="Equal 326"/>
            <p:cNvSpPr/>
            <p:nvPr/>
          </p:nvSpPr>
          <p:spPr>
            <a:xfrm>
              <a:off x="511301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8" name="Minus 327"/>
            <p:cNvSpPr/>
            <p:nvPr/>
          </p:nvSpPr>
          <p:spPr>
            <a:xfrm>
              <a:off x="511301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0" name="Minus 329"/>
          <p:cNvSpPr/>
          <p:nvPr/>
        </p:nvSpPr>
        <p:spPr>
          <a:xfrm>
            <a:off x="7149995" y="3140960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Equal 330"/>
          <p:cNvSpPr/>
          <p:nvPr/>
        </p:nvSpPr>
        <p:spPr>
          <a:xfrm>
            <a:off x="7652610" y="3142555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32" name="Group 331"/>
          <p:cNvGrpSpPr/>
          <p:nvPr/>
        </p:nvGrpSpPr>
        <p:grpSpPr>
          <a:xfrm>
            <a:off x="8090870" y="3070685"/>
            <a:ext cx="191776" cy="315373"/>
            <a:chOff x="5113014" y="916288"/>
            <a:chExt cx="191776" cy="315373"/>
          </a:xfrm>
          <a:solidFill>
            <a:srgbClr val="FFFF00"/>
          </a:solidFill>
        </p:grpSpPr>
        <p:sp>
          <p:nvSpPr>
            <p:cNvPr id="333" name="Equal 332"/>
            <p:cNvSpPr/>
            <p:nvPr/>
          </p:nvSpPr>
          <p:spPr>
            <a:xfrm>
              <a:off x="511301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4" name="Minus 333"/>
            <p:cNvSpPr/>
            <p:nvPr/>
          </p:nvSpPr>
          <p:spPr>
            <a:xfrm>
              <a:off x="511301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592453"/>
              </p:ext>
            </p:extLst>
          </p:nvPr>
        </p:nvGraphicFramePr>
        <p:xfrm>
          <a:off x="1533819" y="812801"/>
          <a:ext cx="481854" cy="7143913"/>
        </p:xfrm>
        <a:graphic>
          <a:graphicData uri="http://schemas.openxmlformats.org/drawingml/2006/table">
            <a:tbl>
              <a:tblPr/>
              <a:tblGrid>
                <a:gridCol w="240927"/>
                <a:gridCol w="240927"/>
              </a:tblGrid>
              <a:tr h="9796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 &amp; 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95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Glycerol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46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Gluconate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024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Lactate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559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77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Mg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84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09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1505503" y="4829331"/>
            <a:ext cx="5522136" cy="2194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022339"/>
              </p:ext>
            </p:extLst>
          </p:nvPr>
        </p:nvGraphicFramePr>
        <p:xfrm>
          <a:off x="2535475" y="1618014"/>
          <a:ext cx="1958751" cy="274320"/>
        </p:xfrm>
        <a:graphic>
          <a:graphicData uri="http://schemas.openxmlformats.org/drawingml/2006/table">
            <a:tbl>
              <a:tblPr/>
              <a:tblGrid>
                <a:gridCol w="217639"/>
                <a:gridCol w="217639"/>
                <a:gridCol w="217639"/>
                <a:gridCol w="245900"/>
                <a:gridCol w="211666"/>
                <a:gridCol w="222250"/>
                <a:gridCol w="190740"/>
                <a:gridCol w="217639"/>
                <a:gridCol w="217639"/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5" name="Table 3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679358"/>
              </p:ext>
            </p:extLst>
          </p:nvPr>
        </p:nvGraphicFramePr>
        <p:xfrm>
          <a:off x="2535178" y="3622317"/>
          <a:ext cx="1958751" cy="273662"/>
        </p:xfrm>
        <a:graphic>
          <a:graphicData uri="http://schemas.openxmlformats.org/drawingml/2006/table">
            <a:tbl>
              <a:tblPr/>
              <a:tblGrid>
                <a:gridCol w="217639"/>
                <a:gridCol w="217639"/>
                <a:gridCol w="217639"/>
                <a:gridCol w="246197"/>
                <a:gridCol w="211666"/>
                <a:gridCol w="195054"/>
                <a:gridCol w="217639"/>
                <a:gridCol w="217639"/>
                <a:gridCol w="217639"/>
              </a:tblGrid>
              <a:tr h="2736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6" name="Equal 335"/>
          <p:cNvSpPr/>
          <p:nvPr/>
        </p:nvSpPr>
        <p:spPr>
          <a:xfrm>
            <a:off x="6164209" y="5509348"/>
            <a:ext cx="191776" cy="208828"/>
          </a:xfrm>
          <a:prstGeom prst="mathEqual">
            <a:avLst/>
          </a:prstGeom>
          <a:solidFill>
            <a:srgbClr val="7F7F7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7" name="Minus 336"/>
          <p:cNvSpPr/>
          <p:nvPr/>
        </p:nvSpPr>
        <p:spPr>
          <a:xfrm>
            <a:off x="6164209" y="5402803"/>
            <a:ext cx="191776" cy="204566"/>
          </a:xfrm>
          <a:prstGeom prst="mathMinus">
            <a:avLst/>
          </a:prstGeom>
          <a:solidFill>
            <a:srgbClr val="7F7F7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Equal 337"/>
          <p:cNvSpPr/>
          <p:nvPr/>
        </p:nvSpPr>
        <p:spPr>
          <a:xfrm>
            <a:off x="6969787" y="5509348"/>
            <a:ext cx="191776" cy="208828"/>
          </a:xfrm>
          <a:prstGeom prst="mathEqual">
            <a:avLst/>
          </a:prstGeom>
          <a:solidFill>
            <a:srgbClr val="7F7F7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9" name="Minus 338"/>
          <p:cNvSpPr/>
          <p:nvPr/>
        </p:nvSpPr>
        <p:spPr>
          <a:xfrm>
            <a:off x="6969787" y="5402803"/>
            <a:ext cx="191776" cy="204566"/>
          </a:xfrm>
          <a:prstGeom prst="mathMinus">
            <a:avLst/>
          </a:prstGeom>
          <a:solidFill>
            <a:srgbClr val="7F7F7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Equal 339"/>
          <p:cNvSpPr/>
          <p:nvPr/>
        </p:nvSpPr>
        <p:spPr>
          <a:xfrm>
            <a:off x="7450150" y="1996656"/>
            <a:ext cx="191776" cy="208828"/>
          </a:xfrm>
          <a:prstGeom prst="mathEqual">
            <a:avLst/>
          </a:prstGeom>
          <a:solidFill>
            <a:srgbClr val="7F7F7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1" name="Minus 340"/>
          <p:cNvSpPr/>
          <p:nvPr/>
        </p:nvSpPr>
        <p:spPr>
          <a:xfrm>
            <a:off x="7450150" y="1890111"/>
            <a:ext cx="191776" cy="204566"/>
          </a:xfrm>
          <a:prstGeom prst="mathMinus">
            <a:avLst/>
          </a:prstGeom>
          <a:solidFill>
            <a:srgbClr val="7F7F7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703089" y="7667590"/>
            <a:ext cx="5164249" cy="317564"/>
            <a:chOff x="2703089" y="7667590"/>
            <a:chExt cx="5164249" cy="317564"/>
          </a:xfrm>
        </p:grpSpPr>
        <p:grpSp>
          <p:nvGrpSpPr>
            <p:cNvPr id="526" name="Group 525"/>
            <p:cNvGrpSpPr/>
            <p:nvPr/>
          </p:nvGrpSpPr>
          <p:grpSpPr>
            <a:xfrm>
              <a:off x="3262077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60" name="Equal 5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1" name="Minus 56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8" name="Group 527"/>
            <p:cNvGrpSpPr/>
            <p:nvPr/>
          </p:nvGrpSpPr>
          <p:grpSpPr>
            <a:xfrm>
              <a:off x="3805479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6" name="Equal 55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7" name="Minus 55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9" name="Group 528"/>
            <p:cNvGrpSpPr/>
            <p:nvPr/>
          </p:nvGrpSpPr>
          <p:grpSpPr>
            <a:xfrm>
              <a:off x="4366721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4" name="Equal 55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5" name="Minus 55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0" name="Group 529"/>
            <p:cNvGrpSpPr/>
            <p:nvPr/>
          </p:nvGrpSpPr>
          <p:grpSpPr>
            <a:xfrm>
              <a:off x="4908591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2" name="Equal 55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3" name="Minus 55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1" name="Group 530"/>
            <p:cNvGrpSpPr/>
            <p:nvPr/>
          </p:nvGrpSpPr>
          <p:grpSpPr>
            <a:xfrm>
              <a:off x="5468106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0" name="Equal 54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1" name="Minus 55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5" name="Group 534"/>
            <p:cNvGrpSpPr/>
            <p:nvPr/>
          </p:nvGrpSpPr>
          <p:grpSpPr>
            <a:xfrm>
              <a:off x="7675562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42" name="Equal 54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3" name="Minus 54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703089" y="7671816"/>
              <a:ext cx="191776" cy="309173"/>
              <a:chOff x="2703089" y="7671816"/>
              <a:chExt cx="191776" cy="309173"/>
            </a:xfrm>
          </p:grpSpPr>
          <p:sp>
            <p:nvSpPr>
              <p:cNvPr id="342" name="Equal 341"/>
              <p:cNvSpPr/>
              <p:nvPr/>
            </p:nvSpPr>
            <p:spPr>
              <a:xfrm>
                <a:off x="2703089" y="7772161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3" name="Minus 342"/>
              <p:cNvSpPr/>
              <p:nvPr/>
            </p:nvSpPr>
            <p:spPr>
              <a:xfrm>
                <a:off x="2703089" y="7671816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114465" y="7667590"/>
              <a:ext cx="191776" cy="315373"/>
              <a:chOff x="7114465" y="7667590"/>
              <a:chExt cx="191776" cy="315373"/>
            </a:xfrm>
          </p:grpSpPr>
          <p:sp>
            <p:nvSpPr>
              <p:cNvPr id="344" name="Equal 343"/>
              <p:cNvSpPr/>
              <p:nvPr/>
            </p:nvSpPr>
            <p:spPr>
              <a:xfrm>
                <a:off x="7114465" y="7774135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Minus 344"/>
              <p:cNvSpPr/>
              <p:nvPr/>
            </p:nvSpPr>
            <p:spPr>
              <a:xfrm>
                <a:off x="7114465" y="7667590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009620" y="2221992"/>
            <a:ext cx="5370580" cy="318556"/>
            <a:chOff x="3009620" y="2221992"/>
            <a:chExt cx="5370580" cy="318556"/>
          </a:xfrm>
        </p:grpSpPr>
        <p:grpSp>
          <p:nvGrpSpPr>
            <p:cNvPr id="384" name="Group 383"/>
            <p:cNvGrpSpPr/>
            <p:nvPr/>
          </p:nvGrpSpPr>
          <p:grpSpPr>
            <a:xfrm>
              <a:off x="3438057" y="2221992"/>
              <a:ext cx="191776" cy="315373"/>
              <a:chOff x="5113014" y="916288"/>
              <a:chExt cx="191776" cy="315373"/>
            </a:xfrm>
          </p:grpSpPr>
          <p:sp>
            <p:nvSpPr>
              <p:cNvPr id="385" name="Equal 38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Minus 38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7" name="Group 386"/>
            <p:cNvGrpSpPr/>
            <p:nvPr/>
          </p:nvGrpSpPr>
          <p:grpSpPr>
            <a:xfrm>
              <a:off x="3661553" y="2221992"/>
              <a:ext cx="191776" cy="315373"/>
              <a:chOff x="5113014" y="916288"/>
              <a:chExt cx="191776" cy="315373"/>
            </a:xfrm>
          </p:grpSpPr>
          <p:sp>
            <p:nvSpPr>
              <p:cNvPr id="388" name="Equal 38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Minus 38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0" name="Group 389"/>
            <p:cNvGrpSpPr/>
            <p:nvPr/>
          </p:nvGrpSpPr>
          <p:grpSpPr>
            <a:xfrm>
              <a:off x="4099365" y="2221992"/>
              <a:ext cx="191776" cy="315373"/>
              <a:chOff x="5113014" y="916288"/>
              <a:chExt cx="191776" cy="315373"/>
            </a:xfrm>
          </p:grpSpPr>
          <p:sp>
            <p:nvSpPr>
              <p:cNvPr id="391" name="Equal 39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Minus 39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3" name="Group 392"/>
            <p:cNvGrpSpPr/>
            <p:nvPr/>
          </p:nvGrpSpPr>
          <p:grpSpPr>
            <a:xfrm>
              <a:off x="4302153" y="2221992"/>
              <a:ext cx="191776" cy="315373"/>
              <a:chOff x="5113014" y="916288"/>
              <a:chExt cx="191776" cy="315373"/>
            </a:xfrm>
          </p:grpSpPr>
          <p:sp>
            <p:nvSpPr>
              <p:cNvPr id="394" name="Equal 39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Minus 39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6" name="Group 395"/>
            <p:cNvGrpSpPr/>
            <p:nvPr/>
          </p:nvGrpSpPr>
          <p:grpSpPr>
            <a:xfrm>
              <a:off x="6538355" y="2221992"/>
              <a:ext cx="191776" cy="315373"/>
              <a:chOff x="5113014" y="916288"/>
              <a:chExt cx="191776" cy="315373"/>
            </a:xfrm>
          </p:grpSpPr>
          <p:sp>
            <p:nvSpPr>
              <p:cNvPr id="397" name="Equal 39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Minus 39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9" name="Group 398"/>
            <p:cNvGrpSpPr/>
            <p:nvPr/>
          </p:nvGrpSpPr>
          <p:grpSpPr>
            <a:xfrm>
              <a:off x="7450150" y="2221992"/>
              <a:ext cx="191776" cy="315373"/>
              <a:chOff x="5113014" y="916288"/>
              <a:chExt cx="191776" cy="315373"/>
            </a:xfrm>
          </p:grpSpPr>
          <p:sp>
            <p:nvSpPr>
              <p:cNvPr id="400" name="Equal 39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Minus 40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2" name="Group 401"/>
            <p:cNvGrpSpPr/>
            <p:nvPr/>
          </p:nvGrpSpPr>
          <p:grpSpPr>
            <a:xfrm>
              <a:off x="8188424" y="2221992"/>
              <a:ext cx="191776" cy="315373"/>
              <a:chOff x="5113014" y="916288"/>
              <a:chExt cx="191776" cy="315373"/>
            </a:xfrm>
          </p:grpSpPr>
          <p:sp>
            <p:nvSpPr>
              <p:cNvPr id="403" name="Equal 40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Minus 40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6" name="Equal 345"/>
            <p:cNvSpPr/>
            <p:nvPr/>
          </p:nvSpPr>
          <p:spPr>
            <a:xfrm>
              <a:off x="3009620" y="2331720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7" name="Minus 346"/>
            <p:cNvSpPr/>
            <p:nvPr/>
          </p:nvSpPr>
          <p:spPr>
            <a:xfrm>
              <a:off x="3009620" y="2221992"/>
              <a:ext cx="191776" cy="204566"/>
            </a:xfrm>
            <a:prstGeom prst="mathMinus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Equal 347"/>
            <p:cNvSpPr/>
            <p:nvPr/>
          </p:nvSpPr>
          <p:spPr>
            <a:xfrm>
              <a:off x="4719514" y="2331720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9" name="Minus 348"/>
            <p:cNvSpPr/>
            <p:nvPr/>
          </p:nvSpPr>
          <p:spPr>
            <a:xfrm>
              <a:off x="4719514" y="2221992"/>
              <a:ext cx="191776" cy="204566"/>
            </a:xfrm>
            <a:prstGeom prst="mathMinus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44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23"/>
          <p:cNvSpPr txBox="1"/>
          <p:nvPr/>
        </p:nvSpPr>
        <p:spPr>
          <a:xfrm>
            <a:off x="7021285" y="2545587"/>
            <a:ext cx="224789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/>
              <a:t># of samples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         = 1            = 2          = 3   (RNA-</a:t>
            </a:r>
            <a:r>
              <a:rPr lang="en-US" sz="1000" dirty="0" err="1" smtClean="0"/>
              <a:t>Seq</a:t>
            </a:r>
            <a:r>
              <a:rPr lang="en-US" sz="1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       = </a:t>
            </a:r>
            <a:r>
              <a:rPr lang="en-US" sz="1000" dirty="0">
                <a:solidFill>
                  <a:prstClr val="black"/>
                </a:solidFill>
              </a:rPr>
              <a:t>1   </a:t>
            </a:r>
            <a:r>
              <a:rPr lang="en-US" sz="1000" dirty="0" smtClean="0">
                <a:solidFill>
                  <a:prstClr val="black"/>
                </a:solidFill>
              </a:rPr>
              <a:t>         </a:t>
            </a:r>
            <a:r>
              <a:rPr lang="en-US" sz="1000" dirty="0">
                <a:solidFill>
                  <a:prstClr val="black"/>
                </a:solidFill>
              </a:rPr>
              <a:t>= 2     </a:t>
            </a:r>
            <a:r>
              <a:rPr lang="en-US" sz="1000" dirty="0" smtClean="0">
                <a:solidFill>
                  <a:prstClr val="black"/>
                </a:solidFill>
              </a:rPr>
              <a:t>     </a:t>
            </a:r>
            <a:r>
              <a:rPr lang="en-US" sz="1000" dirty="0">
                <a:solidFill>
                  <a:prstClr val="black"/>
                </a:solidFill>
              </a:rPr>
              <a:t>= 3   </a:t>
            </a:r>
            <a:r>
              <a:rPr lang="en-US" sz="1000" dirty="0" smtClean="0">
                <a:solidFill>
                  <a:prstClr val="black"/>
                </a:solidFill>
              </a:rPr>
              <a:t>(Proteins)</a:t>
            </a:r>
            <a:endParaRPr lang="en-US" sz="1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64549" y="249042"/>
            <a:ext cx="12452" cy="763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33" y="550006"/>
            <a:ext cx="140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7635" y="1"/>
            <a:ext cx="1966294" cy="4979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2942" y="1"/>
            <a:ext cx="2291058" cy="26395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94226" y="1"/>
            <a:ext cx="2528365" cy="4979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89505" y="124523"/>
            <a:ext cx="632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GROWTH PHASE</a:t>
            </a:r>
            <a:endParaRPr lang="en-US" sz="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</a:t>
            </a:r>
          </a:p>
          <a:p>
            <a:pPr algn="ctr"/>
            <a:r>
              <a:rPr lang="en-US" dirty="0" smtClean="0"/>
              <a:t>Exponential		       Stationary		   	Late-Stationary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67479" y="1285542"/>
            <a:ext cx="62910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39951" y="1008448"/>
            <a:ext cx="0" cy="390158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80432" y="1007191"/>
            <a:ext cx="0" cy="394765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91598" y="1005686"/>
            <a:ext cx="0" cy="394916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10250" y="1003420"/>
            <a:ext cx="0" cy="390661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7155" y="1001669"/>
            <a:ext cx="0" cy="3953178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33945" y="936947"/>
            <a:ext cx="0" cy="401790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52502" y="1000111"/>
            <a:ext cx="0" cy="395473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95253" y="1000412"/>
            <a:ext cx="0" cy="387102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97705" y="999649"/>
            <a:ext cx="0" cy="387178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67479" y="2230371"/>
            <a:ext cx="6291072" cy="3286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67479" y="3270156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67479" y="4281752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817138" y="996887"/>
            <a:ext cx="0" cy="387454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/>
          <p:cNvGraphicFramePr>
            <a:graphicFrameLocks noGrp="1"/>
          </p:cNvGraphicFramePr>
          <p:nvPr>
            <p:extLst/>
          </p:nvPr>
        </p:nvGraphicFramePr>
        <p:xfrm>
          <a:off x="2535475" y="2608728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37774"/>
                <a:gridCol w="226780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5356622" y="995878"/>
            <a:ext cx="3053" cy="391415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940362" y="988883"/>
            <a:ext cx="0" cy="392115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36610" y="983147"/>
            <a:ext cx="0" cy="392688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/>
          </p:nvPr>
        </p:nvGraphicFramePr>
        <p:xfrm>
          <a:off x="4493929" y="1618488"/>
          <a:ext cx="2527360" cy="274320"/>
        </p:xfrm>
        <a:graphic>
          <a:graphicData uri="http://schemas.openxmlformats.org/drawingml/2006/table">
            <a:tbl>
              <a:tblPr/>
              <a:tblGrid>
                <a:gridCol w="631840"/>
                <a:gridCol w="499273"/>
                <a:gridCol w="619125"/>
                <a:gridCol w="777122"/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/>
          </p:nvPr>
        </p:nvGraphicFramePr>
        <p:xfrm>
          <a:off x="4733391" y="2596277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/>
          </p:nvPr>
        </p:nvGraphicFramePr>
        <p:xfrm>
          <a:off x="4494225" y="3622317"/>
          <a:ext cx="2527060" cy="274320"/>
        </p:xfrm>
        <a:graphic>
          <a:graphicData uri="http://schemas.openxmlformats.org/drawingml/2006/table">
            <a:tbl>
              <a:tblPr/>
              <a:tblGrid>
                <a:gridCol w="631765"/>
                <a:gridCol w="499052"/>
                <a:gridCol w="624416"/>
                <a:gridCol w="771827"/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7546038" y="976110"/>
            <a:ext cx="0" cy="162016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288573" y="974574"/>
            <a:ext cx="1" cy="163415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/>
          </p:nvPr>
        </p:nvGraphicFramePr>
        <p:xfrm>
          <a:off x="7160859" y="1618014"/>
          <a:ext cx="1522948" cy="330200"/>
        </p:xfrm>
        <a:graphic>
          <a:graphicData uri="http://schemas.openxmlformats.org/drawingml/2006/table">
            <a:tbl>
              <a:tblPr/>
              <a:tblGrid>
                <a:gridCol w="761474"/>
                <a:gridCol w="761474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519771"/>
              </p:ext>
            </p:extLst>
          </p:nvPr>
        </p:nvGraphicFramePr>
        <p:xfrm>
          <a:off x="2527634" y="5061956"/>
          <a:ext cx="6620256" cy="890111"/>
        </p:xfrm>
        <a:graphic>
          <a:graphicData uri="http://schemas.openxmlformats.org/drawingml/2006/table">
            <a:tbl>
              <a:tblPr/>
              <a:tblGrid>
                <a:gridCol w="827532"/>
                <a:gridCol w="827532"/>
                <a:gridCol w="827532"/>
                <a:gridCol w="827532"/>
                <a:gridCol w="827532"/>
                <a:gridCol w="827532"/>
                <a:gridCol w="827532"/>
                <a:gridCol w="827532"/>
              </a:tblGrid>
              <a:tr h="1781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5mM Na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100mM Na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Na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300mM Na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8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78" name="Straight Arrow Connector 77"/>
          <p:cNvCxnSpPr/>
          <p:nvPr/>
        </p:nvCxnSpPr>
        <p:spPr>
          <a:xfrm>
            <a:off x="4310172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75373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70891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39838"/>
              </p:ext>
            </p:extLst>
          </p:nvPr>
        </p:nvGraphicFramePr>
        <p:xfrm>
          <a:off x="2527631" y="6978910"/>
          <a:ext cx="6616368" cy="996695"/>
        </p:xfrm>
        <a:graphic>
          <a:graphicData uri="http://schemas.openxmlformats.org/drawingml/2006/table">
            <a:tbl>
              <a:tblPr/>
              <a:tblGrid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</a:tblGrid>
              <a:tr h="21258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0.8mM Mg 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1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  <a:tr h="54217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260482"/>
              </p:ext>
            </p:extLst>
          </p:nvPr>
        </p:nvGraphicFramePr>
        <p:xfrm>
          <a:off x="2527633" y="5990536"/>
          <a:ext cx="6616360" cy="926731"/>
        </p:xfrm>
        <a:graphic>
          <a:graphicData uri="http://schemas.openxmlformats.org/drawingml/2006/table">
            <a:tbl>
              <a:tblPr/>
              <a:tblGrid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</a:tblGrid>
              <a:tr h="196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5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sp>
        <p:nvSpPr>
          <p:cNvPr id="140" name="TextBox 139"/>
          <p:cNvSpPr txBox="1"/>
          <p:nvPr/>
        </p:nvSpPr>
        <p:spPr>
          <a:xfrm>
            <a:off x="7160858" y="3323631"/>
            <a:ext cx="1926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COMPOSED OF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7 Experiments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21 Batches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152 Data Points (RNA-</a:t>
            </a:r>
            <a:r>
              <a:rPr lang="en-US" sz="1100" dirty="0" err="1" smtClean="0"/>
              <a:t>Seq</a:t>
            </a:r>
            <a:r>
              <a:rPr lang="en-US" sz="1100" dirty="0" smtClean="0"/>
              <a:t>)</a:t>
            </a:r>
          </a:p>
          <a:p>
            <a:pPr marL="171450" indent="-171450">
              <a:buFont typeface="Arial"/>
              <a:buChar char="•"/>
            </a:pPr>
            <a:r>
              <a:rPr lang="en-US" sz="1100" smtClean="0"/>
              <a:t>105 </a:t>
            </a:r>
            <a:r>
              <a:rPr lang="en-US" sz="1100" dirty="0" smtClean="0"/>
              <a:t>Data Points (Proteins)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Carbon Sources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3 Growth Phases </a:t>
            </a:r>
            <a:endParaRPr lang="en-US" sz="11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Different Na Levels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 Different Mg Levels</a:t>
            </a:r>
            <a:endParaRPr lang="en-US" sz="1100" dirty="0"/>
          </a:p>
        </p:txBody>
      </p:sp>
      <p:sp>
        <p:nvSpPr>
          <p:cNvPr id="141" name="TextBox 140"/>
          <p:cNvSpPr txBox="1"/>
          <p:nvPr/>
        </p:nvSpPr>
        <p:spPr>
          <a:xfrm>
            <a:off x="1" y="1111758"/>
            <a:ext cx="1329842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Glucose Time Course</a:t>
            </a:r>
            <a:endParaRPr lang="en-US" sz="1300" b="1" dirty="0" smtClean="0"/>
          </a:p>
          <a:p>
            <a:pPr algn="r"/>
            <a:endParaRPr lang="en-US" sz="1400" b="1" dirty="0"/>
          </a:p>
          <a:p>
            <a:pPr algn="r"/>
            <a:endParaRPr lang="en-US" sz="1400" b="1" dirty="0" smtClean="0"/>
          </a:p>
          <a:p>
            <a:pPr algn="r"/>
            <a:r>
              <a:rPr lang="en-US" sz="1400" b="1" dirty="0" smtClean="0"/>
              <a:t>Glycerol Time Course</a:t>
            </a:r>
            <a:endParaRPr lang="en-US" sz="1300" b="1" dirty="0" smtClean="0"/>
          </a:p>
          <a:p>
            <a:pPr algn="r"/>
            <a:endParaRPr lang="en-US" sz="1400" b="1" dirty="0"/>
          </a:p>
          <a:p>
            <a:pPr algn="r"/>
            <a:endParaRPr lang="en-US" sz="1400" b="1" dirty="0" smtClean="0"/>
          </a:p>
          <a:p>
            <a:pPr algn="r"/>
            <a:endParaRPr lang="en-US" sz="1400" b="1" dirty="0"/>
          </a:p>
          <a:p>
            <a:pPr algn="r"/>
            <a:r>
              <a:rPr lang="en-US" sz="1400" b="1" dirty="0" smtClean="0"/>
              <a:t>Gluconate</a:t>
            </a:r>
          </a:p>
          <a:p>
            <a:pPr algn="r"/>
            <a:endParaRPr lang="en-US" sz="1400" b="1" dirty="0"/>
          </a:p>
          <a:p>
            <a:pPr algn="r"/>
            <a:r>
              <a:rPr lang="en-US" sz="1400" b="1" dirty="0" smtClean="0"/>
              <a:t/>
            </a:r>
            <a:br>
              <a:rPr lang="en-US" sz="1400" b="1" dirty="0" smtClean="0"/>
            </a:br>
            <a:endParaRPr lang="en-US" sz="1400" b="1" dirty="0" smtClean="0"/>
          </a:p>
          <a:p>
            <a:pPr algn="r"/>
            <a:endParaRPr lang="en-US" sz="1400" b="1" dirty="0"/>
          </a:p>
          <a:p>
            <a:pPr algn="r"/>
            <a:r>
              <a:rPr lang="en-US" sz="1400" b="1" dirty="0" smtClean="0"/>
              <a:t>Lactate</a:t>
            </a:r>
            <a:endParaRPr lang="en-US" sz="1400" b="1" dirty="0"/>
          </a:p>
          <a:p>
            <a:pPr algn="r"/>
            <a:endParaRPr lang="en-US" sz="1400" b="1" dirty="0" smtClean="0"/>
          </a:p>
          <a:p>
            <a:pPr algn="r"/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/>
            </a:r>
            <a:br>
              <a:rPr lang="en-US" sz="1400" b="1" dirty="0" smtClean="0"/>
            </a:br>
            <a:endParaRPr lang="en-US" sz="1400" b="1" dirty="0" smtClean="0"/>
          </a:p>
          <a:p>
            <a:pPr algn="r"/>
            <a:endParaRPr lang="en-US" sz="1400" b="1" dirty="0"/>
          </a:p>
          <a:p>
            <a:pPr algn="r"/>
            <a:r>
              <a:rPr lang="en-US" sz="1400" b="1" dirty="0" smtClean="0"/>
              <a:t>High Sodium</a:t>
            </a:r>
          </a:p>
          <a:p>
            <a:pPr algn="r"/>
            <a:endParaRPr lang="en-US" sz="1400" b="1" dirty="0" smtClean="0"/>
          </a:p>
          <a:p>
            <a:pPr algn="r"/>
            <a:r>
              <a:rPr lang="en-US" sz="2800" b="1" dirty="0">
                <a:solidFill>
                  <a:schemeClr val="bg1"/>
                </a:solidFill>
              </a:rPr>
              <a:t>/</a:t>
            </a:r>
            <a:endParaRPr lang="en-US" sz="1600" b="1" dirty="0" smtClean="0">
              <a:solidFill>
                <a:schemeClr val="bg1"/>
              </a:solidFill>
            </a:endParaRPr>
          </a:p>
          <a:p>
            <a:pPr algn="r"/>
            <a:r>
              <a:rPr lang="en-US" sz="1400" b="1" dirty="0" smtClean="0"/>
              <a:t>Low Magnesium</a:t>
            </a:r>
          </a:p>
          <a:p>
            <a:pPr algn="r"/>
            <a:r>
              <a:rPr lang="en-US" sz="2000" b="1" dirty="0" smtClean="0">
                <a:solidFill>
                  <a:schemeClr val="bg1"/>
                </a:solidFill>
              </a:rPr>
              <a:t>.</a:t>
            </a:r>
            <a:endParaRPr lang="en-US" sz="1400" b="1" dirty="0" smtClean="0">
              <a:solidFill>
                <a:schemeClr val="bg1"/>
              </a:solidFill>
            </a:endParaRPr>
          </a:p>
          <a:p>
            <a:pPr algn="r"/>
            <a:endParaRPr lang="en-US" sz="1400" b="1" dirty="0" smtClean="0"/>
          </a:p>
          <a:p>
            <a:pPr algn="r"/>
            <a:r>
              <a:rPr lang="en-US" sz="1400" b="1" dirty="0" smtClean="0"/>
              <a:t>High Magnesium</a:t>
            </a:r>
            <a:endParaRPr lang="en-US" sz="14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2624217" y="7701068"/>
            <a:ext cx="6463217" cy="0"/>
            <a:chOff x="2624217" y="7667113"/>
            <a:chExt cx="6463217" cy="0"/>
          </a:xfrm>
        </p:grpSpPr>
        <p:cxnSp>
          <p:nvCxnSpPr>
            <p:cNvPr id="126" name="Straight Arrow Connector 125"/>
            <p:cNvCxnSpPr/>
            <p:nvPr/>
          </p:nvCxnSpPr>
          <p:spPr>
            <a:xfrm>
              <a:off x="482517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592514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702763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8125866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>
              <a:off x="2624217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/>
            <p:cNvCxnSpPr/>
            <p:nvPr/>
          </p:nvCxnSpPr>
          <p:spPr>
            <a:xfrm>
              <a:off x="3730508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Straight Arrow Connector 154"/>
          <p:cNvCxnSpPr/>
          <p:nvPr/>
        </p:nvCxnSpPr>
        <p:spPr>
          <a:xfrm>
            <a:off x="2633558" y="571817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68895" y="166655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172714" y="3642462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2574840" y="1280160"/>
            <a:ext cx="5809622" cy="315373"/>
            <a:chOff x="2574840" y="1280160"/>
            <a:chExt cx="5809622" cy="315373"/>
          </a:xfrm>
        </p:grpSpPr>
        <p:grpSp>
          <p:nvGrpSpPr>
            <p:cNvPr id="185" name="Group 184"/>
            <p:cNvGrpSpPr/>
            <p:nvPr/>
          </p:nvGrpSpPr>
          <p:grpSpPr>
            <a:xfrm>
              <a:off x="6540722" y="1280160"/>
              <a:ext cx="191776" cy="315373"/>
              <a:chOff x="5113014" y="916288"/>
              <a:chExt cx="191776" cy="315373"/>
            </a:xfrm>
          </p:grpSpPr>
          <p:sp>
            <p:nvSpPr>
              <p:cNvPr id="186" name="Equal 18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Minus 18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7450150" y="1280160"/>
              <a:ext cx="191776" cy="315373"/>
              <a:chOff x="5113014" y="916288"/>
              <a:chExt cx="191776" cy="315373"/>
            </a:xfrm>
          </p:grpSpPr>
          <p:sp>
            <p:nvSpPr>
              <p:cNvPr id="189" name="Equal 18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Minus 18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8192686" y="1280160"/>
              <a:ext cx="191776" cy="315373"/>
              <a:chOff x="5113014" y="916288"/>
              <a:chExt cx="191776" cy="315373"/>
            </a:xfrm>
          </p:grpSpPr>
          <p:sp>
            <p:nvSpPr>
              <p:cNvPr id="193" name="Equal 19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Minus 19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4721250" y="1280160"/>
              <a:ext cx="191776" cy="315373"/>
              <a:chOff x="5308818" y="916288"/>
              <a:chExt cx="191776" cy="315373"/>
            </a:xfrm>
          </p:grpSpPr>
          <p:sp>
            <p:nvSpPr>
              <p:cNvPr id="197" name="Equal 196"/>
              <p:cNvSpPr/>
              <p:nvPr/>
            </p:nvSpPr>
            <p:spPr>
              <a:xfrm>
                <a:off x="5308818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Minus 197"/>
              <p:cNvSpPr/>
              <p:nvPr/>
            </p:nvSpPr>
            <p:spPr>
              <a:xfrm>
                <a:off x="5308818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3650301" y="1280160"/>
              <a:ext cx="191776" cy="315373"/>
              <a:chOff x="5113014" y="916288"/>
              <a:chExt cx="191776" cy="315373"/>
            </a:xfrm>
          </p:grpSpPr>
          <p:sp>
            <p:nvSpPr>
              <p:cNvPr id="200" name="Equal 19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Minus 20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>
              <a:off x="3214362" y="1280160"/>
              <a:ext cx="191776" cy="315373"/>
              <a:chOff x="5113014" y="916288"/>
              <a:chExt cx="191776" cy="315373"/>
            </a:xfrm>
          </p:grpSpPr>
          <p:sp>
            <p:nvSpPr>
              <p:cNvPr id="208" name="Equal 20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Minus 21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3005358" y="1280160"/>
              <a:ext cx="191776" cy="315373"/>
              <a:chOff x="5113014" y="916288"/>
              <a:chExt cx="191776" cy="315373"/>
            </a:xfrm>
          </p:grpSpPr>
          <p:sp>
            <p:nvSpPr>
              <p:cNvPr id="213" name="Equal 21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Minus 23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1" name="Group 240"/>
            <p:cNvGrpSpPr/>
            <p:nvPr/>
          </p:nvGrpSpPr>
          <p:grpSpPr>
            <a:xfrm>
              <a:off x="2784544" y="1280160"/>
              <a:ext cx="191776" cy="315373"/>
              <a:chOff x="5113014" y="916288"/>
              <a:chExt cx="191776" cy="315373"/>
            </a:xfrm>
          </p:grpSpPr>
          <p:sp>
            <p:nvSpPr>
              <p:cNvPr id="242" name="Equal 24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Minus 25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2574840" y="1280160"/>
              <a:ext cx="191776" cy="315373"/>
              <a:chOff x="5113014" y="916288"/>
              <a:chExt cx="191776" cy="315373"/>
            </a:xfrm>
          </p:grpSpPr>
          <p:sp>
            <p:nvSpPr>
              <p:cNvPr id="253" name="Equal 25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Minus 25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2567479" y="923544"/>
            <a:ext cx="5823455" cy="315373"/>
            <a:chOff x="2567479" y="923544"/>
            <a:chExt cx="5823455" cy="315373"/>
          </a:xfrm>
        </p:grpSpPr>
        <p:grpSp>
          <p:nvGrpSpPr>
            <p:cNvPr id="257" name="Group 256"/>
            <p:cNvGrpSpPr/>
            <p:nvPr/>
          </p:nvGrpSpPr>
          <p:grpSpPr>
            <a:xfrm>
              <a:off x="2567479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60" name="Equal 2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Minus 26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9" name="Group 268"/>
            <p:cNvGrpSpPr/>
            <p:nvPr/>
          </p:nvGrpSpPr>
          <p:grpSpPr>
            <a:xfrm>
              <a:off x="2784544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70" name="Equal 26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Minus 27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4" name="Group 273"/>
            <p:cNvGrpSpPr/>
            <p:nvPr/>
          </p:nvGrpSpPr>
          <p:grpSpPr>
            <a:xfrm>
              <a:off x="2998693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78" name="Equal 27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9" name="Minus 27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321436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2" name="Equal 28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Minus 28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>
              <a:off x="3656614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2" name="Equal 29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3" name="Minus 29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4" name="Group 293"/>
            <p:cNvGrpSpPr/>
            <p:nvPr/>
          </p:nvGrpSpPr>
          <p:grpSpPr>
            <a:xfrm>
              <a:off x="4718187" y="923544"/>
              <a:ext cx="191776" cy="315373"/>
              <a:chOff x="5308818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5" name="Equal 294"/>
              <p:cNvSpPr/>
              <p:nvPr/>
            </p:nvSpPr>
            <p:spPr>
              <a:xfrm>
                <a:off x="5308818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6" name="Minus 295"/>
              <p:cNvSpPr/>
              <p:nvPr/>
            </p:nvSpPr>
            <p:spPr>
              <a:xfrm>
                <a:off x="5308818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7" name="Group 296"/>
            <p:cNvGrpSpPr/>
            <p:nvPr/>
          </p:nvGrpSpPr>
          <p:grpSpPr>
            <a:xfrm>
              <a:off x="654072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8" name="Equal 29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Minus 29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0" name="Group 299"/>
            <p:cNvGrpSpPr/>
            <p:nvPr/>
          </p:nvGrpSpPr>
          <p:grpSpPr>
            <a:xfrm>
              <a:off x="744124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301" name="Equal 30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Minus 30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>
              <a:off x="8199158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304" name="Equal 30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Minus 30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005358" y="1883664"/>
            <a:ext cx="5374842" cy="315373"/>
            <a:chOff x="3005358" y="1883664"/>
            <a:chExt cx="5374842" cy="315373"/>
          </a:xfrm>
        </p:grpSpPr>
        <p:grpSp>
          <p:nvGrpSpPr>
            <p:cNvPr id="306" name="Group 305"/>
            <p:cNvGrpSpPr/>
            <p:nvPr/>
          </p:nvGrpSpPr>
          <p:grpSpPr>
            <a:xfrm>
              <a:off x="3005358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07" name="Equal 30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Minus 30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9" name="Group 308"/>
            <p:cNvGrpSpPr/>
            <p:nvPr/>
          </p:nvGrpSpPr>
          <p:grpSpPr>
            <a:xfrm>
              <a:off x="3436982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0" name="Equal 30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1" name="Minus 31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3" name="Group 312"/>
            <p:cNvGrpSpPr/>
            <p:nvPr/>
          </p:nvGrpSpPr>
          <p:grpSpPr>
            <a:xfrm>
              <a:off x="3650301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4" name="Equal 31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Minus 31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6" name="Group 315"/>
            <p:cNvGrpSpPr/>
            <p:nvPr/>
          </p:nvGrpSpPr>
          <p:grpSpPr>
            <a:xfrm>
              <a:off x="4099365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7" name="Equal 31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Minus 31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9" name="Group 318"/>
            <p:cNvGrpSpPr/>
            <p:nvPr/>
          </p:nvGrpSpPr>
          <p:grpSpPr>
            <a:xfrm>
              <a:off x="4302450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20" name="Equal 31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Minus 32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2" name="Group 321"/>
            <p:cNvGrpSpPr/>
            <p:nvPr/>
          </p:nvGrpSpPr>
          <p:grpSpPr>
            <a:xfrm>
              <a:off x="4719514" y="1883664"/>
              <a:ext cx="191776" cy="315373"/>
              <a:chOff x="5308818" y="916288"/>
              <a:chExt cx="191776" cy="315373"/>
            </a:xfrm>
            <a:solidFill>
              <a:srgbClr val="558ED5"/>
            </a:solidFill>
          </p:grpSpPr>
          <p:sp>
            <p:nvSpPr>
              <p:cNvPr id="325" name="Equal 324"/>
              <p:cNvSpPr/>
              <p:nvPr/>
            </p:nvSpPr>
            <p:spPr>
              <a:xfrm>
                <a:off x="5308818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Minus 328"/>
              <p:cNvSpPr/>
              <p:nvPr/>
            </p:nvSpPr>
            <p:spPr>
              <a:xfrm>
                <a:off x="5308818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5" name="Group 364"/>
            <p:cNvGrpSpPr/>
            <p:nvPr/>
          </p:nvGrpSpPr>
          <p:grpSpPr>
            <a:xfrm>
              <a:off x="6538355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66" name="Equal 36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6" name="Minus 37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3" name="Minus 382"/>
            <p:cNvSpPr/>
            <p:nvPr/>
          </p:nvSpPr>
          <p:spPr>
            <a:xfrm>
              <a:off x="8192686" y="1956816"/>
              <a:ext cx="187514" cy="204566"/>
            </a:xfrm>
            <a:prstGeom prst="mathMinus">
              <a:avLst/>
            </a:prstGeom>
            <a:solidFill>
              <a:srgbClr val="7F7F7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009620" y="2906982"/>
            <a:ext cx="2448182" cy="315373"/>
            <a:chOff x="3009620" y="2906982"/>
            <a:chExt cx="2448182" cy="315373"/>
          </a:xfrm>
        </p:grpSpPr>
        <p:grpSp>
          <p:nvGrpSpPr>
            <p:cNvPr id="407" name="Group 406"/>
            <p:cNvGrpSpPr/>
            <p:nvPr/>
          </p:nvGrpSpPr>
          <p:grpSpPr>
            <a:xfrm>
              <a:off x="5266026" y="2906982"/>
              <a:ext cx="191776" cy="315373"/>
              <a:chOff x="5377614" y="916288"/>
              <a:chExt cx="191776" cy="315373"/>
            </a:xfrm>
            <a:solidFill>
              <a:srgbClr val="558ED5"/>
            </a:solidFill>
          </p:grpSpPr>
          <p:sp>
            <p:nvSpPr>
              <p:cNvPr id="408" name="Equal 407"/>
              <p:cNvSpPr/>
              <p:nvPr/>
            </p:nvSpPr>
            <p:spPr>
              <a:xfrm>
                <a:off x="53776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Minus 408"/>
              <p:cNvSpPr/>
              <p:nvPr/>
            </p:nvSpPr>
            <p:spPr>
              <a:xfrm>
                <a:off x="53776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0" name="Equal 409"/>
            <p:cNvSpPr/>
            <p:nvPr/>
          </p:nvSpPr>
          <p:spPr>
            <a:xfrm>
              <a:off x="3214362" y="2980944"/>
              <a:ext cx="191776" cy="208828"/>
            </a:xfrm>
            <a:prstGeom prst="mathEqual">
              <a:avLst/>
            </a:prstGeom>
            <a:solidFill>
              <a:srgbClr val="7F7F7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1" name="Minus 410"/>
            <p:cNvSpPr/>
            <p:nvPr/>
          </p:nvSpPr>
          <p:spPr>
            <a:xfrm>
              <a:off x="3009620" y="2980944"/>
              <a:ext cx="187514" cy="204566"/>
            </a:xfrm>
            <a:prstGeom prst="mathMinus">
              <a:avLst/>
            </a:prstGeom>
            <a:solidFill>
              <a:srgbClr val="7F7F7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3015140" y="3266718"/>
            <a:ext cx="2443580" cy="315373"/>
            <a:chOff x="3009620" y="2906982"/>
            <a:chExt cx="2443580" cy="315373"/>
          </a:xfrm>
          <a:solidFill>
            <a:srgbClr val="FFFF00"/>
          </a:solidFill>
        </p:grpSpPr>
        <p:grpSp>
          <p:nvGrpSpPr>
            <p:cNvPr id="413" name="Group 412"/>
            <p:cNvGrpSpPr/>
            <p:nvPr/>
          </p:nvGrpSpPr>
          <p:grpSpPr>
            <a:xfrm>
              <a:off x="5261424" y="2906982"/>
              <a:ext cx="191776" cy="315373"/>
              <a:chOff x="5373012" y="916288"/>
              <a:chExt cx="191776" cy="315373"/>
            </a:xfrm>
            <a:grpFill/>
          </p:grpSpPr>
          <p:sp>
            <p:nvSpPr>
              <p:cNvPr id="416" name="Equal 415"/>
              <p:cNvSpPr/>
              <p:nvPr/>
            </p:nvSpPr>
            <p:spPr>
              <a:xfrm>
                <a:off x="5373012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Minus 416"/>
              <p:cNvSpPr/>
              <p:nvPr/>
            </p:nvSpPr>
            <p:spPr>
              <a:xfrm>
                <a:off x="5373012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4" name="Equal 413"/>
            <p:cNvSpPr/>
            <p:nvPr/>
          </p:nvSpPr>
          <p:spPr>
            <a:xfrm>
              <a:off x="3214362" y="2980944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5" name="Minus 414"/>
            <p:cNvSpPr/>
            <p:nvPr/>
          </p:nvSpPr>
          <p:spPr>
            <a:xfrm>
              <a:off x="3009620" y="2980944"/>
              <a:ext cx="187514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654563" y="3892044"/>
            <a:ext cx="2380721" cy="315373"/>
            <a:chOff x="3654563" y="3909322"/>
            <a:chExt cx="2380721" cy="315373"/>
          </a:xfrm>
        </p:grpSpPr>
        <p:sp>
          <p:nvSpPr>
            <p:cNvPr id="418" name="Minus 417"/>
            <p:cNvSpPr/>
            <p:nvPr/>
          </p:nvSpPr>
          <p:spPr>
            <a:xfrm>
              <a:off x="3654563" y="3986784"/>
              <a:ext cx="187514" cy="204566"/>
            </a:xfrm>
            <a:prstGeom prst="mathMinus">
              <a:avLst/>
            </a:prstGeom>
            <a:solidFill>
              <a:srgbClr val="7F7F7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Equal 418"/>
            <p:cNvSpPr/>
            <p:nvPr/>
          </p:nvSpPr>
          <p:spPr>
            <a:xfrm>
              <a:off x="3876087" y="3986784"/>
              <a:ext cx="191776" cy="208828"/>
            </a:xfrm>
            <a:prstGeom prst="mathEqual">
              <a:avLst/>
            </a:prstGeom>
            <a:solidFill>
              <a:srgbClr val="7F7F7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20" name="Group 419"/>
            <p:cNvGrpSpPr/>
            <p:nvPr/>
          </p:nvGrpSpPr>
          <p:grpSpPr>
            <a:xfrm>
              <a:off x="5843016" y="3909322"/>
              <a:ext cx="192268" cy="315373"/>
              <a:chOff x="5188554" y="916288"/>
              <a:chExt cx="192268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21" name="Equal 420"/>
              <p:cNvSpPr/>
              <p:nvPr/>
            </p:nvSpPr>
            <p:spPr>
              <a:xfrm>
                <a:off x="518855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Minus 421"/>
              <p:cNvSpPr/>
              <p:nvPr/>
            </p:nvSpPr>
            <p:spPr>
              <a:xfrm>
                <a:off x="5189046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24" name="Minus 423"/>
          <p:cNvSpPr/>
          <p:nvPr/>
        </p:nvSpPr>
        <p:spPr>
          <a:xfrm>
            <a:off x="3651443" y="4363798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Equal 424"/>
          <p:cNvSpPr/>
          <p:nvPr/>
        </p:nvSpPr>
        <p:spPr>
          <a:xfrm>
            <a:off x="3872967" y="436379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26" name="Group 425"/>
          <p:cNvGrpSpPr/>
          <p:nvPr/>
        </p:nvGrpSpPr>
        <p:grpSpPr>
          <a:xfrm>
            <a:off x="5843016" y="4286336"/>
            <a:ext cx="191776" cy="315373"/>
            <a:chOff x="5191674" y="916288"/>
            <a:chExt cx="191776" cy="315373"/>
          </a:xfrm>
          <a:solidFill>
            <a:srgbClr val="FFFF00"/>
          </a:solidFill>
        </p:grpSpPr>
        <p:sp>
          <p:nvSpPr>
            <p:cNvPr id="427" name="Equal 426"/>
            <p:cNvSpPr/>
            <p:nvPr/>
          </p:nvSpPr>
          <p:spPr>
            <a:xfrm>
              <a:off x="519167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8" name="Minus 427"/>
            <p:cNvSpPr/>
            <p:nvPr/>
          </p:nvSpPr>
          <p:spPr>
            <a:xfrm>
              <a:off x="519167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855493" y="5404104"/>
            <a:ext cx="5987199" cy="315373"/>
            <a:chOff x="2855493" y="5404104"/>
            <a:chExt cx="5987199" cy="315373"/>
          </a:xfrm>
        </p:grpSpPr>
        <p:grpSp>
          <p:nvGrpSpPr>
            <p:cNvPr id="429" name="Group 428"/>
            <p:cNvGrpSpPr/>
            <p:nvPr/>
          </p:nvGrpSpPr>
          <p:grpSpPr>
            <a:xfrm>
              <a:off x="2855493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0" name="Equal 42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Minus 43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2" name="Group 431"/>
            <p:cNvGrpSpPr/>
            <p:nvPr/>
          </p:nvGrpSpPr>
          <p:grpSpPr>
            <a:xfrm>
              <a:off x="3677120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3" name="Equal 43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Minus 43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5" name="Group 434"/>
            <p:cNvGrpSpPr/>
            <p:nvPr/>
          </p:nvGrpSpPr>
          <p:grpSpPr>
            <a:xfrm>
              <a:off x="5341111" y="5404104"/>
              <a:ext cx="191776" cy="315373"/>
              <a:chOff x="509573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6" name="Equal 435"/>
              <p:cNvSpPr/>
              <p:nvPr/>
            </p:nvSpPr>
            <p:spPr>
              <a:xfrm>
                <a:off x="509573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Minus 436"/>
              <p:cNvSpPr/>
              <p:nvPr/>
            </p:nvSpPr>
            <p:spPr>
              <a:xfrm>
                <a:off x="509573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8" name="Group 437"/>
            <p:cNvGrpSpPr/>
            <p:nvPr/>
          </p:nvGrpSpPr>
          <p:grpSpPr>
            <a:xfrm>
              <a:off x="7808716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9" name="Equal 43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0" name="Minus 43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1" name="Group 440"/>
            <p:cNvGrpSpPr/>
            <p:nvPr/>
          </p:nvGrpSpPr>
          <p:grpSpPr>
            <a:xfrm>
              <a:off x="8650916" y="5404104"/>
              <a:ext cx="191776" cy="315373"/>
              <a:chOff x="513029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42" name="Equal 441"/>
              <p:cNvSpPr/>
              <p:nvPr/>
            </p:nvSpPr>
            <p:spPr>
              <a:xfrm>
                <a:off x="513029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3" name="Minus 442"/>
              <p:cNvSpPr/>
              <p:nvPr/>
            </p:nvSpPr>
            <p:spPr>
              <a:xfrm>
                <a:off x="513029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4" name="Minus 443"/>
            <p:cNvSpPr/>
            <p:nvPr/>
          </p:nvSpPr>
          <p:spPr>
            <a:xfrm>
              <a:off x="4513542" y="5477256"/>
              <a:ext cx="187514" cy="204566"/>
            </a:xfrm>
            <a:prstGeom prst="mathMinus">
              <a:avLst/>
            </a:prstGeom>
            <a:solidFill>
              <a:srgbClr val="7F7F7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7" name="Equal 446"/>
          <p:cNvSpPr/>
          <p:nvPr/>
        </p:nvSpPr>
        <p:spPr>
          <a:xfrm>
            <a:off x="2856181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8" name="Equal 447"/>
          <p:cNvSpPr/>
          <p:nvPr/>
        </p:nvSpPr>
        <p:spPr>
          <a:xfrm>
            <a:off x="3681191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9" name="Equal 448"/>
          <p:cNvSpPr/>
          <p:nvPr/>
        </p:nvSpPr>
        <p:spPr>
          <a:xfrm>
            <a:off x="4517436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0" name="Equal 449"/>
          <p:cNvSpPr/>
          <p:nvPr/>
        </p:nvSpPr>
        <p:spPr>
          <a:xfrm>
            <a:off x="6160583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1" name="Equal 450"/>
          <p:cNvSpPr/>
          <p:nvPr/>
        </p:nvSpPr>
        <p:spPr>
          <a:xfrm>
            <a:off x="6979737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2" name="Equal 451"/>
          <p:cNvSpPr/>
          <p:nvPr/>
        </p:nvSpPr>
        <p:spPr>
          <a:xfrm>
            <a:off x="7808716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3" name="Equal 452"/>
          <p:cNvSpPr/>
          <p:nvPr/>
        </p:nvSpPr>
        <p:spPr>
          <a:xfrm>
            <a:off x="8653329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4" name="Minus 453"/>
          <p:cNvSpPr/>
          <p:nvPr/>
        </p:nvSpPr>
        <p:spPr>
          <a:xfrm>
            <a:off x="5341111" y="5733288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627186" y="6706722"/>
            <a:ext cx="6476754" cy="7234"/>
            <a:chOff x="2627186" y="6665976"/>
            <a:chExt cx="6476754" cy="7234"/>
          </a:xfrm>
        </p:grpSpPr>
        <p:cxnSp>
          <p:nvCxnSpPr>
            <p:cNvPr id="98" name="Straight Arrow Connector 97"/>
            <p:cNvCxnSpPr/>
            <p:nvPr/>
          </p:nvCxnSpPr>
          <p:spPr>
            <a:xfrm flipV="1">
              <a:off x="2627186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1">
              <a:off x="5301118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/>
            <p:nvPr/>
          </p:nvCxnSpPr>
          <p:spPr>
            <a:xfrm flipV="1">
              <a:off x="6602325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 flipV="1">
              <a:off x="7958118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Arrow Connector 454"/>
            <p:cNvCxnSpPr/>
            <p:nvPr/>
          </p:nvCxnSpPr>
          <p:spPr>
            <a:xfrm flipV="1">
              <a:off x="3972330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2766616" y="6391656"/>
            <a:ext cx="6150967" cy="315373"/>
            <a:chOff x="2766616" y="6391656"/>
            <a:chExt cx="6150967" cy="315373"/>
          </a:xfrm>
        </p:grpSpPr>
        <p:grpSp>
          <p:nvGrpSpPr>
            <p:cNvPr id="456" name="Group 455"/>
            <p:cNvGrpSpPr/>
            <p:nvPr/>
          </p:nvGrpSpPr>
          <p:grpSpPr>
            <a:xfrm>
              <a:off x="2766616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57" name="Equal 45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8" name="Minus 45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9" name="Group 458"/>
            <p:cNvGrpSpPr/>
            <p:nvPr/>
          </p:nvGrpSpPr>
          <p:grpSpPr>
            <a:xfrm>
              <a:off x="3419671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0" name="Equal 4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1" name="Minus 46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2" name="Group 461"/>
            <p:cNvGrpSpPr/>
            <p:nvPr/>
          </p:nvGrpSpPr>
          <p:grpSpPr>
            <a:xfrm>
              <a:off x="4099365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3" name="Equal 46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4" name="Minus 46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5" name="Group 464"/>
            <p:cNvGrpSpPr/>
            <p:nvPr/>
          </p:nvGrpSpPr>
          <p:grpSpPr>
            <a:xfrm>
              <a:off x="474942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6" name="Equal 46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7" name="Minus 46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8" name="Group 467"/>
            <p:cNvGrpSpPr/>
            <p:nvPr/>
          </p:nvGrpSpPr>
          <p:grpSpPr>
            <a:xfrm>
              <a:off x="5413145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9" name="Equal 46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0" name="Minus 46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1" name="Group 470"/>
            <p:cNvGrpSpPr/>
            <p:nvPr/>
          </p:nvGrpSpPr>
          <p:grpSpPr>
            <a:xfrm>
              <a:off x="6068321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2" name="Equal 47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3" name="Minus 47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4" name="Group 473"/>
            <p:cNvGrpSpPr/>
            <p:nvPr/>
          </p:nvGrpSpPr>
          <p:grpSpPr>
            <a:xfrm>
              <a:off x="674347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5" name="Equal 47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6" name="Minus 47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7" name="Group 476"/>
            <p:cNvGrpSpPr/>
            <p:nvPr/>
          </p:nvGrpSpPr>
          <p:grpSpPr>
            <a:xfrm>
              <a:off x="740163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8" name="Equal 47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9" name="Minus 47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0" name="Group 479"/>
            <p:cNvGrpSpPr/>
            <p:nvPr/>
          </p:nvGrpSpPr>
          <p:grpSpPr>
            <a:xfrm>
              <a:off x="8063383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1" name="Equal 48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2" name="Minus 48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3" name="Group 482"/>
            <p:cNvGrpSpPr/>
            <p:nvPr/>
          </p:nvGrpSpPr>
          <p:grpSpPr>
            <a:xfrm>
              <a:off x="8725807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4" name="Equal 48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5" name="Minus 48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2703089" y="7388352"/>
            <a:ext cx="6259973" cy="315373"/>
            <a:chOff x="2703089" y="7388352"/>
            <a:chExt cx="6259973" cy="315373"/>
          </a:xfrm>
        </p:grpSpPr>
        <p:grpSp>
          <p:nvGrpSpPr>
            <p:cNvPr id="486" name="Group 485"/>
            <p:cNvGrpSpPr/>
            <p:nvPr/>
          </p:nvGrpSpPr>
          <p:grpSpPr>
            <a:xfrm>
              <a:off x="3259101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7" name="Equal 48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8" name="Minus 48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2" name="Group 491"/>
            <p:cNvGrpSpPr/>
            <p:nvPr/>
          </p:nvGrpSpPr>
          <p:grpSpPr>
            <a:xfrm>
              <a:off x="2703089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3" name="Equal 49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4" name="Minus 49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5" name="Group 494"/>
            <p:cNvGrpSpPr/>
            <p:nvPr/>
          </p:nvGrpSpPr>
          <p:grpSpPr>
            <a:xfrm>
              <a:off x="3802503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6" name="Equal 49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7" name="Minus 49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8" name="Group 497"/>
            <p:cNvGrpSpPr/>
            <p:nvPr/>
          </p:nvGrpSpPr>
          <p:grpSpPr>
            <a:xfrm>
              <a:off x="436374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9" name="Equal 49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0" name="Minus 49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1" name="Group 500"/>
            <p:cNvGrpSpPr/>
            <p:nvPr/>
          </p:nvGrpSpPr>
          <p:grpSpPr>
            <a:xfrm>
              <a:off x="490561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2" name="Equal 50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Minus 50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4" name="Group 503"/>
            <p:cNvGrpSpPr/>
            <p:nvPr/>
          </p:nvGrpSpPr>
          <p:grpSpPr>
            <a:xfrm>
              <a:off x="5465130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5" name="Equal 50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6" name="Minus 50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7" name="Group 506"/>
            <p:cNvGrpSpPr/>
            <p:nvPr/>
          </p:nvGrpSpPr>
          <p:grpSpPr>
            <a:xfrm>
              <a:off x="6014992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8" name="Equal 50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Minus 50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0" name="Group 509"/>
            <p:cNvGrpSpPr/>
            <p:nvPr/>
          </p:nvGrpSpPr>
          <p:grpSpPr>
            <a:xfrm>
              <a:off x="6565644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1" name="Equal 51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2" name="Minus 51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3" name="Group 512"/>
            <p:cNvGrpSpPr/>
            <p:nvPr/>
          </p:nvGrpSpPr>
          <p:grpSpPr>
            <a:xfrm>
              <a:off x="711446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4" name="Equal 51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5" name="Minus 51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6" name="Group 515"/>
            <p:cNvGrpSpPr/>
            <p:nvPr/>
          </p:nvGrpSpPr>
          <p:grpSpPr>
            <a:xfrm>
              <a:off x="7672586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7" name="Equal 51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8" name="Minus 51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9" name="Group 518"/>
            <p:cNvGrpSpPr/>
            <p:nvPr/>
          </p:nvGrpSpPr>
          <p:grpSpPr>
            <a:xfrm>
              <a:off x="822092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20" name="Equal 51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1" name="Minus 52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2" name="Group 521"/>
            <p:cNvGrpSpPr/>
            <p:nvPr/>
          </p:nvGrpSpPr>
          <p:grpSpPr>
            <a:xfrm>
              <a:off x="8771286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23" name="Equal 52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4" name="Minus 52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3" name="Minus 322"/>
          <p:cNvSpPr/>
          <p:nvPr/>
        </p:nvSpPr>
        <p:spPr>
          <a:xfrm>
            <a:off x="7148740" y="2878661"/>
            <a:ext cx="187514" cy="204566"/>
          </a:xfrm>
          <a:prstGeom prst="mathMinus">
            <a:avLst/>
          </a:prstGeom>
          <a:solidFill>
            <a:srgbClr val="7F7F7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Equal 323"/>
          <p:cNvSpPr/>
          <p:nvPr/>
        </p:nvSpPr>
        <p:spPr>
          <a:xfrm>
            <a:off x="7652946" y="2866450"/>
            <a:ext cx="191776" cy="208828"/>
          </a:xfrm>
          <a:prstGeom prst="mathEqual">
            <a:avLst/>
          </a:prstGeom>
          <a:solidFill>
            <a:srgbClr val="7F7F7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26" name="Group 325"/>
          <p:cNvGrpSpPr/>
          <p:nvPr/>
        </p:nvGrpSpPr>
        <p:grpSpPr>
          <a:xfrm>
            <a:off x="8089615" y="2796175"/>
            <a:ext cx="191776" cy="315373"/>
            <a:chOff x="5113014" y="916288"/>
            <a:chExt cx="191776" cy="315373"/>
          </a:xfrm>
          <a:solidFill>
            <a:srgbClr val="7F7F7F"/>
          </a:solidFill>
        </p:grpSpPr>
        <p:sp>
          <p:nvSpPr>
            <p:cNvPr id="327" name="Equal 326"/>
            <p:cNvSpPr/>
            <p:nvPr/>
          </p:nvSpPr>
          <p:spPr>
            <a:xfrm>
              <a:off x="511301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8" name="Minus 327"/>
            <p:cNvSpPr/>
            <p:nvPr/>
          </p:nvSpPr>
          <p:spPr>
            <a:xfrm>
              <a:off x="511301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0" name="Minus 329"/>
          <p:cNvSpPr/>
          <p:nvPr/>
        </p:nvSpPr>
        <p:spPr>
          <a:xfrm>
            <a:off x="7149995" y="3140960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Equal 330"/>
          <p:cNvSpPr/>
          <p:nvPr/>
        </p:nvSpPr>
        <p:spPr>
          <a:xfrm>
            <a:off x="7652610" y="3142555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32" name="Group 331"/>
          <p:cNvGrpSpPr/>
          <p:nvPr/>
        </p:nvGrpSpPr>
        <p:grpSpPr>
          <a:xfrm>
            <a:off x="8090870" y="3070685"/>
            <a:ext cx="191776" cy="315373"/>
            <a:chOff x="5113014" y="916288"/>
            <a:chExt cx="191776" cy="315373"/>
          </a:xfrm>
          <a:solidFill>
            <a:srgbClr val="FFFF00"/>
          </a:solidFill>
        </p:grpSpPr>
        <p:sp>
          <p:nvSpPr>
            <p:cNvPr id="333" name="Equal 332"/>
            <p:cNvSpPr/>
            <p:nvPr/>
          </p:nvSpPr>
          <p:spPr>
            <a:xfrm>
              <a:off x="511301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4" name="Minus 333"/>
            <p:cNvSpPr/>
            <p:nvPr/>
          </p:nvSpPr>
          <p:spPr>
            <a:xfrm>
              <a:off x="511301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1533819" y="812801"/>
          <a:ext cx="481854" cy="7143913"/>
        </p:xfrm>
        <a:graphic>
          <a:graphicData uri="http://schemas.openxmlformats.org/drawingml/2006/table">
            <a:tbl>
              <a:tblPr/>
              <a:tblGrid>
                <a:gridCol w="240927"/>
                <a:gridCol w="240927"/>
              </a:tblGrid>
              <a:tr h="9796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 &amp; 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95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Glycerol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46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Gluconate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024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Lactate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559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77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Mg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84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09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1505503" y="4829331"/>
            <a:ext cx="5522136" cy="2194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/>
          </p:nvPr>
        </p:nvGraphicFramePr>
        <p:xfrm>
          <a:off x="2535475" y="1618014"/>
          <a:ext cx="1958751" cy="274320"/>
        </p:xfrm>
        <a:graphic>
          <a:graphicData uri="http://schemas.openxmlformats.org/drawingml/2006/table">
            <a:tbl>
              <a:tblPr/>
              <a:tblGrid>
                <a:gridCol w="217639"/>
                <a:gridCol w="217639"/>
                <a:gridCol w="217639"/>
                <a:gridCol w="245900"/>
                <a:gridCol w="211666"/>
                <a:gridCol w="222250"/>
                <a:gridCol w="190740"/>
                <a:gridCol w="217639"/>
                <a:gridCol w="217639"/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5" name="Table 334"/>
          <p:cNvGraphicFramePr>
            <a:graphicFrameLocks noGrp="1"/>
          </p:cNvGraphicFramePr>
          <p:nvPr>
            <p:extLst/>
          </p:nvPr>
        </p:nvGraphicFramePr>
        <p:xfrm>
          <a:off x="2535178" y="3622317"/>
          <a:ext cx="1958751" cy="273662"/>
        </p:xfrm>
        <a:graphic>
          <a:graphicData uri="http://schemas.openxmlformats.org/drawingml/2006/table">
            <a:tbl>
              <a:tblPr/>
              <a:tblGrid>
                <a:gridCol w="217639"/>
                <a:gridCol w="217639"/>
                <a:gridCol w="217639"/>
                <a:gridCol w="246197"/>
                <a:gridCol w="211666"/>
                <a:gridCol w="195054"/>
                <a:gridCol w="217639"/>
                <a:gridCol w="217639"/>
                <a:gridCol w="217639"/>
              </a:tblGrid>
              <a:tr h="2736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6" name="Equal 335"/>
          <p:cNvSpPr/>
          <p:nvPr/>
        </p:nvSpPr>
        <p:spPr>
          <a:xfrm>
            <a:off x="6164209" y="5509348"/>
            <a:ext cx="191776" cy="208828"/>
          </a:xfrm>
          <a:prstGeom prst="mathEqual">
            <a:avLst/>
          </a:prstGeom>
          <a:solidFill>
            <a:srgbClr val="7F7F7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7" name="Minus 336"/>
          <p:cNvSpPr/>
          <p:nvPr/>
        </p:nvSpPr>
        <p:spPr>
          <a:xfrm>
            <a:off x="6164209" y="5402803"/>
            <a:ext cx="191776" cy="204566"/>
          </a:xfrm>
          <a:prstGeom prst="mathMinus">
            <a:avLst/>
          </a:prstGeom>
          <a:solidFill>
            <a:srgbClr val="7F7F7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Equal 337"/>
          <p:cNvSpPr/>
          <p:nvPr/>
        </p:nvSpPr>
        <p:spPr>
          <a:xfrm>
            <a:off x="6969787" y="5509348"/>
            <a:ext cx="191776" cy="208828"/>
          </a:xfrm>
          <a:prstGeom prst="mathEqual">
            <a:avLst/>
          </a:prstGeom>
          <a:solidFill>
            <a:srgbClr val="7F7F7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9" name="Minus 338"/>
          <p:cNvSpPr/>
          <p:nvPr/>
        </p:nvSpPr>
        <p:spPr>
          <a:xfrm>
            <a:off x="6969787" y="5402803"/>
            <a:ext cx="191776" cy="204566"/>
          </a:xfrm>
          <a:prstGeom prst="mathMinus">
            <a:avLst/>
          </a:prstGeom>
          <a:solidFill>
            <a:srgbClr val="7F7F7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Equal 339"/>
          <p:cNvSpPr/>
          <p:nvPr/>
        </p:nvSpPr>
        <p:spPr>
          <a:xfrm>
            <a:off x="7450150" y="1996656"/>
            <a:ext cx="191776" cy="208828"/>
          </a:xfrm>
          <a:prstGeom prst="mathEqual">
            <a:avLst/>
          </a:prstGeom>
          <a:solidFill>
            <a:srgbClr val="7F7F7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1" name="Minus 340"/>
          <p:cNvSpPr/>
          <p:nvPr/>
        </p:nvSpPr>
        <p:spPr>
          <a:xfrm>
            <a:off x="7450150" y="1890111"/>
            <a:ext cx="191776" cy="204566"/>
          </a:xfrm>
          <a:prstGeom prst="mathMinus">
            <a:avLst/>
          </a:prstGeom>
          <a:solidFill>
            <a:srgbClr val="7F7F7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703089" y="7667590"/>
            <a:ext cx="5164249" cy="317564"/>
            <a:chOff x="2703089" y="7667590"/>
            <a:chExt cx="5164249" cy="317564"/>
          </a:xfrm>
        </p:grpSpPr>
        <p:grpSp>
          <p:nvGrpSpPr>
            <p:cNvPr id="526" name="Group 525"/>
            <p:cNvGrpSpPr/>
            <p:nvPr/>
          </p:nvGrpSpPr>
          <p:grpSpPr>
            <a:xfrm>
              <a:off x="3262077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60" name="Equal 5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1" name="Minus 56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8" name="Group 527"/>
            <p:cNvGrpSpPr/>
            <p:nvPr/>
          </p:nvGrpSpPr>
          <p:grpSpPr>
            <a:xfrm>
              <a:off x="3805479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6" name="Equal 55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7" name="Minus 55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9" name="Group 528"/>
            <p:cNvGrpSpPr/>
            <p:nvPr/>
          </p:nvGrpSpPr>
          <p:grpSpPr>
            <a:xfrm>
              <a:off x="4366721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4" name="Equal 55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5" name="Minus 55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0" name="Group 529"/>
            <p:cNvGrpSpPr/>
            <p:nvPr/>
          </p:nvGrpSpPr>
          <p:grpSpPr>
            <a:xfrm>
              <a:off x="4908591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2" name="Equal 55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3" name="Minus 55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1" name="Group 530"/>
            <p:cNvGrpSpPr/>
            <p:nvPr/>
          </p:nvGrpSpPr>
          <p:grpSpPr>
            <a:xfrm>
              <a:off x="5468106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0" name="Equal 54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1" name="Minus 55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5" name="Group 534"/>
            <p:cNvGrpSpPr/>
            <p:nvPr/>
          </p:nvGrpSpPr>
          <p:grpSpPr>
            <a:xfrm>
              <a:off x="7675562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42" name="Equal 54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3" name="Minus 54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703089" y="7671816"/>
              <a:ext cx="191776" cy="309173"/>
              <a:chOff x="2703089" y="7671816"/>
              <a:chExt cx="191776" cy="309173"/>
            </a:xfrm>
          </p:grpSpPr>
          <p:sp>
            <p:nvSpPr>
              <p:cNvPr id="342" name="Equal 341"/>
              <p:cNvSpPr/>
              <p:nvPr/>
            </p:nvSpPr>
            <p:spPr>
              <a:xfrm>
                <a:off x="2703089" y="7772161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3" name="Minus 342"/>
              <p:cNvSpPr/>
              <p:nvPr/>
            </p:nvSpPr>
            <p:spPr>
              <a:xfrm>
                <a:off x="2703089" y="7671816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114465" y="7667590"/>
              <a:ext cx="191776" cy="315373"/>
              <a:chOff x="7114465" y="7667590"/>
              <a:chExt cx="191776" cy="315373"/>
            </a:xfrm>
          </p:grpSpPr>
          <p:sp>
            <p:nvSpPr>
              <p:cNvPr id="344" name="Equal 343"/>
              <p:cNvSpPr/>
              <p:nvPr/>
            </p:nvSpPr>
            <p:spPr>
              <a:xfrm>
                <a:off x="7114465" y="7774135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Minus 344"/>
              <p:cNvSpPr/>
              <p:nvPr/>
            </p:nvSpPr>
            <p:spPr>
              <a:xfrm>
                <a:off x="7114465" y="7667590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009620" y="2221992"/>
            <a:ext cx="5370580" cy="318556"/>
            <a:chOff x="3009620" y="2221992"/>
            <a:chExt cx="5370580" cy="318556"/>
          </a:xfrm>
        </p:grpSpPr>
        <p:grpSp>
          <p:nvGrpSpPr>
            <p:cNvPr id="384" name="Group 383"/>
            <p:cNvGrpSpPr/>
            <p:nvPr/>
          </p:nvGrpSpPr>
          <p:grpSpPr>
            <a:xfrm>
              <a:off x="3438057" y="2221992"/>
              <a:ext cx="191776" cy="315373"/>
              <a:chOff x="5113014" y="916288"/>
              <a:chExt cx="191776" cy="315373"/>
            </a:xfrm>
          </p:grpSpPr>
          <p:sp>
            <p:nvSpPr>
              <p:cNvPr id="385" name="Equal 38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Minus 38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7" name="Group 386"/>
            <p:cNvGrpSpPr/>
            <p:nvPr/>
          </p:nvGrpSpPr>
          <p:grpSpPr>
            <a:xfrm>
              <a:off x="3661553" y="2221992"/>
              <a:ext cx="191776" cy="315373"/>
              <a:chOff x="5113014" y="916288"/>
              <a:chExt cx="191776" cy="315373"/>
            </a:xfrm>
          </p:grpSpPr>
          <p:sp>
            <p:nvSpPr>
              <p:cNvPr id="388" name="Equal 38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Minus 38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0" name="Group 389"/>
            <p:cNvGrpSpPr/>
            <p:nvPr/>
          </p:nvGrpSpPr>
          <p:grpSpPr>
            <a:xfrm>
              <a:off x="4099365" y="2221992"/>
              <a:ext cx="191776" cy="315373"/>
              <a:chOff x="5113014" y="916288"/>
              <a:chExt cx="191776" cy="315373"/>
            </a:xfrm>
          </p:grpSpPr>
          <p:sp>
            <p:nvSpPr>
              <p:cNvPr id="391" name="Equal 39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Minus 39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3" name="Group 392"/>
            <p:cNvGrpSpPr/>
            <p:nvPr/>
          </p:nvGrpSpPr>
          <p:grpSpPr>
            <a:xfrm>
              <a:off x="4302153" y="2221992"/>
              <a:ext cx="191776" cy="315373"/>
              <a:chOff x="5113014" y="916288"/>
              <a:chExt cx="191776" cy="315373"/>
            </a:xfrm>
          </p:grpSpPr>
          <p:sp>
            <p:nvSpPr>
              <p:cNvPr id="394" name="Equal 39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Minus 39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6" name="Group 395"/>
            <p:cNvGrpSpPr/>
            <p:nvPr/>
          </p:nvGrpSpPr>
          <p:grpSpPr>
            <a:xfrm>
              <a:off x="6538355" y="2221992"/>
              <a:ext cx="191776" cy="315373"/>
              <a:chOff x="5113014" y="916288"/>
              <a:chExt cx="191776" cy="315373"/>
            </a:xfrm>
          </p:grpSpPr>
          <p:sp>
            <p:nvSpPr>
              <p:cNvPr id="397" name="Equal 39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Minus 39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9" name="Group 398"/>
            <p:cNvGrpSpPr/>
            <p:nvPr/>
          </p:nvGrpSpPr>
          <p:grpSpPr>
            <a:xfrm>
              <a:off x="7450150" y="2221992"/>
              <a:ext cx="191776" cy="315373"/>
              <a:chOff x="5113014" y="916288"/>
              <a:chExt cx="191776" cy="315373"/>
            </a:xfrm>
          </p:grpSpPr>
          <p:sp>
            <p:nvSpPr>
              <p:cNvPr id="400" name="Equal 39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Minus 40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2" name="Group 401"/>
            <p:cNvGrpSpPr/>
            <p:nvPr/>
          </p:nvGrpSpPr>
          <p:grpSpPr>
            <a:xfrm>
              <a:off x="8188424" y="2221992"/>
              <a:ext cx="191776" cy="315373"/>
              <a:chOff x="5113014" y="916288"/>
              <a:chExt cx="191776" cy="315373"/>
            </a:xfrm>
          </p:grpSpPr>
          <p:sp>
            <p:nvSpPr>
              <p:cNvPr id="403" name="Equal 40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Minus 40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6" name="Equal 345"/>
            <p:cNvSpPr/>
            <p:nvPr/>
          </p:nvSpPr>
          <p:spPr>
            <a:xfrm>
              <a:off x="3009620" y="2331720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7" name="Minus 346"/>
            <p:cNvSpPr/>
            <p:nvPr/>
          </p:nvSpPr>
          <p:spPr>
            <a:xfrm>
              <a:off x="3009620" y="2221992"/>
              <a:ext cx="191776" cy="204566"/>
            </a:xfrm>
            <a:prstGeom prst="mathMinus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Equal 347"/>
            <p:cNvSpPr/>
            <p:nvPr/>
          </p:nvSpPr>
          <p:spPr>
            <a:xfrm>
              <a:off x="4719514" y="2331720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9" name="Minus 348"/>
            <p:cNvSpPr/>
            <p:nvPr/>
          </p:nvSpPr>
          <p:spPr>
            <a:xfrm>
              <a:off x="4719514" y="2221992"/>
              <a:ext cx="191776" cy="204566"/>
            </a:xfrm>
            <a:prstGeom prst="mathMinus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90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23"/>
          <p:cNvSpPr txBox="1"/>
          <p:nvPr/>
        </p:nvSpPr>
        <p:spPr>
          <a:xfrm>
            <a:off x="7021285" y="2545587"/>
            <a:ext cx="224789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/>
              <a:t># of samples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         = 1            = 2          = 3   (RNA-</a:t>
            </a:r>
            <a:r>
              <a:rPr lang="en-US" sz="1000" dirty="0" err="1" smtClean="0"/>
              <a:t>Seq</a:t>
            </a:r>
            <a:r>
              <a:rPr lang="en-US" sz="1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       = </a:t>
            </a:r>
            <a:r>
              <a:rPr lang="en-US" sz="1000" dirty="0">
                <a:solidFill>
                  <a:prstClr val="black"/>
                </a:solidFill>
              </a:rPr>
              <a:t>1   </a:t>
            </a:r>
            <a:r>
              <a:rPr lang="en-US" sz="1000" dirty="0" smtClean="0">
                <a:solidFill>
                  <a:prstClr val="black"/>
                </a:solidFill>
              </a:rPr>
              <a:t>         </a:t>
            </a:r>
            <a:r>
              <a:rPr lang="en-US" sz="1000" dirty="0">
                <a:solidFill>
                  <a:prstClr val="black"/>
                </a:solidFill>
              </a:rPr>
              <a:t>= 2     </a:t>
            </a:r>
            <a:r>
              <a:rPr lang="en-US" sz="1000" dirty="0" smtClean="0">
                <a:solidFill>
                  <a:prstClr val="black"/>
                </a:solidFill>
              </a:rPr>
              <a:t>     </a:t>
            </a:r>
            <a:r>
              <a:rPr lang="en-US" sz="1000" dirty="0">
                <a:solidFill>
                  <a:prstClr val="black"/>
                </a:solidFill>
              </a:rPr>
              <a:t>= 3   </a:t>
            </a:r>
            <a:r>
              <a:rPr lang="en-US" sz="1000" dirty="0" smtClean="0">
                <a:solidFill>
                  <a:prstClr val="black"/>
                </a:solidFill>
              </a:rPr>
              <a:t>(Proteins)</a:t>
            </a:r>
            <a:endParaRPr lang="en-US" sz="1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64549" y="249042"/>
            <a:ext cx="12452" cy="763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33" y="550006"/>
            <a:ext cx="140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7635" y="1"/>
            <a:ext cx="1966294" cy="4979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2942" y="1"/>
            <a:ext cx="2291058" cy="26395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94226" y="1"/>
            <a:ext cx="2528365" cy="4979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89505" y="124523"/>
            <a:ext cx="632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GROWTH PHASE</a:t>
            </a:r>
            <a:endParaRPr lang="en-US" sz="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</a:t>
            </a:r>
          </a:p>
          <a:p>
            <a:pPr algn="ctr"/>
            <a:r>
              <a:rPr lang="en-US" dirty="0" smtClean="0"/>
              <a:t>Exponential		       Stationary		   	Late-Stationary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67479" y="1285542"/>
            <a:ext cx="62910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39951" y="1008448"/>
            <a:ext cx="0" cy="390158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80432" y="1007191"/>
            <a:ext cx="0" cy="394765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91598" y="1005686"/>
            <a:ext cx="0" cy="394916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10250" y="1003420"/>
            <a:ext cx="0" cy="390661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7155" y="1001669"/>
            <a:ext cx="0" cy="3953178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33945" y="936947"/>
            <a:ext cx="0" cy="401790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52502" y="1000111"/>
            <a:ext cx="0" cy="395473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95253" y="1000412"/>
            <a:ext cx="0" cy="387102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97705" y="999649"/>
            <a:ext cx="0" cy="387178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67479" y="2230371"/>
            <a:ext cx="6291072" cy="3286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67479" y="3270156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67479" y="4281752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817138" y="996887"/>
            <a:ext cx="0" cy="387454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028235"/>
              </p:ext>
            </p:extLst>
          </p:nvPr>
        </p:nvGraphicFramePr>
        <p:xfrm>
          <a:off x="2535475" y="2608728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37774"/>
                <a:gridCol w="226780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5356622" y="995878"/>
            <a:ext cx="3053" cy="391415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940362" y="988883"/>
            <a:ext cx="0" cy="392115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36610" y="983147"/>
            <a:ext cx="0" cy="392688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58611"/>
              </p:ext>
            </p:extLst>
          </p:nvPr>
        </p:nvGraphicFramePr>
        <p:xfrm>
          <a:off x="4493929" y="1618488"/>
          <a:ext cx="2527360" cy="274320"/>
        </p:xfrm>
        <a:graphic>
          <a:graphicData uri="http://schemas.openxmlformats.org/drawingml/2006/table">
            <a:tbl>
              <a:tblPr/>
              <a:tblGrid>
                <a:gridCol w="631840"/>
                <a:gridCol w="499273"/>
                <a:gridCol w="619125"/>
                <a:gridCol w="777122"/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544607"/>
              </p:ext>
            </p:extLst>
          </p:nvPr>
        </p:nvGraphicFramePr>
        <p:xfrm>
          <a:off x="4733391" y="2596277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001528"/>
              </p:ext>
            </p:extLst>
          </p:nvPr>
        </p:nvGraphicFramePr>
        <p:xfrm>
          <a:off x="4494225" y="3622317"/>
          <a:ext cx="2527060" cy="274320"/>
        </p:xfrm>
        <a:graphic>
          <a:graphicData uri="http://schemas.openxmlformats.org/drawingml/2006/table">
            <a:tbl>
              <a:tblPr/>
              <a:tblGrid>
                <a:gridCol w="631765"/>
                <a:gridCol w="499052"/>
                <a:gridCol w="624416"/>
                <a:gridCol w="771827"/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7546038" y="976110"/>
            <a:ext cx="0" cy="162016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288573" y="974574"/>
            <a:ext cx="1" cy="163415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614352"/>
              </p:ext>
            </p:extLst>
          </p:nvPr>
        </p:nvGraphicFramePr>
        <p:xfrm>
          <a:off x="7160859" y="1618014"/>
          <a:ext cx="1522948" cy="330200"/>
        </p:xfrm>
        <a:graphic>
          <a:graphicData uri="http://schemas.openxmlformats.org/drawingml/2006/table">
            <a:tbl>
              <a:tblPr/>
              <a:tblGrid>
                <a:gridCol w="761474"/>
                <a:gridCol w="761474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705993"/>
              </p:ext>
            </p:extLst>
          </p:nvPr>
        </p:nvGraphicFramePr>
        <p:xfrm>
          <a:off x="2527634" y="5061956"/>
          <a:ext cx="6620256" cy="890111"/>
        </p:xfrm>
        <a:graphic>
          <a:graphicData uri="http://schemas.openxmlformats.org/drawingml/2006/table">
            <a:tbl>
              <a:tblPr/>
              <a:tblGrid>
                <a:gridCol w="827532"/>
                <a:gridCol w="827532"/>
                <a:gridCol w="827532"/>
                <a:gridCol w="827532"/>
                <a:gridCol w="827532"/>
                <a:gridCol w="827532"/>
                <a:gridCol w="827532"/>
                <a:gridCol w="827532"/>
              </a:tblGrid>
              <a:tr h="1781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5mM Na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100mM Na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Na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300mM Na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8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78" name="Straight Arrow Connector 77"/>
          <p:cNvCxnSpPr/>
          <p:nvPr/>
        </p:nvCxnSpPr>
        <p:spPr>
          <a:xfrm>
            <a:off x="4310172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75373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70891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713986"/>
              </p:ext>
            </p:extLst>
          </p:nvPr>
        </p:nvGraphicFramePr>
        <p:xfrm>
          <a:off x="2527625" y="5985044"/>
          <a:ext cx="6616368" cy="996695"/>
        </p:xfrm>
        <a:graphic>
          <a:graphicData uri="http://schemas.openxmlformats.org/drawingml/2006/table">
            <a:tbl>
              <a:tblPr/>
              <a:tblGrid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</a:tblGrid>
              <a:tr h="21258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0.8mM Mg 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1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  <a:tr h="54217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563048"/>
              </p:ext>
            </p:extLst>
          </p:nvPr>
        </p:nvGraphicFramePr>
        <p:xfrm>
          <a:off x="2527633" y="7057336"/>
          <a:ext cx="6616360" cy="926731"/>
        </p:xfrm>
        <a:graphic>
          <a:graphicData uri="http://schemas.openxmlformats.org/drawingml/2006/table">
            <a:tbl>
              <a:tblPr/>
              <a:tblGrid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</a:tblGrid>
              <a:tr h="196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5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sp>
        <p:nvSpPr>
          <p:cNvPr id="140" name="TextBox 139"/>
          <p:cNvSpPr txBox="1"/>
          <p:nvPr/>
        </p:nvSpPr>
        <p:spPr>
          <a:xfrm>
            <a:off x="7160858" y="3323631"/>
            <a:ext cx="1926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COMPOSED OF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7 Experiments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21 Batches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152 Data Points (RNA-</a:t>
            </a:r>
            <a:r>
              <a:rPr lang="en-US" sz="1100" dirty="0" err="1" smtClean="0"/>
              <a:t>Seq</a:t>
            </a:r>
            <a:r>
              <a:rPr lang="en-US" sz="1100" dirty="0" smtClean="0"/>
              <a:t>)</a:t>
            </a:r>
          </a:p>
          <a:p>
            <a:pPr marL="171450" indent="-171450">
              <a:buFont typeface="Arial"/>
              <a:buChar char="•"/>
            </a:pPr>
            <a:r>
              <a:rPr lang="en-US" sz="1100" smtClean="0"/>
              <a:t>105 </a:t>
            </a:r>
            <a:r>
              <a:rPr lang="en-US" sz="1100" dirty="0" smtClean="0"/>
              <a:t>Data Points (Proteins)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Carbon Sources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3 Growth Phases </a:t>
            </a:r>
            <a:endParaRPr lang="en-US" sz="11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Different Na Levels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 Different Mg Levels</a:t>
            </a:r>
            <a:endParaRPr lang="en-US" sz="1100" dirty="0"/>
          </a:p>
        </p:txBody>
      </p:sp>
      <p:sp>
        <p:nvSpPr>
          <p:cNvPr id="141" name="TextBox 140"/>
          <p:cNvSpPr txBox="1"/>
          <p:nvPr/>
        </p:nvSpPr>
        <p:spPr>
          <a:xfrm>
            <a:off x="1" y="1111758"/>
            <a:ext cx="1329842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Glucose Time Course</a:t>
            </a:r>
            <a:endParaRPr lang="en-US" sz="1300" b="1" dirty="0" smtClean="0"/>
          </a:p>
          <a:p>
            <a:pPr algn="r"/>
            <a:endParaRPr lang="en-US" sz="1400" b="1" dirty="0"/>
          </a:p>
          <a:p>
            <a:pPr algn="r"/>
            <a:endParaRPr lang="en-US" sz="1400" b="1" dirty="0" smtClean="0"/>
          </a:p>
          <a:p>
            <a:pPr algn="r"/>
            <a:r>
              <a:rPr lang="en-US" sz="1400" b="1" dirty="0" smtClean="0"/>
              <a:t>Glycerol Time Course</a:t>
            </a:r>
            <a:endParaRPr lang="en-US" sz="1300" b="1" dirty="0" smtClean="0"/>
          </a:p>
          <a:p>
            <a:pPr algn="r"/>
            <a:endParaRPr lang="en-US" sz="1400" b="1" dirty="0"/>
          </a:p>
          <a:p>
            <a:pPr algn="r"/>
            <a:endParaRPr lang="en-US" sz="1400" b="1" dirty="0" smtClean="0"/>
          </a:p>
          <a:p>
            <a:pPr algn="r"/>
            <a:endParaRPr lang="en-US" sz="1400" b="1" dirty="0"/>
          </a:p>
          <a:p>
            <a:pPr algn="r"/>
            <a:r>
              <a:rPr lang="en-US" sz="1400" b="1" dirty="0" smtClean="0"/>
              <a:t>Gluconate</a:t>
            </a:r>
          </a:p>
          <a:p>
            <a:pPr algn="r"/>
            <a:endParaRPr lang="en-US" sz="1400" b="1" dirty="0"/>
          </a:p>
          <a:p>
            <a:pPr algn="r"/>
            <a:r>
              <a:rPr lang="en-US" sz="1400" b="1" dirty="0" smtClean="0"/>
              <a:t/>
            </a:r>
            <a:br>
              <a:rPr lang="en-US" sz="1400" b="1" dirty="0" smtClean="0"/>
            </a:br>
            <a:endParaRPr lang="en-US" sz="1400" b="1" dirty="0" smtClean="0"/>
          </a:p>
          <a:p>
            <a:pPr algn="r"/>
            <a:endParaRPr lang="en-US" sz="1400" b="1" dirty="0"/>
          </a:p>
          <a:p>
            <a:pPr algn="r"/>
            <a:r>
              <a:rPr lang="en-US" sz="1400" b="1" dirty="0" smtClean="0"/>
              <a:t>Lactate</a:t>
            </a:r>
            <a:endParaRPr lang="en-US" sz="1400" b="1" dirty="0"/>
          </a:p>
          <a:p>
            <a:pPr algn="r"/>
            <a:endParaRPr lang="en-US" sz="1400" b="1" dirty="0" smtClean="0"/>
          </a:p>
          <a:p>
            <a:pPr algn="r"/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/>
            </a:r>
            <a:br>
              <a:rPr lang="en-US" sz="1400" b="1" dirty="0" smtClean="0"/>
            </a:br>
            <a:endParaRPr lang="en-US" sz="1400" b="1" dirty="0" smtClean="0"/>
          </a:p>
          <a:p>
            <a:pPr algn="r"/>
            <a:endParaRPr lang="en-US" sz="1400" b="1" dirty="0"/>
          </a:p>
          <a:p>
            <a:pPr algn="r"/>
            <a:r>
              <a:rPr lang="en-US" sz="1400" b="1" dirty="0" smtClean="0"/>
              <a:t>High Sodium</a:t>
            </a:r>
          </a:p>
          <a:p>
            <a:pPr algn="r"/>
            <a:endParaRPr lang="en-US" sz="1400" b="1" dirty="0" smtClean="0"/>
          </a:p>
          <a:p>
            <a:pPr algn="r"/>
            <a:r>
              <a:rPr lang="en-US" sz="2800" b="1" dirty="0">
                <a:solidFill>
                  <a:schemeClr val="bg1"/>
                </a:solidFill>
              </a:rPr>
              <a:t>/</a:t>
            </a:r>
            <a:endParaRPr lang="en-US" sz="1600" b="1" dirty="0" smtClean="0">
              <a:solidFill>
                <a:schemeClr val="bg1"/>
              </a:solidFill>
            </a:endParaRPr>
          </a:p>
          <a:p>
            <a:pPr algn="r"/>
            <a:r>
              <a:rPr lang="en-US" sz="1400" b="1" dirty="0" smtClean="0"/>
              <a:t>High</a:t>
            </a:r>
            <a:r>
              <a:rPr lang="en-US" sz="1400" b="1" dirty="0" smtClean="0"/>
              <a:t> </a:t>
            </a:r>
            <a:r>
              <a:rPr lang="en-US" sz="1400" b="1" dirty="0" smtClean="0"/>
              <a:t>Magnesium</a:t>
            </a:r>
          </a:p>
          <a:p>
            <a:pPr algn="r"/>
            <a:r>
              <a:rPr lang="en-US" sz="2000" b="1" dirty="0" smtClean="0">
                <a:solidFill>
                  <a:schemeClr val="bg1"/>
                </a:solidFill>
              </a:rPr>
              <a:t>.</a:t>
            </a:r>
            <a:endParaRPr lang="en-US" sz="1400" b="1" dirty="0" smtClean="0">
              <a:solidFill>
                <a:schemeClr val="bg1"/>
              </a:solidFill>
            </a:endParaRPr>
          </a:p>
          <a:p>
            <a:pPr algn="r"/>
            <a:endParaRPr lang="en-US" sz="1400" b="1" dirty="0" smtClean="0"/>
          </a:p>
          <a:p>
            <a:pPr algn="r"/>
            <a:r>
              <a:rPr lang="en-US" sz="1400" b="1" dirty="0" smtClean="0"/>
              <a:t>Low</a:t>
            </a:r>
            <a:r>
              <a:rPr lang="en-US" sz="1400" b="1" dirty="0" smtClean="0"/>
              <a:t> </a:t>
            </a:r>
            <a:r>
              <a:rPr lang="en-US" sz="1400" b="1" dirty="0" smtClean="0"/>
              <a:t>Magnesium</a:t>
            </a:r>
            <a:endParaRPr lang="en-US" sz="14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2624211" y="6707202"/>
            <a:ext cx="6463217" cy="0"/>
            <a:chOff x="2624217" y="7667113"/>
            <a:chExt cx="6463217" cy="0"/>
          </a:xfrm>
        </p:grpSpPr>
        <p:cxnSp>
          <p:nvCxnSpPr>
            <p:cNvPr id="126" name="Straight Arrow Connector 125"/>
            <p:cNvCxnSpPr/>
            <p:nvPr/>
          </p:nvCxnSpPr>
          <p:spPr>
            <a:xfrm>
              <a:off x="482517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592514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702763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8125866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>
              <a:off x="2624217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/>
            <p:cNvCxnSpPr/>
            <p:nvPr/>
          </p:nvCxnSpPr>
          <p:spPr>
            <a:xfrm>
              <a:off x="3730508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Straight Arrow Connector 154"/>
          <p:cNvCxnSpPr/>
          <p:nvPr/>
        </p:nvCxnSpPr>
        <p:spPr>
          <a:xfrm>
            <a:off x="2633558" y="571817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68895" y="166655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172714" y="3642462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2574840" y="1280160"/>
            <a:ext cx="5809622" cy="315373"/>
            <a:chOff x="2574840" y="1280160"/>
            <a:chExt cx="5809622" cy="315373"/>
          </a:xfrm>
        </p:grpSpPr>
        <p:grpSp>
          <p:nvGrpSpPr>
            <p:cNvPr id="185" name="Group 184"/>
            <p:cNvGrpSpPr/>
            <p:nvPr/>
          </p:nvGrpSpPr>
          <p:grpSpPr>
            <a:xfrm>
              <a:off x="6540722" y="1280160"/>
              <a:ext cx="191776" cy="315373"/>
              <a:chOff x="5113014" y="916288"/>
              <a:chExt cx="191776" cy="315373"/>
            </a:xfrm>
          </p:grpSpPr>
          <p:sp>
            <p:nvSpPr>
              <p:cNvPr id="186" name="Equal 18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Minus 18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7450150" y="1280160"/>
              <a:ext cx="191776" cy="315373"/>
              <a:chOff x="5113014" y="916288"/>
              <a:chExt cx="191776" cy="315373"/>
            </a:xfrm>
          </p:grpSpPr>
          <p:sp>
            <p:nvSpPr>
              <p:cNvPr id="189" name="Equal 18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Minus 18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8192686" y="1280160"/>
              <a:ext cx="191776" cy="315373"/>
              <a:chOff x="5113014" y="916288"/>
              <a:chExt cx="191776" cy="315373"/>
            </a:xfrm>
          </p:grpSpPr>
          <p:sp>
            <p:nvSpPr>
              <p:cNvPr id="193" name="Equal 19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Minus 19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4721250" y="1280160"/>
              <a:ext cx="191776" cy="315373"/>
              <a:chOff x="5308818" y="916288"/>
              <a:chExt cx="191776" cy="315373"/>
            </a:xfrm>
          </p:grpSpPr>
          <p:sp>
            <p:nvSpPr>
              <p:cNvPr id="197" name="Equal 196"/>
              <p:cNvSpPr/>
              <p:nvPr/>
            </p:nvSpPr>
            <p:spPr>
              <a:xfrm>
                <a:off x="5308818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Minus 197"/>
              <p:cNvSpPr/>
              <p:nvPr/>
            </p:nvSpPr>
            <p:spPr>
              <a:xfrm>
                <a:off x="5308818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3650301" y="1280160"/>
              <a:ext cx="191776" cy="315373"/>
              <a:chOff x="5113014" y="916288"/>
              <a:chExt cx="191776" cy="315373"/>
            </a:xfrm>
          </p:grpSpPr>
          <p:sp>
            <p:nvSpPr>
              <p:cNvPr id="200" name="Equal 19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Minus 20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>
              <a:off x="3214362" y="1280160"/>
              <a:ext cx="191776" cy="315373"/>
              <a:chOff x="5113014" y="916288"/>
              <a:chExt cx="191776" cy="315373"/>
            </a:xfrm>
          </p:grpSpPr>
          <p:sp>
            <p:nvSpPr>
              <p:cNvPr id="208" name="Equal 20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Minus 21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3005358" y="1280160"/>
              <a:ext cx="191776" cy="315373"/>
              <a:chOff x="5113014" y="916288"/>
              <a:chExt cx="191776" cy="315373"/>
            </a:xfrm>
          </p:grpSpPr>
          <p:sp>
            <p:nvSpPr>
              <p:cNvPr id="213" name="Equal 21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Minus 23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1" name="Group 240"/>
            <p:cNvGrpSpPr/>
            <p:nvPr/>
          </p:nvGrpSpPr>
          <p:grpSpPr>
            <a:xfrm>
              <a:off x="2784544" y="1280160"/>
              <a:ext cx="191776" cy="315373"/>
              <a:chOff x="5113014" y="916288"/>
              <a:chExt cx="191776" cy="315373"/>
            </a:xfrm>
          </p:grpSpPr>
          <p:sp>
            <p:nvSpPr>
              <p:cNvPr id="242" name="Equal 24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Minus 25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2574840" y="1280160"/>
              <a:ext cx="191776" cy="315373"/>
              <a:chOff x="5113014" y="916288"/>
              <a:chExt cx="191776" cy="315373"/>
            </a:xfrm>
          </p:grpSpPr>
          <p:sp>
            <p:nvSpPr>
              <p:cNvPr id="253" name="Equal 25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Minus 25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2567479" y="923544"/>
            <a:ext cx="5823455" cy="315373"/>
            <a:chOff x="2567479" y="923544"/>
            <a:chExt cx="5823455" cy="315373"/>
          </a:xfrm>
        </p:grpSpPr>
        <p:grpSp>
          <p:nvGrpSpPr>
            <p:cNvPr id="257" name="Group 256"/>
            <p:cNvGrpSpPr/>
            <p:nvPr/>
          </p:nvGrpSpPr>
          <p:grpSpPr>
            <a:xfrm>
              <a:off x="2567479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60" name="Equal 2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Minus 26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9" name="Group 268"/>
            <p:cNvGrpSpPr/>
            <p:nvPr/>
          </p:nvGrpSpPr>
          <p:grpSpPr>
            <a:xfrm>
              <a:off x="2784544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70" name="Equal 26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Minus 27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4" name="Group 273"/>
            <p:cNvGrpSpPr/>
            <p:nvPr/>
          </p:nvGrpSpPr>
          <p:grpSpPr>
            <a:xfrm>
              <a:off x="2998693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78" name="Equal 27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9" name="Minus 27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321436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2" name="Equal 28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Minus 28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>
              <a:off x="3656614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2" name="Equal 29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3" name="Minus 29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4" name="Group 293"/>
            <p:cNvGrpSpPr/>
            <p:nvPr/>
          </p:nvGrpSpPr>
          <p:grpSpPr>
            <a:xfrm>
              <a:off x="4718187" y="923544"/>
              <a:ext cx="191776" cy="315373"/>
              <a:chOff x="5308818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5" name="Equal 294"/>
              <p:cNvSpPr/>
              <p:nvPr/>
            </p:nvSpPr>
            <p:spPr>
              <a:xfrm>
                <a:off x="5308818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6" name="Minus 295"/>
              <p:cNvSpPr/>
              <p:nvPr/>
            </p:nvSpPr>
            <p:spPr>
              <a:xfrm>
                <a:off x="5308818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7" name="Group 296"/>
            <p:cNvGrpSpPr/>
            <p:nvPr/>
          </p:nvGrpSpPr>
          <p:grpSpPr>
            <a:xfrm>
              <a:off x="654072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8" name="Equal 29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Minus 29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0" name="Group 299"/>
            <p:cNvGrpSpPr/>
            <p:nvPr/>
          </p:nvGrpSpPr>
          <p:grpSpPr>
            <a:xfrm>
              <a:off x="744124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301" name="Equal 30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Minus 30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>
              <a:off x="8199158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304" name="Equal 30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Minus 30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005358" y="1883664"/>
            <a:ext cx="5374842" cy="315373"/>
            <a:chOff x="3005358" y="1883664"/>
            <a:chExt cx="5374842" cy="315373"/>
          </a:xfrm>
        </p:grpSpPr>
        <p:grpSp>
          <p:nvGrpSpPr>
            <p:cNvPr id="306" name="Group 305"/>
            <p:cNvGrpSpPr/>
            <p:nvPr/>
          </p:nvGrpSpPr>
          <p:grpSpPr>
            <a:xfrm>
              <a:off x="3005358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07" name="Equal 30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Minus 30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9" name="Group 308"/>
            <p:cNvGrpSpPr/>
            <p:nvPr/>
          </p:nvGrpSpPr>
          <p:grpSpPr>
            <a:xfrm>
              <a:off x="3436982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0" name="Equal 30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1" name="Minus 31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3" name="Group 312"/>
            <p:cNvGrpSpPr/>
            <p:nvPr/>
          </p:nvGrpSpPr>
          <p:grpSpPr>
            <a:xfrm>
              <a:off x="3650301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4" name="Equal 31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Minus 31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6" name="Group 315"/>
            <p:cNvGrpSpPr/>
            <p:nvPr/>
          </p:nvGrpSpPr>
          <p:grpSpPr>
            <a:xfrm>
              <a:off x="4099365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7" name="Equal 31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Minus 31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9" name="Group 318"/>
            <p:cNvGrpSpPr/>
            <p:nvPr/>
          </p:nvGrpSpPr>
          <p:grpSpPr>
            <a:xfrm>
              <a:off x="4302450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20" name="Equal 31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Minus 32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2" name="Group 321"/>
            <p:cNvGrpSpPr/>
            <p:nvPr/>
          </p:nvGrpSpPr>
          <p:grpSpPr>
            <a:xfrm>
              <a:off x="4719514" y="1883664"/>
              <a:ext cx="191776" cy="315373"/>
              <a:chOff x="5308818" y="916288"/>
              <a:chExt cx="191776" cy="315373"/>
            </a:xfrm>
            <a:solidFill>
              <a:srgbClr val="558ED5"/>
            </a:solidFill>
          </p:grpSpPr>
          <p:sp>
            <p:nvSpPr>
              <p:cNvPr id="325" name="Equal 324"/>
              <p:cNvSpPr/>
              <p:nvPr/>
            </p:nvSpPr>
            <p:spPr>
              <a:xfrm>
                <a:off x="5308818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Minus 328"/>
              <p:cNvSpPr/>
              <p:nvPr/>
            </p:nvSpPr>
            <p:spPr>
              <a:xfrm>
                <a:off x="5308818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5" name="Group 364"/>
            <p:cNvGrpSpPr/>
            <p:nvPr/>
          </p:nvGrpSpPr>
          <p:grpSpPr>
            <a:xfrm>
              <a:off x="6538355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66" name="Equal 36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6" name="Minus 37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3" name="Minus 382"/>
            <p:cNvSpPr/>
            <p:nvPr/>
          </p:nvSpPr>
          <p:spPr>
            <a:xfrm>
              <a:off x="8192686" y="1956816"/>
              <a:ext cx="187514" cy="204566"/>
            </a:xfrm>
            <a:prstGeom prst="mathMinus">
              <a:avLst/>
            </a:prstGeom>
            <a:solidFill>
              <a:srgbClr val="7F7F7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009620" y="2906982"/>
            <a:ext cx="2448182" cy="315373"/>
            <a:chOff x="3009620" y="2906982"/>
            <a:chExt cx="2448182" cy="315373"/>
          </a:xfrm>
        </p:grpSpPr>
        <p:grpSp>
          <p:nvGrpSpPr>
            <p:cNvPr id="407" name="Group 406"/>
            <p:cNvGrpSpPr/>
            <p:nvPr/>
          </p:nvGrpSpPr>
          <p:grpSpPr>
            <a:xfrm>
              <a:off x="5266026" y="2906982"/>
              <a:ext cx="191776" cy="315373"/>
              <a:chOff x="5377614" y="916288"/>
              <a:chExt cx="191776" cy="315373"/>
            </a:xfrm>
            <a:solidFill>
              <a:srgbClr val="558ED5"/>
            </a:solidFill>
          </p:grpSpPr>
          <p:sp>
            <p:nvSpPr>
              <p:cNvPr id="408" name="Equal 407"/>
              <p:cNvSpPr/>
              <p:nvPr/>
            </p:nvSpPr>
            <p:spPr>
              <a:xfrm>
                <a:off x="53776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Minus 408"/>
              <p:cNvSpPr/>
              <p:nvPr/>
            </p:nvSpPr>
            <p:spPr>
              <a:xfrm>
                <a:off x="53776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0" name="Equal 409"/>
            <p:cNvSpPr/>
            <p:nvPr/>
          </p:nvSpPr>
          <p:spPr>
            <a:xfrm>
              <a:off x="3214362" y="2980944"/>
              <a:ext cx="191776" cy="208828"/>
            </a:xfrm>
            <a:prstGeom prst="mathEqual">
              <a:avLst/>
            </a:prstGeom>
            <a:solidFill>
              <a:srgbClr val="7F7F7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1" name="Minus 410"/>
            <p:cNvSpPr/>
            <p:nvPr/>
          </p:nvSpPr>
          <p:spPr>
            <a:xfrm>
              <a:off x="3009620" y="2980944"/>
              <a:ext cx="187514" cy="204566"/>
            </a:xfrm>
            <a:prstGeom prst="mathMinus">
              <a:avLst/>
            </a:prstGeom>
            <a:solidFill>
              <a:srgbClr val="7F7F7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3015140" y="3266718"/>
            <a:ext cx="2443580" cy="315373"/>
            <a:chOff x="3009620" y="2906982"/>
            <a:chExt cx="2443580" cy="315373"/>
          </a:xfrm>
          <a:solidFill>
            <a:srgbClr val="FFFF00"/>
          </a:solidFill>
        </p:grpSpPr>
        <p:grpSp>
          <p:nvGrpSpPr>
            <p:cNvPr id="413" name="Group 412"/>
            <p:cNvGrpSpPr/>
            <p:nvPr/>
          </p:nvGrpSpPr>
          <p:grpSpPr>
            <a:xfrm>
              <a:off x="5261424" y="2906982"/>
              <a:ext cx="191776" cy="315373"/>
              <a:chOff x="5373012" y="916288"/>
              <a:chExt cx="191776" cy="315373"/>
            </a:xfrm>
            <a:grpFill/>
          </p:grpSpPr>
          <p:sp>
            <p:nvSpPr>
              <p:cNvPr id="416" name="Equal 415"/>
              <p:cNvSpPr/>
              <p:nvPr/>
            </p:nvSpPr>
            <p:spPr>
              <a:xfrm>
                <a:off x="5373012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Minus 416"/>
              <p:cNvSpPr/>
              <p:nvPr/>
            </p:nvSpPr>
            <p:spPr>
              <a:xfrm>
                <a:off x="5373012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4" name="Equal 413"/>
            <p:cNvSpPr/>
            <p:nvPr/>
          </p:nvSpPr>
          <p:spPr>
            <a:xfrm>
              <a:off x="3214362" y="2980944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5" name="Minus 414"/>
            <p:cNvSpPr/>
            <p:nvPr/>
          </p:nvSpPr>
          <p:spPr>
            <a:xfrm>
              <a:off x="3009620" y="2980944"/>
              <a:ext cx="187514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654563" y="3892044"/>
            <a:ext cx="2380721" cy="315373"/>
            <a:chOff x="3654563" y="3909322"/>
            <a:chExt cx="2380721" cy="315373"/>
          </a:xfrm>
        </p:grpSpPr>
        <p:sp>
          <p:nvSpPr>
            <p:cNvPr id="418" name="Minus 417"/>
            <p:cNvSpPr/>
            <p:nvPr/>
          </p:nvSpPr>
          <p:spPr>
            <a:xfrm>
              <a:off x="3654563" y="3986784"/>
              <a:ext cx="187514" cy="204566"/>
            </a:xfrm>
            <a:prstGeom prst="mathMinus">
              <a:avLst/>
            </a:prstGeom>
            <a:solidFill>
              <a:srgbClr val="7F7F7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Equal 418"/>
            <p:cNvSpPr/>
            <p:nvPr/>
          </p:nvSpPr>
          <p:spPr>
            <a:xfrm>
              <a:off x="3876087" y="3986784"/>
              <a:ext cx="191776" cy="208828"/>
            </a:xfrm>
            <a:prstGeom prst="mathEqual">
              <a:avLst/>
            </a:prstGeom>
            <a:solidFill>
              <a:srgbClr val="7F7F7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20" name="Group 419"/>
            <p:cNvGrpSpPr/>
            <p:nvPr/>
          </p:nvGrpSpPr>
          <p:grpSpPr>
            <a:xfrm>
              <a:off x="5843016" y="3909322"/>
              <a:ext cx="192268" cy="315373"/>
              <a:chOff x="5188554" y="916288"/>
              <a:chExt cx="192268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21" name="Equal 420"/>
              <p:cNvSpPr/>
              <p:nvPr/>
            </p:nvSpPr>
            <p:spPr>
              <a:xfrm>
                <a:off x="518855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Minus 421"/>
              <p:cNvSpPr/>
              <p:nvPr/>
            </p:nvSpPr>
            <p:spPr>
              <a:xfrm>
                <a:off x="5189046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24" name="Minus 423"/>
          <p:cNvSpPr/>
          <p:nvPr/>
        </p:nvSpPr>
        <p:spPr>
          <a:xfrm>
            <a:off x="3651443" y="4363798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Equal 424"/>
          <p:cNvSpPr/>
          <p:nvPr/>
        </p:nvSpPr>
        <p:spPr>
          <a:xfrm>
            <a:off x="3872967" y="436379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26" name="Group 425"/>
          <p:cNvGrpSpPr/>
          <p:nvPr/>
        </p:nvGrpSpPr>
        <p:grpSpPr>
          <a:xfrm>
            <a:off x="5843016" y="4286336"/>
            <a:ext cx="191776" cy="315373"/>
            <a:chOff x="5191674" y="916288"/>
            <a:chExt cx="191776" cy="315373"/>
          </a:xfrm>
          <a:solidFill>
            <a:srgbClr val="FFFF00"/>
          </a:solidFill>
        </p:grpSpPr>
        <p:sp>
          <p:nvSpPr>
            <p:cNvPr id="427" name="Equal 426"/>
            <p:cNvSpPr/>
            <p:nvPr/>
          </p:nvSpPr>
          <p:spPr>
            <a:xfrm>
              <a:off x="519167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8" name="Minus 427"/>
            <p:cNvSpPr/>
            <p:nvPr/>
          </p:nvSpPr>
          <p:spPr>
            <a:xfrm>
              <a:off x="519167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855493" y="5404104"/>
            <a:ext cx="5987199" cy="315373"/>
            <a:chOff x="2855493" y="5404104"/>
            <a:chExt cx="5987199" cy="315373"/>
          </a:xfrm>
        </p:grpSpPr>
        <p:grpSp>
          <p:nvGrpSpPr>
            <p:cNvPr id="429" name="Group 428"/>
            <p:cNvGrpSpPr/>
            <p:nvPr/>
          </p:nvGrpSpPr>
          <p:grpSpPr>
            <a:xfrm>
              <a:off x="2855493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0" name="Equal 42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Minus 43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2" name="Group 431"/>
            <p:cNvGrpSpPr/>
            <p:nvPr/>
          </p:nvGrpSpPr>
          <p:grpSpPr>
            <a:xfrm>
              <a:off x="3677120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3" name="Equal 43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Minus 43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5" name="Group 434"/>
            <p:cNvGrpSpPr/>
            <p:nvPr/>
          </p:nvGrpSpPr>
          <p:grpSpPr>
            <a:xfrm>
              <a:off x="5341111" y="5404104"/>
              <a:ext cx="191776" cy="315373"/>
              <a:chOff x="509573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6" name="Equal 435"/>
              <p:cNvSpPr/>
              <p:nvPr/>
            </p:nvSpPr>
            <p:spPr>
              <a:xfrm>
                <a:off x="509573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Minus 436"/>
              <p:cNvSpPr/>
              <p:nvPr/>
            </p:nvSpPr>
            <p:spPr>
              <a:xfrm>
                <a:off x="509573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8" name="Group 437"/>
            <p:cNvGrpSpPr/>
            <p:nvPr/>
          </p:nvGrpSpPr>
          <p:grpSpPr>
            <a:xfrm>
              <a:off x="7808716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9" name="Equal 43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0" name="Minus 43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1" name="Group 440"/>
            <p:cNvGrpSpPr/>
            <p:nvPr/>
          </p:nvGrpSpPr>
          <p:grpSpPr>
            <a:xfrm>
              <a:off x="8650916" y="5404104"/>
              <a:ext cx="191776" cy="315373"/>
              <a:chOff x="513029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42" name="Equal 441"/>
              <p:cNvSpPr/>
              <p:nvPr/>
            </p:nvSpPr>
            <p:spPr>
              <a:xfrm>
                <a:off x="513029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3" name="Minus 442"/>
              <p:cNvSpPr/>
              <p:nvPr/>
            </p:nvSpPr>
            <p:spPr>
              <a:xfrm>
                <a:off x="513029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4" name="Minus 443"/>
            <p:cNvSpPr/>
            <p:nvPr/>
          </p:nvSpPr>
          <p:spPr>
            <a:xfrm>
              <a:off x="4513542" y="5477256"/>
              <a:ext cx="187514" cy="204566"/>
            </a:xfrm>
            <a:prstGeom prst="mathMinus">
              <a:avLst/>
            </a:prstGeom>
            <a:solidFill>
              <a:srgbClr val="7F7F7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7" name="Equal 446"/>
          <p:cNvSpPr/>
          <p:nvPr/>
        </p:nvSpPr>
        <p:spPr>
          <a:xfrm>
            <a:off x="2856181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8" name="Equal 447"/>
          <p:cNvSpPr/>
          <p:nvPr/>
        </p:nvSpPr>
        <p:spPr>
          <a:xfrm>
            <a:off x="3681191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9" name="Equal 448"/>
          <p:cNvSpPr/>
          <p:nvPr/>
        </p:nvSpPr>
        <p:spPr>
          <a:xfrm>
            <a:off x="4517436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0" name="Equal 449"/>
          <p:cNvSpPr/>
          <p:nvPr/>
        </p:nvSpPr>
        <p:spPr>
          <a:xfrm>
            <a:off x="6160583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1" name="Equal 450"/>
          <p:cNvSpPr/>
          <p:nvPr/>
        </p:nvSpPr>
        <p:spPr>
          <a:xfrm>
            <a:off x="6979737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2" name="Equal 451"/>
          <p:cNvSpPr/>
          <p:nvPr/>
        </p:nvSpPr>
        <p:spPr>
          <a:xfrm>
            <a:off x="7808716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3" name="Equal 452"/>
          <p:cNvSpPr/>
          <p:nvPr/>
        </p:nvSpPr>
        <p:spPr>
          <a:xfrm>
            <a:off x="8653329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4" name="Minus 453"/>
          <p:cNvSpPr/>
          <p:nvPr/>
        </p:nvSpPr>
        <p:spPr>
          <a:xfrm>
            <a:off x="5341111" y="5733288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627186" y="7773522"/>
            <a:ext cx="6476754" cy="7234"/>
            <a:chOff x="2627186" y="6665976"/>
            <a:chExt cx="6476754" cy="7234"/>
          </a:xfrm>
        </p:grpSpPr>
        <p:cxnSp>
          <p:nvCxnSpPr>
            <p:cNvPr id="98" name="Straight Arrow Connector 97"/>
            <p:cNvCxnSpPr/>
            <p:nvPr/>
          </p:nvCxnSpPr>
          <p:spPr>
            <a:xfrm flipV="1">
              <a:off x="2627186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1">
              <a:off x="5301118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/>
            <p:nvPr/>
          </p:nvCxnSpPr>
          <p:spPr>
            <a:xfrm flipV="1">
              <a:off x="6602325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 flipV="1">
              <a:off x="7958118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Arrow Connector 454"/>
            <p:cNvCxnSpPr/>
            <p:nvPr/>
          </p:nvCxnSpPr>
          <p:spPr>
            <a:xfrm flipV="1">
              <a:off x="3972330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2766616" y="7458456"/>
            <a:ext cx="6150967" cy="315373"/>
            <a:chOff x="2766616" y="6391656"/>
            <a:chExt cx="6150967" cy="315373"/>
          </a:xfrm>
        </p:grpSpPr>
        <p:grpSp>
          <p:nvGrpSpPr>
            <p:cNvPr id="456" name="Group 455"/>
            <p:cNvGrpSpPr/>
            <p:nvPr/>
          </p:nvGrpSpPr>
          <p:grpSpPr>
            <a:xfrm>
              <a:off x="2766616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57" name="Equal 45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8" name="Minus 45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9" name="Group 458"/>
            <p:cNvGrpSpPr/>
            <p:nvPr/>
          </p:nvGrpSpPr>
          <p:grpSpPr>
            <a:xfrm>
              <a:off x="3419671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0" name="Equal 4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1" name="Minus 46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2" name="Group 461"/>
            <p:cNvGrpSpPr/>
            <p:nvPr/>
          </p:nvGrpSpPr>
          <p:grpSpPr>
            <a:xfrm>
              <a:off x="4099365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3" name="Equal 46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4" name="Minus 46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5" name="Group 464"/>
            <p:cNvGrpSpPr/>
            <p:nvPr/>
          </p:nvGrpSpPr>
          <p:grpSpPr>
            <a:xfrm>
              <a:off x="474942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6" name="Equal 46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7" name="Minus 46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8" name="Group 467"/>
            <p:cNvGrpSpPr/>
            <p:nvPr/>
          </p:nvGrpSpPr>
          <p:grpSpPr>
            <a:xfrm>
              <a:off x="5413145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9" name="Equal 46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0" name="Minus 46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1" name="Group 470"/>
            <p:cNvGrpSpPr/>
            <p:nvPr/>
          </p:nvGrpSpPr>
          <p:grpSpPr>
            <a:xfrm>
              <a:off x="6068321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2" name="Equal 47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3" name="Minus 47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4" name="Group 473"/>
            <p:cNvGrpSpPr/>
            <p:nvPr/>
          </p:nvGrpSpPr>
          <p:grpSpPr>
            <a:xfrm>
              <a:off x="674347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5" name="Equal 47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6" name="Minus 47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7" name="Group 476"/>
            <p:cNvGrpSpPr/>
            <p:nvPr/>
          </p:nvGrpSpPr>
          <p:grpSpPr>
            <a:xfrm>
              <a:off x="740163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8" name="Equal 47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9" name="Minus 47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0" name="Group 479"/>
            <p:cNvGrpSpPr/>
            <p:nvPr/>
          </p:nvGrpSpPr>
          <p:grpSpPr>
            <a:xfrm>
              <a:off x="8063383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1" name="Equal 48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2" name="Minus 48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3" name="Group 482"/>
            <p:cNvGrpSpPr/>
            <p:nvPr/>
          </p:nvGrpSpPr>
          <p:grpSpPr>
            <a:xfrm>
              <a:off x="8725807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4" name="Equal 48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5" name="Minus 48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2703083" y="6394486"/>
            <a:ext cx="6259973" cy="315373"/>
            <a:chOff x="2703089" y="7388352"/>
            <a:chExt cx="6259973" cy="315373"/>
          </a:xfrm>
        </p:grpSpPr>
        <p:grpSp>
          <p:nvGrpSpPr>
            <p:cNvPr id="486" name="Group 485"/>
            <p:cNvGrpSpPr/>
            <p:nvPr/>
          </p:nvGrpSpPr>
          <p:grpSpPr>
            <a:xfrm>
              <a:off x="3259101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7" name="Equal 48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8" name="Minus 48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2" name="Group 491"/>
            <p:cNvGrpSpPr/>
            <p:nvPr/>
          </p:nvGrpSpPr>
          <p:grpSpPr>
            <a:xfrm>
              <a:off x="2703089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3" name="Equal 49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4" name="Minus 49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5" name="Group 494"/>
            <p:cNvGrpSpPr/>
            <p:nvPr/>
          </p:nvGrpSpPr>
          <p:grpSpPr>
            <a:xfrm>
              <a:off x="3802503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6" name="Equal 49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7" name="Minus 49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8" name="Group 497"/>
            <p:cNvGrpSpPr/>
            <p:nvPr/>
          </p:nvGrpSpPr>
          <p:grpSpPr>
            <a:xfrm>
              <a:off x="436374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9" name="Equal 49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0" name="Minus 49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1" name="Group 500"/>
            <p:cNvGrpSpPr/>
            <p:nvPr/>
          </p:nvGrpSpPr>
          <p:grpSpPr>
            <a:xfrm>
              <a:off x="490561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2" name="Equal 50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Minus 50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4" name="Group 503"/>
            <p:cNvGrpSpPr/>
            <p:nvPr/>
          </p:nvGrpSpPr>
          <p:grpSpPr>
            <a:xfrm>
              <a:off x="5465130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5" name="Equal 50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6" name="Minus 50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7" name="Group 506"/>
            <p:cNvGrpSpPr/>
            <p:nvPr/>
          </p:nvGrpSpPr>
          <p:grpSpPr>
            <a:xfrm>
              <a:off x="6014992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8" name="Equal 50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Minus 50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0" name="Group 509"/>
            <p:cNvGrpSpPr/>
            <p:nvPr/>
          </p:nvGrpSpPr>
          <p:grpSpPr>
            <a:xfrm>
              <a:off x="6565644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1" name="Equal 51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2" name="Minus 51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3" name="Group 512"/>
            <p:cNvGrpSpPr/>
            <p:nvPr/>
          </p:nvGrpSpPr>
          <p:grpSpPr>
            <a:xfrm>
              <a:off x="711446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4" name="Equal 51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5" name="Minus 51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6" name="Group 515"/>
            <p:cNvGrpSpPr/>
            <p:nvPr/>
          </p:nvGrpSpPr>
          <p:grpSpPr>
            <a:xfrm>
              <a:off x="7672586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7" name="Equal 51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8" name="Minus 51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9" name="Group 518"/>
            <p:cNvGrpSpPr/>
            <p:nvPr/>
          </p:nvGrpSpPr>
          <p:grpSpPr>
            <a:xfrm>
              <a:off x="822092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20" name="Equal 51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1" name="Minus 52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2" name="Group 521"/>
            <p:cNvGrpSpPr/>
            <p:nvPr/>
          </p:nvGrpSpPr>
          <p:grpSpPr>
            <a:xfrm>
              <a:off x="8771286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23" name="Equal 52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4" name="Minus 52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3" name="Minus 322"/>
          <p:cNvSpPr/>
          <p:nvPr/>
        </p:nvSpPr>
        <p:spPr>
          <a:xfrm>
            <a:off x="7148740" y="2878661"/>
            <a:ext cx="187514" cy="204566"/>
          </a:xfrm>
          <a:prstGeom prst="mathMinus">
            <a:avLst/>
          </a:prstGeom>
          <a:solidFill>
            <a:srgbClr val="7F7F7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Equal 323"/>
          <p:cNvSpPr/>
          <p:nvPr/>
        </p:nvSpPr>
        <p:spPr>
          <a:xfrm>
            <a:off x="7652946" y="2866450"/>
            <a:ext cx="191776" cy="208828"/>
          </a:xfrm>
          <a:prstGeom prst="mathEqual">
            <a:avLst/>
          </a:prstGeom>
          <a:solidFill>
            <a:srgbClr val="7F7F7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26" name="Group 325"/>
          <p:cNvGrpSpPr/>
          <p:nvPr/>
        </p:nvGrpSpPr>
        <p:grpSpPr>
          <a:xfrm>
            <a:off x="8089615" y="2796175"/>
            <a:ext cx="191776" cy="315373"/>
            <a:chOff x="5113014" y="916288"/>
            <a:chExt cx="191776" cy="315373"/>
          </a:xfrm>
          <a:solidFill>
            <a:srgbClr val="7F7F7F"/>
          </a:solidFill>
        </p:grpSpPr>
        <p:sp>
          <p:nvSpPr>
            <p:cNvPr id="327" name="Equal 326"/>
            <p:cNvSpPr/>
            <p:nvPr/>
          </p:nvSpPr>
          <p:spPr>
            <a:xfrm>
              <a:off x="511301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8" name="Minus 327"/>
            <p:cNvSpPr/>
            <p:nvPr/>
          </p:nvSpPr>
          <p:spPr>
            <a:xfrm>
              <a:off x="511301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0" name="Minus 329"/>
          <p:cNvSpPr/>
          <p:nvPr/>
        </p:nvSpPr>
        <p:spPr>
          <a:xfrm>
            <a:off x="7149995" y="3140960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Equal 330"/>
          <p:cNvSpPr/>
          <p:nvPr/>
        </p:nvSpPr>
        <p:spPr>
          <a:xfrm>
            <a:off x="7652610" y="3142555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32" name="Group 331"/>
          <p:cNvGrpSpPr/>
          <p:nvPr/>
        </p:nvGrpSpPr>
        <p:grpSpPr>
          <a:xfrm>
            <a:off x="8090870" y="3070685"/>
            <a:ext cx="191776" cy="315373"/>
            <a:chOff x="5113014" y="916288"/>
            <a:chExt cx="191776" cy="315373"/>
          </a:xfrm>
          <a:solidFill>
            <a:srgbClr val="FFFF00"/>
          </a:solidFill>
        </p:grpSpPr>
        <p:sp>
          <p:nvSpPr>
            <p:cNvPr id="333" name="Equal 332"/>
            <p:cNvSpPr/>
            <p:nvPr/>
          </p:nvSpPr>
          <p:spPr>
            <a:xfrm>
              <a:off x="511301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4" name="Minus 333"/>
            <p:cNvSpPr/>
            <p:nvPr/>
          </p:nvSpPr>
          <p:spPr>
            <a:xfrm>
              <a:off x="511301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191726"/>
              </p:ext>
            </p:extLst>
          </p:nvPr>
        </p:nvGraphicFramePr>
        <p:xfrm>
          <a:off x="1533819" y="812801"/>
          <a:ext cx="481854" cy="7143913"/>
        </p:xfrm>
        <a:graphic>
          <a:graphicData uri="http://schemas.openxmlformats.org/drawingml/2006/table">
            <a:tbl>
              <a:tblPr/>
              <a:tblGrid>
                <a:gridCol w="240927"/>
                <a:gridCol w="240927"/>
              </a:tblGrid>
              <a:tr h="9796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 &amp; 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95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Glycerol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46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Gluconate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024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Lactate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559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77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Mg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84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09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1505503" y="4829331"/>
            <a:ext cx="5522136" cy="2194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582002"/>
              </p:ext>
            </p:extLst>
          </p:nvPr>
        </p:nvGraphicFramePr>
        <p:xfrm>
          <a:off x="2535475" y="1618014"/>
          <a:ext cx="1958751" cy="274320"/>
        </p:xfrm>
        <a:graphic>
          <a:graphicData uri="http://schemas.openxmlformats.org/drawingml/2006/table">
            <a:tbl>
              <a:tblPr/>
              <a:tblGrid>
                <a:gridCol w="217639"/>
                <a:gridCol w="217639"/>
                <a:gridCol w="217639"/>
                <a:gridCol w="245900"/>
                <a:gridCol w="211666"/>
                <a:gridCol w="222250"/>
                <a:gridCol w="190740"/>
                <a:gridCol w="217639"/>
                <a:gridCol w="217639"/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5" name="Table 3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386196"/>
              </p:ext>
            </p:extLst>
          </p:nvPr>
        </p:nvGraphicFramePr>
        <p:xfrm>
          <a:off x="2535178" y="3622317"/>
          <a:ext cx="1958751" cy="273662"/>
        </p:xfrm>
        <a:graphic>
          <a:graphicData uri="http://schemas.openxmlformats.org/drawingml/2006/table">
            <a:tbl>
              <a:tblPr/>
              <a:tblGrid>
                <a:gridCol w="217639"/>
                <a:gridCol w="217639"/>
                <a:gridCol w="217639"/>
                <a:gridCol w="246197"/>
                <a:gridCol w="211666"/>
                <a:gridCol w="195054"/>
                <a:gridCol w="217639"/>
                <a:gridCol w="217639"/>
                <a:gridCol w="217639"/>
              </a:tblGrid>
              <a:tr h="2736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6" name="Equal 335"/>
          <p:cNvSpPr/>
          <p:nvPr/>
        </p:nvSpPr>
        <p:spPr>
          <a:xfrm>
            <a:off x="6164209" y="5509348"/>
            <a:ext cx="191776" cy="208828"/>
          </a:xfrm>
          <a:prstGeom prst="mathEqual">
            <a:avLst/>
          </a:prstGeom>
          <a:solidFill>
            <a:srgbClr val="7F7F7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7" name="Minus 336"/>
          <p:cNvSpPr/>
          <p:nvPr/>
        </p:nvSpPr>
        <p:spPr>
          <a:xfrm>
            <a:off x="6164209" y="5402803"/>
            <a:ext cx="191776" cy="204566"/>
          </a:xfrm>
          <a:prstGeom prst="mathMinus">
            <a:avLst/>
          </a:prstGeom>
          <a:solidFill>
            <a:srgbClr val="7F7F7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Equal 337"/>
          <p:cNvSpPr/>
          <p:nvPr/>
        </p:nvSpPr>
        <p:spPr>
          <a:xfrm>
            <a:off x="6969787" y="5509348"/>
            <a:ext cx="191776" cy="208828"/>
          </a:xfrm>
          <a:prstGeom prst="mathEqual">
            <a:avLst/>
          </a:prstGeom>
          <a:solidFill>
            <a:srgbClr val="7F7F7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9" name="Minus 338"/>
          <p:cNvSpPr/>
          <p:nvPr/>
        </p:nvSpPr>
        <p:spPr>
          <a:xfrm>
            <a:off x="6969787" y="5402803"/>
            <a:ext cx="191776" cy="204566"/>
          </a:xfrm>
          <a:prstGeom prst="mathMinus">
            <a:avLst/>
          </a:prstGeom>
          <a:solidFill>
            <a:srgbClr val="7F7F7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Equal 339"/>
          <p:cNvSpPr/>
          <p:nvPr/>
        </p:nvSpPr>
        <p:spPr>
          <a:xfrm>
            <a:off x="7450150" y="1996656"/>
            <a:ext cx="191776" cy="208828"/>
          </a:xfrm>
          <a:prstGeom prst="mathEqual">
            <a:avLst/>
          </a:prstGeom>
          <a:solidFill>
            <a:srgbClr val="7F7F7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1" name="Minus 340"/>
          <p:cNvSpPr/>
          <p:nvPr/>
        </p:nvSpPr>
        <p:spPr>
          <a:xfrm>
            <a:off x="7450150" y="1890111"/>
            <a:ext cx="191776" cy="204566"/>
          </a:xfrm>
          <a:prstGeom prst="mathMinus">
            <a:avLst/>
          </a:prstGeom>
          <a:solidFill>
            <a:srgbClr val="7F7F7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703083" y="6673724"/>
            <a:ext cx="5164249" cy="317564"/>
            <a:chOff x="2703089" y="7667590"/>
            <a:chExt cx="5164249" cy="317564"/>
          </a:xfrm>
        </p:grpSpPr>
        <p:grpSp>
          <p:nvGrpSpPr>
            <p:cNvPr id="526" name="Group 525"/>
            <p:cNvGrpSpPr/>
            <p:nvPr/>
          </p:nvGrpSpPr>
          <p:grpSpPr>
            <a:xfrm>
              <a:off x="3262077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60" name="Equal 5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1" name="Minus 56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8" name="Group 527"/>
            <p:cNvGrpSpPr/>
            <p:nvPr/>
          </p:nvGrpSpPr>
          <p:grpSpPr>
            <a:xfrm>
              <a:off x="3805479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6" name="Equal 55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7" name="Minus 55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9" name="Group 528"/>
            <p:cNvGrpSpPr/>
            <p:nvPr/>
          </p:nvGrpSpPr>
          <p:grpSpPr>
            <a:xfrm>
              <a:off x="4366721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4" name="Equal 55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5" name="Minus 55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0" name="Group 529"/>
            <p:cNvGrpSpPr/>
            <p:nvPr/>
          </p:nvGrpSpPr>
          <p:grpSpPr>
            <a:xfrm>
              <a:off x="4908591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2" name="Equal 55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3" name="Minus 55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1" name="Group 530"/>
            <p:cNvGrpSpPr/>
            <p:nvPr/>
          </p:nvGrpSpPr>
          <p:grpSpPr>
            <a:xfrm>
              <a:off x="5468106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0" name="Equal 54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1" name="Minus 55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5" name="Group 534"/>
            <p:cNvGrpSpPr/>
            <p:nvPr/>
          </p:nvGrpSpPr>
          <p:grpSpPr>
            <a:xfrm>
              <a:off x="7675562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42" name="Equal 54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3" name="Minus 54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703089" y="7671816"/>
              <a:ext cx="191776" cy="309173"/>
              <a:chOff x="2703089" y="7671816"/>
              <a:chExt cx="191776" cy="309173"/>
            </a:xfrm>
          </p:grpSpPr>
          <p:sp>
            <p:nvSpPr>
              <p:cNvPr id="342" name="Equal 341"/>
              <p:cNvSpPr/>
              <p:nvPr/>
            </p:nvSpPr>
            <p:spPr>
              <a:xfrm>
                <a:off x="2703089" y="7772161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3" name="Minus 342"/>
              <p:cNvSpPr/>
              <p:nvPr/>
            </p:nvSpPr>
            <p:spPr>
              <a:xfrm>
                <a:off x="2703089" y="7671816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114465" y="7667590"/>
              <a:ext cx="191776" cy="315373"/>
              <a:chOff x="7114465" y="7667590"/>
              <a:chExt cx="191776" cy="315373"/>
            </a:xfrm>
          </p:grpSpPr>
          <p:sp>
            <p:nvSpPr>
              <p:cNvPr id="344" name="Equal 343"/>
              <p:cNvSpPr/>
              <p:nvPr/>
            </p:nvSpPr>
            <p:spPr>
              <a:xfrm>
                <a:off x="7114465" y="7774135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Minus 344"/>
              <p:cNvSpPr/>
              <p:nvPr/>
            </p:nvSpPr>
            <p:spPr>
              <a:xfrm>
                <a:off x="7114465" y="7667590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009620" y="2221992"/>
            <a:ext cx="5370580" cy="318556"/>
            <a:chOff x="3009620" y="2221992"/>
            <a:chExt cx="5370580" cy="318556"/>
          </a:xfrm>
        </p:grpSpPr>
        <p:grpSp>
          <p:nvGrpSpPr>
            <p:cNvPr id="384" name="Group 383"/>
            <p:cNvGrpSpPr/>
            <p:nvPr/>
          </p:nvGrpSpPr>
          <p:grpSpPr>
            <a:xfrm>
              <a:off x="3438057" y="2221992"/>
              <a:ext cx="191776" cy="315373"/>
              <a:chOff x="5113014" y="916288"/>
              <a:chExt cx="191776" cy="315373"/>
            </a:xfrm>
          </p:grpSpPr>
          <p:sp>
            <p:nvSpPr>
              <p:cNvPr id="385" name="Equal 38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Minus 38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7" name="Group 386"/>
            <p:cNvGrpSpPr/>
            <p:nvPr/>
          </p:nvGrpSpPr>
          <p:grpSpPr>
            <a:xfrm>
              <a:off x="3661553" y="2221992"/>
              <a:ext cx="191776" cy="315373"/>
              <a:chOff x="5113014" y="916288"/>
              <a:chExt cx="191776" cy="315373"/>
            </a:xfrm>
          </p:grpSpPr>
          <p:sp>
            <p:nvSpPr>
              <p:cNvPr id="388" name="Equal 38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Minus 38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0" name="Group 389"/>
            <p:cNvGrpSpPr/>
            <p:nvPr/>
          </p:nvGrpSpPr>
          <p:grpSpPr>
            <a:xfrm>
              <a:off x="4099365" y="2221992"/>
              <a:ext cx="191776" cy="315373"/>
              <a:chOff x="5113014" y="916288"/>
              <a:chExt cx="191776" cy="315373"/>
            </a:xfrm>
          </p:grpSpPr>
          <p:sp>
            <p:nvSpPr>
              <p:cNvPr id="391" name="Equal 39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Minus 39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3" name="Group 392"/>
            <p:cNvGrpSpPr/>
            <p:nvPr/>
          </p:nvGrpSpPr>
          <p:grpSpPr>
            <a:xfrm>
              <a:off x="4302153" y="2221992"/>
              <a:ext cx="191776" cy="315373"/>
              <a:chOff x="5113014" y="916288"/>
              <a:chExt cx="191776" cy="315373"/>
            </a:xfrm>
          </p:grpSpPr>
          <p:sp>
            <p:nvSpPr>
              <p:cNvPr id="394" name="Equal 39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Minus 39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6" name="Group 395"/>
            <p:cNvGrpSpPr/>
            <p:nvPr/>
          </p:nvGrpSpPr>
          <p:grpSpPr>
            <a:xfrm>
              <a:off x="6538355" y="2221992"/>
              <a:ext cx="191776" cy="315373"/>
              <a:chOff x="5113014" y="916288"/>
              <a:chExt cx="191776" cy="315373"/>
            </a:xfrm>
          </p:grpSpPr>
          <p:sp>
            <p:nvSpPr>
              <p:cNvPr id="397" name="Equal 39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Minus 39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9" name="Group 398"/>
            <p:cNvGrpSpPr/>
            <p:nvPr/>
          </p:nvGrpSpPr>
          <p:grpSpPr>
            <a:xfrm>
              <a:off x="7450150" y="2221992"/>
              <a:ext cx="191776" cy="315373"/>
              <a:chOff x="5113014" y="916288"/>
              <a:chExt cx="191776" cy="315373"/>
            </a:xfrm>
          </p:grpSpPr>
          <p:sp>
            <p:nvSpPr>
              <p:cNvPr id="400" name="Equal 39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Minus 40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2" name="Group 401"/>
            <p:cNvGrpSpPr/>
            <p:nvPr/>
          </p:nvGrpSpPr>
          <p:grpSpPr>
            <a:xfrm>
              <a:off x="8188424" y="2221992"/>
              <a:ext cx="191776" cy="315373"/>
              <a:chOff x="5113014" y="916288"/>
              <a:chExt cx="191776" cy="315373"/>
            </a:xfrm>
          </p:grpSpPr>
          <p:sp>
            <p:nvSpPr>
              <p:cNvPr id="403" name="Equal 40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Minus 40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6" name="Equal 345"/>
            <p:cNvSpPr/>
            <p:nvPr/>
          </p:nvSpPr>
          <p:spPr>
            <a:xfrm>
              <a:off x="3009620" y="2331720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7" name="Minus 346"/>
            <p:cNvSpPr/>
            <p:nvPr/>
          </p:nvSpPr>
          <p:spPr>
            <a:xfrm>
              <a:off x="3009620" y="2221992"/>
              <a:ext cx="191776" cy="204566"/>
            </a:xfrm>
            <a:prstGeom prst="mathMinus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Equal 347"/>
            <p:cNvSpPr/>
            <p:nvPr/>
          </p:nvSpPr>
          <p:spPr>
            <a:xfrm>
              <a:off x="4719514" y="2331720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9" name="Minus 348"/>
            <p:cNvSpPr/>
            <p:nvPr/>
          </p:nvSpPr>
          <p:spPr>
            <a:xfrm>
              <a:off x="4719514" y="2221992"/>
              <a:ext cx="191776" cy="204566"/>
            </a:xfrm>
            <a:prstGeom prst="mathMinus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331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3136</TotalTime>
  <Words>1610</Words>
  <Application>Microsoft Macintosh PowerPoint</Application>
  <PresentationFormat>Custom</PresentationFormat>
  <Paragraphs>1280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 austin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mehmet umut caglar</dc:creator>
  <cp:lastModifiedBy>Mehmet Umut CAGLAR</cp:lastModifiedBy>
  <cp:revision>132</cp:revision>
  <cp:lastPrinted>2016-12-29T07:55:45Z</cp:lastPrinted>
  <dcterms:created xsi:type="dcterms:W3CDTF">2015-10-01T05:23:51Z</dcterms:created>
  <dcterms:modified xsi:type="dcterms:W3CDTF">2016-12-29T21:49:16Z</dcterms:modified>
</cp:coreProperties>
</file>