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1D38A51-065E-4DEB-A205-58B6231A96CE}" type="datetimeFigureOut">
              <a:rPr lang="tr-TR" smtClean="0"/>
              <a:t>10.02.2022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B5FB64F6-94C8-4DC3-9CCA-D54444F5ACAB}" type="slidenum">
              <a:rPr lang="tr-TR" smtClean="0"/>
              <a:t>‹#›</a:t>
            </a:fld>
            <a:endParaRPr lang="tr-TR"/>
          </a:p>
        </p:txBody>
      </p:sp>
    </p:spTree>
    <p:extLst>
      <p:ext uri="{BB962C8B-B14F-4D97-AF65-F5344CB8AC3E}">
        <p14:creationId xmlns:p14="http://schemas.microsoft.com/office/powerpoint/2010/main" val="4270970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1D38A51-065E-4DEB-A205-58B6231A96CE}" type="datetimeFigureOut">
              <a:rPr lang="tr-TR" smtClean="0"/>
              <a:t>10.02.2022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B5FB64F6-94C8-4DC3-9CCA-D54444F5ACAB}" type="slidenum">
              <a:rPr lang="tr-TR" smtClean="0"/>
              <a:t>‹#›</a:t>
            </a:fld>
            <a:endParaRPr lang="tr-TR"/>
          </a:p>
        </p:txBody>
      </p:sp>
    </p:spTree>
    <p:extLst>
      <p:ext uri="{BB962C8B-B14F-4D97-AF65-F5344CB8AC3E}">
        <p14:creationId xmlns:p14="http://schemas.microsoft.com/office/powerpoint/2010/main" val="356786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1D38A51-065E-4DEB-A205-58B6231A96CE}" type="datetimeFigureOut">
              <a:rPr lang="tr-TR" smtClean="0"/>
              <a:t>10.02.2022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B5FB64F6-94C8-4DC3-9CCA-D54444F5ACAB}" type="slidenum">
              <a:rPr lang="tr-TR" smtClean="0"/>
              <a:t>‹#›</a:t>
            </a:fld>
            <a:endParaRPr lang="tr-TR"/>
          </a:p>
        </p:txBody>
      </p:sp>
    </p:spTree>
    <p:extLst>
      <p:ext uri="{BB962C8B-B14F-4D97-AF65-F5344CB8AC3E}">
        <p14:creationId xmlns:p14="http://schemas.microsoft.com/office/powerpoint/2010/main" val="2100849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1D38A51-065E-4DEB-A205-58B6231A96CE}" type="datetimeFigureOut">
              <a:rPr lang="tr-TR" smtClean="0"/>
              <a:t>10.02.2022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B5FB64F6-94C8-4DC3-9CCA-D54444F5ACAB}"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136298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1D38A51-065E-4DEB-A205-58B6231A96CE}" type="datetimeFigureOut">
              <a:rPr lang="tr-TR" smtClean="0"/>
              <a:t>10.02.2022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B5FB64F6-94C8-4DC3-9CCA-D54444F5ACAB}" type="slidenum">
              <a:rPr lang="tr-TR" smtClean="0"/>
              <a:t>‹#›</a:t>
            </a:fld>
            <a:endParaRPr lang="tr-TR"/>
          </a:p>
        </p:txBody>
      </p:sp>
    </p:spTree>
    <p:extLst>
      <p:ext uri="{BB962C8B-B14F-4D97-AF65-F5344CB8AC3E}">
        <p14:creationId xmlns:p14="http://schemas.microsoft.com/office/powerpoint/2010/main" val="3282264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01D38A51-065E-4DEB-A205-58B6231A96CE}" type="datetimeFigureOut">
              <a:rPr lang="tr-TR" smtClean="0"/>
              <a:t>10.02.2022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5FB64F6-94C8-4DC3-9CCA-D54444F5ACAB}" type="slidenum">
              <a:rPr lang="tr-TR" smtClean="0"/>
              <a:t>‹#›</a:t>
            </a:fld>
            <a:endParaRPr lang="tr-TR"/>
          </a:p>
        </p:txBody>
      </p:sp>
    </p:spTree>
    <p:extLst>
      <p:ext uri="{BB962C8B-B14F-4D97-AF65-F5344CB8AC3E}">
        <p14:creationId xmlns:p14="http://schemas.microsoft.com/office/powerpoint/2010/main" val="2379117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01D38A51-065E-4DEB-A205-58B6231A96CE}" type="datetimeFigureOut">
              <a:rPr lang="tr-TR" smtClean="0"/>
              <a:t>10.02.2022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5FB64F6-94C8-4DC3-9CCA-D54444F5ACAB}" type="slidenum">
              <a:rPr lang="tr-TR" smtClean="0"/>
              <a:t>‹#›</a:t>
            </a:fld>
            <a:endParaRPr lang="tr-TR"/>
          </a:p>
        </p:txBody>
      </p:sp>
    </p:spTree>
    <p:extLst>
      <p:ext uri="{BB962C8B-B14F-4D97-AF65-F5344CB8AC3E}">
        <p14:creationId xmlns:p14="http://schemas.microsoft.com/office/powerpoint/2010/main" val="2122455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1D38A51-065E-4DEB-A205-58B6231A96CE}" type="datetimeFigureOut">
              <a:rPr lang="tr-TR" smtClean="0"/>
              <a:t>10.02.2022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5FB64F6-94C8-4DC3-9CCA-D54444F5ACAB}" type="slidenum">
              <a:rPr lang="tr-TR" smtClean="0"/>
              <a:t>‹#›</a:t>
            </a:fld>
            <a:endParaRPr lang="tr-TR"/>
          </a:p>
        </p:txBody>
      </p:sp>
    </p:spTree>
    <p:extLst>
      <p:ext uri="{BB962C8B-B14F-4D97-AF65-F5344CB8AC3E}">
        <p14:creationId xmlns:p14="http://schemas.microsoft.com/office/powerpoint/2010/main" val="3821599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1D38A51-065E-4DEB-A205-58B6231A96CE}" type="datetimeFigureOut">
              <a:rPr lang="tr-TR" smtClean="0"/>
              <a:t>10.02.2022</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5FB64F6-94C8-4DC3-9CCA-D54444F5ACAB}" type="slidenum">
              <a:rPr lang="tr-TR" smtClean="0"/>
              <a:t>‹#›</a:t>
            </a:fld>
            <a:endParaRPr lang="tr-TR"/>
          </a:p>
        </p:txBody>
      </p:sp>
    </p:spTree>
    <p:extLst>
      <p:ext uri="{BB962C8B-B14F-4D97-AF65-F5344CB8AC3E}">
        <p14:creationId xmlns:p14="http://schemas.microsoft.com/office/powerpoint/2010/main" val="38476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1D38A51-065E-4DEB-A205-58B6231A96CE}" type="datetimeFigureOut">
              <a:rPr lang="tr-TR" smtClean="0"/>
              <a:t>10.02.2022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5FB64F6-94C8-4DC3-9CCA-D54444F5ACAB}" type="slidenum">
              <a:rPr lang="tr-TR" smtClean="0"/>
              <a:t>‹#›</a:t>
            </a:fld>
            <a:endParaRPr lang="tr-TR"/>
          </a:p>
        </p:txBody>
      </p:sp>
    </p:spTree>
    <p:extLst>
      <p:ext uri="{BB962C8B-B14F-4D97-AF65-F5344CB8AC3E}">
        <p14:creationId xmlns:p14="http://schemas.microsoft.com/office/powerpoint/2010/main" val="376234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1D38A51-065E-4DEB-A205-58B6231A96CE}" type="datetimeFigureOut">
              <a:rPr lang="tr-TR" smtClean="0"/>
              <a:t>10.02.2022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B5FB64F6-94C8-4DC3-9CCA-D54444F5ACAB}" type="slidenum">
              <a:rPr lang="tr-TR" smtClean="0"/>
              <a:t>‹#›</a:t>
            </a:fld>
            <a:endParaRPr lang="tr-TR"/>
          </a:p>
        </p:txBody>
      </p:sp>
    </p:spTree>
    <p:extLst>
      <p:ext uri="{BB962C8B-B14F-4D97-AF65-F5344CB8AC3E}">
        <p14:creationId xmlns:p14="http://schemas.microsoft.com/office/powerpoint/2010/main" val="377346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1D38A51-065E-4DEB-A205-58B6231A96CE}" type="datetimeFigureOut">
              <a:rPr lang="tr-TR" smtClean="0"/>
              <a:t>10.02.2022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5FB64F6-94C8-4DC3-9CCA-D54444F5ACAB}" type="slidenum">
              <a:rPr lang="tr-TR" smtClean="0"/>
              <a:t>‹#›</a:t>
            </a:fld>
            <a:endParaRPr lang="tr-TR"/>
          </a:p>
        </p:txBody>
      </p:sp>
    </p:spTree>
    <p:extLst>
      <p:ext uri="{BB962C8B-B14F-4D97-AF65-F5344CB8AC3E}">
        <p14:creationId xmlns:p14="http://schemas.microsoft.com/office/powerpoint/2010/main" val="4202172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1D38A51-065E-4DEB-A205-58B6231A96CE}" type="datetimeFigureOut">
              <a:rPr lang="tr-TR" smtClean="0"/>
              <a:t>10.02.2022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5FB64F6-94C8-4DC3-9CCA-D54444F5ACAB}" type="slidenum">
              <a:rPr lang="tr-TR" smtClean="0"/>
              <a:t>‹#›</a:t>
            </a:fld>
            <a:endParaRPr lang="tr-TR"/>
          </a:p>
        </p:txBody>
      </p:sp>
    </p:spTree>
    <p:extLst>
      <p:ext uri="{BB962C8B-B14F-4D97-AF65-F5344CB8AC3E}">
        <p14:creationId xmlns:p14="http://schemas.microsoft.com/office/powerpoint/2010/main" val="339683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1D38A51-065E-4DEB-A205-58B6231A96CE}" type="datetimeFigureOut">
              <a:rPr lang="tr-TR" smtClean="0"/>
              <a:t>10.02.2022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5FB64F6-94C8-4DC3-9CCA-D54444F5ACAB}" type="slidenum">
              <a:rPr lang="tr-TR" smtClean="0"/>
              <a:t>‹#›</a:t>
            </a:fld>
            <a:endParaRPr lang="tr-TR"/>
          </a:p>
        </p:txBody>
      </p:sp>
    </p:spTree>
    <p:extLst>
      <p:ext uri="{BB962C8B-B14F-4D97-AF65-F5344CB8AC3E}">
        <p14:creationId xmlns:p14="http://schemas.microsoft.com/office/powerpoint/2010/main" val="667855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1D38A51-065E-4DEB-A205-58B6231A96CE}" type="datetimeFigureOut">
              <a:rPr lang="tr-TR" smtClean="0"/>
              <a:t>10.02.2022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5FB64F6-94C8-4DC3-9CCA-D54444F5ACAB}" type="slidenum">
              <a:rPr lang="tr-TR" smtClean="0"/>
              <a:t>‹#›</a:t>
            </a:fld>
            <a:endParaRPr lang="tr-TR"/>
          </a:p>
        </p:txBody>
      </p:sp>
    </p:spTree>
    <p:extLst>
      <p:ext uri="{BB962C8B-B14F-4D97-AF65-F5344CB8AC3E}">
        <p14:creationId xmlns:p14="http://schemas.microsoft.com/office/powerpoint/2010/main" val="43870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1D38A51-065E-4DEB-A205-58B6231A96CE}" type="datetimeFigureOut">
              <a:rPr lang="tr-TR" smtClean="0"/>
              <a:t>10.02.2022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5FB64F6-94C8-4DC3-9CCA-D54444F5ACAB}" type="slidenum">
              <a:rPr lang="tr-TR" smtClean="0"/>
              <a:t>‹#›</a:t>
            </a:fld>
            <a:endParaRPr lang="tr-TR"/>
          </a:p>
        </p:txBody>
      </p:sp>
    </p:spTree>
    <p:extLst>
      <p:ext uri="{BB962C8B-B14F-4D97-AF65-F5344CB8AC3E}">
        <p14:creationId xmlns:p14="http://schemas.microsoft.com/office/powerpoint/2010/main" val="66799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1D38A51-065E-4DEB-A205-58B6231A96CE}" type="datetimeFigureOut">
              <a:rPr lang="tr-TR" smtClean="0"/>
              <a:t>10.02.2022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5FB64F6-94C8-4DC3-9CCA-D54444F5ACAB}" type="slidenum">
              <a:rPr lang="tr-TR" smtClean="0"/>
              <a:t>‹#›</a:t>
            </a:fld>
            <a:endParaRPr lang="tr-TR"/>
          </a:p>
        </p:txBody>
      </p:sp>
    </p:spTree>
    <p:extLst>
      <p:ext uri="{BB962C8B-B14F-4D97-AF65-F5344CB8AC3E}">
        <p14:creationId xmlns:p14="http://schemas.microsoft.com/office/powerpoint/2010/main" val="281999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1D38A51-065E-4DEB-A205-58B6231A96CE}" type="datetimeFigureOut">
              <a:rPr lang="tr-TR" smtClean="0"/>
              <a:t>10.02.2022</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5FB64F6-94C8-4DC3-9CCA-D54444F5ACAB}" type="slidenum">
              <a:rPr lang="tr-TR" smtClean="0"/>
              <a:t>‹#›</a:t>
            </a:fld>
            <a:endParaRPr lang="tr-TR"/>
          </a:p>
        </p:txBody>
      </p:sp>
    </p:spTree>
    <p:extLst>
      <p:ext uri="{BB962C8B-B14F-4D97-AF65-F5344CB8AC3E}">
        <p14:creationId xmlns:p14="http://schemas.microsoft.com/office/powerpoint/2010/main" val="223444239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1AFC39-E61F-4678-86AA-7D19B929CF08}"/>
              </a:ext>
            </a:extLst>
          </p:cNvPr>
          <p:cNvSpPr>
            <a:spLocks noGrp="1"/>
          </p:cNvSpPr>
          <p:nvPr>
            <p:ph type="ctrTitle"/>
          </p:nvPr>
        </p:nvSpPr>
        <p:spPr>
          <a:xfrm>
            <a:off x="-660799" y="918976"/>
            <a:ext cx="11914953" cy="1373070"/>
          </a:xfrm>
        </p:spPr>
        <p:txBody>
          <a:bodyPr/>
          <a:lstStyle/>
          <a:p>
            <a:r>
              <a:rPr lang="tr-TR" dirty="0"/>
              <a:t>INNOVA/PATIKA.DEV SPRING BOOTCAMP</a:t>
            </a:r>
          </a:p>
        </p:txBody>
      </p:sp>
      <p:sp>
        <p:nvSpPr>
          <p:cNvPr id="3" name="Alt Başlık 2">
            <a:extLst>
              <a:ext uri="{FF2B5EF4-FFF2-40B4-BE49-F238E27FC236}">
                <a16:creationId xmlns:a16="http://schemas.microsoft.com/office/drawing/2014/main" id="{3EADB8FF-5276-4490-8342-8608104C7B6B}"/>
              </a:ext>
            </a:extLst>
          </p:cNvPr>
          <p:cNvSpPr>
            <a:spLocks noGrp="1"/>
          </p:cNvSpPr>
          <p:nvPr>
            <p:ph type="subTitle" idx="1"/>
          </p:nvPr>
        </p:nvSpPr>
        <p:spPr>
          <a:xfrm>
            <a:off x="624052" y="2982700"/>
            <a:ext cx="8144134" cy="1117687"/>
          </a:xfrm>
        </p:spPr>
        <p:txBody>
          <a:bodyPr/>
          <a:lstStyle/>
          <a:p>
            <a:r>
              <a:rPr lang="tr-TR" dirty="0"/>
              <a:t>Umut Çağrı ALTINSOY-Ödev 4</a:t>
            </a:r>
          </a:p>
          <a:p>
            <a:r>
              <a:rPr lang="tr-TR" dirty="0"/>
              <a:t>06.02.2022</a:t>
            </a:r>
          </a:p>
        </p:txBody>
      </p:sp>
    </p:spTree>
    <p:extLst>
      <p:ext uri="{BB962C8B-B14F-4D97-AF65-F5344CB8AC3E}">
        <p14:creationId xmlns:p14="http://schemas.microsoft.com/office/powerpoint/2010/main" val="399444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7138E8-64F0-4EDE-B0E2-E55455540922}"/>
              </a:ext>
            </a:extLst>
          </p:cNvPr>
          <p:cNvSpPr>
            <a:spLocks noGrp="1"/>
          </p:cNvSpPr>
          <p:nvPr>
            <p:ph type="title"/>
          </p:nvPr>
        </p:nvSpPr>
        <p:spPr/>
        <p:txBody>
          <a:bodyPr/>
          <a:lstStyle/>
          <a:p>
            <a:r>
              <a:rPr lang="tr-TR" dirty="0"/>
              <a:t>İÇİNDEKİLER</a:t>
            </a:r>
          </a:p>
        </p:txBody>
      </p:sp>
      <p:sp>
        <p:nvSpPr>
          <p:cNvPr id="3" name="İçerik Yer Tutucusu 2">
            <a:extLst>
              <a:ext uri="{FF2B5EF4-FFF2-40B4-BE49-F238E27FC236}">
                <a16:creationId xmlns:a16="http://schemas.microsoft.com/office/drawing/2014/main" id="{6804B732-6CCF-40FC-9447-0A2104F117DF}"/>
              </a:ext>
            </a:extLst>
          </p:cNvPr>
          <p:cNvSpPr>
            <a:spLocks noGrp="1"/>
          </p:cNvSpPr>
          <p:nvPr>
            <p:ph idx="1"/>
          </p:nvPr>
        </p:nvSpPr>
        <p:spPr/>
        <p:txBody>
          <a:bodyPr>
            <a:normAutofit/>
          </a:bodyPr>
          <a:lstStyle/>
          <a:p>
            <a:r>
              <a:rPr lang="tr-TR" dirty="0"/>
              <a:t>Solid Nedir?</a:t>
            </a:r>
          </a:p>
          <a:p>
            <a:r>
              <a:rPr lang="tr-TR" dirty="0"/>
              <a:t>Karşılaşılan Sorunlar </a:t>
            </a:r>
          </a:p>
          <a:p>
            <a:r>
              <a:rPr lang="tr-TR" dirty="0"/>
              <a:t>Single Responsibility</a:t>
            </a:r>
          </a:p>
          <a:p>
            <a:r>
              <a:rPr lang="tr-TR" dirty="0"/>
              <a:t>Open/Closed</a:t>
            </a:r>
          </a:p>
          <a:p>
            <a:r>
              <a:rPr lang="tr-TR" dirty="0"/>
              <a:t>Liskov’s Substitution</a:t>
            </a:r>
          </a:p>
          <a:p>
            <a:r>
              <a:rPr lang="tr-TR" dirty="0"/>
              <a:t>Interface Segregation</a:t>
            </a:r>
          </a:p>
          <a:p>
            <a:r>
              <a:rPr lang="tr-TR" dirty="0"/>
              <a:t>Dependency Inversion</a:t>
            </a:r>
          </a:p>
          <a:p>
            <a:pPr marL="0" indent="0">
              <a:buNone/>
            </a:pPr>
            <a:endParaRPr lang="tr-TR" dirty="0"/>
          </a:p>
        </p:txBody>
      </p:sp>
    </p:spTree>
    <p:extLst>
      <p:ext uri="{BB962C8B-B14F-4D97-AF65-F5344CB8AC3E}">
        <p14:creationId xmlns:p14="http://schemas.microsoft.com/office/powerpoint/2010/main" val="136423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E3A12A-A517-44BA-8C66-0C4CFDD72A5D}"/>
              </a:ext>
            </a:extLst>
          </p:cNvPr>
          <p:cNvSpPr>
            <a:spLocks noGrp="1"/>
          </p:cNvSpPr>
          <p:nvPr>
            <p:ph type="title"/>
          </p:nvPr>
        </p:nvSpPr>
        <p:spPr/>
        <p:txBody>
          <a:bodyPr/>
          <a:lstStyle/>
          <a:p>
            <a:r>
              <a:rPr lang="tr-TR" dirty="0"/>
              <a:t>SOLID NEDİR?</a:t>
            </a:r>
          </a:p>
        </p:txBody>
      </p:sp>
      <p:sp>
        <p:nvSpPr>
          <p:cNvPr id="3" name="İçerik Yer Tutucusu 2">
            <a:extLst>
              <a:ext uri="{FF2B5EF4-FFF2-40B4-BE49-F238E27FC236}">
                <a16:creationId xmlns:a16="http://schemas.microsoft.com/office/drawing/2014/main" id="{DC3590CE-78B2-4F76-8C26-7554345CD9DC}"/>
              </a:ext>
            </a:extLst>
          </p:cNvPr>
          <p:cNvSpPr>
            <a:spLocks noGrp="1"/>
          </p:cNvSpPr>
          <p:nvPr>
            <p:ph idx="1"/>
          </p:nvPr>
        </p:nvSpPr>
        <p:spPr/>
        <p:txBody>
          <a:bodyPr/>
          <a:lstStyle/>
          <a:p>
            <a:r>
              <a:rPr lang="tr-TR" dirty="0"/>
              <a:t>Yazılımcılar büyük ölçekli projeler geliştirmeye başladığından beri birçok temel sorun ile karşılaşmıştır. Sorunların her birine farklı yaklaşımlar getirerek çözümler ortaya koymuş ve bunların bir kısmı yazılım camiasında kabul görerek, günümüzde kullanılan Design Patterns ve bir çok prensipleri oluşturmuştur. Bu prensiplerden biriside Solid Prensibidir. Solid prensipleri, yazılım geliştirme süreçlerinde karşılaşılan temel sorunlara getirilen ve içerisinde 5 temel prensibi barındıran bir prensipler bütünüdür.</a:t>
            </a:r>
          </a:p>
        </p:txBody>
      </p:sp>
    </p:spTree>
    <p:extLst>
      <p:ext uri="{BB962C8B-B14F-4D97-AF65-F5344CB8AC3E}">
        <p14:creationId xmlns:p14="http://schemas.microsoft.com/office/powerpoint/2010/main" val="167706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C0F1CA-6064-4274-AFCB-A2E63741A0F9}"/>
              </a:ext>
            </a:extLst>
          </p:cNvPr>
          <p:cNvSpPr>
            <a:spLocks noGrp="1"/>
          </p:cNvSpPr>
          <p:nvPr>
            <p:ph type="title"/>
          </p:nvPr>
        </p:nvSpPr>
        <p:spPr/>
        <p:txBody>
          <a:bodyPr/>
          <a:lstStyle/>
          <a:p>
            <a:r>
              <a:rPr lang="tr-TR" dirty="0"/>
              <a:t>KARŞILAŞILAN SORUNLAR</a:t>
            </a:r>
          </a:p>
        </p:txBody>
      </p:sp>
      <p:sp>
        <p:nvSpPr>
          <p:cNvPr id="3" name="İçerik Yer Tutucusu 2">
            <a:extLst>
              <a:ext uri="{FF2B5EF4-FFF2-40B4-BE49-F238E27FC236}">
                <a16:creationId xmlns:a16="http://schemas.microsoft.com/office/drawing/2014/main" id="{2A8E5F17-2042-42F9-A59B-B1EDDCAF605A}"/>
              </a:ext>
            </a:extLst>
          </p:cNvPr>
          <p:cNvSpPr>
            <a:spLocks noGrp="1"/>
          </p:cNvSpPr>
          <p:nvPr>
            <p:ph idx="1"/>
          </p:nvPr>
        </p:nvSpPr>
        <p:spPr/>
        <p:txBody>
          <a:bodyPr>
            <a:normAutofit fontScale="92500" lnSpcReduction="10000"/>
          </a:bodyPr>
          <a:lstStyle/>
          <a:p>
            <a:r>
              <a:rPr lang="tr-TR" dirty="0"/>
              <a:t>Esnemezlik: Kullanılan tasarımın geliştirilememesi ve ekleme yapılamaması.</a:t>
            </a:r>
          </a:p>
          <a:p>
            <a:endParaRPr lang="tr-TR" dirty="0"/>
          </a:p>
          <a:p>
            <a:r>
              <a:rPr lang="tr-TR" dirty="0"/>
              <a:t>Kırılganlık: Bir yerde yapılan değişikliğin başka bir yerde sorun çıkartması.</a:t>
            </a:r>
          </a:p>
          <a:p>
            <a:endParaRPr lang="tr-TR" dirty="0"/>
          </a:p>
          <a:p>
            <a:r>
              <a:rPr lang="tr-TR" dirty="0"/>
              <a:t>Sabitlik: Geliştirilmiş modülün başka yerde tekrar kullanılabilir olmaması.</a:t>
            </a:r>
          </a:p>
          <a:p>
            <a:endParaRPr lang="tr-TR" dirty="0"/>
          </a:p>
          <a:p>
            <a:r>
              <a:rPr lang="tr-TR" dirty="0"/>
              <a:t>Maliyet: Geliştirme maliyetinin ve sürecinin giderek artması.</a:t>
            </a:r>
          </a:p>
        </p:txBody>
      </p:sp>
    </p:spTree>
    <p:extLst>
      <p:ext uri="{BB962C8B-B14F-4D97-AF65-F5344CB8AC3E}">
        <p14:creationId xmlns:p14="http://schemas.microsoft.com/office/powerpoint/2010/main" val="1376888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8CB1C0-6C15-4BB2-B440-44C1DB47BCC2}"/>
              </a:ext>
            </a:extLst>
          </p:cNvPr>
          <p:cNvSpPr>
            <a:spLocks noGrp="1"/>
          </p:cNvSpPr>
          <p:nvPr>
            <p:ph type="title"/>
          </p:nvPr>
        </p:nvSpPr>
        <p:spPr/>
        <p:txBody>
          <a:bodyPr/>
          <a:lstStyle/>
          <a:p>
            <a:r>
              <a:rPr lang="tr-TR" dirty="0"/>
              <a:t>SINGLE RESPONSIBILITY</a:t>
            </a:r>
          </a:p>
        </p:txBody>
      </p:sp>
      <p:sp>
        <p:nvSpPr>
          <p:cNvPr id="3" name="İçerik Yer Tutucusu 2">
            <a:extLst>
              <a:ext uri="{FF2B5EF4-FFF2-40B4-BE49-F238E27FC236}">
                <a16:creationId xmlns:a16="http://schemas.microsoft.com/office/drawing/2014/main" id="{D4649BF1-8FCF-46B6-9C55-B32BDFD88404}"/>
              </a:ext>
            </a:extLst>
          </p:cNvPr>
          <p:cNvSpPr>
            <a:spLocks noGrp="1"/>
          </p:cNvSpPr>
          <p:nvPr>
            <p:ph idx="1"/>
          </p:nvPr>
        </p:nvSpPr>
        <p:spPr/>
        <p:txBody>
          <a:bodyPr/>
          <a:lstStyle/>
          <a:p>
            <a:r>
              <a:rPr lang="tr-TR" dirty="0"/>
              <a:t>Single Responsibility(Tek Sorumluluk) prensibine göre; bir sınıfın yalnızca bir sorumluluğu olması gerektiğini belirtir. Ayrıca değişmesi için yalnızca bir nedeni olmalıdır.</a:t>
            </a:r>
          </a:p>
          <a:p>
            <a:pPr marL="0" indent="0">
              <a:buNone/>
            </a:pPr>
            <a:endParaRPr lang="tr-TR" dirty="0"/>
          </a:p>
          <a:p>
            <a:r>
              <a:rPr lang="tr-TR" dirty="0"/>
              <a:t>Test : Tek sorumluluğa sahip bir sınıfın çok daha az test etme durumu olacaktır.</a:t>
            </a:r>
          </a:p>
          <a:p>
            <a:r>
              <a:rPr lang="tr-TR" dirty="0"/>
              <a:t>Bağımlılık: Tek bir sınıftaki işlevsellik, daha az bağımlılığa sahip olacaktır.(Loose Coupling) </a:t>
            </a:r>
          </a:p>
        </p:txBody>
      </p:sp>
    </p:spTree>
    <p:extLst>
      <p:ext uri="{BB962C8B-B14F-4D97-AF65-F5344CB8AC3E}">
        <p14:creationId xmlns:p14="http://schemas.microsoft.com/office/powerpoint/2010/main" val="246542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B460D-78F3-4838-823B-A62D20637221}"/>
              </a:ext>
            </a:extLst>
          </p:cNvPr>
          <p:cNvSpPr>
            <a:spLocks noGrp="1"/>
          </p:cNvSpPr>
          <p:nvPr>
            <p:ph type="title"/>
          </p:nvPr>
        </p:nvSpPr>
        <p:spPr/>
        <p:txBody>
          <a:bodyPr/>
          <a:lstStyle/>
          <a:p>
            <a:r>
              <a:rPr lang="tr-TR" dirty="0"/>
              <a:t>OPEN/CLOSED</a:t>
            </a:r>
          </a:p>
        </p:txBody>
      </p:sp>
      <p:sp>
        <p:nvSpPr>
          <p:cNvPr id="3" name="İçerik Yer Tutucusu 2">
            <a:extLst>
              <a:ext uri="{FF2B5EF4-FFF2-40B4-BE49-F238E27FC236}">
                <a16:creationId xmlns:a16="http://schemas.microsoft.com/office/drawing/2014/main" id="{9342751F-3DE2-4390-9453-59DE2F9D282C}"/>
              </a:ext>
            </a:extLst>
          </p:cNvPr>
          <p:cNvSpPr>
            <a:spLocks noGrp="1"/>
          </p:cNvSpPr>
          <p:nvPr>
            <p:ph idx="1"/>
          </p:nvPr>
        </p:nvSpPr>
        <p:spPr/>
        <p:txBody>
          <a:bodyPr/>
          <a:lstStyle/>
          <a:p>
            <a:r>
              <a:rPr lang="tr-TR" dirty="0"/>
              <a:t>Open/Closed prensibine göre; sınıflar genişletmeye açık, ancak değişikliğe kapalı olmalıdır. Projemizde oluşabilecek yeni istek ve ihtiyaçlar sonucunda yapacağımız geliştirmeler, projemizdeki diğer sistemleri etkilememeli ve herhangi bir değişikliğe sebep olmamalıdır.</a:t>
            </a:r>
          </a:p>
        </p:txBody>
      </p:sp>
    </p:spTree>
    <p:extLst>
      <p:ext uri="{BB962C8B-B14F-4D97-AF65-F5344CB8AC3E}">
        <p14:creationId xmlns:p14="http://schemas.microsoft.com/office/powerpoint/2010/main" val="312144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E808EF-5EA3-45B4-B406-C6AF55D7B0D6}"/>
              </a:ext>
            </a:extLst>
          </p:cNvPr>
          <p:cNvSpPr>
            <a:spLocks noGrp="1"/>
          </p:cNvSpPr>
          <p:nvPr>
            <p:ph type="title"/>
          </p:nvPr>
        </p:nvSpPr>
        <p:spPr/>
        <p:txBody>
          <a:bodyPr/>
          <a:lstStyle/>
          <a:p>
            <a:r>
              <a:rPr lang="tr-TR" dirty="0"/>
              <a:t>LISKOV’s SUBSTITUTION</a:t>
            </a:r>
          </a:p>
        </p:txBody>
      </p:sp>
      <p:sp>
        <p:nvSpPr>
          <p:cNvPr id="3" name="İçerik Yer Tutucusu 2">
            <a:extLst>
              <a:ext uri="{FF2B5EF4-FFF2-40B4-BE49-F238E27FC236}">
                <a16:creationId xmlns:a16="http://schemas.microsoft.com/office/drawing/2014/main" id="{3E5EF7F4-ADC5-40EB-AE6C-91C02915DA59}"/>
              </a:ext>
            </a:extLst>
          </p:cNvPr>
          <p:cNvSpPr>
            <a:spLocks noGrp="1"/>
          </p:cNvSpPr>
          <p:nvPr>
            <p:ph idx="1"/>
          </p:nvPr>
        </p:nvSpPr>
        <p:spPr/>
        <p:txBody>
          <a:bodyPr/>
          <a:lstStyle/>
          <a:p>
            <a:r>
              <a:rPr lang="tr-TR" dirty="0"/>
              <a:t>Liskov Substitution(Yerine geçme) prensibine göre; alt sınıflarda oluşturulan nesnelerin üst sınıfların nesneleriyle yer değiştirdiklerinde aynı davranışı göstermek zorunda olduklarını söyler. Yani; türetilen sınıflar, türeyen sınıfların tüm özelliklerini kullanmak zorundadır. Eğer kullanmaz ise ortaya işlevsiz kodlar çıkacaktır.</a:t>
            </a:r>
          </a:p>
        </p:txBody>
      </p:sp>
    </p:spTree>
    <p:extLst>
      <p:ext uri="{BB962C8B-B14F-4D97-AF65-F5344CB8AC3E}">
        <p14:creationId xmlns:p14="http://schemas.microsoft.com/office/powerpoint/2010/main" val="323500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829C1B-881F-40BC-8729-9C2CE71B52BD}"/>
              </a:ext>
            </a:extLst>
          </p:cNvPr>
          <p:cNvSpPr>
            <a:spLocks noGrp="1"/>
          </p:cNvSpPr>
          <p:nvPr>
            <p:ph type="title"/>
          </p:nvPr>
        </p:nvSpPr>
        <p:spPr/>
        <p:txBody>
          <a:bodyPr/>
          <a:lstStyle/>
          <a:p>
            <a:r>
              <a:rPr lang="tr-TR" dirty="0"/>
              <a:t>INTERFACE SEGREGATION </a:t>
            </a:r>
          </a:p>
        </p:txBody>
      </p:sp>
      <p:sp>
        <p:nvSpPr>
          <p:cNvPr id="3" name="İçerik Yer Tutucusu 2">
            <a:extLst>
              <a:ext uri="{FF2B5EF4-FFF2-40B4-BE49-F238E27FC236}">
                <a16:creationId xmlns:a16="http://schemas.microsoft.com/office/drawing/2014/main" id="{0CF96B5D-F042-4FA8-82E2-B4FFEA0D39E4}"/>
              </a:ext>
            </a:extLst>
          </p:cNvPr>
          <p:cNvSpPr>
            <a:spLocks noGrp="1"/>
          </p:cNvSpPr>
          <p:nvPr>
            <p:ph idx="1"/>
          </p:nvPr>
        </p:nvSpPr>
        <p:spPr/>
        <p:txBody>
          <a:bodyPr>
            <a:normAutofit fontScale="92500"/>
          </a:bodyPr>
          <a:lstStyle/>
          <a:p>
            <a:r>
              <a:rPr lang="tr-TR" dirty="0"/>
              <a:t>Interface Segregation(Ara yüz Ayrılması) prensibi’nin temel amacı; interface implementasyonu sonucunda oluşacak gereksiz kodları önlemek ve kodumuzun daha amaca yönelik hale gelmesini sağlamaktır. Şöyle ki; bir class bir interface implement ettiğinde, interface’in barındırdığı tüm method’ları barındırmak veya oluşturmak zorundadır. Interface Segregation’a göre eğer bir class’ta gerçekten ihtiyaç duyulmayan ve kullanılmayan method’lar interface aracılığı ile implement edilmiş ise bu kodlar dummy code olur. Bu yüzden interface’ler ayrılmalı ve class’lar açısından işlevsel olmayan method’lar barındırması engellenmelidir. Bunu yaparak, class’larımızın yalnızca kendilerini ilgilendiren method’lar ile ilgilenmesini sağlayabiliriz.</a:t>
            </a:r>
          </a:p>
        </p:txBody>
      </p:sp>
    </p:spTree>
    <p:extLst>
      <p:ext uri="{BB962C8B-B14F-4D97-AF65-F5344CB8AC3E}">
        <p14:creationId xmlns:p14="http://schemas.microsoft.com/office/powerpoint/2010/main" val="216132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972A6B-6909-4C21-8ABA-03B3C48415A7}"/>
              </a:ext>
            </a:extLst>
          </p:cNvPr>
          <p:cNvSpPr>
            <a:spLocks noGrp="1"/>
          </p:cNvSpPr>
          <p:nvPr>
            <p:ph type="title"/>
          </p:nvPr>
        </p:nvSpPr>
        <p:spPr/>
        <p:txBody>
          <a:bodyPr/>
          <a:lstStyle/>
          <a:p>
            <a:r>
              <a:rPr lang="tr-TR" dirty="0"/>
              <a:t>DEPENDENCY INVERSION</a:t>
            </a:r>
          </a:p>
        </p:txBody>
      </p:sp>
      <p:sp>
        <p:nvSpPr>
          <p:cNvPr id="3" name="İçerik Yer Tutucusu 2">
            <a:extLst>
              <a:ext uri="{FF2B5EF4-FFF2-40B4-BE49-F238E27FC236}">
                <a16:creationId xmlns:a16="http://schemas.microsoft.com/office/drawing/2014/main" id="{E9AF4781-F4A6-4255-BFCF-CC9E5C204E30}"/>
              </a:ext>
            </a:extLst>
          </p:cNvPr>
          <p:cNvSpPr>
            <a:spLocks noGrp="1"/>
          </p:cNvSpPr>
          <p:nvPr>
            <p:ph idx="1"/>
          </p:nvPr>
        </p:nvSpPr>
        <p:spPr/>
        <p:txBody>
          <a:bodyPr/>
          <a:lstStyle/>
          <a:p>
            <a:r>
              <a:rPr lang="tr-TR" dirty="0"/>
              <a:t>Dependency Inversion(Bağımlılıkların Tersine Çevrilmesi) prensibi, yazılım modüllerinin ayrıştırılmasını ifade eder. Bu şekilde, düşük seviyeli modüllere bağlı yüksek seviyeli modüller yerine, her ikisi de sadece abstract(soyut) kavramlara bağlı olacaktır. Burada amaç; üst seviyedeki modüllerin alt seviyelere bağımlı olmasından dolayı çıkabilecek sorunları ortadan kaldırmaktır. Yani alt seviyede yapılan herhangi bir değişikliğin üst seviyede kod değişikliğine veya onun bağımlılıklarının etkinlemesine engel olmaktır.</a:t>
            </a:r>
          </a:p>
        </p:txBody>
      </p:sp>
    </p:spTree>
    <p:extLst>
      <p:ext uri="{BB962C8B-B14F-4D97-AF65-F5344CB8AC3E}">
        <p14:creationId xmlns:p14="http://schemas.microsoft.com/office/powerpoint/2010/main" val="227738203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67</TotalTime>
  <Words>458</Words>
  <Application>Microsoft Office PowerPoint</Application>
  <PresentationFormat>Geniş ekran</PresentationFormat>
  <Paragraphs>34</Paragraphs>
  <Slides>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9</vt:i4>
      </vt:variant>
    </vt:vector>
  </HeadingPairs>
  <TitlesOfParts>
    <vt:vector size="12" baseType="lpstr">
      <vt:lpstr>Arial</vt:lpstr>
      <vt:lpstr>Trebuchet MS</vt:lpstr>
      <vt:lpstr>Berlin</vt:lpstr>
      <vt:lpstr>INNOVA/PATIKA.DEV SPRING BOOTCAMP</vt:lpstr>
      <vt:lpstr>İÇİNDEKİLER</vt:lpstr>
      <vt:lpstr>SOLID NEDİR?</vt:lpstr>
      <vt:lpstr>KARŞILAŞILAN SORUNLAR</vt:lpstr>
      <vt:lpstr>SINGLE RESPONSIBILITY</vt:lpstr>
      <vt:lpstr>OPEN/CLOSED</vt:lpstr>
      <vt:lpstr>LISKOV’s SUBSTITUTION</vt:lpstr>
      <vt:lpstr>INTERFACE SEGREGATION </vt:lpstr>
      <vt:lpstr>DEPENDENCY INVERSION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INNOVA/PATIKA.DEV SPRING BOOTCAMP</dc:title>
  <dc:creator>Umut Altınsoy</dc:creator>
  <cp:lastModifiedBy>Umut Altınsoy</cp:lastModifiedBy>
  <cp:revision>3</cp:revision>
  <dcterms:created xsi:type="dcterms:W3CDTF">2022-02-09T21:04:46Z</dcterms:created>
  <dcterms:modified xsi:type="dcterms:W3CDTF">2022-02-09T22:16:27Z</dcterms:modified>
</cp:coreProperties>
</file>