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5a967cf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5a967cf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fd415fb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9fd415fb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5a967cf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5a967cf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e34bd1f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e34bd1f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e34bd1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e34bd1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34bd1f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34bd1f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34bd1f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34bd1f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e34bd1f2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e34bd1f2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9fd415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9fd415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5a967d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5a967d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5a967cf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5a967cf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Save T-Rex</a:t>
            </a:r>
            <a:endParaRPr/>
          </a:p>
        </p:txBody>
      </p:sp>
      <p:sp>
        <p:nvSpPr>
          <p:cNvPr id="55" name="Google Shape;55;p13"/>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Chrome Dino-bot AI</a:t>
            </a:r>
            <a:endParaRPr/>
          </a:p>
        </p:txBody>
      </p:sp>
      <p:sp>
        <p:nvSpPr>
          <p:cNvPr id="56" name="Google Shape;56;p13"/>
          <p:cNvSpPr txBox="1"/>
          <p:nvPr/>
        </p:nvSpPr>
        <p:spPr>
          <a:xfrm>
            <a:off x="3899100" y="2857425"/>
            <a:ext cx="2433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Group 2</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a:t>Gavin Rowsell</a:t>
            </a:r>
            <a:endParaRPr/>
          </a:p>
          <a:p>
            <a:pPr indent="0" lvl="0" marL="0" rtl="0" algn="l">
              <a:spcBef>
                <a:spcPts val="0"/>
              </a:spcBef>
              <a:spcAft>
                <a:spcPts val="0"/>
              </a:spcAft>
              <a:buNone/>
            </a:pPr>
            <a:r>
              <a:rPr lang="en"/>
              <a:t>Sravan Pingali</a:t>
            </a:r>
            <a:endParaRPr/>
          </a:p>
          <a:p>
            <a:pPr indent="0" lvl="0" marL="0" rtl="0" algn="l">
              <a:spcBef>
                <a:spcPts val="0"/>
              </a:spcBef>
              <a:spcAft>
                <a:spcPts val="0"/>
              </a:spcAft>
              <a:buNone/>
            </a:pPr>
            <a:r>
              <a:rPr lang="en"/>
              <a:t>Srikanth Chowdary Thumati</a:t>
            </a:r>
            <a:endParaRPr/>
          </a:p>
          <a:p>
            <a:pPr indent="0" lvl="0" marL="0" rtl="0" algn="l">
              <a:spcBef>
                <a:spcPts val="0"/>
              </a:spcBef>
              <a:spcAft>
                <a:spcPts val="0"/>
              </a:spcAft>
              <a:buNone/>
            </a:pPr>
            <a:r>
              <a:rPr lang="en"/>
              <a:t>Umutcan Asutlu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Interactable Training</a:t>
            </a:r>
            <a:endParaRPr/>
          </a:p>
        </p:txBody>
      </p:sp>
      <p:sp>
        <p:nvSpPr>
          <p:cNvPr id="117" name="Google Shape;117;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By selecting and deselecting certain objects the user will be able to see how the AI learns to respond to different elements in the game.</a:t>
            </a:r>
            <a:endParaRPr/>
          </a:p>
          <a:p>
            <a:pPr indent="0" lvl="0" marL="0" rtl="0" algn="l">
              <a:spcBef>
                <a:spcPts val="1200"/>
              </a:spcBef>
              <a:spcAft>
                <a:spcPts val="0"/>
              </a:spcAft>
              <a:buNone/>
            </a:pPr>
            <a:r>
              <a:rPr lang="en"/>
              <a:t>Additionally, if the user deselects the random field they will be able to manually spawn in objects through key presses.</a:t>
            </a:r>
            <a:endParaRPr/>
          </a:p>
          <a:p>
            <a:pPr indent="0" lvl="0" marL="0" rtl="0" algn="l">
              <a:spcBef>
                <a:spcPts val="1200"/>
              </a:spcBef>
              <a:spcAft>
                <a:spcPts val="0"/>
              </a:spcAft>
              <a:buNone/>
            </a:pPr>
            <a:r>
              <a:rPr lang="en"/>
              <a:t>This will give the user full control over the learning environment to see how the AI will react in specific scenarios.</a:t>
            </a:r>
            <a:endParaRPr/>
          </a:p>
          <a:p>
            <a:pPr indent="0" lvl="0" marL="0" rtl="0" algn="l">
              <a:spcBef>
                <a:spcPts val="1200"/>
              </a:spcBef>
              <a:spcAft>
                <a:spcPts val="1200"/>
              </a:spcAft>
              <a:buNone/>
            </a:pPr>
            <a:r>
              <a:rPr lang="en"/>
              <a:t>Ex. Spawn only coins at first then spawn cactus to see how many attempts before it learns to avoid the new object. </a:t>
            </a:r>
            <a:endParaRPr/>
          </a:p>
        </p:txBody>
      </p:sp>
      <p:pic>
        <p:nvPicPr>
          <p:cNvPr id="118" name="Google Shape;118;p22"/>
          <p:cNvPicPr preferRelativeResize="0"/>
          <p:nvPr/>
        </p:nvPicPr>
        <p:blipFill>
          <a:blip r:embed="rId3">
            <a:alphaModFix/>
          </a:blip>
          <a:stretch>
            <a:fillRect/>
          </a:stretch>
        </p:blipFill>
        <p:spPr>
          <a:xfrm>
            <a:off x="3272100" y="1372700"/>
            <a:ext cx="5719500" cy="32132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Unity will be used to </a:t>
            </a:r>
            <a:r>
              <a:rPr lang="en"/>
              <a:t>develop</a:t>
            </a:r>
            <a:r>
              <a:rPr lang="en"/>
              <a:t> the </a:t>
            </a:r>
            <a:r>
              <a:rPr lang="en"/>
              <a:t>chrome</a:t>
            </a:r>
            <a:r>
              <a:rPr lang="en"/>
              <a:t> dino clone with proposed additional game mechanics.</a:t>
            </a:r>
            <a:endParaRPr/>
          </a:p>
          <a:p>
            <a:pPr indent="0" lvl="0" marL="0" rtl="0" algn="l">
              <a:spcBef>
                <a:spcPts val="1200"/>
              </a:spcBef>
              <a:spcAft>
                <a:spcPts val="0"/>
              </a:spcAft>
              <a:buNone/>
            </a:pPr>
            <a:r>
              <a:rPr lang="en"/>
              <a:t>Game will be a standalone application initially, nice to have would be to deploy the app on a website along with python app (AI model) for ease of access.</a:t>
            </a:r>
            <a:endParaRPr/>
          </a:p>
          <a:p>
            <a:pPr indent="0" lvl="0" marL="0" rtl="0" algn="l">
              <a:spcBef>
                <a:spcPts val="1200"/>
              </a:spcBef>
              <a:spcAft>
                <a:spcPts val="0"/>
              </a:spcAft>
              <a:buNone/>
            </a:pPr>
            <a:r>
              <a:rPr lang="en"/>
              <a:t>Tensorflow will be used to create, train and maintain the AI model (CNN).</a:t>
            </a:r>
            <a:endParaRPr/>
          </a:p>
          <a:p>
            <a:pPr indent="0" lvl="0" marL="0" rtl="0" algn="l">
              <a:spcBef>
                <a:spcPts val="1200"/>
              </a:spcBef>
              <a:spcAft>
                <a:spcPts val="1200"/>
              </a:spcAft>
              <a:buNone/>
            </a:pPr>
            <a:r>
              <a:rPr lang="en"/>
              <a:t>Python code will run in tandem with the Unity app to capture, process, then feed images to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end goal would be to present users with the chance to experience first hand how a computer vision AI learns to react in a controlled </a:t>
            </a:r>
            <a:r>
              <a:rPr lang="en"/>
              <a:t>environment</a:t>
            </a:r>
            <a:r>
              <a:rPr lang="en"/>
              <a:t> over time. </a:t>
            </a:r>
            <a:endParaRPr/>
          </a:p>
          <a:p>
            <a:pPr indent="0" lvl="0" marL="0" rtl="0" algn="l">
              <a:spcBef>
                <a:spcPts val="1200"/>
              </a:spcBef>
              <a:spcAft>
                <a:spcPts val="0"/>
              </a:spcAft>
              <a:buNone/>
            </a:pPr>
            <a:r>
              <a:rPr lang="en"/>
              <a:t>A potential expansion to the project would be to include the colour channels (RGB) to the game and AI model so a comparison of performance can be made.</a:t>
            </a:r>
            <a:endParaRPr/>
          </a:p>
          <a:p>
            <a:pPr indent="0" lvl="0" marL="0" rtl="0" algn="l">
              <a:spcBef>
                <a:spcPts val="1200"/>
              </a:spcBef>
              <a:spcAft>
                <a:spcPts val="0"/>
              </a:spcAft>
              <a:buNone/>
            </a:pPr>
            <a:r>
              <a:rPr lang="en"/>
              <a:t>This way users could see how the two models differ from each other.</a:t>
            </a:r>
            <a:endParaRPr/>
          </a:p>
          <a:p>
            <a:pPr indent="0" lvl="0" marL="0" rtl="0" algn="l">
              <a:spcBef>
                <a:spcPts val="1200"/>
              </a:spcBef>
              <a:spcAft>
                <a:spcPts val="0"/>
              </a:spcAft>
              <a:buNone/>
            </a:pPr>
            <a:r>
              <a:rPr lang="en"/>
              <a:t>I.E. learning rate difference (number of attempts to learn new behaviour) or object recognition accuracy (coloured objects may be easier to </a:t>
            </a:r>
            <a:r>
              <a:rPr lang="en"/>
              <a:t>distinguish from each other</a:t>
            </a:r>
            <a:r>
              <a:rPr lang="en"/>
              <a:t>)</a:t>
            </a:r>
            <a:endParaRPr/>
          </a:p>
          <a:p>
            <a:pPr indent="0" lvl="0" marL="0" rtl="0" algn="l">
              <a:spcBef>
                <a:spcPts val="1200"/>
              </a:spcBef>
              <a:spcAft>
                <a:spcPts val="1200"/>
              </a:spcAft>
              <a:buNone/>
            </a:pPr>
            <a:r>
              <a:rPr lang="en"/>
              <a:t>We can expect better </a:t>
            </a:r>
            <a:r>
              <a:rPr lang="en"/>
              <a:t>performance</a:t>
            </a:r>
            <a:r>
              <a:rPr lang="en"/>
              <a:t> from a model </a:t>
            </a:r>
            <a:r>
              <a:rPr lang="en"/>
              <a:t>receiving</a:t>
            </a:r>
            <a:r>
              <a:rPr lang="en"/>
              <a:t> more input (RGB vs grayscale) however training such a model may take more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63900" y="2856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80"/>
              <a:t>Introduction</a:t>
            </a:r>
            <a:endParaRPr sz="3580"/>
          </a:p>
        </p:txBody>
      </p:sp>
      <p:sp>
        <p:nvSpPr>
          <p:cNvPr id="62" name="Google Shape;62;p14"/>
          <p:cNvSpPr txBox="1"/>
          <p:nvPr/>
        </p:nvSpPr>
        <p:spPr>
          <a:xfrm>
            <a:off x="544950" y="1259225"/>
            <a:ext cx="5506800" cy="3226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200">
                <a:solidFill>
                  <a:schemeClr val="dk2"/>
                </a:solidFill>
              </a:rPr>
              <a:t>With the advent of high performance processors and excellent communication systems, we are rapidly seeing the implementation of AI in almost every industry. These technological improvements have made it possible for AI to be powered in daily used consumer products.</a:t>
            </a:r>
            <a:endParaRPr sz="1200">
              <a:solidFill>
                <a:schemeClr val="dk2"/>
              </a:solidFill>
            </a:endParaRPr>
          </a:p>
          <a:p>
            <a:pPr indent="0" lvl="0" marL="0" rtl="0" algn="l">
              <a:lnSpc>
                <a:spcPct val="115000"/>
              </a:lnSpc>
              <a:spcBef>
                <a:spcPts val="1200"/>
              </a:spcBef>
              <a:spcAft>
                <a:spcPts val="0"/>
              </a:spcAft>
              <a:buNone/>
            </a:pPr>
            <a:r>
              <a:rPr lang="en" sz="1200">
                <a:solidFill>
                  <a:schemeClr val="dk2"/>
                </a:solidFill>
              </a:rPr>
              <a:t>But there has been one industry which has been using them for many decades now. That is the video game industry. In the 1980s, these AI were rudimentary but games developed now house some of the most complex AI systems implemented in them, however they are still powered by the basic systems introduced in the 80’s.</a:t>
            </a:r>
            <a:endParaRPr sz="1200">
              <a:solidFill>
                <a:schemeClr val="dk2"/>
              </a:solidFill>
            </a:endParaRPr>
          </a:p>
          <a:p>
            <a:pPr indent="0" lvl="0" marL="0" rtl="0" algn="l">
              <a:lnSpc>
                <a:spcPct val="115000"/>
              </a:lnSpc>
              <a:spcBef>
                <a:spcPts val="1200"/>
              </a:spcBef>
              <a:spcAft>
                <a:spcPts val="1200"/>
              </a:spcAft>
              <a:buNone/>
            </a:pPr>
            <a:r>
              <a:rPr lang="en" sz="1200">
                <a:solidFill>
                  <a:schemeClr val="dk2"/>
                </a:solidFill>
              </a:rPr>
              <a:t>So our team decided that games would be the perfect field for us to get started with AI development. Our projects goal is to develop a self-learning AI that will play the beloved dino game of the chrome browser and eventually score get a high score in it.</a:t>
            </a:r>
            <a:endParaRPr sz="1200">
              <a:solidFill>
                <a:schemeClr val="dk2"/>
              </a:solidFill>
            </a:endParaRPr>
          </a:p>
        </p:txBody>
      </p:sp>
      <p:pic>
        <p:nvPicPr>
          <p:cNvPr id="63" name="Google Shape;63;p14"/>
          <p:cNvPicPr preferRelativeResize="0"/>
          <p:nvPr/>
        </p:nvPicPr>
        <p:blipFill rotWithShape="1">
          <a:blip r:embed="rId3">
            <a:alphaModFix/>
          </a:blip>
          <a:srcRect b="9469" l="0" r="0" t="0"/>
          <a:stretch/>
        </p:blipFill>
        <p:spPr>
          <a:xfrm>
            <a:off x="6366675" y="1823400"/>
            <a:ext cx="2486025" cy="166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660"/>
              <a:t>How we </a:t>
            </a:r>
            <a:r>
              <a:rPr lang="en" sz="1660"/>
              <a:t>perceive</a:t>
            </a:r>
            <a:r>
              <a:rPr lang="en" sz="1660"/>
              <a:t> the game</a:t>
            </a:r>
            <a:endParaRPr sz="1660"/>
          </a:p>
        </p:txBody>
      </p:sp>
      <p:sp>
        <p:nvSpPr>
          <p:cNvPr id="69" name="Google Shape;69;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simple game environment humans see a dinosaur moving endlessly to the right as obstacles </a:t>
            </a:r>
            <a:r>
              <a:rPr lang="en"/>
              <a:t>continuously</a:t>
            </a:r>
            <a:r>
              <a:rPr lang="en"/>
              <a:t> appear to block the path.</a:t>
            </a:r>
            <a:endParaRPr/>
          </a:p>
          <a:p>
            <a:pPr indent="0" lvl="0" marL="0" rtl="0" algn="l">
              <a:spcBef>
                <a:spcPts val="1200"/>
              </a:spcBef>
              <a:spcAft>
                <a:spcPts val="0"/>
              </a:spcAft>
              <a:buNone/>
            </a:pPr>
            <a:r>
              <a:rPr lang="en"/>
              <a:t>The further the dino moves to the right, the more points the player gets and the faster the dino moves. </a:t>
            </a:r>
            <a:endParaRPr/>
          </a:p>
          <a:p>
            <a:pPr indent="0" lvl="0" marL="0" rtl="0" algn="l">
              <a:spcBef>
                <a:spcPts val="1200"/>
              </a:spcBef>
              <a:spcAft>
                <a:spcPts val="0"/>
              </a:spcAft>
              <a:buNone/>
            </a:pPr>
            <a:r>
              <a:rPr lang="en"/>
              <a:t>In order to continue the game they must use the spacebar to jump over the obstacles in front of them.</a:t>
            </a:r>
            <a:endParaRPr/>
          </a:p>
          <a:p>
            <a:pPr indent="0" lvl="0" marL="0" rtl="0" algn="l">
              <a:spcBef>
                <a:spcPts val="1200"/>
              </a:spcBef>
              <a:spcAft>
                <a:spcPts val="1200"/>
              </a:spcAft>
              <a:buNone/>
            </a:pPr>
            <a:r>
              <a:rPr lang="en"/>
              <a:t>As the game progresses, obstacles will start appearing in the top half of the screen (sky) rather than the bottom (ground), if the player jumps as they did with previous obstacles, they will make contact with them ending the game.</a:t>
            </a:r>
            <a:endParaRPr/>
          </a:p>
        </p:txBody>
      </p:sp>
      <p:pic>
        <p:nvPicPr>
          <p:cNvPr id="70" name="Google Shape;70;p15"/>
          <p:cNvPicPr preferRelativeResize="0"/>
          <p:nvPr/>
        </p:nvPicPr>
        <p:blipFill>
          <a:blip r:embed="rId3">
            <a:alphaModFix/>
          </a:blip>
          <a:stretch>
            <a:fillRect/>
          </a:stretch>
        </p:blipFill>
        <p:spPr>
          <a:xfrm>
            <a:off x="3363500" y="633675"/>
            <a:ext cx="5217201" cy="1014691"/>
          </a:xfrm>
          <a:prstGeom prst="rect">
            <a:avLst/>
          </a:prstGeom>
          <a:noFill/>
          <a:ln>
            <a:noFill/>
          </a:ln>
        </p:spPr>
      </p:pic>
      <p:pic>
        <p:nvPicPr>
          <p:cNvPr id="71" name="Google Shape;71;p15"/>
          <p:cNvPicPr preferRelativeResize="0"/>
          <p:nvPr/>
        </p:nvPicPr>
        <p:blipFill>
          <a:blip r:embed="rId4">
            <a:alphaModFix/>
          </a:blip>
          <a:stretch>
            <a:fillRect/>
          </a:stretch>
        </p:blipFill>
        <p:spPr>
          <a:xfrm>
            <a:off x="3451942" y="2070641"/>
            <a:ext cx="4928159" cy="1138709"/>
          </a:xfrm>
          <a:prstGeom prst="rect">
            <a:avLst/>
          </a:prstGeom>
          <a:noFill/>
          <a:ln>
            <a:noFill/>
          </a:ln>
        </p:spPr>
      </p:pic>
      <p:pic>
        <p:nvPicPr>
          <p:cNvPr id="72" name="Google Shape;72;p15"/>
          <p:cNvPicPr preferRelativeResize="0"/>
          <p:nvPr/>
        </p:nvPicPr>
        <p:blipFill>
          <a:blip r:embed="rId5">
            <a:alphaModFix/>
          </a:blip>
          <a:stretch>
            <a:fillRect/>
          </a:stretch>
        </p:blipFill>
        <p:spPr>
          <a:xfrm>
            <a:off x="3337138" y="3327475"/>
            <a:ext cx="5157775" cy="140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660"/>
              <a:t>How a computer </a:t>
            </a:r>
            <a:r>
              <a:rPr lang="en" sz="1660"/>
              <a:t>perceives</a:t>
            </a:r>
            <a:r>
              <a:rPr lang="en" sz="1660"/>
              <a:t> the game</a:t>
            </a:r>
            <a:endParaRPr sz="1660"/>
          </a:p>
        </p:txBody>
      </p:sp>
      <p:sp>
        <p:nvSpPr>
          <p:cNvPr id="78" name="Google Shape;78;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100"/>
              <a:t>A computer on the other hand would interpret the game in its most basic form: entities moving to the left towards a second entity which can be moved up and down.</a:t>
            </a:r>
            <a:endParaRPr sz="1100"/>
          </a:p>
          <a:p>
            <a:pPr indent="0" lvl="0" marL="0" rtl="0" algn="l">
              <a:lnSpc>
                <a:spcPct val="95000"/>
              </a:lnSpc>
              <a:spcBef>
                <a:spcPts val="1200"/>
              </a:spcBef>
              <a:spcAft>
                <a:spcPts val="0"/>
              </a:spcAft>
              <a:buNone/>
            </a:pPr>
            <a:r>
              <a:rPr lang="en" sz="1100"/>
              <a:t>With reinforcement learning, the model will </a:t>
            </a:r>
            <a:r>
              <a:rPr lang="en" sz="1100"/>
              <a:t>gradually</a:t>
            </a:r>
            <a:r>
              <a:rPr lang="en" sz="1100"/>
              <a:t> learn to move the player entity up (jump) as the obstacle entity approaches it.</a:t>
            </a:r>
            <a:endParaRPr sz="1100"/>
          </a:p>
          <a:p>
            <a:pPr indent="0" lvl="0" marL="0" rtl="0" algn="l">
              <a:lnSpc>
                <a:spcPct val="95000"/>
              </a:lnSpc>
              <a:spcBef>
                <a:spcPts val="1200"/>
              </a:spcBef>
              <a:spcAft>
                <a:spcPts val="1200"/>
              </a:spcAft>
              <a:buNone/>
            </a:pPr>
            <a:r>
              <a:rPr lang="en" sz="1100"/>
              <a:t>With this approach, during the training process we can expect the model to always initially make the mistake of jumping into the airborne obstacle since it will be behaving off its past experience to jump when an entity </a:t>
            </a:r>
            <a:r>
              <a:rPr lang="en" sz="1100"/>
              <a:t>approaches</a:t>
            </a:r>
            <a:r>
              <a:rPr lang="en" sz="1100"/>
              <a:t> the player. </a:t>
            </a:r>
            <a:endParaRPr sz="1100"/>
          </a:p>
        </p:txBody>
      </p:sp>
      <p:pic>
        <p:nvPicPr>
          <p:cNvPr id="79" name="Google Shape;79;p16"/>
          <p:cNvPicPr preferRelativeResize="0"/>
          <p:nvPr/>
        </p:nvPicPr>
        <p:blipFill>
          <a:blip r:embed="rId3">
            <a:alphaModFix/>
          </a:blip>
          <a:stretch>
            <a:fillRect/>
          </a:stretch>
        </p:blipFill>
        <p:spPr>
          <a:xfrm>
            <a:off x="4035825" y="555600"/>
            <a:ext cx="4210800" cy="429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Reinforcement learning approach</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 the model to </a:t>
            </a:r>
            <a:r>
              <a:rPr lang="en"/>
              <a:t>perform</a:t>
            </a:r>
            <a:r>
              <a:rPr lang="en"/>
              <a:t> better there will be 3 major milestones it will need to achieve in the training process.</a:t>
            </a:r>
            <a:endParaRPr/>
          </a:p>
          <a:p>
            <a:pPr indent="-342900" lvl="0" marL="457200" rtl="0" algn="l">
              <a:spcBef>
                <a:spcPts val="1200"/>
              </a:spcBef>
              <a:spcAft>
                <a:spcPts val="0"/>
              </a:spcAft>
              <a:buSzPts val="1800"/>
              <a:buAutoNum type="arabicPeriod"/>
            </a:pPr>
            <a:r>
              <a:rPr lang="en"/>
              <a:t>Learn that the model will be punished if it does not jump when an entity reaches a certain x - distance from the player</a:t>
            </a:r>
            <a:endParaRPr/>
          </a:p>
          <a:p>
            <a:pPr indent="-342900" lvl="0" marL="457200" rtl="0" algn="l">
              <a:spcBef>
                <a:spcPts val="0"/>
              </a:spcBef>
              <a:spcAft>
                <a:spcPts val="0"/>
              </a:spcAft>
              <a:buSzPts val="1800"/>
              <a:buAutoNum type="arabicPeriod"/>
            </a:pPr>
            <a:r>
              <a:rPr lang="en"/>
              <a:t>Learn that the model will be punished if it jumps into an entity on the top half of the screen (airborne obstacles)</a:t>
            </a:r>
            <a:endParaRPr/>
          </a:p>
          <a:p>
            <a:pPr indent="-342900" lvl="0" marL="457200" rtl="0" algn="l">
              <a:spcBef>
                <a:spcPts val="0"/>
              </a:spcBef>
              <a:spcAft>
                <a:spcPts val="0"/>
              </a:spcAft>
              <a:buSzPts val="1800"/>
              <a:buAutoNum type="arabicPeriod"/>
            </a:pPr>
            <a:r>
              <a:rPr lang="en"/>
              <a:t>Learn that the specific x distance to </a:t>
            </a:r>
            <a:r>
              <a:rPr lang="en"/>
              <a:t>perform</a:t>
            </a:r>
            <a:r>
              <a:rPr lang="en"/>
              <a:t> a jump will increase over time (game speeds up therefore jumps have to be executed earlier)</a:t>
            </a:r>
            <a:endParaRPr/>
          </a:p>
          <a:p>
            <a:pPr indent="0" lvl="0" marL="457200" rtl="0" algn="l">
              <a:spcBef>
                <a:spcPts val="1200"/>
              </a:spcBef>
              <a:spcAft>
                <a:spcPts val="1200"/>
              </a:spcAft>
              <a:buNone/>
            </a:pPr>
            <a:r>
              <a:rPr lang="en"/>
              <a:t>The optimal model will learn the specific </a:t>
            </a:r>
            <a:r>
              <a:rPr lang="en" u="sng"/>
              <a:t>rate of change</a:t>
            </a:r>
            <a:r>
              <a:rPr lang="en"/>
              <a:t> of the x distance from an obstacle to </a:t>
            </a:r>
            <a:r>
              <a:rPr lang="en"/>
              <a:t>perform</a:t>
            </a:r>
            <a:r>
              <a:rPr lang="en"/>
              <a:t> a jump.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Q Learning and MLP</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our research we were able to find that Q-learning and MLP models have good performance. </a:t>
            </a:r>
            <a:endParaRPr/>
          </a:p>
          <a:p>
            <a:pPr indent="0" lvl="0" marL="0" rtl="0" algn="l">
              <a:spcBef>
                <a:spcPts val="1200"/>
              </a:spcBef>
              <a:spcAft>
                <a:spcPts val="0"/>
              </a:spcAft>
              <a:buNone/>
            </a:pPr>
            <a:r>
              <a:rPr lang="en"/>
              <a:t>Deep Q learning learns to play the game by successfully reading the pixels without the need for any feature extraction. Hence, it usually performs better than methods that use feature extractions. </a:t>
            </a:r>
            <a:endParaRPr/>
          </a:p>
          <a:p>
            <a:pPr indent="0" lvl="0" marL="0" rtl="0" algn="l">
              <a:spcBef>
                <a:spcPts val="1200"/>
              </a:spcBef>
              <a:spcAft>
                <a:spcPts val="0"/>
              </a:spcAft>
              <a:buNone/>
            </a:pPr>
            <a:r>
              <a:rPr lang="en"/>
              <a:t>MLP on the other hand helps in refining the parameters by experience. </a:t>
            </a:r>
            <a:endParaRPr/>
          </a:p>
          <a:p>
            <a:pPr indent="0" lvl="0" marL="0" rtl="0" algn="l">
              <a:spcBef>
                <a:spcPts val="1200"/>
              </a:spcBef>
              <a:spcAft>
                <a:spcPts val="1200"/>
              </a:spcAft>
              <a:buNone/>
            </a:pPr>
            <a:r>
              <a:rPr lang="en"/>
              <a:t>However both of these methods have difficulty with the handling velocity.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Vision</a:t>
            </a:r>
            <a:endParaRPr/>
          </a:p>
        </p:txBody>
      </p:sp>
      <p:sp>
        <p:nvSpPr>
          <p:cNvPr id="97" name="Google Shape;97;p19"/>
          <p:cNvSpPr txBox="1"/>
          <p:nvPr>
            <p:ph idx="1" type="body"/>
          </p:nvPr>
        </p:nvSpPr>
        <p:spPr>
          <a:xfrm>
            <a:off x="349525" y="1149300"/>
            <a:ext cx="8349000" cy="17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Vision will be used by the team to detect objects as they approach the dinosaur.</a:t>
            </a:r>
            <a:endParaRPr/>
          </a:p>
          <a:p>
            <a:pPr indent="0" lvl="0" marL="0" rtl="0" algn="l">
              <a:spcBef>
                <a:spcPts val="1200"/>
              </a:spcBef>
              <a:spcAft>
                <a:spcPts val="1200"/>
              </a:spcAft>
              <a:buNone/>
            </a:pPr>
            <a:r>
              <a:rPr lang="en"/>
              <a:t>CNN will be used to object detection and feature extraction of objects such as edges. </a:t>
            </a:r>
            <a:endParaRPr/>
          </a:p>
        </p:txBody>
      </p:sp>
      <p:pic>
        <p:nvPicPr>
          <p:cNvPr id="98" name="Google Shape;98;p19"/>
          <p:cNvPicPr preferRelativeResize="0"/>
          <p:nvPr/>
        </p:nvPicPr>
        <p:blipFill rotWithShape="1">
          <a:blip r:embed="rId3">
            <a:alphaModFix/>
          </a:blip>
          <a:srcRect b="0" l="0" r="34755" t="0"/>
          <a:stretch/>
        </p:blipFill>
        <p:spPr>
          <a:xfrm>
            <a:off x="1399350" y="2912100"/>
            <a:ext cx="5966074" cy="187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Progress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trex bot will learn from its mistakes and improve itself to get better score every time it plays the game.</a:t>
            </a:r>
            <a:endParaRPr/>
          </a:p>
          <a:p>
            <a:pPr indent="0" lvl="0" marL="0" rtl="0" algn="l">
              <a:spcBef>
                <a:spcPts val="1200"/>
              </a:spcBef>
              <a:spcAft>
                <a:spcPts val="0"/>
              </a:spcAft>
              <a:buNone/>
            </a:pPr>
            <a:r>
              <a:rPr lang="en"/>
              <a:t>Hence, we will develop our system in a way that it will also track the bot’s learning process. This includes the score bot achieves every game and the obstacle it failed. </a:t>
            </a:r>
            <a:endParaRPr/>
          </a:p>
          <a:p>
            <a:pPr indent="0" lvl="0" marL="0" rtl="0" algn="l">
              <a:spcBef>
                <a:spcPts val="1200"/>
              </a:spcBef>
              <a:spcAft>
                <a:spcPts val="1200"/>
              </a:spcAft>
              <a:buNone/>
            </a:pPr>
            <a:r>
              <a:rPr lang="en"/>
              <a:t>The data will be reachable externally.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Interactable Training</a:t>
            </a:r>
            <a:endParaRPr/>
          </a:p>
        </p:txBody>
      </p:sp>
      <p:sp>
        <p:nvSpPr>
          <p:cNvPr id="110" name="Google Shape;11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clone of the chrome dino game will allow the user to select which objects will randomly appear on screen. </a:t>
            </a:r>
            <a:endParaRPr/>
          </a:p>
          <a:p>
            <a:pPr indent="0" lvl="0" marL="0" rtl="0" algn="l">
              <a:spcBef>
                <a:spcPts val="1200"/>
              </a:spcBef>
              <a:spcAft>
                <a:spcPts val="0"/>
              </a:spcAft>
              <a:buNone/>
            </a:pPr>
            <a:r>
              <a:rPr lang="en"/>
              <a:t>The cactus and pterodactyl already exist in the original game however two new game objects will be added.</a:t>
            </a:r>
            <a:endParaRPr/>
          </a:p>
          <a:p>
            <a:pPr indent="0" lvl="0" marL="0" rtl="0" algn="l">
              <a:spcBef>
                <a:spcPts val="1200"/>
              </a:spcBef>
              <a:spcAft>
                <a:spcPts val="0"/>
              </a:spcAft>
              <a:buNone/>
            </a:pPr>
            <a:r>
              <a:rPr lang="en"/>
              <a:t>The coin will award points, the AI will have to learn that not every approaching entity needs to be avoided.</a:t>
            </a:r>
            <a:endParaRPr/>
          </a:p>
          <a:p>
            <a:pPr indent="0" lvl="0" marL="0" rtl="0" algn="l">
              <a:spcBef>
                <a:spcPts val="1200"/>
              </a:spcBef>
              <a:spcAft>
                <a:spcPts val="1200"/>
              </a:spcAft>
              <a:buNone/>
            </a:pPr>
            <a:r>
              <a:rPr lang="en"/>
              <a:t>The mole will be an obstacle that the AI has to “scare” away by jumping before it reaches the dino.</a:t>
            </a:r>
            <a:endParaRPr/>
          </a:p>
        </p:txBody>
      </p:sp>
      <p:pic>
        <p:nvPicPr>
          <p:cNvPr id="111" name="Google Shape;111;p21"/>
          <p:cNvPicPr preferRelativeResize="0"/>
          <p:nvPr/>
        </p:nvPicPr>
        <p:blipFill>
          <a:blip r:embed="rId3">
            <a:alphaModFix/>
          </a:blip>
          <a:stretch>
            <a:fillRect/>
          </a:stretch>
        </p:blipFill>
        <p:spPr>
          <a:xfrm>
            <a:off x="3272100" y="1378050"/>
            <a:ext cx="5719500" cy="32024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