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8" r:id="rId11"/>
    <p:sldId id="266" r:id="rId12"/>
    <p:sldId id="267" r:id="rId13"/>
    <p:sldId id="269" r:id="rId14"/>
    <p:sldId id="270" r:id="rId15"/>
    <p:sldId id="272" r:id="rId16"/>
    <p:sldId id="273" r:id="rId17"/>
    <p:sldId id="274" r:id="rId18"/>
    <p:sldId id="275" r:id="rId19"/>
    <p:sldId id="271"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24" autoAdjust="0"/>
  </p:normalViewPr>
  <p:slideViewPr>
    <p:cSldViewPr>
      <p:cViewPr varScale="1">
        <p:scale>
          <a:sx n="72" d="100"/>
          <a:sy n="72" d="100"/>
        </p:scale>
        <p:origin x="-270" y="-90"/>
      </p:cViewPr>
      <p:guideLst>
        <p:guide orient="horz" pos="2160"/>
        <p:guide pos="2880"/>
      </p:guideLst>
    </p:cSldViewPr>
  </p:slideViewPr>
  <p:notesTextViewPr>
    <p:cViewPr>
      <p:scale>
        <a:sx n="100" d="100"/>
        <a:sy n="100" d="100"/>
      </p:scale>
      <p:origin x="0" y="4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0C108-2246-442E-A56D-1DC7739E2F62}" type="datetimeFigureOut">
              <a:rPr lang="en-US" smtClean="0"/>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E14365-9F90-4715-A515-437DE932DFC7}" type="slidenum">
              <a:rPr lang="en-US" smtClean="0"/>
              <a:t>‹#›</a:t>
            </a:fld>
            <a:endParaRPr lang="en-US"/>
          </a:p>
        </p:txBody>
      </p:sp>
    </p:spTree>
    <p:extLst>
      <p:ext uri="{BB962C8B-B14F-4D97-AF65-F5344CB8AC3E}">
        <p14:creationId xmlns:p14="http://schemas.microsoft.com/office/powerpoint/2010/main" val="192774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gsa/sdg-indicator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github.com/datasciencecampus/sdg-indicators" TargetMode="External"/><Relationship Id="rId4" Type="http://schemas.openxmlformats.org/officeDocument/2006/relationships/hyperlink" Target="https://datasciencecampus.github.io/sdg-indicator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bwThn0rxv7M&amp;list=PLm_Qt4aKpfKijgP0rDH7FSJOlS9IBGbT1&amp;index=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sa.github.io/sdg-indicators/traini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gPq3jB_sfFw"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GSA/sdg-indicators/issues/457"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ruby-lang.org/en/downloads/" TargetMode="External"/><Relationship Id="rId3" Type="http://schemas.openxmlformats.org/officeDocument/2006/relationships/hyperlink" Target="https://github.com/" TargetMode="External"/><Relationship Id="rId7" Type="http://schemas.openxmlformats.org/officeDocument/2006/relationships/hyperlink" Target="http://jekyllrb.com/docs/install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jekyllbootstrap.com/" TargetMode="External"/><Relationship Id="rId5" Type="http://schemas.openxmlformats.org/officeDocument/2006/relationships/hyperlink" Target="https://help.github.com/articles/supported-browsers/" TargetMode="External"/><Relationship Id="rId10" Type="http://schemas.openxmlformats.org/officeDocument/2006/relationships/hyperlink" Target="https://github.com/prose/prose" TargetMode="External"/><Relationship Id="rId4" Type="http://schemas.openxmlformats.org/officeDocument/2006/relationships/hyperlink" Target="https://help.github.com/desktop/guides/getting-started/installing-github-desktop/#platform-mac" TargetMode="External"/><Relationship Id="rId9" Type="http://schemas.openxmlformats.org/officeDocument/2006/relationships/hyperlink" Target="http://prose.i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ndards.usa.gov/"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onkunz.github.io/chartist-j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datasciencecampus/sdg-indicators/issues/3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sustainabledevelopment@ons.gov.uk"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uNa9GOtM6N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help.github.com/articles/creating-a-team/" TargetMode="External"/><Relationship Id="rId5" Type="http://schemas.openxmlformats.org/officeDocument/2006/relationships/hyperlink" Target="https://help.github.com/articles/creating-a-new-organization-from-scratch/" TargetMode="External"/><Relationship Id="rId4" Type="http://schemas.openxmlformats.org/officeDocument/2006/relationships/hyperlink" Target="https://www.digitalgov.gov/2014/06/11/the-api-briefing-quick-guide-to-using-github-fdas-openfda-research-proj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NRP refers to an integrated web site, databases, and associated IT infrastructure to gather, host, secure, and display information. An SDG NRP is a tool to report national statistics, metadata, and related information for the global Sustainable Development Goal (SDG) indicators. </a:t>
            </a:r>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2</a:t>
            </a:fld>
            <a:endParaRPr lang="en-US"/>
          </a:p>
        </p:txBody>
      </p:sp>
    </p:spTree>
    <p:extLst>
      <p:ext uri="{BB962C8B-B14F-4D97-AF65-F5344CB8AC3E}">
        <p14:creationId xmlns:p14="http://schemas.microsoft.com/office/powerpoint/2010/main" val="2111146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Sign in to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and go to either the </a:t>
            </a:r>
            <a:r>
              <a:rPr lang="pl-PL" sz="1200" u="sng" kern="1200" dirty="0" smtClean="0">
                <a:solidFill>
                  <a:schemeClr val="tx1"/>
                </a:solidFill>
                <a:effectLst/>
                <a:latin typeface="+mn-lt"/>
                <a:ea typeface="+mn-ea"/>
                <a:cs typeface="+mn-cs"/>
                <a:hlinkClick r:id="rId3"/>
              </a:rPr>
              <a:t>US</a:t>
            </a:r>
            <a:r>
              <a:rPr lang="pl-PL" sz="1200" kern="1200" dirty="0" smtClean="0">
                <a:solidFill>
                  <a:schemeClr val="tx1"/>
                </a:solidFill>
                <a:effectLst/>
                <a:latin typeface="+mn-lt"/>
                <a:ea typeface="+mn-ea"/>
                <a:cs typeface="+mn-cs"/>
              </a:rPr>
              <a:t> or the </a:t>
            </a:r>
            <a:r>
              <a:rPr lang="pl-PL" sz="1200" u="sng" kern="1200" dirty="0" smtClean="0">
                <a:solidFill>
                  <a:schemeClr val="tx1"/>
                </a:solidFill>
                <a:effectLst/>
                <a:latin typeface="+mn-lt"/>
                <a:ea typeface="+mn-ea"/>
                <a:cs typeface="+mn-cs"/>
                <a:hlinkClick r:id="rId4"/>
              </a:rPr>
              <a:t>UK</a:t>
            </a:r>
            <a:r>
              <a:rPr lang="pl-PL" sz="1200" kern="1200" dirty="0" smtClean="0">
                <a:solidFill>
                  <a:schemeClr val="tx1"/>
                </a:solidFill>
                <a:effectLst/>
                <a:latin typeface="+mn-lt"/>
                <a:ea typeface="+mn-ea"/>
                <a:cs typeface="+mn-cs"/>
              </a:rPr>
              <a:t> platform and click the ‘Fork’ button at the top right. This creates a complete copy of the code and the statistics. This </a:t>
            </a:r>
            <a:r>
              <a:rPr lang="pl-PL" sz="1200" u="sng" kern="1200" dirty="0" smtClean="0">
                <a:solidFill>
                  <a:schemeClr val="tx1"/>
                </a:solidFill>
                <a:effectLst/>
                <a:latin typeface="+mn-lt"/>
                <a:ea typeface="+mn-ea"/>
                <a:cs typeface="+mn-cs"/>
              </a:rPr>
              <a:t>power point presentation</a:t>
            </a:r>
            <a:r>
              <a:rPr lang="pl-PL" sz="1200" kern="1200" dirty="0" smtClean="0">
                <a:solidFill>
                  <a:schemeClr val="tx1"/>
                </a:solidFill>
                <a:effectLst/>
                <a:latin typeface="+mn-lt"/>
                <a:ea typeface="+mn-ea"/>
                <a:cs typeface="+mn-cs"/>
              </a:rPr>
              <a:t> and </a:t>
            </a:r>
            <a:r>
              <a:rPr lang="pl-PL" sz="1200" u="sng" kern="1200" dirty="0" smtClean="0">
                <a:solidFill>
                  <a:schemeClr val="tx1"/>
                </a:solidFill>
                <a:effectLst/>
                <a:latin typeface="+mn-lt"/>
                <a:ea typeface="+mn-ea"/>
                <a:cs typeface="+mn-cs"/>
              </a:rPr>
              <a:t>webinar</a:t>
            </a:r>
            <a:r>
              <a:rPr lang="pl-PL" sz="1200" kern="1200" dirty="0" smtClean="0">
                <a:solidFill>
                  <a:schemeClr val="tx1"/>
                </a:solidFill>
                <a:effectLst/>
                <a:latin typeface="+mn-lt"/>
                <a:ea typeface="+mn-ea"/>
                <a:cs typeface="+mn-cs"/>
              </a:rPr>
              <a:t> walk through each step.</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pl-PL" sz="1200" kern="1200" dirty="0" smtClean="0">
                <a:solidFill>
                  <a:schemeClr val="tx1"/>
                </a:solidFill>
                <a:effectLst/>
                <a:latin typeface="+mn-lt"/>
                <a:ea typeface="+mn-ea"/>
                <a:cs typeface="+mn-cs"/>
              </a:rPr>
              <a:t>Your own NRP website address will then be named </a:t>
            </a:r>
            <a:r>
              <a:rPr lang="pl-PL" sz="1200" u="sng" kern="1200" dirty="0" smtClean="0">
                <a:solidFill>
                  <a:schemeClr val="tx1"/>
                </a:solidFill>
                <a:effectLst/>
                <a:latin typeface="+mn-lt"/>
                <a:ea typeface="+mn-ea"/>
                <a:cs typeface="+mn-cs"/>
              </a:rPr>
              <a:t>https://&lt;YOUR-ORG&gt;.github.io/sdg-indicators/</a:t>
            </a:r>
            <a:r>
              <a:rPr lang="pl-PL" sz="1200" kern="1200" dirty="0" smtClean="0">
                <a:solidFill>
                  <a:schemeClr val="tx1"/>
                </a:solidFill>
                <a:effectLst/>
                <a:latin typeface="+mn-lt"/>
                <a:ea typeface="+mn-ea"/>
                <a:cs typeface="+mn-cs"/>
              </a:rPr>
              <a:t>. Note: You must complete the steps below before your NRP will function.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https://github.com/gsa/sdg-indicators</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https://datasciencecampus.github.io/sdg-indicators/</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https://github.com/datasciencecampus/sdg-indicators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E14365-9F90-4715-A515-437DE932DFC7}" type="slidenum">
              <a:rPr lang="en-US" smtClean="0"/>
              <a:t>12</a:t>
            </a:fld>
            <a:endParaRPr lang="en-US"/>
          </a:p>
        </p:txBody>
      </p:sp>
    </p:spTree>
    <p:extLst>
      <p:ext uri="{BB962C8B-B14F-4D97-AF65-F5344CB8AC3E}">
        <p14:creationId xmlns:p14="http://schemas.microsoft.com/office/powerpoint/2010/main" val="329746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-Edit configuration</a:t>
            </a:r>
            <a:r>
              <a:rPr lang="en-US" sz="1200" kern="1200" dirty="0" smtClean="0">
                <a:solidFill>
                  <a:schemeClr val="tx1"/>
                </a:solidFill>
                <a:effectLst/>
                <a:latin typeface="+mn-lt"/>
                <a:ea typeface="+mn-ea"/>
                <a:cs typeface="+mn-cs"/>
              </a:rPr>
              <a:t> files.</a:t>
            </a:r>
          </a:p>
          <a:p>
            <a:pPr lvl="0"/>
            <a:r>
              <a:rPr lang="en-US" sz="1200" kern="1200" dirty="0" smtClean="0">
                <a:solidFill>
                  <a:schemeClr val="tx1"/>
                </a:solidFill>
                <a:effectLst/>
                <a:latin typeface="+mn-lt"/>
                <a:ea typeface="+mn-ea"/>
                <a:cs typeface="+mn-cs"/>
              </a:rPr>
              <a:t>-Grant </a:t>
            </a:r>
            <a:r>
              <a:rPr lang="en-US" sz="1200" i="1" u="sng" kern="1200" dirty="0" smtClean="0">
                <a:solidFill>
                  <a:schemeClr val="tx1"/>
                </a:solidFill>
                <a:effectLst/>
                <a:latin typeface="+mn-lt"/>
                <a:ea typeface="+mn-ea"/>
                <a:cs typeface="+mn-cs"/>
              </a:rPr>
              <a:t>prose.io</a:t>
            </a:r>
            <a:r>
              <a:rPr lang="en-US" sz="1200" kern="1200" dirty="0" smtClean="0">
                <a:solidFill>
                  <a:schemeClr val="tx1"/>
                </a:solidFill>
                <a:effectLst/>
                <a:latin typeface="+mn-lt"/>
                <a:ea typeface="+mn-ea"/>
                <a:cs typeface="+mn-cs"/>
              </a:rPr>
              <a:t> access to the repository.</a:t>
            </a: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Remove the US statistics and metadata from the repository. The US NRP currently files both  the platform code and the SDG statistics and metadata in the same repository (or folder). This means that forking the US NRP will copy both the US data and its style sheets. Therefore, countries will want to remove the US statistics and metadata from their copy of the US NRP. See the </a:t>
            </a:r>
            <a:r>
              <a:rPr lang="pl-PL" sz="1200" u="sng" kern="1200" dirty="0" smtClean="0">
                <a:solidFill>
                  <a:schemeClr val="tx1"/>
                </a:solidFill>
                <a:effectLst/>
                <a:latin typeface="+mn-lt"/>
                <a:ea typeface="+mn-ea"/>
                <a:cs typeface="+mn-cs"/>
              </a:rPr>
              <a:t>script </a:t>
            </a:r>
            <a:r>
              <a:rPr lang="pl-PL" sz="1200" kern="1200" dirty="0" smtClean="0">
                <a:solidFill>
                  <a:schemeClr val="tx1"/>
                </a:solidFill>
                <a:effectLst/>
                <a:latin typeface="+mn-lt"/>
                <a:ea typeface="+mn-ea"/>
                <a:cs typeface="+mn-cs"/>
              </a:rPr>
              <a:t>in </a:t>
            </a:r>
            <a:r>
              <a:rPr lang="pl-PL" sz="1200" i="1" kern="1200" dirty="0" smtClean="0">
                <a:solidFill>
                  <a:schemeClr val="tx1"/>
                </a:solidFill>
                <a:effectLst/>
                <a:latin typeface="+mn-lt"/>
                <a:ea typeface="+mn-ea"/>
                <a:cs typeface="+mn-cs"/>
              </a:rPr>
              <a:t>Python</a:t>
            </a:r>
            <a:r>
              <a:rPr lang="pl-PL" sz="1200" kern="1200" dirty="0" smtClean="0">
                <a:solidFill>
                  <a:schemeClr val="tx1"/>
                </a:solidFill>
                <a:effectLst/>
                <a:latin typeface="+mn-lt"/>
                <a:ea typeface="+mn-ea"/>
                <a:cs typeface="+mn-cs"/>
              </a:rPr>
              <a:t> the UK used to do this. The script can also be written in </a:t>
            </a:r>
            <a:r>
              <a:rPr lang="pl-PL" sz="1200" i="1" kern="1200" dirty="0" smtClean="0">
                <a:solidFill>
                  <a:schemeClr val="tx1"/>
                </a:solidFill>
                <a:effectLst/>
                <a:latin typeface="+mn-lt"/>
                <a:ea typeface="+mn-ea"/>
                <a:cs typeface="+mn-cs"/>
              </a:rPr>
              <a:t>R</a:t>
            </a:r>
            <a:r>
              <a:rPr lang="pl-PL" sz="1200" kern="1200" dirty="0" smtClean="0">
                <a:solidFill>
                  <a:schemeClr val="tx1"/>
                </a:solidFill>
                <a:effectLst/>
                <a:latin typeface="+mn-lt"/>
                <a:ea typeface="+mn-ea"/>
                <a:cs typeface="+mn-cs"/>
              </a:rPr>
              <a:t> (free statistical software).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13</a:t>
            </a:fld>
            <a:endParaRPr lang="en-US"/>
          </a:p>
        </p:txBody>
      </p:sp>
    </p:spTree>
    <p:extLst>
      <p:ext uri="{BB962C8B-B14F-4D97-AF65-F5344CB8AC3E}">
        <p14:creationId xmlns:p14="http://schemas.microsoft.com/office/powerpoint/2010/main" val="2675880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-Learn how to host a website with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here</a:t>
            </a:r>
            <a:r>
              <a:rPr lang="en-US" sz="1200" kern="1200" dirty="0" smtClean="0">
                <a:solidFill>
                  <a:schemeClr val="tx1"/>
                </a:solidFill>
                <a:effectLst/>
                <a:latin typeface="+mn-lt"/>
                <a:ea typeface="+mn-ea"/>
                <a:cs typeface="+mn-cs"/>
              </a:rPr>
              <a:t>.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-To convert a forked NRP into a website, go to Settings and switch to Master Branch under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pages. This generates a 404 link for your NRP website.</a:t>
            </a: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https://www.youtube.com/watch?v=bwThn0rxv7M&amp;list=PLm_Qt4aKpfKijgP0rDH7FSJOlS9IBGbT1&amp;index=1</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14</a:t>
            </a:fld>
            <a:endParaRPr lang="en-US"/>
          </a:p>
        </p:txBody>
      </p:sp>
    </p:spTree>
    <p:extLst>
      <p:ext uri="{BB962C8B-B14F-4D97-AF65-F5344CB8AC3E}">
        <p14:creationId xmlns:p14="http://schemas.microsoft.com/office/powerpoint/2010/main" val="288259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to hosting the NRP, we used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to collect input from data providers and maintain version control using five basic steps. You can customize your approach as needed.</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15</a:t>
            </a:fld>
            <a:endParaRPr lang="en-US"/>
          </a:p>
        </p:txBody>
      </p:sp>
    </p:spTree>
    <p:extLst>
      <p:ext uri="{BB962C8B-B14F-4D97-AF65-F5344CB8AC3E}">
        <p14:creationId xmlns:p14="http://schemas.microsoft.com/office/powerpoint/2010/main" val="168625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-To assess availability of national data for reporting SDG indicators, we convened an Expert Group. This includes 1) policy experts who have contributed to the formulation of sustainable development goals, targets, and the specification of indicators and 2) Federal statistical agency experts engaged in the production of official Federal statistics relevant to the SDG indicators or contribute to the specification of SDG indicators.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-This is the </a:t>
            </a:r>
            <a:r>
              <a:rPr lang="en-US" sz="1200" u="sng" kern="1200" dirty="0" smtClean="0">
                <a:solidFill>
                  <a:schemeClr val="tx1"/>
                </a:solidFill>
                <a:effectLst/>
                <a:latin typeface="+mn-lt"/>
                <a:ea typeface="+mn-ea"/>
                <a:cs typeface="+mn-cs"/>
                <a:hlinkClick r:id="rId3"/>
              </a:rPr>
              <a:t>web-based survey</a:t>
            </a:r>
            <a:r>
              <a:rPr lang="en-US" sz="1200" kern="1200" dirty="0" smtClean="0">
                <a:solidFill>
                  <a:schemeClr val="tx1"/>
                </a:solidFill>
                <a:effectLst/>
                <a:latin typeface="+mn-lt"/>
                <a:ea typeface="+mn-ea"/>
                <a:cs typeface="+mn-cs"/>
              </a:rPr>
              <a:t> (link under “USG SDG Data Needs Survey”) we </a:t>
            </a:r>
            <a:r>
              <a:rPr lang="en-US" sz="1200" kern="1200" dirty="0" smtClean="0">
                <a:solidFill>
                  <a:schemeClr val="tx1"/>
                </a:solidFill>
                <a:effectLst/>
                <a:latin typeface="+mn-lt"/>
                <a:ea typeface="+mn-ea"/>
                <a:cs typeface="+mn-cs"/>
              </a:rPr>
              <a:t>distributed to our Expert Group for our assessment</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https://gsa.github.io/sdg-indicators/training/</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DE14365-9F90-4715-A515-437DE932DFC7}" type="slidenum">
              <a:rPr lang="en-US" smtClean="0"/>
              <a:t>16</a:t>
            </a:fld>
            <a:endParaRPr lang="en-US"/>
          </a:p>
        </p:txBody>
      </p:sp>
    </p:spTree>
    <p:extLst>
      <p:ext uri="{BB962C8B-B14F-4D97-AF65-F5344CB8AC3E}">
        <p14:creationId xmlns:p14="http://schemas.microsoft.com/office/powerpoint/2010/main" val="329746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-The Expert Group identifies Federal data providers for each indicator for which Federal data are available. For statistical indicators, data providers are staff from Federal statistical agencies. For non-statistical indicators, data providers are generally staff from Federal policy agencies.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 some cases, the US is not able to identify suitable official data sources to calculate official national statistics for SDG indicators. In a portion of these, the US reports official statistics for similar (i.e., proxy) indicators. These are noted in the NRP national metadata under “Actual Indicator Reported.” In other cases, the US examines other, non-official data sources to assess their quality. If found suitable, the US documents (or “curates”) the data source, calculates an official statistic, and provides the appropriate metadata.</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17</a:t>
            </a:fld>
            <a:endParaRPr lang="en-US"/>
          </a:p>
        </p:txBody>
      </p:sp>
    </p:spTree>
    <p:extLst>
      <p:ext uri="{BB962C8B-B14F-4D97-AF65-F5344CB8AC3E}">
        <p14:creationId xmlns:p14="http://schemas.microsoft.com/office/powerpoint/2010/main" val="172321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Data providers submit statistics through their GitHub accounts using a spreadsheet interface.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For each indicator, data providers also submit national metadata to accompany the global metadata provided by UNSD. For a detailed explanation of how the US trained its data providers, watch this </a:t>
            </a:r>
            <a:r>
              <a:rPr lang="pl-PL" sz="1200" u="sng" kern="1200" dirty="0" smtClean="0">
                <a:solidFill>
                  <a:schemeClr val="tx1"/>
                </a:solidFill>
                <a:effectLst/>
                <a:latin typeface="+mn-lt"/>
                <a:ea typeface="+mn-ea"/>
                <a:cs typeface="+mn-cs"/>
                <a:hlinkClick r:id="rId3"/>
              </a:rPr>
              <a:t>webinar</a:t>
            </a:r>
            <a:r>
              <a:rPr lang="pl-PL" sz="1200" kern="1200" dirty="0" smtClean="0">
                <a:solidFill>
                  <a:schemeClr val="tx1"/>
                </a:solidFill>
                <a:effectLst/>
                <a:latin typeface="+mn-lt"/>
                <a:ea typeface="+mn-ea"/>
                <a:cs typeface="+mn-cs"/>
              </a:rPr>
              <a:t> or read this </a:t>
            </a:r>
            <a:r>
              <a:rPr lang="pl-PL" sz="1200" u="sng" kern="1200" dirty="0" smtClean="0">
                <a:solidFill>
                  <a:schemeClr val="tx1"/>
                </a:solidFill>
                <a:effectLst/>
                <a:latin typeface="+mn-lt"/>
                <a:ea typeface="+mn-ea"/>
                <a:cs typeface="+mn-cs"/>
                <a:hlinkClick r:id="rId4"/>
              </a:rPr>
              <a:t>training manual</a:t>
            </a:r>
            <a:r>
              <a:rPr lang="pl-P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https://www.youtube.com/watch?v=gPq3jB_sfFw</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https://github.com/GSA/sdg-indicators/issues/457</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18</a:t>
            </a:fld>
            <a:endParaRPr lang="en-US"/>
          </a:p>
        </p:txBody>
      </p:sp>
    </p:spTree>
    <p:extLst>
      <p:ext uri="{BB962C8B-B14F-4D97-AF65-F5344CB8AC3E}">
        <p14:creationId xmlns:p14="http://schemas.microsoft.com/office/powerpoint/2010/main" val="4087493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Statistics and metadata submitted by providers are routed to a non-public staging area on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for review. Then, a notice is sent to reviewers by email from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You authorize reviewers of submissions. When an email notice is received, the reviewer clicks on a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link included in the email, and then selects a specific review (or ‘pull’) request. The data provider and her/his exact changes will be visible to your reviewer.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Reviewers examine submissions for incompleteness or function errors. They can then approve by clicking on ‘Confirm Merge,’ request clarifications or additional information from data providers using ‘Comment,’ or disapprove by clicking on ‘Close.’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19</a:t>
            </a:fld>
            <a:endParaRPr lang="en-US"/>
          </a:p>
        </p:txBody>
      </p:sp>
    </p:spTree>
    <p:extLst>
      <p:ext uri="{BB962C8B-B14F-4D97-AF65-F5344CB8AC3E}">
        <p14:creationId xmlns:p14="http://schemas.microsoft.com/office/powerpoint/2010/main" val="288259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After you have approved the submission from your data provider, the statistics and metadata will be viewable to the public.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In the US, we update our NRP through a clearly marked ‘staging’ or testing site before merging with the ‘master,’ or official site that the public can find online. This </a:t>
            </a:r>
            <a:r>
              <a:rPr lang="pl-PL" sz="1200" u="sng" kern="1200" dirty="0" smtClean="0">
                <a:solidFill>
                  <a:schemeClr val="tx1"/>
                </a:solidFill>
                <a:effectLst/>
                <a:latin typeface="+mn-lt"/>
                <a:ea typeface="+mn-ea"/>
                <a:cs typeface="+mn-cs"/>
              </a:rPr>
              <a:t>guide</a:t>
            </a:r>
            <a:r>
              <a:rPr lang="pl-PL" sz="1200" kern="1200" dirty="0" smtClean="0">
                <a:solidFill>
                  <a:schemeClr val="tx1"/>
                </a:solidFill>
                <a:effectLst/>
                <a:latin typeface="+mn-lt"/>
                <a:ea typeface="+mn-ea"/>
                <a:cs typeface="+mn-cs"/>
              </a:rPr>
              <a:t> describes how to refresh the master site with content from the staging site.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20</a:t>
            </a:fld>
            <a:endParaRPr lang="en-US"/>
          </a:p>
        </p:txBody>
      </p:sp>
    </p:spTree>
    <p:extLst>
      <p:ext uri="{BB962C8B-B14F-4D97-AF65-F5344CB8AC3E}">
        <p14:creationId xmlns:p14="http://schemas.microsoft.com/office/powerpoint/2010/main" val="399035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Ideally, an SDG NRP has the following minimum characteristics</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o conform to the UN’s </a:t>
            </a:r>
            <a:r>
              <a:rPr lang="en-US" sz="1200" i="1" kern="1200" dirty="0" smtClean="0">
                <a:solidFill>
                  <a:schemeClr val="tx1"/>
                </a:solidFill>
                <a:effectLst/>
                <a:latin typeface="+mn-lt"/>
                <a:ea typeface="+mn-ea"/>
                <a:cs typeface="+mn-cs"/>
              </a:rPr>
              <a:t>Fundamental Principles of Official Statistics</a:t>
            </a:r>
            <a:r>
              <a:rPr lang="en-US" sz="1200" kern="1200" dirty="0" smtClean="0">
                <a:solidFill>
                  <a:schemeClr val="tx1"/>
                </a:solidFill>
                <a:effectLst/>
                <a:latin typeface="+mn-lt"/>
                <a:ea typeface="+mn-ea"/>
                <a:cs typeface="+mn-cs"/>
              </a:rPr>
              <a:t>.</a:t>
            </a:r>
          </a:p>
          <a:p>
            <a:r>
              <a:rPr lang="en-US" sz="1200" kern="1200" baseline="300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fontAlgn="base"/>
            <a:r>
              <a:rPr lang="en-US" sz="1200" u="none" strike="noStrike" kern="1200" dirty="0" smtClean="0">
                <a:solidFill>
                  <a:schemeClr val="tx1"/>
                </a:solidFill>
                <a:effectLst/>
                <a:latin typeface="+mn-lt"/>
                <a:ea typeface="+mn-ea"/>
                <a:cs typeface="+mn-cs"/>
              </a:rPr>
              <a:t>-is managed by national statistical offices; </a:t>
            </a:r>
          </a:p>
          <a:p>
            <a:pPr lvl="0" fontAlgn="base"/>
            <a:r>
              <a:rPr lang="en-US" sz="1200" u="none" strike="noStrike" kern="1200" dirty="0" smtClean="0">
                <a:solidFill>
                  <a:schemeClr val="tx1"/>
                </a:solidFill>
                <a:effectLst/>
                <a:latin typeface="+mn-lt"/>
                <a:ea typeface="+mn-ea"/>
                <a:cs typeface="+mn-cs"/>
              </a:rPr>
              <a:t>-features official statistics and metadata according to established standard methodology;</a:t>
            </a:r>
          </a:p>
          <a:p>
            <a:pPr lvl="0" fontAlgn="base"/>
            <a:r>
              <a:rPr lang="en-US" sz="1200" u="none" strike="noStrike" kern="1200" dirty="0" smtClean="0">
                <a:solidFill>
                  <a:schemeClr val="tx1"/>
                </a:solidFill>
                <a:effectLst/>
                <a:latin typeface="+mn-lt"/>
                <a:ea typeface="+mn-ea"/>
                <a:cs typeface="+mn-cs"/>
              </a:rPr>
              <a:t>-is publicly accessible; </a:t>
            </a:r>
          </a:p>
          <a:p>
            <a:pPr lvl="0" fontAlgn="base"/>
            <a:r>
              <a:rPr lang="en-US" sz="1200" u="none" strike="noStrike" kern="1200" dirty="0" smtClean="0">
                <a:solidFill>
                  <a:schemeClr val="tx1"/>
                </a:solidFill>
                <a:effectLst/>
                <a:latin typeface="+mn-lt"/>
                <a:ea typeface="+mn-ea"/>
                <a:cs typeface="+mn-cs"/>
              </a:rPr>
              <a:t>-allows for feedback from data users; and</a:t>
            </a:r>
          </a:p>
          <a:p>
            <a:pPr lvl="0" fontAlgn="base"/>
            <a:r>
              <a:rPr lang="en-US" sz="1200" u="none" strike="noStrike" kern="1200" dirty="0" smtClean="0">
                <a:solidFill>
                  <a:schemeClr val="tx1"/>
                </a:solidFill>
                <a:effectLst/>
                <a:latin typeface="+mn-lt"/>
                <a:ea typeface="+mn-ea"/>
                <a:cs typeface="+mn-cs"/>
              </a:rPr>
              <a:t>-features open source (free) technology.</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3</a:t>
            </a:fld>
            <a:endParaRPr lang="en-US"/>
          </a:p>
        </p:txBody>
      </p:sp>
    </p:spTree>
    <p:extLst>
      <p:ext uri="{BB962C8B-B14F-4D97-AF65-F5344CB8AC3E}">
        <p14:creationId xmlns:p14="http://schemas.microsoft.com/office/powerpoint/2010/main" val="314115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NRP tool facilitates national reporting by improving communication. NRPs: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-Gather</a:t>
            </a:r>
            <a:r>
              <a:rPr lang="en-US" sz="1200" kern="1200" dirty="0" smtClean="0">
                <a:solidFill>
                  <a:schemeClr val="tx1"/>
                </a:solidFill>
                <a:effectLst/>
                <a:latin typeface="+mn-lt"/>
                <a:ea typeface="+mn-ea"/>
                <a:cs typeface="+mn-cs"/>
              </a:rPr>
              <a:t>, disseminate, and track national data on the SDG indicators, including identification of data gaps,</a:t>
            </a:r>
          </a:p>
          <a:p>
            <a:pPr lvl="0"/>
            <a:r>
              <a:rPr lang="en-US" sz="1200" b="1" kern="1200" dirty="0" smtClean="0">
                <a:solidFill>
                  <a:schemeClr val="tx1"/>
                </a:solidFill>
                <a:effectLst/>
                <a:latin typeface="+mn-lt"/>
                <a:ea typeface="+mn-ea"/>
                <a:cs typeface="+mn-cs"/>
              </a:rPr>
              <a:t>-</a:t>
            </a:r>
            <a:r>
              <a:rPr lang="pl-PL" sz="1200" b="1" kern="1200" dirty="0" smtClean="0">
                <a:solidFill>
                  <a:schemeClr val="tx1"/>
                </a:solidFill>
                <a:effectLst/>
                <a:latin typeface="+mn-lt"/>
                <a:ea typeface="+mn-ea"/>
                <a:cs typeface="+mn-cs"/>
              </a:rPr>
              <a:t>Report</a:t>
            </a:r>
            <a:r>
              <a:rPr lang="pl-PL" sz="1200" kern="1200" dirty="0" smtClean="0">
                <a:solidFill>
                  <a:schemeClr val="tx1"/>
                </a:solidFill>
                <a:effectLst/>
                <a:latin typeface="+mn-lt"/>
                <a:ea typeface="+mn-ea"/>
                <a:cs typeface="+mn-cs"/>
              </a:rPr>
              <a:t> national data to be harmonized for </a:t>
            </a:r>
            <a:r>
              <a:rPr lang="en-US" sz="1200" kern="1200" dirty="0" smtClean="0">
                <a:solidFill>
                  <a:schemeClr val="tx1"/>
                </a:solidFill>
                <a:effectLst/>
                <a:latin typeface="+mn-lt"/>
                <a:ea typeface="+mn-ea"/>
                <a:cs typeface="+mn-cs"/>
              </a:rPr>
              <a:t>international purposes (i.e., global indicator database),</a:t>
            </a:r>
          </a:p>
          <a:p>
            <a:pPr lvl="0"/>
            <a:r>
              <a:rPr lang="en-US" sz="1200" kern="1200" dirty="0" smtClean="0">
                <a:solidFill>
                  <a:schemeClr val="tx1"/>
                </a:solidFill>
                <a:effectLst/>
                <a:latin typeface="+mn-lt"/>
                <a:ea typeface="+mn-ea"/>
                <a:cs typeface="+mn-cs"/>
              </a:rPr>
              <a:t>-Improve </a:t>
            </a:r>
            <a:r>
              <a:rPr lang="pl-PL" sz="1200" b="1" kern="1200" dirty="0" smtClean="0">
                <a:solidFill>
                  <a:schemeClr val="tx1"/>
                </a:solidFill>
                <a:effectLst/>
                <a:latin typeface="+mn-lt"/>
                <a:ea typeface="+mn-ea"/>
                <a:cs typeface="+mn-cs"/>
              </a:rPr>
              <a:t>access</a:t>
            </a:r>
            <a:r>
              <a:rPr lang="en-US" sz="1200" kern="1200" dirty="0" smtClean="0">
                <a:solidFill>
                  <a:schemeClr val="tx1"/>
                </a:solidFill>
                <a:effectLst/>
                <a:latin typeface="+mn-lt"/>
                <a:ea typeface="+mn-ea"/>
                <a:cs typeface="+mn-cs"/>
              </a:rPr>
              <a:t> to </a:t>
            </a:r>
            <a:r>
              <a:rPr lang="pl-PL" sz="1200" kern="1200" dirty="0" smtClean="0">
                <a:solidFill>
                  <a:schemeClr val="tx1"/>
                </a:solidFill>
                <a:effectLst/>
                <a:latin typeface="+mn-lt"/>
                <a:ea typeface="+mn-ea"/>
                <a:cs typeface="+mn-cs"/>
              </a:rPr>
              <a:t>official national statistics and metadata, and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Improve </a:t>
            </a:r>
            <a:r>
              <a:rPr lang="pl-PL" sz="1200" b="1" kern="1200" dirty="0" smtClean="0">
                <a:solidFill>
                  <a:schemeClr val="tx1"/>
                </a:solidFill>
                <a:effectLst/>
                <a:latin typeface="+mn-lt"/>
                <a:ea typeface="+mn-ea"/>
                <a:cs typeface="+mn-cs"/>
              </a:rPr>
              <a:t>communication</a:t>
            </a:r>
            <a:r>
              <a:rPr lang="pl-PL" sz="1200" kern="1200" dirty="0" smtClean="0">
                <a:solidFill>
                  <a:schemeClr val="tx1"/>
                </a:solidFill>
                <a:effectLst/>
                <a:latin typeface="+mn-lt"/>
                <a:ea typeface="+mn-ea"/>
                <a:cs typeface="+mn-cs"/>
              </a:rPr>
              <a:t> between data providers, NSOs, custodian agencies, and other stakeholders.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4</a:t>
            </a:fld>
            <a:endParaRPr lang="en-US"/>
          </a:p>
        </p:txBody>
      </p:sp>
    </p:spTree>
    <p:extLst>
      <p:ext uri="{BB962C8B-B14F-4D97-AF65-F5344CB8AC3E}">
        <p14:creationId xmlns:p14="http://schemas.microsoft.com/office/powerpoint/2010/main" val="39203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There is </a:t>
            </a:r>
            <a:r>
              <a:rPr lang="en-US" sz="1200" b="1" i="1" u="sng" kern="1200" dirty="0" smtClean="0">
                <a:solidFill>
                  <a:schemeClr val="tx1"/>
                </a:solidFill>
                <a:effectLst/>
                <a:latin typeface="+mn-lt"/>
                <a:ea typeface="+mn-ea"/>
                <a:cs typeface="+mn-cs"/>
              </a:rPr>
              <a:t>no cost</a:t>
            </a:r>
            <a:r>
              <a:rPr lang="en-US" sz="1200" b="1" i="1" kern="1200" dirty="0" smtClean="0">
                <a:solidFill>
                  <a:schemeClr val="tx1"/>
                </a:solidFill>
                <a:effectLst/>
                <a:latin typeface="+mn-lt"/>
                <a:ea typeface="+mn-ea"/>
                <a:cs typeface="+mn-cs"/>
              </a:rPr>
              <a:t> associated with copying the US NRP and using it for your own country or region.  </a:t>
            </a:r>
            <a:r>
              <a:rPr lang="en-US" sz="1200" kern="1200" dirty="0" smtClean="0">
                <a:solidFill>
                  <a:schemeClr val="tx1"/>
                </a:solidFill>
                <a:effectLst/>
                <a:latin typeface="+mn-lt"/>
                <a:ea typeface="+mn-ea"/>
                <a:cs typeface="+mn-cs"/>
              </a:rPr>
              <a:t>Some NRPs are commercial, meaning there is a cost associated with using them. However, other NRPs, such as the US NRP, use open source technology.  There are no hardware requirements, and the system and software requirements are free and minimal. The US NRP is hosted on the shared, free, open source collaboration platform called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Minimal staff time to copy, adapt, populate, and maintain</a:t>
            </a:r>
            <a:r>
              <a:rPr lang="en-US" sz="1200" kern="1200" baseline="0" dirty="0" smtClean="0">
                <a:solidFill>
                  <a:schemeClr val="tx1"/>
                </a:solidFill>
                <a:effectLst/>
                <a:latin typeface="+mn-lt"/>
                <a:ea typeface="+mn-ea"/>
                <a:cs typeface="+mn-cs"/>
              </a:rPr>
              <a:t> the platform is also needed.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5</a:t>
            </a:fld>
            <a:endParaRPr lang="en-US"/>
          </a:p>
        </p:txBody>
      </p:sp>
    </p:spTree>
    <p:extLst>
      <p:ext uri="{BB962C8B-B14F-4D97-AF65-F5344CB8AC3E}">
        <p14:creationId xmlns:p14="http://schemas.microsoft.com/office/powerpoint/2010/main" val="113886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developers, the only software requirement is to install </a:t>
            </a:r>
            <a:r>
              <a:rPr lang="en-US" sz="1200" i="1"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on your personal computer. We recommend installing </a:t>
            </a:r>
            <a:r>
              <a:rPr lang="en-US" sz="1200" i="1" kern="1200" dirty="0" smtClean="0">
                <a:solidFill>
                  <a:schemeClr val="tx1"/>
                </a:solidFill>
                <a:effectLst/>
                <a:latin typeface="+mn-lt"/>
                <a:ea typeface="+mn-ea"/>
                <a:cs typeface="+mn-cs"/>
              </a:rPr>
              <a:t>Ruby</a:t>
            </a:r>
            <a:r>
              <a:rPr lang="en-US" sz="1200" kern="1200" dirty="0" smtClean="0">
                <a:solidFill>
                  <a:schemeClr val="tx1"/>
                </a:solidFill>
                <a:effectLst/>
                <a:latin typeface="+mn-lt"/>
                <a:ea typeface="+mn-ea"/>
                <a:cs typeface="+mn-cs"/>
              </a:rPr>
              <a:t> also so that you can test your NRP website locally. Data managers and data providers do not require software beyond a web browser (we find </a:t>
            </a:r>
            <a:r>
              <a:rPr lang="en-US" sz="1200" i="1" kern="1200" dirty="0" smtClean="0">
                <a:solidFill>
                  <a:schemeClr val="tx1"/>
                </a:solidFill>
                <a:effectLst/>
                <a:latin typeface="+mn-lt"/>
                <a:ea typeface="+mn-ea"/>
                <a:cs typeface="+mn-cs"/>
              </a:rPr>
              <a:t>Chrome</a:t>
            </a:r>
            <a:r>
              <a:rPr lang="en-US" sz="1200" kern="1200" dirty="0" smtClean="0">
                <a:solidFill>
                  <a:schemeClr val="tx1"/>
                </a:solidFill>
                <a:effectLst/>
                <a:latin typeface="+mn-lt"/>
                <a:ea typeface="+mn-ea"/>
                <a:cs typeface="+mn-cs"/>
              </a:rPr>
              <a:t> works best). More advanced users will want to install </a:t>
            </a:r>
            <a:r>
              <a:rPr lang="en-US" sz="1200" i="1"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locally as well.</a:t>
            </a:r>
          </a:p>
          <a:p>
            <a:endParaRPr lang="en-US" dirty="0" smtClean="0"/>
          </a:p>
          <a:p>
            <a:r>
              <a:rPr lang="en-US" dirty="0" smtClean="0"/>
              <a:t>Backend Requirements</a:t>
            </a:r>
          </a:p>
          <a:p>
            <a:pPr lvl="0"/>
            <a:r>
              <a:rPr lang="en-US" b="1" u="sng" dirty="0" smtClean="0">
                <a:hlinkClick r:id="rId3"/>
              </a:rPr>
              <a:t>GitHub</a:t>
            </a:r>
            <a:r>
              <a:rPr lang="en-US" b="1" u="sng" dirty="0" smtClean="0"/>
              <a:t>:</a:t>
            </a:r>
            <a:r>
              <a:rPr lang="en-US" dirty="0" smtClean="0"/>
              <a:t> Use the website </a:t>
            </a:r>
            <a:r>
              <a:rPr lang="en-US" i="1" dirty="0" smtClean="0"/>
              <a:t>GitHub</a:t>
            </a:r>
            <a:r>
              <a:rPr lang="en-US" dirty="0" smtClean="0"/>
              <a:t> and </a:t>
            </a:r>
            <a:r>
              <a:rPr lang="en-US" u="sng" dirty="0" smtClean="0">
                <a:hlinkClick r:id="rId4"/>
              </a:rPr>
              <a:t>install </a:t>
            </a:r>
            <a:r>
              <a:rPr lang="en-US" i="1" u="sng" dirty="0" smtClean="0">
                <a:hlinkClick r:id="rId4"/>
              </a:rPr>
              <a:t>GitHub</a:t>
            </a:r>
            <a:r>
              <a:rPr lang="en-US" dirty="0" smtClean="0"/>
              <a:t> software.  </a:t>
            </a:r>
            <a:r>
              <a:rPr lang="en-US" u="sng" dirty="0" smtClean="0">
                <a:hlinkClick r:id="rId5"/>
              </a:rPr>
              <a:t>Host the NRP</a:t>
            </a:r>
            <a:r>
              <a:rPr lang="en-US" dirty="0" smtClean="0"/>
              <a:t> on either </a:t>
            </a:r>
            <a:r>
              <a:rPr lang="en-US" i="1" dirty="0" smtClean="0"/>
              <a:t>Chrome, Firefox, Safari, Microsoft Edge</a:t>
            </a:r>
            <a:r>
              <a:rPr lang="en-US" dirty="0" smtClean="0"/>
              <a:t>, or </a:t>
            </a:r>
            <a:r>
              <a:rPr lang="en-US" i="1" dirty="0" smtClean="0"/>
              <a:t>Internet Explorer</a:t>
            </a:r>
            <a:r>
              <a:rPr lang="en-US" dirty="0" smtClean="0"/>
              <a:t>. </a:t>
            </a:r>
            <a:endParaRPr lang="en-US" sz="1100" dirty="0" smtClean="0"/>
          </a:p>
          <a:p>
            <a:pPr lvl="0"/>
            <a:r>
              <a:rPr lang="en-US" b="1" u="sng" dirty="0" smtClean="0">
                <a:hlinkClick r:id="rId6"/>
              </a:rPr>
              <a:t>Jekyll</a:t>
            </a:r>
            <a:r>
              <a:rPr lang="en-US" b="1" u="sng" dirty="0" smtClean="0"/>
              <a:t>:</a:t>
            </a:r>
            <a:r>
              <a:rPr lang="en-US" dirty="0" smtClean="0"/>
              <a:t> Use </a:t>
            </a:r>
            <a:r>
              <a:rPr lang="en-US" i="1" u="sng" dirty="0" smtClean="0">
                <a:hlinkClick r:id="rId7"/>
              </a:rPr>
              <a:t>Jekyll</a:t>
            </a:r>
            <a:r>
              <a:rPr lang="en-US" dirty="0" smtClean="0"/>
              <a:t> to construct your webpage on </a:t>
            </a:r>
            <a:r>
              <a:rPr lang="en-US" i="1" dirty="0" smtClean="0"/>
              <a:t>GitHub</a:t>
            </a:r>
            <a:r>
              <a:rPr lang="en-US" dirty="0" smtClean="0"/>
              <a:t>.  It uses the coding language </a:t>
            </a:r>
            <a:r>
              <a:rPr lang="en-US" i="1" u="sng" dirty="0" smtClean="0">
                <a:hlinkClick r:id="rId8"/>
              </a:rPr>
              <a:t>Ruby</a:t>
            </a:r>
            <a:r>
              <a:rPr lang="en-US" dirty="0" smtClean="0"/>
              <a:t>. </a:t>
            </a:r>
            <a:endParaRPr lang="en-US" sz="1100" dirty="0" smtClean="0"/>
          </a:p>
          <a:p>
            <a:pPr lvl="0"/>
            <a:r>
              <a:rPr lang="en-US" b="1" u="sng" dirty="0" smtClean="0">
                <a:hlinkClick r:id="rId9"/>
              </a:rPr>
              <a:t>Prose.io</a:t>
            </a:r>
            <a:r>
              <a:rPr lang="en-US" b="1" u="sng" dirty="0" smtClean="0"/>
              <a:t>:</a:t>
            </a:r>
            <a:r>
              <a:rPr lang="en-US" dirty="0" smtClean="0"/>
              <a:t> Use </a:t>
            </a:r>
            <a:r>
              <a:rPr lang="en-US" i="1" u="sng" dirty="0" smtClean="0">
                <a:hlinkClick r:id="rId10"/>
              </a:rPr>
              <a:t>Prose.io</a:t>
            </a:r>
            <a:r>
              <a:rPr lang="en-US" dirty="0" smtClean="0"/>
              <a:t> to create, edit, delete, and save your content directly on </a:t>
            </a:r>
            <a:r>
              <a:rPr lang="en-US" i="1" dirty="0" smtClean="0"/>
              <a:t>GitHub</a:t>
            </a:r>
            <a:r>
              <a:rPr lang="en-US" dirty="0" smtClean="0"/>
              <a:t>.</a:t>
            </a:r>
          </a:p>
          <a:p>
            <a:pPr lvl="0"/>
            <a:endParaRPr lang="en-US" sz="1100" dirty="0" smtClean="0"/>
          </a:p>
          <a:p>
            <a:r>
              <a:rPr lang="en-US" u="sng" dirty="0" smtClean="0">
                <a:hlinkClick r:id="rId3"/>
              </a:rPr>
              <a:t>https://github.com/</a:t>
            </a:r>
            <a:endParaRPr lang="en-US" dirty="0" smtClean="0"/>
          </a:p>
          <a:p>
            <a:r>
              <a:rPr lang="en-US" u="sng" dirty="0" smtClean="0">
                <a:hlinkClick r:id="rId4"/>
              </a:rPr>
              <a:t>https://help.github.com/desktop/guides/getting-started/installing-github-desktop/#platform-mac</a:t>
            </a:r>
            <a:endParaRPr lang="en-US" sz="1600" dirty="0" smtClean="0"/>
          </a:p>
          <a:p>
            <a:r>
              <a:rPr lang="en-US" u="sng" dirty="0" smtClean="0">
                <a:hlinkClick r:id="rId5"/>
              </a:rPr>
              <a:t>https://help.github.com/articles/supported-browsers/</a:t>
            </a:r>
            <a:endParaRPr lang="en-US" dirty="0" smtClean="0"/>
          </a:p>
          <a:p>
            <a:r>
              <a:rPr lang="en-US" u="sng" dirty="0" smtClean="0">
                <a:hlinkClick r:id="rId6"/>
              </a:rPr>
              <a:t>http://jekyllbootstrap.com/</a:t>
            </a:r>
            <a:endParaRPr lang="en-US" dirty="0" smtClean="0"/>
          </a:p>
          <a:p>
            <a:r>
              <a:rPr lang="en-US" u="sng" dirty="0" smtClean="0">
                <a:hlinkClick r:id="rId7"/>
              </a:rPr>
              <a:t>http://jekyllrb.com/docs/installation/</a:t>
            </a:r>
            <a:r>
              <a:rPr lang="en-US" dirty="0" smtClean="0"/>
              <a:t> </a:t>
            </a:r>
          </a:p>
          <a:p>
            <a:r>
              <a:rPr lang="en-US" u="sng" dirty="0" smtClean="0">
                <a:hlinkClick r:id="rId8"/>
              </a:rPr>
              <a:t>https://www.ruby-lang.org/en/downloads/</a:t>
            </a:r>
            <a:endParaRPr lang="en-US" dirty="0" smtClean="0"/>
          </a:p>
          <a:p>
            <a:r>
              <a:rPr lang="en-US" u="sng" dirty="0" smtClean="0">
                <a:hlinkClick r:id="rId9"/>
              </a:rPr>
              <a:t>http://prose.io/</a:t>
            </a:r>
            <a:endParaRPr lang="en-US" dirty="0" smtClean="0"/>
          </a:p>
          <a:p>
            <a:r>
              <a:rPr lang="en-US" u="sng" dirty="0" smtClean="0">
                <a:hlinkClick r:id="rId10"/>
              </a:rPr>
              <a:t>https://github.com/prose/prose</a:t>
            </a:r>
            <a:endParaRPr lang="en-US" dirty="0" smtClean="0"/>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6</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u="sng" dirty="0" smtClean="0">
                <a:hlinkClick r:id="rId3"/>
              </a:rPr>
              <a:t>U.S. Web Design Standards</a:t>
            </a:r>
            <a:r>
              <a:rPr lang="en-US" dirty="0" smtClean="0"/>
              <a:t>:</a:t>
            </a:r>
            <a:r>
              <a:rPr lang="en-US" b="1" dirty="0" smtClean="0"/>
              <a:t> </a:t>
            </a:r>
            <a:r>
              <a:rPr lang="en-US" dirty="0" smtClean="0"/>
              <a:t>U.S. Web Design Standards provides guides for developers and designers with design resources and code.</a:t>
            </a:r>
            <a:endParaRPr lang="en-US" sz="1100" dirty="0" smtClean="0"/>
          </a:p>
          <a:p>
            <a:pPr lvl="0"/>
            <a:r>
              <a:rPr lang="en-US" b="1" u="sng" dirty="0" smtClean="0">
                <a:hlinkClick r:id="rId4"/>
              </a:rPr>
              <a:t>Chartist.js</a:t>
            </a:r>
            <a:r>
              <a:rPr lang="en-US" dirty="0" smtClean="0"/>
              <a:t>: Chartist is a charting library that offers customizable and responsive charts.</a:t>
            </a:r>
            <a:endParaRPr lang="en-US" sz="1100" dirty="0" smtClean="0"/>
          </a:p>
          <a:p>
            <a:r>
              <a:rPr lang="en-US" u="sng" dirty="0" smtClean="0">
                <a:hlinkClick r:id="rId3"/>
              </a:rPr>
              <a:t>https://standards.usa.gov/</a:t>
            </a:r>
            <a:endParaRPr lang="en-US" sz="1600" dirty="0" smtClean="0"/>
          </a:p>
          <a:p>
            <a:r>
              <a:rPr lang="en-US" u="sng" dirty="0" smtClean="0">
                <a:hlinkClick r:id="rId4"/>
              </a:rPr>
              <a:t>https://gionkunz.github.io/chartist-js/</a:t>
            </a:r>
            <a:endParaRPr lang="en-US" dirty="0" smtClean="0"/>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7</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Proficiency in </a:t>
            </a:r>
            <a:r>
              <a:rPr lang="pl-PL" sz="1200" i="1" kern="1200" dirty="0" smtClean="0">
                <a:solidFill>
                  <a:schemeClr val="tx1"/>
                </a:solidFill>
                <a:effectLst/>
                <a:latin typeface="+mn-lt"/>
                <a:ea typeface="+mn-ea"/>
                <a:cs typeface="+mn-cs"/>
              </a:rPr>
              <a:t>Github</a:t>
            </a:r>
            <a:r>
              <a:rPr lang="pl-PL" sz="1200" kern="1200" dirty="0" smtClean="0">
                <a:solidFill>
                  <a:schemeClr val="tx1"/>
                </a:solidFill>
                <a:effectLst/>
                <a:latin typeface="+mn-lt"/>
                <a:ea typeface="+mn-ea"/>
                <a:cs typeface="+mn-cs"/>
              </a:rPr>
              <a:t>, </a:t>
            </a:r>
            <a:r>
              <a:rPr lang="pl-PL" sz="1200" i="1" kern="1200" dirty="0" smtClean="0">
                <a:solidFill>
                  <a:schemeClr val="tx1"/>
                </a:solidFill>
                <a:effectLst/>
                <a:latin typeface="+mn-lt"/>
                <a:ea typeface="+mn-ea"/>
                <a:cs typeface="+mn-cs"/>
              </a:rPr>
              <a:t>Git</a:t>
            </a:r>
            <a:r>
              <a:rPr lang="pl-PL" sz="1200" kern="1200" dirty="0" smtClean="0">
                <a:solidFill>
                  <a:schemeClr val="tx1"/>
                </a:solidFill>
                <a:effectLst/>
                <a:latin typeface="+mn-lt"/>
                <a:ea typeface="+mn-ea"/>
                <a:cs typeface="+mn-cs"/>
              </a:rPr>
              <a:t>, and basic web development (e.g., html, css in order to set up the tool and repository).</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t>
            </a:r>
            <a:r>
              <a:rPr lang="pl-PL" sz="1200" kern="1200" dirty="0" smtClean="0">
                <a:solidFill>
                  <a:schemeClr val="tx1"/>
                </a:solidFill>
                <a:effectLst/>
                <a:latin typeface="+mn-lt"/>
                <a:ea typeface="+mn-ea"/>
                <a:cs typeface="+mn-cs"/>
              </a:rPr>
              <a:t>Proficiency in </a:t>
            </a:r>
            <a:r>
              <a:rPr lang="pl-PL" sz="1200" i="1" kern="1200" dirty="0" smtClean="0">
                <a:solidFill>
                  <a:schemeClr val="tx1"/>
                </a:solidFill>
                <a:effectLst/>
                <a:latin typeface="+mn-lt"/>
                <a:ea typeface="+mn-ea"/>
                <a:cs typeface="+mn-cs"/>
              </a:rPr>
              <a:t>Javascript</a:t>
            </a:r>
            <a:r>
              <a:rPr lang="pl-PL" sz="1200" kern="1200" dirty="0" smtClean="0">
                <a:solidFill>
                  <a:schemeClr val="tx1"/>
                </a:solidFill>
                <a:effectLst/>
                <a:latin typeface="+mn-lt"/>
                <a:ea typeface="+mn-ea"/>
                <a:cs typeface="+mn-cs"/>
              </a:rPr>
              <a:t> and </a:t>
            </a:r>
            <a:r>
              <a:rPr lang="pl-PL" sz="1200" i="1" kern="1200" dirty="0" smtClean="0">
                <a:solidFill>
                  <a:schemeClr val="tx1"/>
                </a:solidFill>
                <a:effectLst/>
                <a:latin typeface="+mn-lt"/>
                <a:ea typeface="+mn-ea"/>
                <a:cs typeface="+mn-cs"/>
              </a:rPr>
              <a:t>Ruby</a:t>
            </a:r>
            <a:r>
              <a:rPr lang="pl-PL" sz="1200" kern="1200" dirty="0" smtClean="0">
                <a:solidFill>
                  <a:schemeClr val="tx1"/>
                </a:solidFill>
                <a:effectLst/>
                <a:latin typeface="+mn-lt"/>
                <a:ea typeface="+mn-ea"/>
                <a:cs typeface="+mn-cs"/>
              </a:rPr>
              <a:t> to develop the tool.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8</a:t>
            </a:fld>
            <a:endParaRPr lang="en-US"/>
          </a:p>
        </p:txBody>
      </p:sp>
    </p:spTree>
    <p:extLst>
      <p:ext uri="{BB962C8B-B14F-4D97-AF65-F5344CB8AC3E}">
        <p14:creationId xmlns:p14="http://schemas.microsoft.com/office/powerpoint/2010/main" val="106625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UK copied and customized the US NRP code in about week.  They streamlined code for their purposes, reviewed data formats, improved chart visualizations, and began enhancement to navigation.  The US and the UK now are working together to enhance the platform. All of these enhancements will be shared freely with other countries.  For more information on how the UK forked and customized their NRP platform, visit &lt;</a:t>
            </a:r>
            <a:r>
              <a:rPr lang="en-US" sz="1200" u="sng" kern="1200" dirty="0" smtClean="0">
                <a:solidFill>
                  <a:schemeClr val="tx1"/>
                </a:solidFill>
                <a:effectLst/>
                <a:latin typeface="+mn-lt"/>
                <a:ea typeface="+mn-ea"/>
                <a:cs typeface="+mn-cs"/>
                <a:hlinkClick r:id="rId3"/>
              </a:rPr>
              <a:t>https://github.com/datasciencecampus/sdg-indicators/issues/31</a:t>
            </a:r>
            <a:r>
              <a:rPr lang="en-US" sz="1200" u="sng"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or contact their team at </a:t>
            </a:r>
            <a:r>
              <a:rPr lang="en-US" sz="1200" u="sng" kern="1200" dirty="0" smtClean="0">
                <a:solidFill>
                  <a:schemeClr val="tx1"/>
                </a:solidFill>
                <a:effectLst/>
                <a:latin typeface="+mn-lt"/>
                <a:ea typeface="+mn-ea"/>
                <a:cs typeface="+mn-cs"/>
                <a:hlinkClick r:id="rId4"/>
              </a:rPr>
              <a:t>sustainabledevelopment@ons.gov.uk</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10</a:t>
            </a:fld>
            <a:endParaRPr lang="en-US"/>
          </a:p>
        </p:txBody>
      </p:sp>
    </p:spTree>
    <p:extLst>
      <p:ext uri="{BB962C8B-B14F-4D97-AF65-F5344CB8AC3E}">
        <p14:creationId xmlns:p14="http://schemas.microsoft.com/office/powerpoint/2010/main" val="2824718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Step 1: Start with GitHub.</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-Create a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Account.</a:t>
            </a:r>
          </a:p>
          <a:p>
            <a:r>
              <a:rPr lang="en-US" sz="1200" kern="1200" dirty="0" smtClean="0">
                <a:solidFill>
                  <a:schemeClr val="tx1"/>
                </a:solidFill>
                <a:effectLst/>
                <a:latin typeface="+mn-lt"/>
                <a:ea typeface="+mn-ea"/>
                <a:cs typeface="+mn-cs"/>
              </a:rPr>
              <a:t>-Go to github.com and create an account. </a:t>
            </a:r>
          </a:p>
          <a:p>
            <a:pPr lvl="0"/>
            <a:r>
              <a:rPr lang="en-US" sz="1200" kern="1200" dirty="0" smtClean="0">
                <a:solidFill>
                  <a:schemeClr val="tx1"/>
                </a:solidFill>
                <a:effectLst/>
                <a:latin typeface="+mn-lt"/>
                <a:ea typeface="+mn-ea"/>
                <a:cs typeface="+mn-cs"/>
              </a:rPr>
              <a:t>-Learn the basics of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Try this </a:t>
            </a:r>
            <a:r>
              <a:rPr lang="en-US" sz="1200" u="sng" kern="1200" dirty="0" smtClean="0">
                <a:solidFill>
                  <a:schemeClr val="tx1"/>
                </a:solidFill>
                <a:effectLst/>
                <a:latin typeface="+mn-lt"/>
                <a:ea typeface="+mn-ea"/>
                <a:cs typeface="+mn-cs"/>
                <a:hlinkClick r:id="rId3"/>
              </a:rPr>
              <a:t>introductory webinar</a:t>
            </a:r>
            <a:r>
              <a:rPr lang="en-US" sz="1200" kern="1200" dirty="0" smtClean="0">
                <a:solidFill>
                  <a:schemeClr val="tx1"/>
                </a:solidFill>
                <a:effectLst/>
                <a:latin typeface="+mn-lt"/>
                <a:ea typeface="+mn-ea"/>
                <a:cs typeface="+mn-cs"/>
              </a:rPr>
              <a:t> and these </a:t>
            </a:r>
            <a:r>
              <a:rPr lang="en-US" sz="1200" u="sng" kern="1200" dirty="0" smtClean="0">
                <a:solidFill>
                  <a:schemeClr val="tx1"/>
                </a:solidFill>
                <a:effectLst/>
                <a:latin typeface="+mn-lt"/>
                <a:ea typeface="+mn-ea"/>
                <a:cs typeface="+mn-cs"/>
                <a:hlinkClick r:id="rId4"/>
              </a:rPr>
              <a:t>resources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-Set up your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organization and identify relevant users of your IT team.</a:t>
            </a:r>
          </a:p>
          <a:p>
            <a:r>
              <a:rPr lang="en-US" sz="1200" kern="1200" dirty="0" smtClean="0">
                <a:solidFill>
                  <a:schemeClr val="tx1"/>
                </a:solidFill>
                <a:effectLst/>
                <a:latin typeface="+mn-lt"/>
                <a:ea typeface="+mn-ea"/>
                <a:cs typeface="+mn-cs"/>
              </a:rPr>
              <a:t>        Then</a:t>
            </a:r>
            <a:r>
              <a:rPr lang="en-US" sz="1200" kern="1200" baseline="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5"/>
              </a:rPr>
              <a:t>Register</a:t>
            </a:r>
            <a:r>
              <a:rPr lang="en-US" sz="1200" kern="1200" dirty="0" smtClean="0">
                <a:solidFill>
                  <a:schemeClr val="tx1"/>
                </a:solidFill>
                <a:effectLst/>
                <a:latin typeface="+mn-lt"/>
                <a:ea typeface="+mn-ea"/>
                <a:cs typeface="+mn-cs"/>
              </a:rPr>
              <a:t> your organization with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not already registered. IT team members should set up their own GitHub accounts. </a:t>
            </a:r>
          </a:p>
          <a:p>
            <a:r>
              <a:rPr lang="en-US" sz="1200" b="1" kern="1200" dirty="0" smtClean="0">
                <a:solidFill>
                  <a:schemeClr val="tx1"/>
                </a:solidFill>
                <a:effectLst/>
                <a:latin typeface="+mn-lt"/>
                <a:ea typeface="+mn-ea"/>
                <a:cs typeface="+mn-cs"/>
              </a:rPr>
              <a:t>        Tip:</a:t>
            </a:r>
            <a:r>
              <a:rPr lang="en-US" sz="1200" kern="1200" dirty="0" smtClean="0">
                <a:solidFill>
                  <a:schemeClr val="tx1"/>
                </a:solidFill>
                <a:effectLst/>
                <a:latin typeface="+mn-lt"/>
                <a:ea typeface="+mn-ea"/>
                <a:cs typeface="+mn-cs"/>
              </a:rPr>
              <a:t> Within a </a:t>
            </a:r>
            <a:r>
              <a:rPr lang="en-US" sz="1200" i="1" kern="1200" dirty="0"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organization, you can define ‘teams.’ This can be a useful way to identify users who are part of the project, improve communication among team members, and set specific permissions. See this </a:t>
            </a:r>
            <a:r>
              <a:rPr lang="en-US" sz="1200" u="sng" kern="1200" dirty="0" smtClean="0">
                <a:solidFill>
                  <a:schemeClr val="tx1"/>
                </a:solidFill>
                <a:effectLst/>
                <a:latin typeface="+mn-lt"/>
                <a:ea typeface="+mn-ea"/>
                <a:cs typeface="+mn-cs"/>
                <a:hlinkClick r:id="rId6"/>
              </a:rPr>
              <a:t>guide</a:t>
            </a:r>
            <a:r>
              <a:rPr lang="en-US" sz="1200" kern="1200" dirty="0" smtClean="0">
                <a:solidFill>
                  <a:schemeClr val="tx1"/>
                </a:solidFill>
                <a:effectLst/>
                <a:latin typeface="+mn-lt"/>
                <a:ea typeface="+mn-ea"/>
                <a:cs typeface="+mn-cs"/>
              </a:rPr>
              <a:t> to learn more.</a:t>
            </a:r>
            <a:r>
              <a:rPr lang="en-US" dirty="0" smtClean="0">
                <a:effectLst/>
              </a:rPr>
              <a:t> </a:t>
            </a:r>
          </a:p>
          <a:p>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3"/>
              </a:rPr>
              <a:t>https://www.youtube.com/watch?v=uNa9GOtM6NE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https://www.digitalgov.gov/2014/06/11/the-api-briefing-quick-guide-to-using-github-fdas-openfda-research-project/</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5"/>
              </a:rPr>
              <a:t>https://help.github.com/articles/creating-a-new-organization-from-scratch/</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6"/>
              </a:rPr>
              <a:t>https://help.github.com/articles/creating-a-team/</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E14365-9F90-4715-A515-437DE932DFC7}" type="slidenum">
              <a:rPr lang="en-US" smtClean="0"/>
              <a:t>11</a:t>
            </a:fld>
            <a:endParaRPr lang="en-US"/>
          </a:p>
        </p:txBody>
      </p:sp>
    </p:spTree>
    <p:extLst>
      <p:ext uri="{BB962C8B-B14F-4D97-AF65-F5344CB8AC3E}">
        <p14:creationId xmlns:p14="http://schemas.microsoft.com/office/powerpoint/2010/main" val="329746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4/28/2017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4/28/2017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Na9GOtM6N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digitalgov.gov/2014/06/11/the-api-briefing-quick-guide-to-using-github-fdas-openfda-research-projec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sa/sdg-indicator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atasciencecampus.github.io/sdg-indicator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bwThn0rxv7M&amp;list=PLm_Qt4aKpfKijgP0rDH7FSJOlS9IBGbT1&amp;index=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sa.github.io/sdg-indicators/train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ruby-lang.org/en/downloads/" TargetMode="External"/><Relationship Id="rId3" Type="http://schemas.openxmlformats.org/officeDocument/2006/relationships/hyperlink" Target="https://github.com/" TargetMode="External"/><Relationship Id="rId7" Type="http://schemas.openxmlformats.org/officeDocument/2006/relationships/hyperlink" Target="http://jekyllrb.com/docs/install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ekyllbootstrap.com/" TargetMode="External"/><Relationship Id="rId5" Type="http://schemas.openxmlformats.org/officeDocument/2006/relationships/hyperlink" Target="https://help.github.com/articles/supported-browsers/" TargetMode="External"/><Relationship Id="rId10" Type="http://schemas.openxmlformats.org/officeDocument/2006/relationships/hyperlink" Target="https://github.com/prose/prose" TargetMode="External"/><Relationship Id="rId4" Type="http://schemas.openxmlformats.org/officeDocument/2006/relationships/hyperlink" Target="https://help.github.com/desktop/guides/getting-started/installing-github-desktop/#platform-mac" TargetMode="External"/><Relationship Id="rId9" Type="http://schemas.openxmlformats.org/officeDocument/2006/relationships/hyperlink" Target="http://prose.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tandards.usa.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onkunz.github.io/chartist-j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7800" y="76200"/>
            <a:ext cx="2971800" cy="1828800"/>
          </a:xfrm>
        </p:spPr>
        <p:txBody>
          <a:bodyPr/>
          <a:lstStyle/>
          <a:p>
            <a:r>
              <a:rPr lang="en-US" dirty="0" smtClean="0"/>
              <a:t>National </a:t>
            </a:r>
            <a:br>
              <a:rPr lang="en-US" dirty="0" smtClean="0"/>
            </a:br>
            <a:r>
              <a:rPr lang="en-US" dirty="0" smtClean="0"/>
              <a:t>Reporting </a:t>
            </a:r>
            <a:br>
              <a:rPr lang="en-US" dirty="0" smtClean="0"/>
            </a:br>
            <a:r>
              <a:rPr lang="en-US" dirty="0" smtClean="0"/>
              <a:t>Platform</a:t>
            </a:r>
            <a:endParaRPr lang="en-US" dirty="0"/>
          </a:p>
        </p:txBody>
      </p:sp>
      <p:sp>
        <p:nvSpPr>
          <p:cNvPr id="3" name="Subtitle 2"/>
          <p:cNvSpPr>
            <a:spLocks noGrp="1"/>
          </p:cNvSpPr>
          <p:nvPr>
            <p:ph type="subTitle" idx="1"/>
          </p:nvPr>
        </p:nvSpPr>
        <p:spPr>
          <a:xfrm>
            <a:off x="1143000" y="914400"/>
            <a:ext cx="3124200" cy="685800"/>
          </a:xfrm>
        </p:spPr>
        <p:txBody>
          <a:bodyPr>
            <a:normAutofit/>
          </a:bodyPr>
          <a:lstStyle/>
          <a:p>
            <a:r>
              <a:rPr lang="en-US" sz="2400" dirty="0" smtClean="0"/>
              <a:t>Quick Start Guide</a:t>
            </a:r>
          </a:p>
          <a:p>
            <a:endParaRPr lang="en-US" dirty="0"/>
          </a:p>
        </p:txBody>
      </p:sp>
      <p:pic>
        <p:nvPicPr>
          <p:cNvPr id="5" name="Picture 4"/>
          <p:cNvPicPr>
            <a:picLocks noChangeAspect="1"/>
          </p:cNvPicPr>
          <p:nvPr/>
        </p:nvPicPr>
        <p:blipFill>
          <a:blip r:embed="rId2"/>
          <a:stretch>
            <a:fillRect/>
          </a:stretch>
        </p:blipFill>
        <p:spPr>
          <a:xfrm>
            <a:off x="1143000" y="2056532"/>
            <a:ext cx="7086600" cy="4649068"/>
          </a:xfrm>
          <a:prstGeom prst="rect">
            <a:avLst/>
          </a:prstGeom>
        </p:spPr>
      </p:pic>
    </p:spTree>
    <p:extLst>
      <p:ext uri="{BB962C8B-B14F-4D97-AF65-F5344CB8AC3E}">
        <p14:creationId xmlns:p14="http://schemas.microsoft.com/office/powerpoint/2010/main" val="337852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656" y="304800"/>
            <a:ext cx="7024744" cy="1143000"/>
          </a:xfrm>
        </p:spPr>
        <p:txBody>
          <a:bodyPr/>
          <a:lstStyle/>
          <a:p>
            <a:r>
              <a:rPr lang="en-US" dirty="0" smtClean="0"/>
              <a:t>Case Study: the UK</a:t>
            </a:r>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1" y="1447800"/>
            <a:ext cx="6172199" cy="4810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45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304800"/>
            <a:ext cx="7024744" cy="1143000"/>
          </a:xfrm>
        </p:spPr>
        <p:txBody>
          <a:bodyPr/>
          <a:lstStyle/>
          <a:p>
            <a:r>
              <a:rPr lang="en-US" dirty="0" smtClean="0"/>
              <a:t>Step 1: Start with GitHub</a:t>
            </a:r>
            <a:endParaRPr lang="en-US" dirty="0"/>
          </a:p>
        </p:txBody>
      </p:sp>
      <p:sp>
        <p:nvSpPr>
          <p:cNvPr id="3" name="Content Placeholder 2"/>
          <p:cNvSpPr>
            <a:spLocks noGrp="1"/>
          </p:cNvSpPr>
          <p:nvPr>
            <p:ph idx="1"/>
          </p:nvPr>
        </p:nvSpPr>
        <p:spPr>
          <a:xfrm>
            <a:off x="1043492" y="1447800"/>
            <a:ext cx="7109908" cy="3508977"/>
          </a:xfrm>
        </p:spPr>
        <p:txBody>
          <a:bodyPr>
            <a:normAutofit/>
          </a:bodyPr>
          <a:lstStyle/>
          <a:p>
            <a:r>
              <a:rPr lang="en-US" dirty="0" smtClean="0"/>
              <a:t>A. Create a GitHub account</a:t>
            </a:r>
          </a:p>
          <a:p>
            <a:r>
              <a:rPr lang="en-US" dirty="0" smtClean="0"/>
              <a:t>B. Learn the basics of </a:t>
            </a:r>
            <a:r>
              <a:rPr lang="en-US" dirty="0" err="1" smtClean="0"/>
              <a:t>Github</a:t>
            </a:r>
            <a:endParaRPr lang="en-US" dirty="0" smtClean="0"/>
          </a:p>
          <a:p>
            <a:pPr lvl="1"/>
            <a:r>
              <a:rPr lang="en-US" sz="2000" dirty="0"/>
              <a:t>Try this </a:t>
            </a:r>
            <a:r>
              <a:rPr lang="en-US" sz="2000" u="sng" dirty="0">
                <a:hlinkClick r:id="rId3"/>
              </a:rPr>
              <a:t>introductory webinar</a:t>
            </a:r>
            <a:r>
              <a:rPr lang="en-US" sz="2000" dirty="0"/>
              <a:t> and these </a:t>
            </a:r>
            <a:r>
              <a:rPr lang="en-US" sz="2000" u="sng" dirty="0">
                <a:hlinkClick r:id="rId4"/>
              </a:rPr>
              <a:t>resources</a:t>
            </a:r>
            <a:r>
              <a:rPr lang="en-US" sz="2000" dirty="0" smtClean="0"/>
              <a:t>.</a:t>
            </a:r>
          </a:p>
          <a:p>
            <a:r>
              <a:rPr lang="en-US" dirty="0" smtClean="0"/>
              <a:t>C. Set up your GitHub organization and ID relevant users of your IT team</a:t>
            </a:r>
            <a:endParaRPr lang="en-US" dirty="0"/>
          </a:p>
          <a:p>
            <a:endParaRPr lang="en-US" sz="2000" dirty="0"/>
          </a:p>
          <a:p>
            <a:pPr marL="365760" lvl="1" indent="0">
              <a:buNone/>
            </a:pPr>
            <a:endParaRPr lang="en-US" dirty="0" smtClean="0"/>
          </a:p>
          <a:p>
            <a:endParaRPr lang="en-US" dirty="0"/>
          </a:p>
        </p:txBody>
      </p:sp>
      <p:pic>
        <p:nvPicPr>
          <p:cNvPr id="4" name="Picture 3"/>
          <p:cNvPicPr/>
          <p:nvPr/>
        </p:nvPicPr>
        <p:blipFill>
          <a:blip r:embed="rId5" cstate="print">
            <a:extLst>
              <a:ext uri="{28A0092B-C50C-407E-A947-70E740481C1C}">
                <a14:useLocalDpi xmlns:a14="http://schemas.microsoft.com/office/drawing/2010/main" val="0"/>
              </a:ext>
            </a:extLst>
          </a:blip>
          <a:stretch>
            <a:fillRect/>
          </a:stretch>
        </p:blipFill>
        <p:spPr>
          <a:xfrm>
            <a:off x="2133600" y="3657600"/>
            <a:ext cx="4876800" cy="2590800"/>
          </a:xfrm>
          <a:prstGeom prst="rect">
            <a:avLst/>
          </a:prstGeom>
        </p:spPr>
      </p:pic>
      <p:sp>
        <p:nvSpPr>
          <p:cNvPr id="5" name="TextBox 4"/>
          <p:cNvSpPr txBox="1"/>
          <p:nvPr/>
        </p:nvSpPr>
        <p:spPr>
          <a:xfrm>
            <a:off x="3657600" y="6248400"/>
            <a:ext cx="2209800" cy="230832"/>
          </a:xfrm>
          <a:prstGeom prst="rect">
            <a:avLst/>
          </a:prstGeom>
          <a:noFill/>
        </p:spPr>
        <p:txBody>
          <a:bodyPr wrap="square" rtlCol="0">
            <a:spAutoFit/>
          </a:bodyPr>
          <a:lstStyle/>
          <a:p>
            <a:r>
              <a:rPr lang="en-US" sz="900" dirty="0" smtClean="0"/>
              <a:t>Image from GitHub.com</a:t>
            </a:r>
            <a:endParaRPr lang="en-US" sz="900" dirty="0"/>
          </a:p>
        </p:txBody>
      </p:sp>
    </p:spTree>
    <p:extLst>
      <p:ext uri="{BB962C8B-B14F-4D97-AF65-F5344CB8AC3E}">
        <p14:creationId xmlns:p14="http://schemas.microsoft.com/office/powerpoint/2010/main" val="159041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57200"/>
            <a:ext cx="7024744" cy="1143000"/>
          </a:xfrm>
        </p:spPr>
        <p:txBody>
          <a:bodyPr>
            <a:normAutofit fontScale="90000"/>
          </a:bodyPr>
          <a:lstStyle/>
          <a:p>
            <a:r>
              <a:rPr lang="en-US" dirty="0" smtClean="0"/>
              <a:t>Step 2: Fork “copy” the Code</a:t>
            </a:r>
            <a:endParaRPr lang="en-US" dirty="0"/>
          </a:p>
        </p:txBody>
      </p:sp>
      <p:sp>
        <p:nvSpPr>
          <p:cNvPr id="3" name="Content Placeholder 2"/>
          <p:cNvSpPr>
            <a:spLocks noGrp="1"/>
          </p:cNvSpPr>
          <p:nvPr>
            <p:ph idx="1"/>
          </p:nvPr>
        </p:nvSpPr>
        <p:spPr>
          <a:xfrm>
            <a:off x="1043492" y="1825023"/>
            <a:ext cx="6777317" cy="3508977"/>
          </a:xfrm>
        </p:spPr>
        <p:txBody>
          <a:bodyPr>
            <a:normAutofit/>
          </a:bodyPr>
          <a:lstStyle/>
          <a:p>
            <a:r>
              <a:rPr lang="en-US" dirty="0" smtClean="0"/>
              <a:t>A. </a:t>
            </a:r>
            <a:r>
              <a:rPr lang="en-US" dirty="0" smtClean="0">
                <a:solidFill>
                  <a:schemeClr val="tx1"/>
                </a:solidFill>
              </a:rPr>
              <a:t>G</a:t>
            </a:r>
            <a:r>
              <a:rPr lang="pl-PL" dirty="0" smtClean="0">
                <a:solidFill>
                  <a:schemeClr val="tx1"/>
                </a:solidFill>
              </a:rPr>
              <a:t>o </a:t>
            </a:r>
            <a:r>
              <a:rPr lang="pl-PL" dirty="0">
                <a:solidFill>
                  <a:schemeClr val="tx1"/>
                </a:solidFill>
              </a:rPr>
              <a:t>to either the </a:t>
            </a:r>
            <a:r>
              <a:rPr lang="pl-PL" u="sng" dirty="0">
                <a:solidFill>
                  <a:schemeClr val="tx1"/>
                </a:solidFill>
                <a:hlinkClick r:id="rId3"/>
              </a:rPr>
              <a:t>US</a:t>
            </a:r>
            <a:r>
              <a:rPr lang="pl-PL" dirty="0">
                <a:solidFill>
                  <a:schemeClr val="tx1"/>
                </a:solidFill>
              </a:rPr>
              <a:t> or the </a:t>
            </a:r>
            <a:r>
              <a:rPr lang="pl-PL" u="sng" dirty="0">
                <a:solidFill>
                  <a:schemeClr val="tx1"/>
                </a:solidFill>
                <a:hlinkClick r:id="rId4"/>
              </a:rPr>
              <a:t>UK</a:t>
            </a:r>
            <a:r>
              <a:rPr lang="pl-PL" dirty="0">
                <a:solidFill>
                  <a:schemeClr val="tx1"/>
                </a:solidFill>
              </a:rPr>
              <a:t> </a:t>
            </a:r>
            <a:r>
              <a:rPr lang="en-US" dirty="0" smtClean="0">
                <a:solidFill>
                  <a:schemeClr val="tx1"/>
                </a:solidFill>
              </a:rPr>
              <a:t>GitHub </a:t>
            </a:r>
            <a:r>
              <a:rPr lang="pl-PL" dirty="0" smtClean="0">
                <a:solidFill>
                  <a:schemeClr val="tx1"/>
                </a:solidFill>
              </a:rPr>
              <a:t>platform </a:t>
            </a:r>
            <a:endParaRPr lang="en-US" dirty="0">
              <a:solidFill>
                <a:schemeClr val="tx1"/>
              </a:solidFill>
            </a:endParaRPr>
          </a:p>
          <a:p>
            <a:pPr lvl="1"/>
            <a:r>
              <a:rPr lang="en-US" sz="2000" dirty="0" smtClean="0">
                <a:solidFill>
                  <a:schemeClr val="tx1"/>
                </a:solidFill>
              </a:rPr>
              <a:t>Click the ‘fork’ button at top right.</a:t>
            </a:r>
          </a:p>
          <a:p>
            <a:pPr lvl="1"/>
            <a:endParaRPr lang="en-US" sz="2000" dirty="0" smtClean="0"/>
          </a:p>
          <a:p>
            <a:pPr lvl="1"/>
            <a:endParaRPr lang="en-US" sz="2000" dirty="0" smtClean="0"/>
          </a:p>
          <a:p>
            <a:r>
              <a:rPr lang="en-US" dirty="0" smtClean="0"/>
              <a:t>B. Your NRP website address will be created at </a:t>
            </a:r>
            <a:r>
              <a:rPr lang="en-US" sz="2000" u="sng" dirty="0">
                <a:solidFill>
                  <a:schemeClr val="accent6">
                    <a:lumMod val="75000"/>
                  </a:schemeClr>
                </a:solidFill>
              </a:rPr>
              <a:t>https://&lt;YOUR-ORG&gt;.github.io/sdg-indicators/</a:t>
            </a:r>
            <a:r>
              <a:rPr lang="en-US" sz="2000" dirty="0">
                <a:solidFill>
                  <a:schemeClr val="accent6">
                    <a:lumMod val="75000"/>
                  </a:schemeClr>
                </a:solidFill>
              </a:rPr>
              <a:t>. </a:t>
            </a:r>
            <a:endParaRPr lang="en-US" sz="2000" dirty="0" smtClean="0">
              <a:solidFill>
                <a:schemeClr val="accent6">
                  <a:lumMod val="75000"/>
                </a:schemeClr>
              </a:solidFill>
            </a:endParaRPr>
          </a:p>
          <a:p>
            <a:pPr marL="365760" lvl="1" indent="0">
              <a:buNone/>
            </a:pPr>
            <a:endParaRPr lang="en-US" dirty="0" smtClean="0"/>
          </a:p>
          <a:p>
            <a:pPr marL="68580" indent="0">
              <a:buNone/>
            </a:pPr>
            <a:endParaRPr lang="en-US" dirty="0"/>
          </a:p>
        </p:txBody>
      </p:sp>
      <p:grpSp>
        <p:nvGrpSpPr>
          <p:cNvPr id="7" name="Group 6"/>
          <p:cNvGrpSpPr/>
          <p:nvPr/>
        </p:nvGrpSpPr>
        <p:grpSpPr>
          <a:xfrm>
            <a:off x="3733800" y="3048000"/>
            <a:ext cx="1341755" cy="533400"/>
            <a:chOff x="6629400" y="2438400"/>
            <a:chExt cx="1341755" cy="533400"/>
          </a:xfrm>
        </p:grpSpPr>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6629400" y="2438400"/>
              <a:ext cx="1341755" cy="533400"/>
            </a:xfrm>
            <a:prstGeom prst="rect">
              <a:avLst/>
            </a:prstGeom>
          </p:spPr>
        </p:pic>
        <p:sp>
          <p:nvSpPr>
            <p:cNvPr id="6" name="Oval 5"/>
            <p:cNvSpPr/>
            <p:nvPr/>
          </p:nvSpPr>
          <p:spPr>
            <a:xfrm>
              <a:off x="6653463" y="2473007"/>
              <a:ext cx="733425" cy="4641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91716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1143000"/>
          </a:xfrm>
        </p:spPr>
        <p:txBody>
          <a:bodyPr/>
          <a:lstStyle/>
          <a:p>
            <a:r>
              <a:rPr lang="en-US" dirty="0" smtClean="0"/>
              <a:t>Step 3: Customize your NRP</a:t>
            </a:r>
            <a:endParaRPr lang="en-US" dirty="0"/>
          </a:p>
        </p:txBody>
      </p:sp>
      <p:sp>
        <p:nvSpPr>
          <p:cNvPr id="3" name="Content Placeholder 2"/>
          <p:cNvSpPr>
            <a:spLocks noGrp="1"/>
          </p:cNvSpPr>
          <p:nvPr>
            <p:ph idx="1"/>
          </p:nvPr>
        </p:nvSpPr>
        <p:spPr>
          <a:xfrm>
            <a:off x="990600" y="2282223"/>
            <a:ext cx="4295187" cy="3508977"/>
          </a:xfrm>
        </p:spPr>
        <p:txBody>
          <a:bodyPr/>
          <a:lstStyle/>
          <a:p>
            <a:r>
              <a:rPr lang="en-US" dirty="0" smtClean="0"/>
              <a:t>A. Edit configuration files</a:t>
            </a:r>
          </a:p>
          <a:p>
            <a:endParaRPr lang="en-US" dirty="0" smtClean="0"/>
          </a:p>
          <a:p>
            <a:r>
              <a:rPr lang="en-US" dirty="0" smtClean="0"/>
              <a:t>B. Grant prose.io access to the repository</a:t>
            </a:r>
          </a:p>
          <a:p>
            <a:endParaRPr lang="en-US" dirty="0" smtClean="0"/>
          </a:p>
          <a:p>
            <a:r>
              <a:rPr lang="en-US" dirty="0" smtClean="0"/>
              <a:t>C. Remove the US statistics and metadata</a:t>
            </a:r>
            <a:endParaRPr lang="en-US" dirty="0"/>
          </a:p>
        </p:txBody>
      </p:sp>
      <p:pic>
        <p:nvPicPr>
          <p:cNvPr id="6147" name="Picture 3" descr="Z:\NRP - National Reporting Platform\Intro Toolkit\Pics\Edi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8679" y="2133600"/>
            <a:ext cx="3101892" cy="397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75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Turn the code into a website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 Learn </a:t>
            </a:r>
            <a:r>
              <a:rPr lang="en-US" dirty="0"/>
              <a:t>how to host a website with </a:t>
            </a:r>
            <a:r>
              <a:rPr lang="en-US" i="1" dirty="0"/>
              <a:t>GitHub</a:t>
            </a:r>
            <a:r>
              <a:rPr lang="en-US" dirty="0"/>
              <a:t> </a:t>
            </a:r>
            <a:r>
              <a:rPr lang="en-US" u="sng" dirty="0">
                <a:hlinkClick r:id="rId3"/>
              </a:rPr>
              <a:t>here</a:t>
            </a:r>
            <a:r>
              <a:rPr lang="en-US" dirty="0"/>
              <a:t>.  </a:t>
            </a:r>
            <a:endParaRPr lang="en-US" dirty="0" smtClean="0"/>
          </a:p>
          <a:p>
            <a:pPr lvl="0"/>
            <a:endParaRPr lang="en-US" dirty="0" smtClean="0"/>
          </a:p>
          <a:p>
            <a:r>
              <a:rPr lang="en-US" dirty="0" smtClean="0"/>
              <a:t>B. </a:t>
            </a:r>
            <a:r>
              <a:rPr lang="en-US" dirty="0"/>
              <a:t>To convert a forked NRP into a website, go to Settings and switch to Master Branch under </a:t>
            </a:r>
            <a:r>
              <a:rPr lang="en-US" i="1" dirty="0"/>
              <a:t>GitHub</a:t>
            </a:r>
            <a:r>
              <a:rPr lang="en-US" dirty="0"/>
              <a:t> pages. </a:t>
            </a:r>
            <a:endParaRPr lang="en-US" dirty="0" smtClean="0"/>
          </a:p>
          <a:p>
            <a:endParaRPr lang="en-US" dirty="0" smtClean="0"/>
          </a:p>
          <a:p>
            <a:pPr marL="68580" indent="0">
              <a:buNone/>
            </a:pPr>
            <a:r>
              <a:rPr lang="en-US" sz="6000" dirty="0" smtClean="0">
                <a:solidFill>
                  <a:schemeClr val="accent1"/>
                </a:solidFill>
              </a:rPr>
              <a:t>             </a:t>
            </a:r>
            <a:r>
              <a:rPr lang="en-US" sz="7200" dirty="0" smtClean="0">
                <a:solidFill>
                  <a:schemeClr val="bg2">
                    <a:lumMod val="50000"/>
                  </a:schemeClr>
                </a:solidFill>
              </a:rPr>
              <a:t>404</a:t>
            </a:r>
            <a:endParaRPr lang="en-US" sz="7200" dirty="0">
              <a:solidFill>
                <a:schemeClr val="bg2">
                  <a:lumMod val="50000"/>
                </a:schemeClr>
              </a:solidFill>
            </a:endParaRPr>
          </a:p>
          <a:p>
            <a:endParaRPr lang="en-US" dirty="0"/>
          </a:p>
        </p:txBody>
      </p:sp>
    </p:spTree>
    <p:extLst>
      <p:ext uri="{BB962C8B-B14F-4D97-AF65-F5344CB8AC3E}">
        <p14:creationId xmlns:p14="http://schemas.microsoft.com/office/powerpoint/2010/main" val="237259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1143000"/>
          </a:xfrm>
        </p:spPr>
        <p:txBody>
          <a:bodyPr>
            <a:normAutofit fontScale="90000"/>
          </a:bodyPr>
          <a:lstStyle/>
          <a:p>
            <a:r>
              <a:rPr lang="en-US" dirty="0" smtClean="0"/>
              <a:t>How Do We Put Our Own Statistics into the NRP?</a:t>
            </a:r>
            <a:endParaRPr lang="en-US" dirty="0"/>
          </a:p>
        </p:txBody>
      </p:sp>
      <p:sp>
        <p:nvSpPr>
          <p:cNvPr id="3" name="Content Placeholder 2"/>
          <p:cNvSpPr>
            <a:spLocks noGrp="1"/>
          </p:cNvSpPr>
          <p:nvPr>
            <p:ph idx="1"/>
          </p:nvPr>
        </p:nvSpPr>
        <p:spPr>
          <a:xfrm>
            <a:off x="1043492" y="2323652"/>
            <a:ext cx="6777317" cy="3848548"/>
          </a:xfrm>
        </p:spPr>
        <p:txBody>
          <a:bodyPr>
            <a:normAutofit lnSpcReduction="10000"/>
          </a:bodyPr>
          <a:lstStyle/>
          <a:p>
            <a:r>
              <a:rPr lang="en-US" dirty="0" smtClean="0"/>
              <a:t>Step 1: Conduct a needs assessment</a:t>
            </a:r>
          </a:p>
          <a:p>
            <a:endParaRPr lang="en-US" dirty="0" smtClean="0"/>
          </a:p>
          <a:p>
            <a:r>
              <a:rPr lang="en-US" dirty="0" smtClean="0"/>
              <a:t>Step 2: Id data providers</a:t>
            </a:r>
          </a:p>
          <a:p>
            <a:endParaRPr lang="en-US" dirty="0" smtClean="0"/>
          </a:p>
          <a:p>
            <a:r>
              <a:rPr lang="en-US" dirty="0" smtClean="0"/>
              <a:t>Step 3: Train data providers</a:t>
            </a:r>
          </a:p>
          <a:p>
            <a:endParaRPr lang="en-US" dirty="0" smtClean="0"/>
          </a:p>
          <a:p>
            <a:r>
              <a:rPr lang="en-US" dirty="0" smtClean="0"/>
              <a:t>Step 4: Verify the submitted data</a:t>
            </a:r>
          </a:p>
          <a:p>
            <a:endParaRPr lang="en-US" dirty="0" smtClean="0"/>
          </a:p>
          <a:p>
            <a:r>
              <a:rPr lang="en-US" dirty="0" smtClean="0"/>
              <a:t>Step 5: Report national statistics</a:t>
            </a:r>
            <a:endParaRPr lang="en-US" dirty="0"/>
          </a:p>
        </p:txBody>
      </p:sp>
      <p:cxnSp>
        <p:nvCxnSpPr>
          <p:cNvPr id="7" name="Straight Arrow Connector 6"/>
          <p:cNvCxnSpPr/>
          <p:nvPr/>
        </p:nvCxnSpPr>
        <p:spPr>
          <a:xfrm>
            <a:off x="1828800" y="2819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3657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28800" y="4419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828800" y="5257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7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143000"/>
          </a:xfrm>
        </p:spPr>
        <p:txBody>
          <a:bodyPr>
            <a:normAutofit fontScale="90000"/>
          </a:bodyPr>
          <a:lstStyle/>
          <a:p>
            <a:r>
              <a:rPr lang="en-US" dirty="0" smtClean="0"/>
              <a:t>Step 1: Conduct a Needs Assessment</a:t>
            </a:r>
            <a:endParaRPr lang="en-US" dirty="0"/>
          </a:p>
        </p:txBody>
      </p:sp>
      <p:sp>
        <p:nvSpPr>
          <p:cNvPr id="3" name="Content Placeholder 2"/>
          <p:cNvSpPr>
            <a:spLocks noGrp="1"/>
          </p:cNvSpPr>
          <p:nvPr>
            <p:ph idx="1"/>
          </p:nvPr>
        </p:nvSpPr>
        <p:spPr>
          <a:xfrm>
            <a:off x="3505200" y="2206023"/>
            <a:ext cx="5052508" cy="3356577"/>
          </a:xfrm>
        </p:spPr>
        <p:txBody>
          <a:bodyPr>
            <a:normAutofit lnSpcReduction="10000"/>
          </a:bodyPr>
          <a:lstStyle/>
          <a:p>
            <a:r>
              <a:rPr lang="en-US" dirty="0" smtClean="0"/>
              <a:t>A. Convene an expert group of SDG policy and statistical agency experts</a:t>
            </a:r>
          </a:p>
          <a:p>
            <a:endParaRPr lang="en-US" dirty="0" smtClean="0"/>
          </a:p>
          <a:p>
            <a:r>
              <a:rPr lang="en-US" sz="2000" dirty="0" smtClean="0"/>
              <a:t>B. </a:t>
            </a:r>
            <a:r>
              <a:rPr lang="en-US" dirty="0" smtClean="0"/>
              <a:t>Distribute a needs assessment survey to the expert group</a:t>
            </a:r>
          </a:p>
          <a:p>
            <a:pPr lvl="1"/>
            <a:r>
              <a:rPr lang="en-US" sz="1800" dirty="0" smtClean="0"/>
              <a:t>Feel free to </a:t>
            </a:r>
            <a:r>
              <a:rPr lang="en-US" sz="1800" u="sng" dirty="0" smtClean="0">
                <a:hlinkClick r:id="rId3"/>
              </a:rPr>
              <a:t>use the </a:t>
            </a:r>
            <a:r>
              <a:rPr lang="en-US" sz="1800" u="sng" dirty="0" smtClean="0">
                <a:hlinkClick r:id="rId3"/>
              </a:rPr>
              <a:t>one</a:t>
            </a:r>
            <a:r>
              <a:rPr lang="en-US" sz="1800" dirty="0" smtClean="0"/>
              <a:t> we </a:t>
            </a:r>
            <a:r>
              <a:rPr lang="en-US" sz="1800" dirty="0" smtClean="0"/>
              <a:t>developed</a:t>
            </a:r>
            <a:endParaRPr lang="en-US" sz="1800" dirty="0"/>
          </a:p>
          <a:p>
            <a:pPr marL="365760" lvl="1" indent="0">
              <a:buNone/>
            </a:pPr>
            <a:endParaRPr lang="en-US" dirty="0" smtClean="0"/>
          </a:p>
          <a:p>
            <a:endParaRPr lang="en-US" dirty="0"/>
          </a:p>
        </p:txBody>
      </p:sp>
      <p:pic>
        <p:nvPicPr>
          <p:cNvPr id="1026" name="Picture 2" descr="Z:\NRP - National Reporting Platform\Intro Toolkit\Pics\Expert Grou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2368348"/>
            <a:ext cx="2414588" cy="197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376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1143000"/>
          </a:xfrm>
        </p:spPr>
        <p:txBody>
          <a:bodyPr>
            <a:normAutofit fontScale="90000"/>
          </a:bodyPr>
          <a:lstStyle/>
          <a:p>
            <a:r>
              <a:rPr lang="en-US" dirty="0" smtClean="0"/>
              <a:t>Step 2: Identify the Data Providers</a:t>
            </a:r>
            <a:endParaRPr lang="en-US" dirty="0"/>
          </a:p>
        </p:txBody>
      </p:sp>
      <p:sp>
        <p:nvSpPr>
          <p:cNvPr id="3" name="Content Placeholder 2"/>
          <p:cNvSpPr>
            <a:spLocks noGrp="1"/>
          </p:cNvSpPr>
          <p:nvPr>
            <p:ph idx="1"/>
          </p:nvPr>
        </p:nvSpPr>
        <p:spPr>
          <a:xfrm>
            <a:off x="1143000" y="1561652"/>
            <a:ext cx="7115175" cy="4153348"/>
          </a:xfrm>
        </p:spPr>
        <p:txBody>
          <a:bodyPr>
            <a:normAutofit/>
          </a:bodyPr>
          <a:lstStyle/>
          <a:p>
            <a:r>
              <a:rPr lang="en-US" dirty="0" smtClean="0"/>
              <a:t>A. Id both statistical and policy experts for the different kinds of indicators</a:t>
            </a:r>
          </a:p>
          <a:p>
            <a:r>
              <a:rPr lang="en-US" dirty="0" smtClean="0"/>
              <a:t>B. Be prepared to ID proxies for indicators</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7620000" cy="3302258"/>
          </a:xfrm>
          <a:prstGeom prst="rect">
            <a:avLst/>
          </a:prstGeom>
          <a:noFill/>
          <a:ln w="25400">
            <a:solidFill>
              <a:schemeClr val="accent1">
                <a:lumMod val="50000"/>
                <a:alpha val="31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46330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1143000"/>
          </a:xfrm>
        </p:spPr>
        <p:txBody>
          <a:bodyPr>
            <a:normAutofit fontScale="90000"/>
          </a:bodyPr>
          <a:lstStyle/>
          <a:p>
            <a:r>
              <a:rPr lang="en-US" dirty="0" smtClean="0"/>
              <a:t>Step 3: Train Data Providers to Input National Statistics</a:t>
            </a:r>
            <a:endParaRPr lang="en-US" dirty="0"/>
          </a:p>
        </p:txBody>
      </p:sp>
      <p:pic>
        <p:nvPicPr>
          <p:cNvPr id="5" name="Picture 3"/>
          <p:cNvPicPr>
            <a:picLocks noChangeAspect="1"/>
          </p:cNvPicPr>
          <p:nvPr/>
        </p:nvPicPr>
        <p:blipFill>
          <a:blip r:embed="rId3">
            <a:extLst>
              <a:ext uri="{28A0092B-C50C-407E-A947-70E740481C1C}">
                <a14:useLocalDpi xmlns:a14="http://schemas.microsoft.com/office/drawing/2010/main" val="0"/>
              </a:ext>
            </a:extLst>
          </a:blip>
          <a:srcRect r="13547"/>
          <a:stretch>
            <a:fillRect/>
          </a:stretch>
        </p:blipFill>
        <p:spPr bwMode="auto">
          <a:xfrm>
            <a:off x="1447800" y="1981200"/>
            <a:ext cx="6344790" cy="449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0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Verify the Submitted Data</a:t>
            </a:r>
            <a:endParaRPr lang="en-US" dirty="0"/>
          </a:p>
        </p:txBody>
      </p:sp>
      <p:sp>
        <p:nvSpPr>
          <p:cNvPr id="3" name="Content Placeholder 2"/>
          <p:cNvSpPr>
            <a:spLocks noGrp="1"/>
          </p:cNvSpPr>
          <p:nvPr>
            <p:ph idx="1"/>
          </p:nvPr>
        </p:nvSpPr>
        <p:spPr/>
        <p:txBody>
          <a:bodyPr/>
          <a:lstStyle/>
          <a:p>
            <a:pPr lvl="0"/>
            <a:r>
              <a:rPr lang="en-US" dirty="0" smtClean="0"/>
              <a:t>All data submitted by providers is routed to a non-public GitHub staging area for your review and approval</a:t>
            </a:r>
            <a:endParaRPr lang="en-US" dirty="0"/>
          </a:p>
        </p:txBody>
      </p:sp>
      <p:pic>
        <p:nvPicPr>
          <p:cNvPr id="7170" name="Picture 2" descr="Z:\NRP - National Reporting Platform\Intro Toolkit\Pics\GitHub Branch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657600"/>
            <a:ext cx="8077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81400" y="6172200"/>
            <a:ext cx="2209800" cy="230832"/>
          </a:xfrm>
          <a:prstGeom prst="rect">
            <a:avLst/>
          </a:prstGeom>
          <a:noFill/>
        </p:spPr>
        <p:txBody>
          <a:bodyPr wrap="square" rtlCol="0">
            <a:spAutoFit/>
          </a:bodyPr>
          <a:lstStyle/>
          <a:p>
            <a:r>
              <a:rPr lang="en-US" sz="900" dirty="0" smtClean="0"/>
              <a:t>Image from GitHub.com</a:t>
            </a:r>
            <a:endParaRPr lang="en-US" sz="900" dirty="0"/>
          </a:p>
        </p:txBody>
      </p:sp>
    </p:spTree>
    <p:extLst>
      <p:ext uri="{BB962C8B-B14F-4D97-AF65-F5344CB8AC3E}">
        <p14:creationId xmlns:p14="http://schemas.microsoft.com/office/powerpoint/2010/main" val="312448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14400"/>
            <a:ext cx="7024744" cy="1143000"/>
          </a:xfrm>
        </p:spPr>
        <p:txBody>
          <a:bodyPr>
            <a:normAutofit fontScale="90000"/>
          </a:bodyPr>
          <a:lstStyle/>
          <a:p>
            <a:r>
              <a:rPr lang="en-US" dirty="0" smtClean="0"/>
              <a:t>What is a National Reporting Platform (NRP)?</a:t>
            </a:r>
            <a:endParaRPr lang="en-US" dirty="0"/>
          </a:p>
        </p:txBody>
      </p:sp>
      <p:sp>
        <p:nvSpPr>
          <p:cNvPr id="3" name="Content Placeholder 2"/>
          <p:cNvSpPr>
            <a:spLocks noGrp="1"/>
          </p:cNvSpPr>
          <p:nvPr>
            <p:ph idx="1"/>
          </p:nvPr>
        </p:nvSpPr>
        <p:spPr>
          <a:xfrm>
            <a:off x="914400" y="2133600"/>
            <a:ext cx="6777317" cy="3508977"/>
          </a:xfrm>
        </p:spPr>
        <p:txBody>
          <a:bodyPr>
            <a:normAutofit/>
          </a:bodyPr>
          <a:lstStyle/>
          <a:p>
            <a:r>
              <a:rPr lang="en-US" sz="2800" dirty="0"/>
              <a:t>A tool to report national statistics and metadata for the </a:t>
            </a:r>
            <a:r>
              <a:rPr lang="en-US" sz="2800" dirty="0" smtClean="0"/>
              <a:t>SDGs</a:t>
            </a:r>
          </a:p>
          <a:p>
            <a:endParaRPr lang="en-US" sz="1000" dirty="0" smtClean="0"/>
          </a:p>
          <a:p>
            <a:pPr lvl="1"/>
            <a:r>
              <a:rPr lang="en-US" sz="2000" dirty="0" smtClean="0"/>
              <a:t>An integrated website,</a:t>
            </a:r>
          </a:p>
          <a:p>
            <a:pPr lvl="1"/>
            <a:endParaRPr lang="en-US" sz="1000" dirty="0" smtClean="0"/>
          </a:p>
          <a:p>
            <a:pPr lvl="1"/>
            <a:r>
              <a:rPr lang="en-US" sz="2000" dirty="0" smtClean="0"/>
              <a:t>Databases, and</a:t>
            </a:r>
          </a:p>
          <a:p>
            <a:pPr lvl="1"/>
            <a:endParaRPr lang="en-US" sz="1000" dirty="0" smtClean="0"/>
          </a:p>
          <a:p>
            <a:pPr lvl="1"/>
            <a:r>
              <a:rPr lang="en-US" sz="2000" dirty="0" smtClean="0"/>
              <a:t>IT infrastructure.</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57600"/>
            <a:ext cx="4269484" cy="2761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35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33400"/>
            <a:ext cx="7414710" cy="1143000"/>
          </a:xfrm>
        </p:spPr>
        <p:txBody>
          <a:bodyPr>
            <a:normAutofit fontScale="90000"/>
          </a:bodyPr>
          <a:lstStyle/>
          <a:p>
            <a:r>
              <a:rPr lang="en-US" dirty="0" smtClean="0"/>
              <a:t>Step 5: Report National Statistics</a:t>
            </a:r>
            <a:endParaRPr lang="en-US" dirty="0"/>
          </a:p>
        </p:txBody>
      </p:sp>
      <p:sp>
        <p:nvSpPr>
          <p:cNvPr id="3" name="Content Placeholder 2"/>
          <p:cNvSpPr>
            <a:spLocks noGrp="1"/>
          </p:cNvSpPr>
          <p:nvPr>
            <p:ph idx="1"/>
          </p:nvPr>
        </p:nvSpPr>
        <p:spPr>
          <a:xfrm>
            <a:off x="1043492" y="1905000"/>
            <a:ext cx="6777317" cy="3508977"/>
          </a:xfrm>
        </p:spPr>
        <p:txBody>
          <a:bodyPr/>
          <a:lstStyle/>
          <a:p>
            <a:r>
              <a:rPr lang="en-US" dirty="0" smtClean="0"/>
              <a:t>A.  After your approval, the data will be publicly viewable</a:t>
            </a:r>
          </a:p>
          <a:p>
            <a:pPr marL="68580" indent="0">
              <a:buNone/>
            </a:pPr>
            <a:endParaRPr lang="en-US" sz="1400" dirty="0" smtClean="0"/>
          </a:p>
          <a:p>
            <a:r>
              <a:rPr lang="en-US" dirty="0" smtClean="0"/>
              <a:t>B. </a:t>
            </a:r>
            <a:r>
              <a:rPr lang="en-US" u="sng" dirty="0" smtClean="0"/>
              <a:t>Here is a guide </a:t>
            </a:r>
            <a:r>
              <a:rPr lang="en-US" dirty="0" smtClean="0"/>
              <a:t>on how to refresh your master site with content from the staging area</a:t>
            </a:r>
          </a:p>
          <a:p>
            <a:endParaRPr lang="en-US" dirty="0"/>
          </a:p>
        </p:txBody>
      </p:sp>
      <p:pic>
        <p:nvPicPr>
          <p:cNvPr id="3074" name="Picture 2" descr="Z:\NRP - National Reporting Platform\Intro Toolkit\Pics\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3886200"/>
            <a:ext cx="4268874" cy="2581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072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01000" cy="1143000"/>
          </a:xfrm>
        </p:spPr>
        <p:txBody>
          <a:bodyPr>
            <a:normAutofit fontScale="90000"/>
          </a:bodyPr>
          <a:lstStyle/>
          <a:p>
            <a:r>
              <a:rPr lang="en-US" dirty="0" smtClean="0"/>
              <a:t>Minimum Characteristics of an NRP</a:t>
            </a:r>
            <a:endParaRPr lang="en-US" dirty="0"/>
          </a:p>
        </p:txBody>
      </p:sp>
      <p:sp>
        <p:nvSpPr>
          <p:cNvPr id="3" name="Content Placeholder 2"/>
          <p:cNvSpPr>
            <a:spLocks noGrp="1"/>
          </p:cNvSpPr>
          <p:nvPr>
            <p:ph idx="1"/>
          </p:nvPr>
        </p:nvSpPr>
        <p:spPr>
          <a:xfrm>
            <a:off x="1043492" y="1905000"/>
            <a:ext cx="6777317" cy="3508977"/>
          </a:xfrm>
        </p:spPr>
        <p:txBody>
          <a:bodyPr/>
          <a:lstStyle/>
          <a:p>
            <a:r>
              <a:rPr lang="en-US" dirty="0" smtClean="0"/>
              <a:t>Managed by national statistical offices</a:t>
            </a:r>
          </a:p>
          <a:p>
            <a:r>
              <a:rPr lang="en-US" dirty="0" smtClean="0"/>
              <a:t>Features official statistics and metadata</a:t>
            </a:r>
          </a:p>
          <a:p>
            <a:r>
              <a:rPr lang="en-US" dirty="0" smtClean="0"/>
              <a:t>Is publicly accessible</a:t>
            </a:r>
          </a:p>
          <a:p>
            <a:r>
              <a:rPr lang="en-US" dirty="0" smtClean="0"/>
              <a:t>Allows for feedback from data users</a:t>
            </a:r>
          </a:p>
          <a:p>
            <a:r>
              <a:rPr lang="en-US" dirty="0" smtClean="0"/>
              <a:t>Features open source (free) technology </a:t>
            </a:r>
            <a:endParaRPr lang="en-US" dirty="0"/>
          </a:p>
        </p:txBody>
      </p:sp>
      <p:grpSp>
        <p:nvGrpSpPr>
          <p:cNvPr id="4" name="Group 3"/>
          <p:cNvGrpSpPr/>
          <p:nvPr/>
        </p:nvGrpSpPr>
        <p:grpSpPr>
          <a:xfrm>
            <a:off x="3048000" y="4267200"/>
            <a:ext cx="2514600" cy="2136775"/>
            <a:chOff x="1447800" y="4650271"/>
            <a:chExt cx="2133600" cy="1831975"/>
          </a:xfrm>
        </p:grpSpPr>
        <p:pic>
          <p:nvPicPr>
            <p:cNvPr id="4098" name="Picture 2" descr="Z:\NRP - National Reporting Platform\Intro Toolkit\Pics\Person at Comp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3064" y="5142075"/>
              <a:ext cx="1228336" cy="134017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Z:\NRP - National Reporting Platform\Intro Toolkit\Pics\speech-bubble-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4650271"/>
              <a:ext cx="788988" cy="6651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2789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Choose an NRP?</a:t>
            </a:r>
            <a:endParaRPr lang="en-US" dirty="0"/>
          </a:p>
        </p:txBody>
      </p:sp>
      <p:sp>
        <p:nvSpPr>
          <p:cNvPr id="3" name="Content Placeholder 2"/>
          <p:cNvSpPr>
            <a:spLocks noGrp="1"/>
          </p:cNvSpPr>
          <p:nvPr>
            <p:ph idx="1"/>
          </p:nvPr>
        </p:nvSpPr>
        <p:spPr>
          <a:xfrm>
            <a:off x="3810000" y="2739423"/>
            <a:ext cx="4519108" cy="3508977"/>
          </a:xfrm>
        </p:spPr>
        <p:txBody>
          <a:bodyPr/>
          <a:lstStyle/>
          <a:p>
            <a:r>
              <a:rPr lang="en-US" dirty="0" smtClean="0"/>
              <a:t>An NRP makes it easy to</a:t>
            </a:r>
          </a:p>
          <a:p>
            <a:pPr lvl="1"/>
            <a:r>
              <a:rPr lang="en-US" dirty="0" smtClean="0"/>
              <a:t>Gather,</a:t>
            </a:r>
          </a:p>
          <a:p>
            <a:pPr lvl="1"/>
            <a:r>
              <a:rPr lang="en-US" dirty="0" smtClean="0"/>
              <a:t>Report,</a:t>
            </a:r>
          </a:p>
          <a:p>
            <a:pPr lvl="1"/>
            <a:r>
              <a:rPr lang="en-US" dirty="0" smtClean="0"/>
              <a:t>Access, and</a:t>
            </a:r>
          </a:p>
          <a:p>
            <a:pPr lvl="1"/>
            <a:r>
              <a:rPr lang="en-US" dirty="0" smtClean="0"/>
              <a:t>Communicate</a:t>
            </a:r>
          </a:p>
          <a:p>
            <a:pPr marL="365760" lvl="1" indent="0">
              <a:buNone/>
            </a:pPr>
            <a:endParaRPr lang="en-US" dirty="0"/>
          </a:p>
        </p:txBody>
      </p:sp>
      <p:pic>
        <p:nvPicPr>
          <p:cNvPr id="2050" name="Picture 2" descr="Z:\NRP - National Reporting Platform\Intro Toolkit\Pics\Check Mark.m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90794"/>
            <a:ext cx="2743200" cy="274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23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the US NRP cost?</a:t>
            </a:r>
            <a:endParaRPr lang="en-US" dirty="0"/>
          </a:p>
        </p:txBody>
      </p:sp>
      <p:sp>
        <p:nvSpPr>
          <p:cNvPr id="3" name="Content Placeholder 2"/>
          <p:cNvSpPr>
            <a:spLocks noGrp="1"/>
          </p:cNvSpPr>
          <p:nvPr>
            <p:ph idx="1"/>
          </p:nvPr>
        </p:nvSpPr>
        <p:spPr>
          <a:xfrm>
            <a:off x="3200400" y="3505200"/>
            <a:ext cx="3200400" cy="1524000"/>
          </a:xfrm>
        </p:spPr>
        <p:txBody>
          <a:bodyPr>
            <a:noAutofit/>
          </a:bodyPr>
          <a:lstStyle/>
          <a:p>
            <a:pPr marL="68580" indent="0">
              <a:buNone/>
            </a:pPr>
            <a:r>
              <a:rPr lang="en-US" sz="4000" b="1" u="sng" dirty="0" smtClean="0"/>
              <a:t>Nothing</a:t>
            </a:r>
            <a:endParaRPr lang="en-US" sz="4000" b="1" u="sng" dirty="0"/>
          </a:p>
        </p:txBody>
      </p:sp>
      <p:sp>
        <p:nvSpPr>
          <p:cNvPr id="4" name="Content Placeholder 2"/>
          <p:cNvSpPr txBox="1">
            <a:spLocks/>
          </p:cNvSpPr>
          <p:nvPr/>
        </p:nvSpPr>
        <p:spPr>
          <a:xfrm>
            <a:off x="1066800" y="2819400"/>
            <a:ext cx="6400800" cy="838200"/>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r>
              <a:rPr lang="en-US" sz="2000" dirty="0" smtClean="0"/>
              <a:t>With minimal staff time</a:t>
            </a:r>
            <a:endParaRPr lang="en-US" sz="2000" dirty="0"/>
          </a:p>
        </p:txBody>
      </p:sp>
    </p:spTree>
    <p:extLst>
      <p:ext uri="{BB962C8B-B14F-4D97-AF65-F5344CB8AC3E}">
        <p14:creationId xmlns:p14="http://schemas.microsoft.com/office/powerpoint/2010/main" val="49069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p:txBody>
          <a:bodyPr>
            <a:normAutofit lnSpcReduction="10000"/>
          </a:bodyPr>
          <a:lstStyle/>
          <a:p>
            <a:r>
              <a:rPr lang="en-US" dirty="0" smtClean="0"/>
              <a:t>Backend Requirements</a:t>
            </a:r>
          </a:p>
          <a:p>
            <a:pPr lvl="1"/>
            <a:r>
              <a:rPr lang="en-US" b="1" u="sng" dirty="0">
                <a:hlinkClick r:id="rId3"/>
              </a:rPr>
              <a:t>GitHub</a:t>
            </a:r>
            <a:r>
              <a:rPr lang="en-US" b="1" dirty="0"/>
              <a:t>:</a:t>
            </a:r>
            <a:r>
              <a:rPr lang="en-US" dirty="0"/>
              <a:t> Use the website </a:t>
            </a:r>
            <a:r>
              <a:rPr lang="en-US" i="1" dirty="0"/>
              <a:t>GitHub</a:t>
            </a:r>
            <a:r>
              <a:rPr lang="en-US" dirty="0"/>
              <a:t> and </a:t>
            </a:r>
            <a:r>
              <a:rPr lang="en-US" u="sng" dirty="0">
                <a:hlinkClick r:id="rId4"/>
              </a:rPr>
              <a:t>install </a:t>
            </a:r>
            <a:r>
              <a:rPr lang="en-US" i="1" u="sng" dirty="0">
                <a:hlinkClick r:id="rId4"/>
              </a:rPr>
              <a:t>GitHub</a:t>
            </a:r>
            <a:r>
              <a:rPr lang="en-US" dirty="0"/>
              <a:t> software.  </a:t>
            </a:r>
            <a:r>
              <a:rPr lang="en-US" u="sng" dirty="0">
                <a:hlinkClick r:id="rId5"/>
              </a:rPr>
              <a:t>Host the NRP</a:t>
            </a:r>
            <a:r>
              <a:rPr lang="en-US" dirty="0"/>
              <a:t> on either </a:t>
            </a:r>
            <a:r>
              <a:rPr lang="en-US" i="1" dirty="0"/>
              <a:t>Chrome, Firefox, Safari, Microsoft Edge</a:t>
            </a:r>
            <a:r>
              <a:rPr lang="en-US" dirty="0"/>
              <a:t>, or </a:t>
            </a:r>
            <a:r>
              <a:rPr lang="en-US" i="1" dirty="0"/>
              <a:t>Internet Explorer</a:t>
            </a:r>
            <a:r>
              <a:rPr lang="en-US" dirty="0"/>
              <a:t>. </a:t>
            </a:r>
            <a:endParaRPr lang="en-US" sz="1800" dirty="0"/>
          </a:p>
          <a:p>
            <a:pPr lvl="1"/>
            <a:r>
              <a:rPr lang="en-US" b="1" u="sng" dirty="0">
                <a:hlinkClick r:id="rId6"/>
              </a:rPr>
              <a:t>Jekyll</a:t>
            </a:r>
            <a:r>
              <a:rPr lang="en-US" b="1" dirty="0"/>
              <a:t>:</a:t>
            </a:r>
            <a:r>
              <a:rPr lang="en-US" dirty="0"/>
              <a:t> Use </a:t>
            </a:r>
            <a:r>
              <a:rPr lang="en-US" i="1" u="sng" dirty="0">
                <a:hlinkClick r:id="rId7"/>
              </a:rPr>
              <a:t>Jekyll</a:t>
            </a:r>
            <a:r>
              <a:rPr lang="en-US" dirty="0"/>
              <a:t> to construct your webpage on </a:t>
            </a:r>
            <a:r>
              <a:rPr lang="en-US" i="1" dirty="0"/>
              <a:t>GitHub</a:t>
            </a:r>
            <a:r>
              <a:rPr lang="en-US" dirty="0"/>
              <a:t>.  It uses the coding language </a:t>
            </a:r>
            <a:r>
              <a:rPr lang="en-US" i="1" u="sng" dirty="0">
                <a:hlinkClick r:id="rId8"/>
              </a:rPr>
              <a:t>Ruby</a:t>
            </a:r>
            <a:r>
              <a:rPr lang="en-US" dirty="0"/>
              <a:t>. </a:t>
            </a:r>
            <a:endParaRPr lang="en-US" sz="1800" dirty="0"/>
          </a:p>
          <a:p>
            <a:pPr lvl="1"/>
            <a:r>
              <a:rPr lang="en-US" b="1" u="sng" dirty="0">
                <a:hlinkClick r:id="rId9"/>
              </a:rPr>
              <a:t>Prose.io</a:t>
            </a:r>
            <a:r>
              <a:rPr lang="en-US" b="1" dirty="0"/>
              <a:t>:</a:t>
            </a:r>
            <a:r>
              <a:rPr lang="en-US" dirty="0"/>
              <a:t> Use </a:t>
            </a:r>
            <a:r>
              <a:rPr lang="en-US" i="1" u="sng" dirty="0">
                <a:hlinkClick r:id="rId10"/>
              </a:rPr>
              <a:t>Prose.io</a:t>
            </a:r>
            <a:r>
              <a:rPr lang="en-US" dirty="0"/>
              <a:t> to create, edit, delete, and save your content directly on </a:t>
            </a:r>
            <a:r>
              <a:rPr lang="en-US" i="1" dirty="0"/>
              <a:t>GitHub</a:t>
            </a:r>
            <a:r>
              <a:rPr lang="en-US" dirty="0"/>
              <a:t>.</a:t>
            </a:r>
            <a:endParaRPr lang="en-US" sz="1800" dirty="0"/>
          </a:p>
          <a:p>
            <a:pPr lvl="1"/>
            <a:endParaRPr lang="en-US" dirty="0"/>
          </a:p>
        </p:txBody>
      </p:sp>
    </p:spTree>
    <p:extLst>
      <p:ext uri="{BB962C8B-B14F-4D97-AF65-F5344CB8AC3E}">
        <p14:creationId xmlns:p14="http://schemas.microsoft.com/office/powerpoint/2010/main" val="101887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p:txBody>
          <a:bodyPr>
            <a:normAutofit/>
          </a:bodyPr>
          <a:lstStyle/>
          <a:p>
            <a:r>
              <a:rPr lang="en-US" dirty="0" smtClean="0"/>
              <a:t>Frontend Requirements</a:t>
            </a:r>
          </a:p>
          <a:p>
            <a:pPr lvl="1"/>
            <a:r>
              <a:rPr lang="en-US" b="1" u="sng" dirty="0">
                <a:hlinkClick r:id="rId3"/>
              </a:rPr>
              <a:t>U.S. Web Design Standards</a:t>
            </a:r>
            <a:r>
              <a:rPr lang="en-US" dirty="0"/>
              <a:t>:</a:t>
            </a:r>
            <a:r>
              <a:rPr lang="en-US" b="1" dirty="0"/>
              <a:t> </a:t>
            </a:r>
            <a:r>
              <a:rPr lang="en-US" dirty="0"/>
              <a:t>U.S. Web Design Standards provides guides for developers and designers with design resources and code.</a:t>
            </a:r>
            <a:endParaRPr lang="en-US" sz="1800" dirty="0"/>
          </a:p>
          <a:p>
            <a:pPr lvl="1"/>
            <a:r>
              <a:rPr lang="en-US" b="1" u="sng" dirty="0">
                <a:hlinkClick r:id="rId4"/>
              </a:rPr>
              <a:t>Chartist.js</a:t>
            </a:r>
            <a:r>
              <a:rPr lang="en-US" dirty="0"/>
              <a:t>: Chartist is a charting library that offers customizable and responsive charts.</a:t>
            </a:r>
            <a:endParaRPr lang="en-US" sz="1800" dirty="0"/>
          </a:p>
          <a:p>
            <a:pPr lvl="1"/>
            <a:endParaRPr lang="en-US" dirty="0"/>
          </a:p>
        </p:txBody>
      </p:sp>
    </p:spTree>
    <p:extLst>
      <p:ext uri="{BB962C8B-B14F-4D97-AF65-F5344CB8AC3E}">
        <p14:creationId xmlns:p14="http://schemas.microsoft.com/office/powerpoint/2010/main" val="39488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IT requirements for the NRP?</a:t>
            </a:r>
            <a:endParaRPr lang="en-US" dirty="0"/>
          </a:p>
        </p:txBody>
      </p:sp>
      <p:sp>
        <p:nvSpPr>
          <p:cNvPr id="3" name="Content Placeholder 2"/>
          <p:cNvSpPr>
            <a:spLocks noGrp="1"/>
          </p:cNvSpPr>
          <p:nvPr>
            <p:ph idx="1"/>
          </p:nvPr>
        </p:nvSpPr>
        <p:spPr>
          <a:xfrm>
            <a:off x="685800" y="2358423"/>
            <a:ext cx="4290508" cy="3508977"/>
          </a:xfrm>
        </p:spPr>
        <p:txBody>
          <a:bodyPr>
            <a:normAutofit/>
          </a:bodyPr>
          <a:lstStyle/>
          <a:p>
            <a:r>
              <a:rPr lang="en-US" dirty="0" smtClean="0"/>
              <a:t>Recommended Skills</a:t>
            </a:r>
          </a:p>
          <a:p>
            <a:pPr marL="68580" indent="0">
              <a:buNone/>
            </a:pPr>
            <a:endParaRPr lang="en-US" sz="1050" dirty="0" smtClean="0"/>
          </a:p>
          <a:p>
            <a:pPr lvl="1"/>
            <a:r>
              <a:rPr lang="en-US" sz="2000" dirty="0" smtClean="0"/>
              <a:t>GitHub, </a:t>
            </a:r>
            <a:r>
              <a:rPr lang="en-US" sz="2000" dirty="0" err="1" smtClean="0"/>
              <a:t>Git</a:t>
            </a:r>
            <a:r>
              <a:rPr lang="en-US" sz="2000" dirty="0" smtClean="0"/>
              <a:t>, and basic web development (html and CSS)</a:t>
            </a:r>
          </a:p>
          <a:p>
            <a:pPr lvl="1"/>
            <a:endParaRPr lang="en-US" sz="1000" dirty="0" smtClean="0"/>
          </a:p>
          <a:p>
            <a:pPr lvl="1"/>
            <a:r>
              <a:rPr lang="en-US" sz="2000" dirty="0" err="1" smtClean="0"/>
              <a:t>Javascript</a:t>
            </a:r>
            <a:r>
              <a:rPr lang="en-US" sz="2000" dirty="0" smtClean="0"/>
              <a:t> and Ruby</a:t>
            </a:r>
            <a:endParaRPr lang="en-US" sz="2000" dirty="0"/>
          </a:p>
          <a:p>
            <a:pPr lvl="1"/>
            <a:endParaRPr lang="en-US" dirty="0"/>
          </a:p>
        </p:txBody>
      </p:sp>
      <p:pic>
        <p:nvPicPr>
          <p:cNvPr id="4098" name="Picture 2" descr="Z:\NRP - National Reporting Platform\Intro Toolkit\Pics\tool-b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276600"/>
            <a:ext cx="4124326" cy="324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33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338510" cy="1143000"/>
          </a:xfrm>
        </p:spPr>
        <p:txBody>
          <a:bodyPr>
            <a:normAutofit fontScale="90000"/>
          </a:bodyPr>
          <a:lstStyle/>
          <a:p>
            <a:r>
              <a:rPr lang="en-US" dirty="0" smtClean="0"/>
              <a:t>How Do We Create Our </a:t>
            </a:r>
            <a:br>
              <a:rPr lang="en-US" dirty="0" smtClean="0"/>
            </a:br>
            <a:r>
              <a:rPr lang="en-US" dirty="0" smtClean="0"/>
              <a:t>Own NRP?</a:t>
            </a:r>
            <a:endParaRPr lang="en-US" dirty="0"/>
          </a:p>
        </p:txBody>
      </p:sp>
      <p:sp>
        <p:nvSpPr>
          <p:cNvPr id="3" name="Content Placeholder 2"/>
          <p:cNvSpPr>
            <a:spLocks noGrp="1"/>
          </p:cNvSpPr>
          <p:nvPr>
            <p:ph idx="1"/>
          </p:nvPr>
        </p:nvSpPr>
        <p:spPr>
          <a:xfrm>
            <a:off x="1043492" y="2323652"/>
            <a:ext cx="6777317" cy="3467548"/>
          </a:xfrm>
        </p:spPr>
        <p:txBody>
          <a:bodyPr>
            <a:normAutofit/>
          </a:bodyPr>
          <a:lstStyle/>
          <a:p>
            <a:r>
              <a:rPr lang="en-US" dirty="0" smtClean="0"/>
              <a:t>Step 1: Start with GitHub</a:t>
            </a:r>
          </a:p>
          <a:p>
            <a:endParaRPr lang="en-US" dirty="0" smtClean="0"/>
          </a:p>
          <a:p>
            <a:r>
              <a:rPr lang="en-US" dirty="0" smtClean="0"/>
              <a:t>Step 2: Fork or “copy” the NRP code</a:t>
            </a:r>
          </a:p>
          <a:p>
            <a:endParaRPr lang="en-US" dirty="0" smtClean="0"/>
          </a:p>
          <a:p>
            <a:r>
              <a:rPr lang="en-US" dirty="0" smtClean="0"/>
              <a:t>Step 3: Customize your NRP</a:t>
            </a:r>
          </a:p>
          <a:p>
            <a:endParaRPr lang="en-US" dirty="0" smtClean="0"/>
          </a:p>
          <a:p>
            <a:r>
              <a:rPr lang="en-US" dirty="0" smtClean="0"/>
              <a:t>Step 4: Turn the NRP code into a website</a:t>
            </a:r>
            <a:endParaRPr lang="en-US" dirty="0"/>
          </a:p>
        </p:txBody>
      </p:sp>
      <p:cxnSp>
        <p:nvCxnSpPr>
          <p:cNvPr id="7" name="Straight Arrow Connector 6"/>
          <p:cNvCxnSpPr/>
          <p:nvPr/>
        </p:nvCxnSpPr>
        <p:spPr>
          <a:xfrm>
            <a:off x="1828800" y="2895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3733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28800" y="4648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3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390</TotalTime>
  <Words>2134</Words>
  <Application>Microsoft Office PowerPoint</Application>
  <PresentationFormat>On-screen Show (4:3)</PresentationFormat>
  <Paragraphs>209</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Austin</vt:lpstr>
      <vt:lpstr>National  Reporting  Platform</vt:lpstr>
      <vt:lpstr>What is a National Reporting Platform (NRP)?</vt:lpstr>
      <vt:lpstr>Minimum Characteristics of an NRP</vt:lpstr>
      <vt:lpstr>Why Choose an NRP?</vt:lpstr>
      <vt:lpstr>What does the US NRP cost?</vt:lpstr>
      <vt:lpstr>What are the IT requirements for the NRP?</vt:lpstr>
      <vt:lpstr>What are the IT requirements for the NRP?</vt:lpstr>
      <vt:lpstr>What are the IT requirements for the NRP?</vt:lpstr>
      <vt:lpstr>How Do We Create Our  Own NRP?</vt:lpstr>
      <vt:lpstr>Case Study: the UK</vt:lpstr>
      <vt:lpstr>Step 1: Start with GitHub</vt:lpstr>
      <vt:lpstr>Step 2: Fork “copy” the Code</vt:lpstr>
      <vt:lpstr>Step 3: Customize your NRP</vt:lpstr>
      <vt:lpstr>Step 4: Turn the code into a website</vt:lpstr>
      <vt:lpstr>How Do We Put Our Own Statistics into the NRP?</vt:lpstr>
      <vt:lpstr>Step 1: Conduct a Needs Assessment</vt:lpstr>
      <vt:lpstr>Step 2: Identify the Data Providers</vt:lpstr>
      <vt:lpstr>Step 3: Train Data Providers to Input National Statistics</vt:lpstr>
      <vt:lpstr>Step 4: Verify the Submitted Data</vt:lpstr>
      <vt:lpstr>Step 5: Report National Statistics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Steers, Christalyn M</dc:creator>
  <cp:lastModifiedBy>SteersCM</cp:lastModifiedBy>
  <cp:revision>129</cp:revision>
  <dcterms:created xsi:type="dcterms:W3CDTF">2006-08-16T00:00:00Z</dcterms:created>
  <dcterms:modified xsi:type="dcterms:W3CDTF">2017-04-28T17:17:36Z</dcterms:modified>
</cp:coreProperties>
</file>