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2"/>
  </p:notesMasterIdLst>
  <p:handoutMasterIdLst>
    <p:handoutMasterId r:id="rId33"/>
  </p:handoutMasterIdLst>
  <p:sldIdLst>
    <p:sldId id="257" r:id="rId2"/>
    <p:sldId id="372" r:id="rId3"/>
    <p:sldId id="368" r:id="rId4"/>
    <p:sldId id="350" r:id="rId5"/>
    <p:sldId id="352" r:id="rId6"/>
    <p:sldId id="353" r:id="rId7"/>
    <p:sldId id="373" r:id="rId8"/>
    <p:sldId id="387" r:id="rId9"/>
    <p:sldId id="354" r:id="rId10"/>
    <p:sldId id="374" r:id="rId11"/>
    <p:sldId id="356" r:id="rId12"/>
    <p:sldId id="357" r:id="rId13"/>
    <p:sldId id="370" r:id="rId14"/>
    <p:sldId id="375" r:id="rId15"/>
    <p:sldId id="378" r:id="rId16"/>
    <p:sldId id="377" r:id="rId17"/>
    <p:sldId id="379" r:id="rId18"/>
    <p:sldId id="380" r:id="rId19"/>
    <p:sldId id="381" r:id="rId20"/>
    <p:sldId id="382" r:id="rId21"/>
    <p:sldId id="384" r:id="rId22"/>
    <p:sldId id="388" r:id="rId23"/>
    <p:sldId id="389" r:id="rId24"/>
    <p:sldId id="386" r:id="rId25"/>
    <p:sldId id="355" r:id="rId26"/>
    <p:sldId id="367" r:id="rId27"/>
    <p:sldId id="376" r:id="rId28"/>
    <p:sldId id="359" r:id="rId29"/>
    <p:sldId id="360" r:id="rId30"/>
    <p:sldId id="358" r:id="rId3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 Jennifer E. EOP/OMB" initials="PJE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A50021"/>
    <a:srgbClr val="008000"/>
    <a:srgbClr val="8EC25E"/>
    <a:srgbClr val="74C15F"/>
    <a:srgbClr val="000099"/>
    <a:srgbClr val="660066"/>
    <a:srgbClr val="99CCFF"/>
    <a:srgbClr val="80008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83577" autoAdjust="0"/>
  </p:normalViewPr>
  <p:slideViewPr>
    <p:cSldViewPr>
      <p:cViewPr>
        <p:scale>
          <a:sx n="82" d="100"/>
          <a:sy n="82" d="100"/>
        </p:scale>
        <p:origin x="-9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5539"/>
    </p:cViewPr>
  </p:sorterViewPr>
  <p:notesViewPr>
    <p:cSldViewPr>
      <p:cViewPr varScale="1">
        <p:scale>
          <a:sx n="41" d="100"/>
          <a:sy n="41" d="100"/>
        </p:scale>
        <p:origin x="206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oleObject" Target="../embeddings/oleObject1.bin"/><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52326636740501"/>
          <c:y val="0.15466073799598579"/>
          <c:w val="0.65052697852020835"/>
          <c:h val="0.78614272039524469"/>
        </c:manualLayout>
      </c:layout>
      <c:pieChart>
        <c:varyColors val="1"/>
        <c:ser>
          <c:idx val="0"/>
          <c:order val="0"/>
          <c:tx>
            <c:strRef>
              <c:f>'[Copy of 20160826_Master_Indicator_Database.xlsx]Posted'!$E$22:$I$22</c:f>
              <c:strCache>
                <c:ptCount val="5"/>
                <c:pt idx="0">
                  <c:v>37%</c:v>
                </c:pt>
                <c:pt idx="1">
                  <c:v>11%</c:v>
                </c:pt>
                <c:pt idx="2">
                  <c:v>7%</c:v>
                </c:pt>
                <c:pt idx="3">
                  <c:v>11%</c:v>
                </c:pt>
                <c:pt idx="4">
                  <c:v>35%</c:v>
                </c:pt>
              </c:strCache>
            </c:strRef>
          </c:tx>
          <c:dPt>
            <c:idx val="0"/>
            <c:bubble3D val="0"/>
            <c:spPr>
              <a:solidFill>
                <a:schemeClr val="accent3">
                  <a:lumMod val="5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3202-4B8E-A3DB-2AD595D83AC8}"/>
              </c:ext>
            </c:extLst>
          </c:dPt>
          <c:dPt>
            <c:idx val="1"/>
            <c:bubble3D val="0"/>
            <c:spPr>
              <a:solidFill>
                <a:schemeClr val="accent3">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3202-4B8E-A3DB-2AD595D83AC8}"/>
              </c:ext>
            </c:extLst>
          </c:dPt>
          <c:dPt>
            <c:idx val="2"/>
            <c:bubble3D val="0"/>
            <c:spPr>
              <a:solidFill>
                <a:schemeClr val="accent3">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3202-4B8E-A3DB-2AD595D83AC8}"/>
              </c:ext>
            </c:extLst>
          </c:dPt>
          <c:dPt>
            <c:idx val="3"/>
            <c:bubble3D val="0"/>
            <c:spPr>
              <a:solidFill>
                <a:schemeClr val="accent3">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3202-4B8E-A3DB-2AD595D83AC8}"/>
              </c:ext>
            </c:extLst>
          </c:dPt>
          <c:dPt>
            <c:idx val="4"/>
            <c:bubble3D val="0"/>
            <c:spPr>
              <a:solidFill>
                <a:schemeClr val="accent3">
                  <a:lumMod val="20000"/>
                  <a:lumOff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3202-4B8E-A3DB-2AD595D83AC8}"/>
              </c:ext>
            </c:extLst>
          </c:dPt>
          <c:dLbls>
            <c:dLbl>
              <c:idx val="0"/>
              <c:layout>
                <c:manualLayout>
                  <c:x val="-1.0288065843621399E-2"/>
                  <c:y val="-0.23806107409650717"/>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33642870487768156"/>
                      <c:h val="0.11388227307986799"/>
                    </c:manualLayout>
                  </c15:layout>
                </c:ext>
                <c:ext xmlns:c16="http://schemas.microsoft.com/office/drawing/2014/chart" uri="{C3380CC4-5D6E-409C-BE32-E72D297353CC}">
                  <c16:uniqueId val="{00000001-3202-4B8E-A3DB-2AD595D83AC8}"/>
                </c:ext>
              </c:extLst>
            </c:dLbl>
            <c:dLbl>
              <c:idx val="1"/>
              <c:layout>
                <c:manualLayout>
                  <c:x val="6.8026526055355724E-2"/>
                  <c:y val="-4.6559225437818562E-2"/>
                </c:manualLayout>
              </c:layout>
              <c:showLegendKey val="0"/>
              <c:showVal val="1"/>
              <c:showCatName val="1"/>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3202-4B8E-A3DB-2AD595D83AC8}"/>
                </c:ext>
              </c:extLst>
            </c:dLbl>
            <c:dLbl>
              <c:idx val="2"/>
              <c:layout>
                <c:manualLayout>
                  <c:x val="7.696963760663296E-2"/>
                  <c:y val="6.6373620818625375E-3"/>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41462506371223296"/>
                      <c:h val="4.7140155097788156E-2"/>
                    </c:manualLayout>
                  </c15:layout>
                </c:ext>
                <c:ext xmlns:c16="http://schemas.microsoft.com/office/drawing/2014/chart" uri="{C3380CC4-5D6E-409C-BE32-E72D297353CC}">
                  <c16:uniqueId val="{00000005-3202-4B8E-A3DB-2AD595D83AC8}"/>
                </c:ext>
              </c:extLst>
            </c:dLbl>
            <c:dLbl>
              <c:idx val="3"/>
              <c:layout>
                <c:manualLayout>
                  <c:x val="-0.10873578605024063"/>
                  <c:y val="-6.1418667941930211E-2"/>
                </c:manualLayout>
              </c:layout>
              <c:showLegendKey val="0"/>
              <c:showVal val="1"/>
              <c:showCatName val="1"/>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3202-4B8E-A3DB-2AD595D83AC8}"/>
                </c:ext>
              </c:extLst>
            </c:dLbl>
            <c:dLbl>
              <c:idx val="4"/>
              <c:layout>
                <c:manualLayout>
                  <c:x val="1.0288065843621399E-2"/>
                  <c:y val="-0.13743680597617608"/>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33009303346411351"/>
                      <c:h val="0.1358430591242365"/>
                    </c:manualLayout>
                  </c15:layout>
                </c:ext>
                <c:ext xmlns:c16="http://schemas.microsoft.com/office/drawing/2014/chart" uri="{C3380CC4-5D6E-409C-BE32-E72D297353CC}">
                  <c16:uniqueId val="{00000009-3202-4B8E-A3DB-2AD595D83AC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'[Copy of 20160826_Master_Indicator_Database.xlsx]Posted'!$E$1:$I$1</c:f>
              <c:strCache>
                <c:ptCount val="5"/>
                <c:pt idx="0">
                  <c:v>Reported</c:v>
                </c:pt>
                <c:pt idx="1">
                  <c:v>Assigned</c:v>
                </c:pt>
                <c:pt idx="2">
                  <c:v>Checking</c:v>
                </c:pt>
                <c:pt idx="3">
                  <c:v>Policy Input</c:v>
                </c:pt>
                <c:pt idx="4">
                  <c:v>Unknown</c:v>
                </c:pt>
              </c:strCache>
            </c:strRef>
          </c:cat>
          <c:val>
            <c:numRef>
              <c:f>'[Copy of 20160826_Master_Indicator_Database.xlsx]Posted'!$E$22:$I$22</c:f>
              <c:numCache>
                <c:formatCode>0%</c:formatCode>
                <c:ptCount val="5"/>
                <c:pt idx="0">
                  <c:v>0.36864406779661019</c:v>
                </c:pt>
                <c:pt idx="1">
                  <c:v>0.1059322033898305</c:v>
                </c:pt>
                <c:pt idx="2">
                  <c:v>6.7796610169491525E-2</c:v>
                </c:pt>
                <c:pt idx="3">
                  <c:v>0.1059322033898305</c:v>
                </c:pt>
                <c:pt idx="4">
                  <c:v>0.35169491525423729</c:v>
                </c:pt>
              </c:numCache>
            </c:numRef>
          </c:val>
          <c:extLst xmlns:c16r2="http://schemas.microsoft.com/office/drawing/2015/06/chart">
            <c:ext xmlns:c16="http://schemas.microsoft.com/office/drawing/2014/chart" uri="{C3380CC4-5D6E-409C-BE32-E72D297353CC}">
              <c16:uniqueId val="{0000000A-3202-4B8E-A3DB-2AD595D83A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51203" name="Rectangle 3"/>
          <p:cNvSpPr>
            <a:spLocks noGrp="1" noChangeArrowheads="1"/>
          </p:cNvSpPr>
          <p:nvPr>
            <p:ph type="dt" sz="quarter"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51204"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51205"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BFB41B-5919-426E-93AA-E4606091DB9A}" type="slidenum">
              <a:rPr lang="en-US"/>
              <a:pPr>
                <a:defRPr/>
              </a:pPr>
              <a:t>‹#›</a:t>
            </a:fld>
            <a:endParaRPr lang="en-US" dirty="0"/>
          </a:p>
        </p:txBody>
      </p:sp>
    </p:spTree>
    <p:extLst>
      <p:ext uri="{BB962C8B-B14F-4D97-AF65-F5344CB8AC3E}">
        <p14:creationId xmlns:p14="http://schemas.microsoft.com/office/powerpoint/2010/main" val="540532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41987"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934720" y="4416426"/>
            <a:ext cx="514096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990"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41991"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E44547D-0067-4EDB-B422-050253F52E75}" type="slidenum">
              <a:rPr lang="en-US"/>
              <a:pPr>
                <a:defRPr/>
              </a:pPr>
              <a:t>‹#›</a:t>
            </a:fld>
            <a:endParaRPr lang="en-US" dirty="0"/>
          </a:p>
        </p:txBody>
      </p:sp>
    </p:spTree>
    <p:extLst>
      <p:ext uri="{BB962C8B-B14F-4D97-AF65-F5344CB8AC3E}">
        <p14:creationId xmlns:p14="http://schemas.microsoft.com/office/powerpoint/2010/main" val="3458550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altLang="en-US" dirty="0" smtClean="0"/>
              <a:t>Good morning. We</a:t>
            </a:r>
            <a:r>
              <a:rPr lang="en-US" altLang="en-US" baseline="0" dirty="0" smtClean="0"/>
              <a:t> represent the Office of the US Chief Statistician. It is our great pleasure to speak with you today about how our office has approached the extensive reporting requirements associated with the Sustainable Development Goals. We will discuss our reflections on the reporting challenges, our thinking on developing a solution, and the progress we have made to date. We will also describe collaborations we have had with national statistical offices in other countries, and how we have worked together to identify and develop enhancements to this and similar platforms. Our NRP platform is open source, which means it is free to anyone. We want to share it and to learn from others how to enhance it. We hope if you may be interested in learning more that you will contact us.</a:t>
            </a:r>
            <a:endParaRPr lang="en-US" altLang="en-US" dirty="0" smtClean="0"/>
          </a:p>
        </p:txBody>
      </p:sp>
      <p:sp>
        <p:nvSpPr>
          <p:cNvPr id="19460" name="Slide Number Placeholder 3"/>
          <p:cNvSpPr>
            <a:spLocks noGrp="1"/>
          </p:cNvSpPr>
          <p:nvPr>
            <p:ph type="sldNum" sz="quarter" idx="5"/>
          </p:nvPr>
        </p:nvSpPr>
        <p:spPr>
          <a:noFill/>
        </p:spPr>
        <p:txBody>
          <a:bodyPr/>
          <a:lstStyle/>
          <a:p>
            <a:fld id="{0AD5A9F4-A113-43F8-93BD-237A31DFD30E}" type="slidenum">
              <a:rPr lang="en-US" smtClean="0"/>
              <a:pPr/>
              <a:t>1</a:t>
            </a:fld>
            <a:endParaRPr lang="en-US" dirty="0" smtClean="0"/>
          </a:p>
        </p:txBody>
      </p:sp>
    </p:spTree>
    <p:extLst>
      <p:ext uri="{BB962C8B-B14F-4D97-AF65-F5344CB8AC3E}">
        <p14:creationId xmlns:p14="http://schemas.microsoft.com/office/powerpoint/2010/main" val="364412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 clicking on the icon</a:t>
            </a:r>
            <a:r>
              <a:rPr lang="en-US" altLang="en-US" baseline="0" dirty="0" smtClean="0"/>
              <a:t> corresponding to the SDG goal of interest (here, we clicked on SDG 3, health), you see the global indicators associated with that goal. Indicators that have been populated with national statistics appear in purple font. Agencies are able to provide statistics as they become available. </a:t>
            </a:r>
            <a:endParaRPr lang="en-US" altLang="en-US" dirty="0" smtClean="0"/>
          </a:p>
          <a:p>
            <a:endParaRPr lang="en-US" altLang="en-US" dirty="0"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C6C50-30C3-4294-A09A-74419F05E241}" type="slidenum">
              <a:rPr lang="en-US" altLang="en-US" sz="1200" smtClean="0"/>
              <a:pPr/>
              <a:t>10</a:t>
            </a:fld>
            <a:endParaRPr lang="en-US" altLang="en-US" sz="1200" dirty="0" smtClean="0"/>
          </a:p>
        </p:txBody>
      </p:sp>
    </p:spTree>
    <p:extLst>
      <p:ext uri="{BB962C8B-B14F-4D97-AF65-F5344CB8AC3E}">
        <p14:creationId xmlns:p14="http://schemas.microsoft.com/office/powerpoint/2010/main" val="1644461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a:t>
            </a:r>
            <a:r>
              <a:rPr lang="en-US" altLang="en-US" baseline="0" dirty="0" smtClean="0"/>
              <a:t> selecting an indicator of interest (here indicator 3.2.1), national statistics are shown in tabular form, which can be downloaded in CSV format. Using the staging site (shown here), data providers use this interface to key in statistics and metadata consistent with UN standard data and metadata exchange guidelines (to the extent possible) in machine readable form. </a:t>
            </a:r>
            <a:endParaRPr lang="en-US" altLang="en-US" dirty="0"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F5CC8B-BE3E-49A6-B93A-8F8E32B69DCF}" type="slidenum">
              <a:rPr lang="en-US" altLang="en-US" sz="1200" smtClean="0"/>
              <a:pPr/>
              <a:t>11</a:t>
            </a:fld>
            <a:endParaRPr lang="en-US" altLang="en-US" sz="1200" dirty="0" smtClean="0"/>
          </a:p>
        </p:txBody>
      </p:sp>
    </p:spTree>
    <p:extLst>
      <p:ext uri="{BB962C8B-B14F-4D97-AF65-F5344CB8AC3E}">
        <p14:creationId xmlns:p14="http://schemas.microsoft.com/office/powerpoint/2010/main" val="40211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 will skim over the next</a:t>
            </a:r>
            <a:r>
              <a:rPr lang="en-US" altLang="en-US" baseline="0" dirty="0" smtClean="0"/>
              <a:t> two slides, which describe the way we describe the data and statistics featured on the platform. Information about data—or “data about data” is called metadata. We feature two kinds of metadata on the site: global and national.  For example, o</a:t>
            </a:r>
            <a:r>
              <a:rPr lang="en-US" altLang="en-US" dirty="0" smtClean="0"/>
              <a:t>n the associated metadata tab in our platform at present, the global metadata provided by UN Statistical</a:t>
            </a:r>
            <a:r>
              <a:rPr lang="en-US" altLang="en-US" baseline="0" dirty="0" smtClean="0"/>
              <a:t> Division to date is featured.  (In some cases, these global metadata are more robust than others.)</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12</a:t>
            </a:fld>
            <a:endParaRPr lang="en-US" altLang="en-US" sz="1200" dirty="0" smtClean="0"/>
          </a:p>
        </p:txBody>
      </p:sp>
    </p:spTree>
    <p:extLst>
      <p:ext uri="{BB962C8B-B14F-4D97-AF65-F5344CB8AC3E}">
        <p14:creationId xmlns:p14="http://schemas.microsoft.com/office/powerpoint/2010/main" val="4029042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13</a:t>
            </a:fld>
            <a:endParaRPr lang="en-US" altLang="en-US" sz="1200" dirty="0" smtClean="0"/>
          </a:p>
        </p:txBody>
      </p:sp>
    </p:spTree>
    <p:extLst>
      <p:ext uri="{BB962C8B-B14F-4D97-AF65-F5344CB8AC3E}">
        <p14:creationId xmlns:p14="http://schemas.microsoft.com/office/powerpoint/2010/main" val="759828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14</a:t>
            </a:fld>
            <a:endParaRPr lang="en-US" altLang="en-US" sz="1200" dirty="0" smtClean="0"/>
          </a:p>
        </p:txBody>
      </p:sp>
    </p:spTree>
    <p:extLst>
      <p:ext uri="{BB962C8B-B14F-4D97-AF65-F5344CB8AC3E}">
        <p14:creationId xmlns:p14="http://schemas.microsoft.com/office/powerpoint/2010/main" val="231556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15</a:t>
            </a:fld>
            <a:endParaRPr lang="en-US" altLang="en-US" sz="1200" dirty="0" smtClean="0"/>
          </a:p>
        </p:txBody>
      </p:sp>
    </p:spTree>
    <p:extLst>
      <p:ext uri="{BB962C8B-B14F-4D97-AF65-F5344CB8AC3E}">
        <p14:creationId xmlns:p14="http://schemas.microsoft.com/office/powerpoint/2010/main" val="320668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16</a:t>
            </a:fld>
            <a:endParaRPr lang="en-US" altLang="en-US" sz="1200" dirty="0" smtClean="0"/>
          </a:p>
        </p:txBody>
      </p:sp>
    </p:spTree>
    <p:extLst>
      <p:ext uri="{BB962C8B-B14F-4D97-AF65-F5344CB8AC3E}">
        <p14:creationId xmlns:p14="http://schemas.microsoft.com/office/powerpoint/2010/main" val="216367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17</a:t>
            </a:fld>
            <a:endParaRPr lang="en-US" altLang="en-US" sz="1200" dirty="0" smtClean="0"/>
          </a:p>
        </p:txBody>
      </p:sp>
    </p:spTree>
    <p:extLst>
      <p:ext uri="{BB962C8B-B14F-4D97-AF65-F5344CB8AC3E}">
        <p14:creationId xmlns:p14="http://schemas.microsoft.com/office/powerpoint/2010/main" val="1777414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18</a:t>
            </a:fld>
            <a:endParaRPr lang="en-US" altLang="en-US" sz="1200" dirty="0" smtClean="0"/>
          </a:p>
        </p:txBody>
      </p:sp>
    </p:spTree>
    <p:extLst>
      <p:ext uri="{BB962C8B-B14F-4D97-AF65-F5344CB8AC3E}">
        <p14:creationId xmlns:p14="http://schemas.microsoft.com/office/powerpoint/2010/main" val="1319652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19</a:t>
            </a:fld>
            <a:endParaRPr lang="en-US" altLang="en-US" sz="1200" dirty="0" smtClean="0"/>
          </a:p>
        </p:txBody>
      </p:sp>
    </p:spTree>
    <p:extLst>
      <p:ext uri="{BB962C8B-B14F-4D97-AF65-F5344CB8AC3E}">
        <p14:creationId xmlns:p14="http://schemas.microsoft.com/office/powerpoint/2010/main" val="92518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2030 is ambitious. Its goals build upon and extend those of the Millennium Development Goals. The Sustainable Development Goals span twice the number of goals and are much broader in scope. The Agenda also calls upon all UN member countries to work toward achieving these goals. To monitor progress in achieving the goals, 169 targets were established and roughly 240 </a:t>
            </a:r>
            <a:r>
              <a:rPr lang="en-US" baseline="0" dirty="0" smtClean="0">
                <a:solidFill>
                  <a:srgbClr val="FF0000"/>
                </a:solidFill>
              </a:rPr>
              <a:t>global </a:t>
            </a:r>
            <a:r>
              <a:rPr lang="en-US" baseline="0" dirty="0" smtClean="0"/>
              <a:t>indicators.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2</a:t>
            </a:fld>
            <a:endParaRPr lang="en-US" dirty="0"/>
          </a:p>
        </p:txBody>
      </p:sp>
    </p:spTree>
    <p:extLst>
      <p:ext uri="{BB962C8B-B14F-4D97-AF65-F5344CB8AC3E}">
        <p14:creationId xmlns:p14="http://schemas.microsoft.com/office/powerpoint/2010/main" val="3696739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20</a:t>
            </a:fld>
            <a:endParaRPr lang="en-US" altLang="en-US" sz="1200" dirty="0" smtClean="0"/>
          </a:p>
        </p:txBody>
      </p:sp>
    </p:spTree>
    <p:extLst>
      <p:ext uri="{BB962C8B-B14F-4D97-AF65-F5344CB8AC3E}">
        <p14:creationId xmlns:p14="http://schemas.microsoft.com/office/powerpoint/2010/main" val="3335347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21</a:t>
            </a:fld>
            <a:endParaRPr lang="en-US" altLang="en-US" sz="1200" dirty="0" smtClean="0"/>
          </a:p>
        </p:txBody>
      </p:sp>
    </p:spTree>
    <p:extLst>
      <p:ext uri="{BB962C8B-B14F-4D97-AF65-F5344CB8AC3E}">
        <p14:creationId xmlns:p14="http://schemas.microsoft.com/office/powerpoint/2010/main" val="3597079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22</a:t>
            </a:fld>
            <a:endParaRPr lang="en-US" altLang="en-US" sz="1200" dirty="0" smtClean="0"/>
          </a:p>
        </p:txBody>
      </p:sp>
    </p:spTree>
    <p:extLst>
      <p:ext uri="{BB962C8B-B14F-4D97-AF65-F5344CB8AC3E}">
        <p14:creationId xmlns:p14="http://schemas.microsoft.com/office/powerpoint/2010/main" val="2570333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23</a:t>
            </a:fld>
            <a:endParaRPr lang="en-US" altLang="en-US" sz="1200" dirty="0" smtClean="0"/>
          </a:p>
        </p:txBody>
      </p:sp>
    </p:spTree>
    <p:extLst>
      <p:ext uri="{BB962C8B-B14F-4D97-AF65-F5344CB8AC3E}">
        <p14:creationId xmlns:p14="http://schemas.microsoft.com/office/powerpoint/2010/main" val="3250354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24</a:t>
            </a:fld>
            <a:endParaRPr lang="en-US" altLang="en-US" sz="1200" dirty="0" smtClean="0"/>
          </a:p>
        </p:txBody>
      </p:sp>
    </p:spTree>
    <p:extLst>
      <p:ext uri="{BB962C8B-B14F-4D97-AF65-F5344CB8AC3E}">
        <p14:creationId xmlns:p14="http://schemas.microsoft.com/office/powerpoint/2010/main" val="422430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When the indicator has been populated by the data provider</a:t>
            </a:r>
            <a:r>
              <a:rPr lang="en-US" altLang="en-US" baseline="0" dirty="0" smtClean="0"/>
              <a:t> and verified by our office, a graph is also produced. These features “turn on” automatically when the metadata are complete.  Therefore, the updates require little additional work. Here is a graph for indicator 3.2.1.</a:t>
            </a:r>
            <a:endParaRPr lang="en-US" altLang="en-US" dirty="0"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DFB60F-4535-4233-BFF2-741E8ABBBBC1}" type="slidenum">
              <a:rPr lang="en-US" altLang="en-US" sz="1200" smtClean="0"/>
              <a:pPr/>
              <a:t>25</a:t>
            </a:fld>
            <a:endParaRPr lang="en-US" altLang="en-US" sz="1200" dirty="0" smtClean="0"/>
          </a:p>
        </p:txBody>
      </p:sp>
    </p:spTree>
    <p:extLst>
      <p:ext uri="{BB962C8B-B14F-4D97-AF65-F5344CB8AC3E}">
        <p14:creationId xmlns:p14="http://schemas.microsoft.com/office/powerpoint/2010/main" val="3599626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continue to work on this platform in collaboration with other countries. To date, this collaboration has been primarily with UN  Economic Commission for Europe Conference of European Statistician countries, including our colleagues in Mexico and Canada. And we are very pleased to say that our colleagues in the UK were able to clone our platform and customize it for their own needs. We are now working with them as each of our groups develops enhancements that can be easily shared. Here is a list of enhancements that are underway. You can see that the UK is currently working on improved graphing features using the same software that can be “plugged in” to the US site. They are also kind enough to develop a guide to cloning or “forking” the site for other countries to use. This is a nice addition to our data provider training guide and webinar now available on our staging site. It’s a great way to collaborate across countries.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26</a:t>
            </a:fld>
            <a:endParaRPr lang="en-US" dirty="0"/>
          </a:p>
        </p:txBody>
      </p:sp>
    </p:spTree>
    <p:extLst>
      <p:ext uri="{BB962C8B-B14F-4D97-AF65-F5344CB8AC3E}">
        <p14:creationId xmlns:p14="http://schemas.microsoft.com/office/powerpoint/2010/main" val="3967959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would</a:t>
            </a:r>
            <a:r>
              <a:rPr lang="en-US" baseline="0" dirty="0" smtClean="0"/>
              <a:t> like to communicate this reporting status with the public to convey where work has been done, where work is continuing, and where gaps have been identified. We are currently working on a dashboard feature to integrate into the existing platform. Here is an early prototype. The “thermometer” on the left shows the reporting status by goal. IT DOES </a:t>
            </a:r>
            <a:r>
              <a:rPr lang="en-US" b="1" baseline="0" dirty="0" smtClean="0"/>
              <a:t>NOT</a:t>
            </a:r>
            <a:r>
              <a:rPr lang="en-US" baseline="0" dirty="0" smtClean="0"/>
              <a:t> show U.S. progress on the goal.  Here, SDG 1 and its indicators are shown. A magnifying glass indicates we are looking for suitable data sources. Graphs indicate that statistics have been populated. A clock indicates that we have found the relevant data and are producing statistics.</a:t>
            </a:r>
          </a:p>
          <a:p>
            <a:r>
              <a:rPr lang="en-US" baseline="0" dirty="0" smtClean="0"/>
              <a:t> This dashboard would be driven by the metadata and therefore automatically updated as additional indicators are worked and more statistics are reported. We can then share it with anyone using the free platform as an enhancement.</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28</a:t>
            </a:fld>
            <a:endParaRPr lang="en-US" dirty="0"/>
          </a:p>
        </p:txBody>
      </p:sp>
    </p:spTree>
    <p:extLst>
      <p:ext uri="{BB962C8B-B14F-4D97-AF65-F5344CB8AC3E}">
        <p14:creationId xmlns:p14="http://schemas.microsoft.com/office/powerpoint/2010/main" val="2304889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time, the US has used the NRP to report about 37% of</a:t>
            </a:r>
            <a:r>
              <a:rPr lang="en-US" baseline="0" dirty="0" smtClean="0"/>
              <a:t> the SDG indicators. We may be able to report on a few more in the next year or so, but for the most part, more conceptual and methodological work will need to be done on the remaining indicators before the US will be able to begin reporting on th</a:t>
            </a:r>
            <a:r>
              <a:rPr lang="en-US" strike="sngStrike" baseline="0" dirty="0" smtClean="0"/>
              <a:t>e</a:t>
            </a:r>
            <a:r>
              <a:rPr lang="en-US" baseline="0" dirty="0" smtClean="0"/>
              <a:t>m. We understand this assessment is common in Canada and the UK as well.</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29</a:t>
            </a:fld>
            <a:endParaRPr lang="en-US" dirty="0"/>
          </a:p>
        </p:txBody>
      </p:sp>
    </p:spTree>
    <p:extLst>
      <p:ext uri="{BB962C8B-B14F-4D97-AF65-F5344CB8AC3E}">
        <p14:creationId xmlns:p14="http://schemas.microsoft.com/office/powerpoint/2010/main" val="990740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Of course, our</a:t>
            </a:r>
            <a:r>
              <a:rPr lang="en-US" altLang="en-US" baseline="0" dirty="0" smtClean="0"/>
              <a:t> ability to report varies quite a bit by goal. As you can see from this graph, reporting is more complete in some goals pertaining to areas where statistics are more traditionally produced. To address these data gaps, we will actively explore nontraditional data sources. We will ask the Global Partnership for Sustainable Development Data for their assistance in this.</a:t>
            </a:r>
            <a:endParaRPr lang="en-US" altLang="en-US" dirty="0" smtClean="0"/>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C390A1-EB60-4BA2-9C41-83E156862EA3}" type="slidenum">
              <a:rPr lang="en-US" altLang="en-US" sz="1200" smtClean="0"/>
              <a:pPr/>
              <a:t>30</a:t>
            </a:fld>
            <a:endParaRPr lang="en-US" altLang="en-US" sz="1200" dirty="0" smtClean="0"/>
          </a:p>
        </p:txBody>
      </p:sp>
    </p:spTree>
    <p:extLst>
      <p:ext uri="{BB962C8B-B14F-4D97-AF65-F5344CB8AC3E}">
        <p14:creationId xmlns:p14="http://schemas.microsoft.com/office/powerpoint/2010/main" val="105563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2030 is ambitious. Its goals build upon and extend those of the Millennium Development Goals. The Sustainable Development Goals span twice the number of goals and are much broader in scope. The Agenda also calls upon all UN member countries to work toward achieving these goals. To monitor progress in achieving the goals, 169 targets were established and roughly 240 </a:t>
            </a:r>
            <a:r>
              <a:rPr lang="en-US" baseline="0" dirty="0" smtClean="0">
                <a:solidFill>
                  <a:srgbClr val="FF0000"/>
                </a:solidFill>
              </a:rPr>
              <a:t>global </a:t>
            </a:r>
            <a:r>
              <a:rPr lang="en-US" baseline="0" dirty="0" smtClean="0"/>
              <a:t>indicators.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3</a:t>
            </a:fld>
            <a:endParaRPr lang="en-US" dirty="0"/>
          </a:p>
        </p:txBody>
      </p:sp>
    </p:spTree>
    <p:extLst>
      <p:ext uri="{BB962C8B-B14F-4D97-AF65-F5344CB8AC3E}">
        <p14:creationId xmlns:p14="http://schemas.microsoft.com/office/powerpoint/2010/main" val="243163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reporting challenge is substantial.</a:t>
            </a:r>
            <a:r>
              <a:rPr lang="en-US" baseline="0" dirty="0" smtClean="0"/>
              <a:t> Across several goal domains, measuring progress challenges all countries to build upon their existing statistical capacity to produce national statistics that are robust, transparent, and accessible to the public. In the US case, our highly decentralized statistical system (spanning 128 Federal statistical programs) is coordinated through the Office of the Chief Statistician in the Office of Management and Budget. Given the expected volume of reporting for the SDGs, we are challenged to develop more efficiencies and greater accessibility to meet stakeholders’ needs.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4</a:t>
            </a:fld>
            <a:endParaRPr lang="en-US" dirty="0"/>
          </a:p>
        </p:txBody>
      </p:sp>
    </p:spTree>
    <p:extLst>
      <p:ext uri="{BB962C8B-B14F-4D97-AF65-F5344CB8AC3E}">
        <p14:creationId xmlns:p14="http://schemas.microsoft.com/office/powerpoint/2010/main" val="158079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US context, we thought about what a technical solution might look like. First, we wanted to use open source technology, or “free ware” so that we would not need to expend resources on software costs. We also wanted to use programming language that could be used (with minimal assistance from data scientists) by everyday people—even national statisticians. It was also important that the resulting platform would be easily accessible to the public at large—so that any member of the public could access our national statistics, thereby reducing the volume of data requests and improving the transparency of national statistics. </a:t>
            </a:r>
          </a:p>
          <a:p>
            <a:r>
              <a:rPr lang="en-US" baseline="0" dirty="0" smtClean="0"/>
              <a:t>Also, in the US context, it was important to develop a platform that would allow many data providers to contribute on a flow basis. Given the number of statistical programs that we have, and the number of datasets available with different publication schedules, it was essential that authorized access could be extended to many users.</a:t>
            </a:r>
          </a:p>
          <a:p>
            <a:r>
              <a:rPr lang="en-US" baseline="0" dirty="0" smtClean="0"/>
              <a:t>Another key goal was to be able to share our platform with anyone—free of charge—for their own customization according to their own needs and interests, and to then encourage collaboration as others identify enhancements of mutual interest.</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5</a:t>
            </a:fld>
            <a:endParaRPr lang="en-US" dirty="0"/>
          </a:p>
        </p:txBody>
      </p:sp>
    </p:spTree>
    <p:extLst>
      <p:ext uri="{BB962C8B-B14F-4D97-AF65-F5344CB8AC3E}">
        <p14:creationId xmlns:p14="http://schemas.microsoft.com/office/powerpoint/2010/main" val="251294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result is</a:t>
            </a:r>
            <a:r>
              <a:rPr lang="en-US" altLang="en-US" baseline="0" dirty="0" smtClean="0"/>
              <a:t> our US National Reporting Platform. It is an online tool through which authorized users can input national statistics and metadata, and, once verified, this information is then available to the public. Our first focus in developing the tool was to receive and display national statistics, so the functionalities currently in place were developed with data providers in mind. I will walk you through that functionality, and then share with you some ideas we have for further enhancements (in collaboration with other countries). You can find the official site at https://sdgs.data.gov. From this page, you would click on an SDG icon of interest.</a:t>
            </a:r>
            <a:endParaRPr lang="en-US" altLang="en-US" dirty="0" smtClean="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A18E3C-3E24-4C3D-8314-2F4D16766A6F}" type="slidenum">
              <a:rPr lang="en-US" altLang="en-US" sz="1200" smtClean="0"/>
              <a:pPr/>
              <a:t>6</a:t>
            </a:fld>
            <a:endParaRPr lang="en-US" altLang="en-US" sz="1200" dirty="0" smtClean="0"/>
          </a:p>
        </p:txBody>
      </p:sp>
    </p:spTree>
    <p:extLst>
      <p:ext uri="{BB962C8B-B14F-4D97-AF65-F5344CB8AC3E}">
        <p14:creationId xmlns:p14="http://schemas.microsoft.com/office/powerpoint/2010/main" val="229314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result is</a:t>
            </a:r>
            <a:r>
              <a:rPr lang="en-US" altLang="en-US" baseline="0" dirty="0" smtClean="0"/>
              <a:t> our US National Reporting Platform. It is an online tool through which authorized users can input national statistics and metadata, and, once verified, this information is then available to the public. Our first focus in developing the tool was to receive and display national statistics, so the functionalities currently in place were developed with data providers in mind. I will walk you through that functionality, and then share with you some ideas we have for further enhancements (in collaboration with other countries). You can find the official site at https://sdgs.data.gov. From this page, you would click on an SDG icon of interest.</a:t>
            </a:r>
            <a:endParaRPr lang="en-US" altLang="en-US" dirty="0" smtClean="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A18E3C-3E24-4C3D-8314-2F4D16766A6F}" type="slidenum">
              <a:rPr lang="en-US" altLang="en-US" sz="1200" smtClean="0"/>
              <a:pPr/>
              <a:t>7</a:t>
            </a:fld>
            <a:endParaRPr lang="en-US" altLang="en-US" sz="1200" dirty="0" smtClean="0"/>
          </a:p>
        </p:txBody>
      </p:sp>
    </p:spTree>
    <p:extLst>
      <p:ext uri="{BB962C8B-B14F-4D97-AF65-F5344CB8AC3E}">
        <p14:creationId xmlns:p14="http://schemas.microsoft.com/office/powerpoint/2010/main" val="2664334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 clicking on the icon</a:t>
            </a:r>
            <a:r>
              <a:rPr lang="en-US" altLang="en-US" baseline="0" dirty="0" smtClean="0"/>
              <a:t> corresponding to the SDG goal of interest (here, we clicked on SDG 3, health), you see the global indicators associated with that goal. Indicators that have been populated with national statistics appear in purple font. Agencies are able to provide statistics as they become available. </a:t>
            </a:r>
            <a:endParaRPr lang="en-US" altLang="en-US" dirty="0" smtClean="0"/>
          </a:p>
          <a:p>
            <a:endParaRPr lang="en-US" altLang="en-US" dirty="0"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C6C50-30C3-4294-A09A-74419F05E241}" type="slidenum">
              <a:rPr lang="en-US" altLang="en-US" sz="1200" smtClean="0"/>
              <a:pPr/>
              <a:t>8</a:t>
            </a:fld>
            <a:endParaRPr lang="en-US" altLang="en-US" sz="1200" dirty="0" smtClean="0"/>
          </a:p>
        </p:txBody>
      </p:sp>
    </p:spTree>
    <p:extLst>
      <p:ext uri="{BB962C8B-B14F-4D97-AF65-F5344CB8AC3E}">
        <p14:creationId xmlns:p14="http://schemas.microsoft.com/office/powerpoint/2010/main" val="175219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 clicking on the icon</a:t>
            </a:r>
            <a:r>
              <a:rPr lang="en-US" altLang="en-US" baseline="0" dirty="0" smtClean="0"/>
              <a:t> corresponding to the SDG goal of interest (here, we clicked on SDG 3, health), you see the global indicators associated with that goal. Indicators that have been populated with national statistics appear in purple font. Agencies are able to provide statistics as they become available. </a:t>
            </a:r>
            <a:endParaRPr lang="en-US" altLang="en-US" dirty="0" smtClean="0"/>
          </a:p>
          <a:p>
            <a:endParaRPr lang="en-US" altLang="en-US" dirty="0"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C6C50-30C3-4294-A09A-74419F05E241}" type="slidenum">
              <a:rPr lang="en-US" altLang="en-US" sz="1200" smtClean="0"/>
              <a:pPr/>
              <a:t>9</a:t>
            </a:fld>
            <a:endParaRPr lang="en-US" altLang="en-US" sz="1200" dirty="0" smtClean="0"/>
          </a:p>
        </p:txBody>
      </p:sp>
    </p:spTree>
    <p:extLst>
      <p:ext uri="{BB962C8B-B14F-4D97-AF65-F5344CB8AC3E}">
        <p14:creationId xmlns:p14="http://schemas.microsoft.com/office/powerpoint/2010/main" val="55969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0073DA7-E349-4B04-A7FA-9255208DD0C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6EB9F94-09BF-479F-8A5A-1693413D352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1C93734-ED80-4E13-81AE-2CBE9BC9233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B3F5229-D47D-4F5B-B798-DD5C3AE2D50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22E05FA-3E38-4720-A46E-BFADAE72F57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03AEE2E-66AF-4054-A2BA-6C43C2C980E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F71C492-2BCE-4820-A45D-83B7369504E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E030723-B3B1-49DA-9301-22530AB5D16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E11234F-2D9F-4911-82F3-7CC6071C48A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B737C13-EE2A-468B-9BAA-6646C9E3B0B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638056F-5936-4EE5-B98E-2ECE5D5EC3B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9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2" name="Rectangle 4"/>
          <p:cNvSpPr>
            <a:spLocks noGrp="1" noChangeArrowheads="1"/>
          </p:cNvSpPr>
          <p:nvPr>
            <p:ph type="dt" sz="half" idx="2"/>
          </p:nvPr>
        </p:nvSpPr>
        <p:spPr bwMode="auto">
          <a:xfrm>
            <a:off x="62484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48133" name="Rectangle 5"/>
          <p:cNvSpPr>
            <a:spLocks noGrp="1" noChangeArrowheads="1"/>
          </p:cNvSpPr>
          <p:nvPr>
            <p:ph type="ftr" sz="quarter" idx="3"/>
          </p:nvPr>
        </p:nvSpPr>
        <p:spPr bwMode="auto">
          <a:xfrm>
            <a:off x="304800" y="6172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48134" name="Rectangle 6"/>
          <p:cNvSpPr>
            <a:spLocks noGrp="1" noChangeArrowheads="1"/>
          </p:cNvSpPr>
          <p:nvPr>
            <p:ph type="sldNum" sz="quarter" idx="4"/>
          </p:nvPr>
        </p:nvSpPr>
        <p:spPr bwMode="auto">
          <a:xfrm>
            <a:off x="38100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5759AB3D-9724-4591-89F5-AFDCC697273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eaLnBrk="0" fontAlgn="base" hangingPunct="0">
        <a:spcBef>
          <a:spcPct val="0"/>
        </a:spcBef>
        <a:spcAft>
          <a:spcPct val="0"/>
        </a:spcAft>
        <a:defRPr sz="4400">
          <a:solidFill>
            <a:schemeClr val="accent2"/>
          </a:solidFill>
          <a:latin typeface="Times New Roman" pitchFamily="18" charset="0"/>
        </a:defRPr>
      </a:lvl6pPr>
      <a:lvl7pPr marL="914400" algn="ctr" rtl="0" eaLnBrk="0" fontAlgn="base" hangingPunct="0">
        <a:spcBef>
          <a:spcPct val="0"/>
        </a:spcBef>
        <a:spcAft>
          <a:spcPct val="0"/>
        </a:spcAft>
        <a:defRPr sz="4400">
          <a:solidFill>
            <a:schemeClr val="accent2"/>
          </a:solidFill>
          <a:latin typeface="Times New Roman" pitchFamily="18" charset="0"/>
        </a:defRPr>
      </a:lvl7pPr>
      <a:lvl8pPr marL="1371600" algn="ctr" rtl="0" eaLnBrk="0" fontAlgn="base" hangingPunct="0">
        <a:spcBef>
          <a:spcPct val="0"/>
        </a:spcBef>
        <a:spcAft>
          <a:spcPct val="0"/>
        </a:spcAft>
        <a:defRPr sz="4400">
          <a:solidFill>
            <a:schemeClr val="accent2"/>
          </a:solidFill>
          <a:latin typeface="Times New Roman" pitchFamily="18" charset="0"/>
        </a:defRPr>
      </a:lvl8pPr>
      <a:lvl9pPr marL="1828800" algn="ctr" rtl="0" eaLnBrk="0" fontAlgn="base" hangingPunct="0">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defRPr>
      </a:lvl2pPr>
      <a:lvl3pPr marL="1143000" indent="-228600" algn="l" rtl="0" eaLnBrk="0" fontAlgn="base" hangingPunct="0">
        <a:spcBef>
          <a:spcPct val="20000"/>
        </a:spcBef>
        <a:spcAft>
          <a:spcPct val="0"/>
        </a:spcAft>
        <a:buChar char="•"/>
        <a:defRPr sz="2400">
          <a:solidFill>
            <a:schemeClr val="accent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dg.data.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angela-smithers.github.io/sdg-indicators/" TargetMode="External"/><Relationship Id="rId4" Type="http://schemas.openxmlformats.org/officeDocument/2006/relationships/hyperlink" Target="https://gsa.github.io/sdg-indicator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381000" y="685800"/>
            <a:ext cx="8458200" cy="5791200"/>
          </a:xfrm>
        </p:spPr>
        <p:txBody>
          <a:bodyPr/>
          <a:lstStyle/>
          <a:p>
            <a:r>
              <a:rPr lang="en-US" sz="4200" b="1" dirty="0" smtClean="0">
                <a:solidFill>
                  <a:schemeClr val="accent2"/>
                </a:solidFill>
                <a:cs typeface="Times New Roman" pitchFamily="18" charset="0"/>
              </a:rPr>
              <a:t>US National Reporting Platform: National Statistics for Global SDGs</a:t>
            </a:r>
          </a:p>
          <a:p>
            <a:endParaRPr lang="en-US" sz="2800" b="1" dirty="0" smtClean="0">
              <a:cs typeface="Times New Roman" pitchFamily="18" charset="0"/>
            </a:endParaRPr>
          </a:p>
          <a:p>
            <a:endParaRPr lang="en-US" sz="2400" dirty="0" smtClean="0">
              <a:cs typeface="Times New Roman" pitchFamily="18" charset="0"/>
            </a:endParaRPr>
          </a:p>
          <a:p>
            <a:r>
              <a:rPr lang="en-US" sz="2400" dirty="0" smtClean="0">
                <a:cs typeface="Times New Roman" pitchFamily="18" charset="0"/>
              </a:rPr>
              <a:t>Statistical and Science Policy Branch</a:t>
            </a:r>
          </a:p>
          <a:p>
            <a:r>
              <a:rPr lang="en-US" sz="2400" dirty="0" smtClean="0">
                <a:cs typeface="Times New Roman" pitchFamily="18" charset="0"/>
              </a:rPr>
              <a:t>U. S. Office of Management and Budget</a:t>
            </a:r>
          </a:p>
          <a:p>
            <a:endParaRPr lang="en-US" sz="2400" dirty="0" smtClean="0">
              <a:cs typeface="Times New Roman" pitchFamily="18" charset="0"/>
            </a:endParaRPr>
          </a:p>
          <a:p>
            <a:endParaRPr lang="en-US" sz="2000" dirty="0" smtClean="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8975" y="146050"/>
            <a:ext cx="7772400" cy="615950"/>
          </a:xfrm>
        </p:spPr>
        <p:txBody>
          <a:bodyPr/>
          <a:lstStyle/>
          <a:p>
            <a:pPr algn="l"/>
            <a:r>
              <a:rPr lang="en-US" altLang="en-US" sz="3200" dirty="0" smtClean="0"/>
              <a:t>..and the Spanish version:</a:t>
            </a:r>
          </a:p>
        </p:txBody>
      </p:sp>
      <p:sp>
        <p:nvSpPr>
          <p:cNvPr id="122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EBCF24-B283-4A16-AACF-81F3ADA574A2}" type="slidenum">
              <a:rPr lang="en-US" altLang="en-US" sz="1400" smtClean="0"/>
              <a:pPr>
                <a:spcBef>
                  <a:spcPct val="0"/>
                </a:spcBef>
                <a:buFontTx/>
                <a:buNone/>
              </a:pPr>
              <a:t>10</a:t>
            </a:fld>
            <a:endParaRPr lang="en-US" altLang="en-US" sz="1400" dirty="0" smtClean="0"/>
          </a:p>
        </p:txBody>
      </p:sp>
      <p:pic>
        <p:nvPicPr>
          <p:cNvPr id="4" name="Picture 3"/>
          <p:cNvPicPr>
            <a:picLocks noChangeAspect="1"/>
          </p:cNvPicPr>
          <p:nvPr/>
        </p:nvPicPr>
        <p:blipFill>
          <a:blip r:embed="rId3"/>
          <a:stretch>
            <a:fillRect/>
          </a:stretch>
        </p:blipFill>
        <p:spPr>
          <a:xfrm>
            <a:off x="762000" y="797561"/>
            <a:ext cx="7312025" cy="5984239"/>
          </a:xfrm>
          <a:prstGeom prst="rect">
            <a:avLst/>
          </a:prstGeom>
        </p:spPr>
      </p:pic>
    </p:spTree>
    <p:extLst>
      <p:ext uri="{BB962C8B-B14F-4D97-AF65-F5344CB8AC3E}">
        <p14:creationId xmlns:p14="http://schemas.microsoft.com/office/powerpoint/2010/main" val="1749323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8975" y="146050"/>
            <a:ext cx="7772400" cy="1143000"/>
          </a:xfrm>
        </p:spPr>
        <p:txBody>
          <a:bodyPr/>
          <a:lstStyle/>
          <a:p>
            <a:pPr algn="l"/>
            <a:r>
              <a:rPr lang="en-US" altLang="en-US" sz="3200" dirty="0" smtClean="0"/>
              <a:t>National statistics shown in tabular form</a:t>
            </a:r>
          </a:p>
        </p:txBody>
      </p:sp>
      <p:sp>
        <p:nvSpPr>
          <p:cNvPr id="1638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21F919F-72FA-429D-B5A1-0857BCBDE613}" type="slidenum">
              <a:rPr lang="en-US" altLang="en-US" sz="1400" smtClean="0"/>
              <a:pPr>
                <a:spcBef>
                  <a:spcPct val="0"/>
                </a:spcBef>
                <a:buFontTx/>
                <a:buNone/>
              </a:pPr>
              <a:t>11</a:t>
            </a:fld>
            <a:endParaRPr lang="en-US" altLang="en-US" sz="1400" dirty="0" smtClean="0"/>
          </a:p>
        </p:txBody>
      </p:sp>
      <p:pic>
        <p:nvPicPr>
          <p:cNvPr id="16388" name="Picture 3"/>
          <p:cNvPicPr>
            <a:picLocks noChangeAspect="1"/>
          </p:cNvPicPr>
          <p:nvPr/>
        </p:nvPicPr>
        <p:blipFill>
          <a:blip r:embed="rId3">
            <a:extLst>
              <a:ext uri="{28A0092B-C50C-407E-A947-70E740481C1C}">
                <a14:useLocalDpi xmlns:a14="http://schemas.microsoft.com/office/drawing/2010/main" val="0"/>
              </a:ext>
            </a:extLst>
          </a:blip>
          <a:srcRect r="13547"/>
          <a:stretch>
            <a:fillRect/>
          </a:stretch>
        </p:blipFill>
        <p:spPr bwMode="auto">
          <a:xfrm>
            <a:off x="712788" y="1143000"/>
            <a:ext cx="6678612"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60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pPr algn="l"/>
            <a:r>
              <a:rPr lang="en-US" altLang="en-US" sz="4000" dirty="0" smtClean="0"/>
              <a:t>Global metadata provided</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12</a:t>
            </a:fld>
            <a:endParaRPr lang="en-US" altLang="en-US" sz="1400" dirty="0" smtClean="0"/>
          </a:p>
        </p:txBody>
      </p:sp>
      <p:pic>
        <p:nvPicPr>
          <p:cNvPr id="18436"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38200" y="1295400"/>
            <a:ext cx="6594475" cy="4114800"/>
          </a:xfrm>
        </p:spPr>
      </p:pic>
    </p:spTree>
    <p:extLst>
      <p:ext uri="{BB962C8B-B14F-4D97-AF65-F5344CB8AC3E}">
        <p14:creationId xmlns:p14="http://schemas.microsoft.com/office/powerpoint/2010/main" val="381407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pPr algn="l"/>
            <a:r>
              <a:rPr lang="en-US" altLang="en-US" sz="4000" dirty="0" smtClean="0"/>
              <a:t>National metadata provided</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13</a:t>
            </a:fld>
            <a:endParaRPr lang="en-US" altLang="en-US" sz="1400" dirty="0" smtClean="0"/>
          </a:p>
        </p:txBody>
      </p:sp>
      <p:pic>
        <p:nvPicPr>
          <p:cNvPr id="3" name="Picture 2"/>
          <p:cNvPicPr>
            <a:picLocks noChangeAspect="1"/>
          </p:cNvPicPr>
          <p:nvPr/>
        </p:nvPicPr>
        <p:blipFill rotWithShape="1">
          <a:blip r:embed="rId3"/>
          <a:srcRect b="38809"/>
          <a:stretch/>
        </p:blipFill>
        <p:spPr>
          <a:xfrm>
            <a:off x="381000" y="948412"/>
            <a:ext cx="8000615" cy="5330468"/>
          </a:xfrm>
          <a:prstGeom prst="rect">
            <a:avLst/>
          </a:prstGeom>
        </p:spPr>
      </p:pic>
    </p:spTree>
    <p:extLst>
      <p:ext uri="{BB962C8B-B14F-4D97-AF65-F5344CB8AC3E}">
        <p14:creationId xmlns:p14="http://schemas.microsoft.com/office/powerpoint/2010/main" val="288777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Under the hood/Bajo la capota: functionality for authorized data providers</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14</a:t>
            </a:fld>
            <a:endParaRPr lang="en-US" altLang="en-US" sz="1400" dirty="0" smtClean="0"/>
          </a:p>
        </p:txBody>
      </p:sp>
      <p:pic>
        <p:nvPicPr>
          <p:cNvPr id="2" name="Picture 1"/>
          <p:cNvPicPr>
            <a:picLocks noChangeAspect="1"/>
          </p:cNvPicPr>
          <p:nvPr/>
        </p:nvPicPr>
        <p:blipFill>
          <a:blip r:embed="rId3"/>
          <a:stretch>
            <a:fillRect/>
          </a:stretch>
        </p:blipFill>
        <p:spPr>
          <a:xfrm>
            <a:off x="838200" y="1219200"/>
            <a:ext cx="7297676" cy="3048001"/>
          </a:xfrm>
          <a:prstGeom prst="rect">
            <a:avLst/>
          </a:prstGeom>
        </p:spPr>
      </p:pic>
      <p:pic>
        <p:nvPicPr>
          <p:cNvPr id="4" name="Picture 3"/>
          <p:cNvPicPr>
            <a:picLocks noChangeAspect="1"/>
          </p:cNvPicPr>
          <p:nvPr/>
        </p:nvPicPr>
        <p:blipFill>
          <a:blip r:embed="rId4"/>
          <a:stretch>
            <a:fillRect/>
          </a:stretch>
        </p:blipFill>
        <p:spPr>
          <a:xfrm>
            <a:off x="990363" y="4191001"/>
            <a:ext cx="6334125" cy="2486025"/>
          </a:xfrm>
          <a:prstGeom prst="rect">
            <a:avLst/>
          </a:prstGeom>
        </p:spPr>
      </p:pic>
    </p:spTree>
    <p:extLst>
      <p:ext uri="{BB962C8B-B14F-4D97-AF65-F5344CB8AC3E}">
        <p14:creationId xmlns:p14="http://schemas.microsoft.com/office/powerpoint/2010/main" val="170590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a:t>Under the hood/Bajo la capota: functionality for authorized data </a:t>
            </a:r>
            <a:r>
              <a:rPr lang="en-US" altLang="en-US" sz="3800" dirty="0" smtClean="0"/>
              <a:t>providers</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15</a:t>
            </a:fld>
            <a:endParaRPr lang="en-US" altLang="en-US" sz="1400" dirty="0" smtClean="0"/>
          </a:p>
        </p:txBody>
      </p:sp>
      <p:pic>
        <p:nvPicPr>
          <p:cNvPr id="4" name="Picture 3"/>
          <p:cNvPicPr>
            <a:picLocks noChangeAspect="1"/>
          </p:cNvPicPr>
          <p:nvPr/>
        </p:nvPicPr>
        <p:blipFill>
          <a:blip r:embed="rId3"/>
          <a:stretch>
            <a:fillRect/>
          </a:stretch>
        </p:blipFill>
        <p:spPr>
          <a:xfrm>
            <a:off x="1777999" y="1343025"/>
            <a:ext cx="5994401" cy="4831308"/>
          </a:xfrm>
          <a:prstGeom prst="rect">
            <a:avLst/>
          </a:prstGeom>
        </p:spPr>
      </p:pic>
    </p:spTree>
    <p:extLst>
      <p:ext uri="{BB962C8B-B14F-4D97-AF65-F5344CB8AC3E}">
        <p14:creationId xmlns:p14="http://schemas.microsoft.com/office/powerpoint/2010/main" val="4170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NRP Data entry</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16</a:t>
            </a:fld>
            <a:endParaRPr lang="en-US" altLang="en-US" sz="1400" dirty="0" smtClean="0"/>
          </a:p>
        </p:txBody>
      </p:sp>
      <p:pic>
        <p:nvPicPr>
          <p:cNvPr id="3" name="Picture 2"/>
          <p:cNvPicPr>
            <a:picLocks noChangeAspect="1"/>
          </p:cNvPicPr>
          <p:nvPr/>
        </p:nvPicPr>
        <p:blipFill>
          <a:blip r:embed="rId3"/>
          <a:stretch>
            <a:fillRect/>
          </a:stretch>
        </p:blipFill>
        <p:spPr>
          <a:xfrm>
            <a:off x="1219200" y="1293120"/>
            <a:ext cx="6400800" cy="5310880"/>
          </a:xfrm>
          <a:prstGeom prst="rect">
            <a:avLst/>
          </a:prstGeom>
        </p:spPr>
      </p:pic>
    </p:spTree>
    <p:extLst>
      <p:ext uri="{BB962C8B-B14F-4D97-AF65-F5344CB8AC3E}">
        <p14:creationId xmlns:p14="http://schemas.microsoft.com/office/powerpoint/2010/main" val="24103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Detailed reference/training manual tips</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17</a:t>
            </a:fld>
            <a:endParaRPr lang="en-US" altLang="en-US" sz="1400" dirty="0" smtClean="0"/>
          </a:p>
        </p:txBody>
      </p:sp>
      <p:pic>
        <p:nvPicPr>
          <p:cNvPr id="2" name="Picture 1"/>
          <p:cNvPicPr>
            <a:picLocks noChangeAspect="1"/>
          </p:cNvPicPr>
          <p:nvPr/>
        </p:nvPicPr>
        <p:blipFill>
          <a:blip r:embed="rId3"/>
          <a:stretch>
            <a:fillRect/>
          </a:stretch>
        </p:blipFill>
        <p:spPr>
          <a:xfrm>
            <a:off x="1524000" y="1600200"/>
            <a:ext cx="6010275" cy="2600325"/>
          </a:xfrm>
          <a:prstGeom prst="rect">
            <a:avLst/>
          </a:prstGeom>
        </p:spPr>
      </p:pic>
    </p:spTree>
    <p:extLst>
      <p:ext uri="{BB962C8B-B14F-4D97-AF65-F5344CB8AC3E}">
        <p14:creationId xmlns:p14="http://schemas.microsoft.com/office/powerpoint/2010/main" val="381049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a:t>Detailed reference/training manual </a:t>
            </a:r>
            <a:r>
              <a:rPr lang="en-US" altLang="en-US" sz="3800" dirty="0" smtClean="0"/>
              <a:t>tips</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18</a:t>
            </a:fld>
            <a:endParaRPr lang="en-US" altLang="en-US" sz="1400" dirty="0" smtClean="0"/>
          </a:p>
        </p:txBody>
      </p:sp>
      <p:pic>
        <p:nvPicPr>
          <p:cNvPr id="3" name="Picture 2"/>
          <p:cNvPicPr>
            <a:picLocks noChangeAspect="1"/>
          </p:cNvPicPr>
          <p:nvPr/>
        </p:nvPicPr>
        <p:blipFill>
          <a:blip r:embed="rId3"/>
          <a:stretch>
            <a:fillRect/>
          </a:stretch>
        </p:blipFill>
        <p:spPr>
          <a:xfrm>
            <a:off x="1524000" y="981075"/>
            <a:ext cx="6172200" cy="5353050"/>
          </a:xfrm>
          <a:prstGeom prst="rect">
            <a:avLst/>
          </a:prstGeom>
        </p:spPr>
      </p:pic>
    </p:spTree>
    <p:extLst>
      <p:ext uri="{BB962C8B-B14F-4D97-AF65-F5344CB8AC3E}">
        <p14:creationId xmlns:p14="http://schemas.microsoft.com/office/powerpoint/2010/main" val="17808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19</a:t>
            </a:fld>
            <a:endParaRPr lang="en-US" altLang="en-US" sz="1400" dirty="0" smtClean="0"/>
          </a:p>
        </p:txBody>
      </p:sp>
      <p:pic>
        <p:nvPicPr>
          <p:cNvPr id="2" name="Picture 1"/>
          <p:cNvPicPr>
            <a:picLocks noChangeAspect="1"/>
          </p:cNvPicPr>
          <p:nvPr/>
        </p:nvPicPr>
        <p:blipFill>
          <a:blip r:embed="rId3"/>
          <a:stretch>
            <a:fillRect/>
          </a:stretch>
        </p:blipFill>
        <p:spPr>
          <a:xfrm>
            <a:off x="1466850" y="381000"/>
            <a:ext cx="6210300" cy="6096000"/>
          </a:xfrm>
          <a:prstGeom prst="rect">
            <a:avLst/>
          </a:prstGeom>
        </p:spPr>
      </p:pic>
    </p:spTree>
    <p:extLst>
      <p:ext uri="{BB962C8B-B14F-4D97-AF65-F5344CB8AC3E}">
        <p14:creationId xmlns:p14="http://schemas.microsoft.com/office/powerpoint/2010/main" val="20145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1143000"/>
          </a:xfrm>
        </p:spPr>
        <p:txBody>
          <a:bodyPr/>
          <a:lstStyle/>
          <a:p>
            <a:r>
              <a:rPr lang="en-US" dirty="0" smtClean="0"/>
              <a:t>Monitoring Progress of Agenda 2030</a:t>
            </a:r>
            <a:endParaRPr lang="en-US" dirty="0"/>
          </a:p>
        </p:txBody>
      </p:sp>
      <p:sp>
        <p:nvSpPr>
          <p:cNvPr id="3" name="Content Placeholder 2"/>
          <p:cNvSpPr>
            <a:spLocks noGrp="1"/>
          </p:cNvSpPr>
          <p:nvPr>
            <p:ph idx="1"/>
          </p:nvPr>
        </p:nvSpPr>
        <p:spPr>
          <a:xfrm>
            <a:off x="294640" y="1752600"/>
            <a:ext cx="8534400" cy="4114800"/>
          </a:xfrm>
        </p:spPr>
        <p:txBody>
          <a:bodyPr/>
          <a:lstStyle/>
          <a:p>
            <a:r>
              <a:rPr lang="en-US" sz="2800" dirty="0" smtClean="0"/>
              <a:t>UN </a:t>
            </a:r>
            <a:r>
              <a:rPr lang="en-US" sz="2800" dirty="0"/>
              <a:t>member countries have agreed to participate in achieving the </a:t>
            </a:r>
            <a:r>
              <a:rPr lang="en-US" sz="2800" dirty="0" smtClean="0"/>
              <a:t>Agenda over the next 15 years.</a:t>
            </a:r>
            <a:endParaRPr lang="en-US" sz="2800" dirty="0"/>
          </a:p>
          <a:p>
            <a:r>
              <a:rPr lang="en-US" sz="2800" dirty="0" smtClean="0"/>
              <a:t>The Sustainable Development Goals span 17 broad goals. Across these, there are 169 targets.</a:t>
            </a:r>
          </a:p>
          <a:p>
            <a:r>
              <a:rPr lang="en-US" sz="2800" dirty="0" smtClean="0"/>
              <a:t>Monitoring global progress in achieving the targets (and therefore goals) will be done through measurement of ~240 indicators.</a:t>
            </a:r>
          </a:p>
          <a:p>
            <a:r>
              <a:rPr lang="en-US" sz="2800" dirty="0" smtClean="0"/>
              <a:t>This work continues to evolve (e.g., indicator refinements noted at UN Statistical Commission Meetings in March 2017)</a:t>
            </a:r>
            <a:endParaRPr lang="en-US" sz="2800"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2</a:t>
            </a:fld>
            <a:endParaRPr lang="en-US" dirty="0"/>
          </a:p>
        </p:txBody>
      </p:sp>
    </p:spTree>
    <p:extLst>
      <p:ext uri="{BB962C8B-B14F-4D97-AF65-F5344CB8AC3E}">
        <p14:creationId xmlns:p14="http://schemas.microsoft.com/office/powerpoint/2010/main" val="16299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20</a:t>
            </a:fld>
            <a:endParaRPr lang="en-US" altLang="en-US" sz="1400" dirty="0" smtClean="0"/>
          </a:p>
        </p:txBody>
      </p:sp>
      <p:pic>
        <p:nvPicPr>
          <p:cNvPr id="3" name="Picture 2"/>
          <p:cNvPicPr>
            <a:picLocks noChangeAspect="1"/>
          </p:cNvPicPr>
          <p:nvPr/>
        </p:nvPicPr>
        <p:blipFill>
          <a:blip r:embed="rId3"/>
          <a:stretch>
            <a:fillRect/>
          </a:stretch>
        </p:blipFill>
        <p:spPr>
          <a:xfrm>
            <a:off x="1955617" y="914400"/>
            <a:ext cx="5613765" cy="5819775"/>
          </a:xfrm>
          <a:prstGeom prst="rect">
            <a:avLst/>
          </a:prstGeom>
        </p:spPr>
      </p:pic>
      <p:sp>
        <p:nvSpPr>
          <p:cNvPr id="5" name="Title 1"/>
          <p:cNvSpPr>
            <a:spLocks noGrp="1"/>
          </p:cNvSpPr>
          <p:nvPr>
            <p:ph type="title"/>
          </p:nvPr>
        </p:nvSpPr>
        <p:spPr>
          <a:xfrm>
            <a:off x="381000" y="0"/>
            <a:ext cx="8537575" cy="1143000"/>
          </a:xfrm>
        </p:spPr>
        <p:txBody>
          <a:bodyPr/>
          <a:lstStyle/>
          <a:p>
            <a:r>
              <a:rPr lang="en-US" altLang="en-US" sz="3800" dirty="0" smtClean="0"/>
              <a:t>NRP Metadata entry</a:t>
            </a:r>
          </a:p>
        </p:txBody>
      </p:sp>
    </p:spTree>
    <p:extLst>
      <p:ext uri="{BB962C8B-B14F-4D97-AF65-F5344CB8AC3E}">
        <p14:creationId xmlns:p14="http://schemas.microsoft.com/office/powerpoint/2010/main" val="37996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NRP Metadata entry</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21</a:t>
            </a:fld>
            <a:endParaRPr lang="en-US" altLang="en-US" sz="1400" dirty="0" smtClean="0"/>
          </a:p>
        </p:txBody>
      </p:sp>
      <p:pic>
        <p:nvPicPr>
          <p:cNvPr id="2" name="Picture 1"/>
          <p:cNvPicPr>
            <a:picLocks noChangeAspect="1"/>
          </p:cNvPicPr>
          <p:nvPr/>
        </p:nvPicPr>
        <p:blipFill>
          <a:blip r:embed="rId3"/>
          <a:stretch>
            <a:fillRect/>
          </a:stretch>
        </p:blipFill>
        <p:spPr>
          <a:xfrm>
            <a:off x="1676400" y="980577"/>
            <a:ext cx="5476875" cy="5877423"/>
          </a:xfrm>
          <a:prstGeom prst="rect">
            <a:avLst/>
          </a:prstGeom>
        </p:spPr>
      </p:pic>
    </p:spTree>
    <p:extLst>
      <p:ext uri="{BB962C8B-B14F-4D97-AF65-F5344CB8AC3E}">
        <p14:creationId xmlns:p14="http://schemas.microsoft.com/office/powerpoint/2010/main" val="919072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NRP Metadata entry</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22</a:t>
            </a:fld>
            <a:endParaRPr lang="en-US" altLang="en-US" sz="1400" dirty="0" smtClean="0"/>
          </a:p>
        </p:txBody>
      </p:sp>
      <p:pic>
        <p:nvPicPr>
          <p:cNvPr id="4" name="Picture 3"/>
          <p:cNvPicPr>
            <a:picLocks noChangeAspect="1"/>
          </p:cNvPicPr>
          <p:nvPr/>
        </p:nvPicPr>
        <p:blipFill>
          <a:blip r:embed="rId3"/>
          <a:stretch>
            <a:fillRect/>
          </a:stretch>
        </p:blipFill>
        <p:spPr>
          <a:xfrm>
            <a:off x="1828800" y="892810"/>
            <a:ext cx="5603363" cy="5736590"/>
          </a:xfrm>
          <a:prstGeom prst="rect">
            <a:avLst/>
          </a:prstGeom>
        </p:spPr>
      </p:pic>
    </p:spTree>
    <p:extLst>
      <p:ext uri="{BB962C8B-B14F-4D97-AF65-F5344CB8AC3E}">
        <p14:creationId xmlns:p14="http://schemas.microsoft.com/office/powerpoint/2010/main" val="66849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r>
              <a:rPr lang="en-US" altLang="en-US" sz="3800" dirty="0" smtClean="0"/>
              <a:t>NRP Metadata entry</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23</a:t>
            </a:fld>
            <a:endParaRPr lang="en-US" altLang="en-US" sz="1400" dirty="0" smtClean="0"/>
          </a:p>
        </p:txBody>
      </p:sp>
      <p:pic>
        <p:nvPicPr>
          <p:cNvPr id="2" name="Picture 1"/>
          <p:cNvPicPr>
            <a:picLocks noChangeAspect="1"/>
          </p:cNvPicPr>
          <p:nvPr/>
        </p:nvPicPr>
        <p:blipFill>
          <a:blip r:embed="rId3"/>
          <a:stretch>
            <a:fillRect/>
          </a:stretch>
        </p:blipFill>
        <p:spPr>
          <a:xfrm>
            <a:off x="1600200" y="923925"/>
            <a:ext cx="5867400" cy="5705475"/>
          </a:xfrm>
          <a:prstGeom prst="rect">
            <a:avLst/>
          </a:prstGeom>
        </p:spPr>
      </p:pic>
    </p:spTree>
    <p:extLst>
      <p:ext uri="{BB962C8B-B14F-4D97-AF65-F5344CB8AC3E}">
        <p14:creationId xmlns:p14="http://schemas.microsoft.com/office/powerpoint/2010/main" val="3943082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24</a:t>
            </a:fld>
            <a:endParaRPr lang="en-US" altLang="en-US" sz="1400" dirty="0" smtClean="0"/>
          </a:p>
        </p:txBody>
      </p:sp>
      <p:pic>
        <p:nvPicPr>
          <p:cNvPr id="3" name="Picture 2"/>
          <p:cNvPicPr>
            <a:picLocks noChangeAspect="1"/>
          </p:cNvPicPr>
          <p:nvPr/>
        </p:nvPicPr>
        <p:blipFill>
          <a:blip r:embed="rId3"/>
          <a:stretch>
            <a:fillRect/>
          </a:stretch>
        </p:blipFill>
        <p:spPr>
          <a:xfrm>
            <a:off x="1219200" y="152400"/>
            <a:ext cx="6781800" cy="6391275"/>
          </a:xfrm>
          <a:prstGeom prst="rect">
            <a:avLst/>
          </a:prstGeom>
        </p:spPr>
      </p:pic>
    </p:spTree>
    <p:extLst>
      <p:ext uri="{BB962C8B-B14F-4D97-AF65-F5344CB8AC3E}">
        <p14:creationId xmlns:p14="http://schemas.microsoft.com/office/powerpoint/2010/main" val="219089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8975" y="146050"/>
            <a:ext cx="7772400" cy="1143000"/>
          </a:xfrm>
        </p:spPr>
        <p:txBody>
          <a:bodyPr/>
          <a:lstStyle/>
          <a:p>
            <a:pPr algn="l"/>
            <a:r>
              <a:rPr lang="en-US" altLang="en-US" sz="3200" dirty="0" smtClean="0"/>
              <a:t>National statistics shown in graph form</a:t>
            </a:r>
          </a:p>
        </p:txBody>
      </p:sp>
      <p:sp>
        <p:nvSpPr>
          <p:cNvPr id="1433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E11163B-6A6F-4ABA-B1FF-81E201380B44}" type="slidenum">
              <a:rPr lang="en-US" altLang="en-US" sz="1400" smtClean="0"/>
              <a:pPr>
                <a:spcBef>
                  <a:spcPct val="0"/>
                </a:spcBef>
                <a:buFontTx/>
                <a:buNone/>
              </a:pPr>
              <a:t>25</a:t>
            </a:fld>
            <a:endParaRPr lang="en-US" altLang="en-US" sz="1400" dirty="0" smtClean="0"/>
          </a:p>
        </p:txBody>
      </p:sp>
      <p:pic>
        <p:nvPicPr>
          <p:cNvPr id="2" name="Picture 1"/>
          <p:cNvPicPr>
            <a:picLocks noChangeAspect="1"/>
          </p:cNvPicPr>
          <p:nvPr/>
        </p:nvPicPr>
        <p:blipFill>
          <a:blip r:embed="rId3"/>
          <a:stretch>
            <a:fillRect/>
          </a:stretch>
        </p:blipFill>
        <p:spPr>
          <a:xfrm>
            <a:off x="688975" y="1128043"/>
            <a:ext cx="7934583" cy="5044157"/>
          </a:xfrm>
          <a:prstGeom prst="rect">
            <a:avLst/>
          </a:prstGeom>
        </p:spPr>
      </p:pic>
    </p:spTree>
    <p:extLst>
      <p:ext uri="{BB962C8B-B14F-4D97-AF65-F5344CB8AC3E}">
        <p14:creationId xmlns:p14="http://schemas.microsoft.com/office/powerpoint/2010/main" val="4694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0121"/>
            <a:ext cx="7772400" cy="1143000"/>
          </a:xfrm>
        </p:spPr>
        <p:txBody>
          <a:bodyPr/>
          <a:lstStyle/>
          <a:p>
            <a:r>
              <a:rPr lang="en-US" dirty="0" smtClean="0"/>
              <a:t>Other enhancements underway</a:t>
            </a:r>
            <a:endParaRPr lang="en-US" dirty="0"/>
          </a:p>
        </p:txBody>
      </p:sp>
      <p:sp>
        <p:nvSpPr>
          <p:cNvPr id="3" name="Content Placeholder 2"/>
          <p:cNvSpPr>
            <a:spLocks noGrp="1"/>
          </p:cNvSpPr>
          <p:nvPr>
            <p:ph idx="1"/>
          </p:nvPr>
        </p:nvSpPr>
        <p:spPr>
          <a:xfrm>
            <a:off x="457200" y="1295400"/>
            <a:ext cx="8458200" cy="4114800"/>
          </a:xfrm>
        </p:spPr>
        <p:txBody>
          <a:bodyPr/>
          <a:lstStyle/>
          <a:p>
            <a:pPr>
              <a:buFont typeface="Arial" panose="020B0604020202020204" pitchFamily="34" charset="0"/>
              <a:buChar char="•"/>
            </a:pPr>
            <a:r>
              <a:rPr lang="en-US" sz="2400" b="1" dirty="0" smtClean="0"/>
              <a:t>Improve </a:t>
            </a:r>
            <a:r>
              <a:rPr lang="en-US" sz="2400" b="1" dirty="0"/>
              <a:t>utility for policy makers</a:t>
            </a:r>
            <a:endParaRPr lang="en-US" sz="2400" dirty="0"/>
          </a:p>
          <a:p>
            <a:pPr lvl="1">
              <a:buFont typeface="Wingdings" panose="05000000000000000000" pitchFamily="2" charset="2"/>
              <a:buChar char="q"/>
            </a:pPr>
            <a:r>
              <a:rPr lang="en-US" sz="2000" dirty="0"/>
              <a:t>p</a:t>
            </a:r>
            <a:r>
              <a:rPr lang="en-US" sz="2000" dirty="0" smtClean="0"/>
              <a:t>rovide dashboard for monitoring overall reporting status</a:t>
            </a:r>
          </a:p>
          <a:p>
            <a:pPr lvl="1">
              <a:buFont typeface="Wingdings" panose="05000000000000000000" pitchFamily="2" charset="2"/>
              <a:buChar char="§"/>
            </a:pPr>
            <a:r>
              <a:rPr lang="en-US" sz="2000" dirty="0" smtClean="0"/>
              <a:t>provide disaggregation feature for graphs (UK)</a:t>
            </a:r>
          </a:p>
          <a:p>
            <a:pPr lvl="1">
              <a:buFont typeface="Wingdings" panose="05000000000000000000" pitchFamily="2" charset="2"/>
              <a:buChar char="q"/>
            </a:pPr>
            <a:r>
              <a:rPr lang="en-US" sz="2000" dirty="0" smtClean="0"/>
              <a:t>more </a:t>
            </a:r>
            <a:r>
              <a:rPr lang="en-US" sz="2000" dirty="0"/>
              <a:t>clearly indicate </a:t>
            </a:r>
            <a:r>
              <a:rPr lang="en-US" sz="2000" dirty="0" smtClean="0"/>
              <a:t>tiering and proxy </a:t>
            </a:r>
            <a:r>
              <a:rPr lang="en-US" sz="2000" dirty="0"/>
              <a:t>indicators</a:t>
            </a:r>
          </a:p>
          <a:p>
            <a:pPr>
              <a:buFont typeface="Arial" panose="020B0604020202020204" pitchFamily="34" charset="0"/>
              <a:buChar char="•"/>
            </a:pPr>
            <a:r>
              <a:rPr lang="en-US" sz="2400" b="1" dirty="0" smtClean="0"/>
              <a:t>Improve </a:t>
            </a:r>
            <a:r>
              <a:rPr lang="en-US" sz="2400" b="1" dirty="0"/>
              <a:t>accessibility for lay public</a:t>
            </a:r>
            <a:endParaRPr lang="en-US" sz="2400" dirty="0"/>
          </a:p>
          <a:p>
            <a:pPr lvl="1">
              <a:buFont typeface="Wingdings" panose="05000000000000000000" pitchFamily="2" charset="2"/>
              <a:buChar char="q"/>
            </a:pPr>
            <a:r>
              <a:rPr lang="en-US" sz="2000" dirty="0"/>
              <a:t>ensure accessibility for persons with special needs </a:t>
            </a:r>
          </a:p>
          <a:p>
            <a:pPr lvl="1">
              <a:buFont typeface="Times New Roman" panose="02020603050405020304" pitchFamily="18" charset="0"/>
              <a:buChar char="‾"/>
            </a:pPr>
            <a:r>
              <a:rPr lang="en-US" sz="2000" dirty="0"/>
              <a:t>filter tool to find quickly a given indicator(s) related to a subject</a:t>
            </a:r>
          </a:p>
          <a:p>
            <a:pPr lvl="1">
              <a:buFont typeface="Times New Roman" panose="02020603050405020304" pitchFamily="18" charset="0"/>
              <a:buChar char="‾"/>
            </a:pPr>
            <a:r>
              <a:rPr lang="en-US" sz="2000" dirty="0"/>
              <a:t>FAQ to post on official site for data users</a:t>
            </a:r>
          </a:p>
          <a:p>
            <a:pPr>
              <a:buFont typeface="Arial" panose="020B0604020202020204" pitchFamily="34" charset="0"/>
              <a:buChar char="•"/>
            </a:pPr>
            <a:r>
              <a:rPr lang="en-US" sz="2400" b="1" dirty="0" smtClean="0"/>
              <a:t>Improve </a:t>
            </a:r>
            <a:r>
              <a:rPr lang="en-US" sz="2400" b="1" dirty="0"/>
              <a:t>functionality for data providers</a:t>
            </a:r>
            <a:endParaRPr lang="en-US" sz="2400" dirty="0"/>
          </a:p>
          <a:p>
            <a:pPr lvl="1">
              <a:buFont typeface="Wingdings" panose="05000000000000000000" pitchFamily="2" charset="2"/>
              <a:buChar char="q"/>
            </a:pPr>
            <a:r>
              <a:rPr lang="en-US" sz="2000" dirty="0"/>
              <a:t>provide a data dictionary </a:t>
            </a:r>
          </a:p>
          <a:p>
            <a:pPr lvl="1">
              <a:buFont typeface="Times New Roman" panose="02020603050405020304" pitchFamily="18" charset="0"/>
              <a:buChar char="‾"/>
            </a:pPr>
            <a:r>
              <a:rPr lang="en-US" sz="2000" dirty="0"/>
              <a:t>communication tool to match data holders with NSOs</a:t>
            </a:r>
          </a:p>
          <a:p>
            <a:pPr>
              <a:buFont typeface="Arial" panose="020B0604020202020204" pitchFamily="34" charset="0"/>
              <a:buChar char="•"/>
            </a:pPr>
            <a:r>
              <a:rPr lang="en-US" sz="2400" b="1" dirty="0" smtClean="0"/>
              <a:t>Improve capacity/collaboration </a:t>
            </a:r>
            <a:r>
              <a:rPr lang="en-US" sz="2400" b="1" dirty="0"/>
              <a:t>across countries</a:t>
            </a:r>
            <a:endParaRPr lang="en-US" sz="2400" dirty="0"/>
          </a:p>
          <a:p>
            <a:pPr lvl="1">
              <a:buFont typeface="Wingdings" panose="05000000000000000000" pitchFamily="2" charset="2"/>
              <a:buChar char="§"/>
            </a:pPr>
            <a:r>
              <a:rPr lang="en-US" sz="2000" dirty="0"/>
              <a:t>provide “how to” guidance for forking by other country NSOs (</a:t>
            </a:r>
            <a:r>
              <a:rPr lang="en-US" sz="2000" dirty="0" smtClean="0"/>
              <a:t>UK)</a:t>
            </a:r>
            <a:endParaRPr lang="en-US" sz="2000" dirty="0"/>
          </a:p>
          <a:p>
            <a:pPr lvl="1">
              <a:buFont typeface="Wingdings" panose="05000000000000000000" pitchFamily="2" charset="2"/>
              <a:buChar char="§"/>
            </a:pPr>
            <a:r>
              <a:rPr lang="en-US" sz="2000" dirty="0"/>
              <a:t>translation feature (for use with initial forking, for example)</a:t>
            </a:r>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26</a:t>
            </a:fld>
            <a:endParaRPr lang="en-US" dirty="0"/>
          </a:p>
        </p:txBody>
      </p:sp>
    </p:spTree>
    <p:extLst>
      <p:ext uri="{BB962C8B-B14F-4D97-AF65-F5344CB8AC3E}">
        <p14:creationId xmlns:p14="http://schemas.microsoft.com/office/powerpoint/2010/main" val="360197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nb-NO" dirty="0" smtClean="0"/>
              <a:t>Contact information</a:t>
            </a:r>
            <a:endParaRPr lang="en-US"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27</a:t>
            </a:fld>
            <a:endParaRPr lang="en-US" dirty="0"/>
          </a:p>
        </p:txBody>
      </p:sp>
      <p:sp>
        <p:nvSpPr>
          <p:cNvPr id="6" name="Title 1"/>
          <p:cNvSpPr txBox="1">
            <a:spLocks/>
          </p:cNvSpPr>
          <p:nvPr/>
        </p:nvSpPr>
        <p:spPr bwMode="auto">
          <a:xfrm>
            <a:off x="876300" y="411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eaLnBrk="0" fontAlgn="base" hangingPunct="0">
              <a:spcBef>
                <a:spcPct val="0"/>
              </a:spcBef>
              <a:spcAft>
                <a:spcPct val="0"/>
              </a:spcAft>
              <a:defRPr sz="4400">
                <a:solidFill>
                  <a:schemeClr val="accent2"/>
                </a:solidFill>
                <a:latin typeface="Times New Roman" pitchFamily="18" charset="0"/>
              </a:defRPr>
            </a:lvl6pPr>
            <a:lvl7pPr marL="914400" algn="ctr" rtl="0" eaLnBrk="0" fontAlgn="base" hangingPunct="0">
              <a:spcBef>
                <a:spcPct val="0"/>
              </a:spcBef>
              <a:spcAft>
                <a:spcPct val="0"/>
              </a:spcAft>
              <a:defRPr sz="4400">
                <a:solidFill>
                  <a:schemeClr val="accent2"/>
                </a:solidFill>
                <a:latin typeface="Times New Roman" pitchFamily="18" charset="0"/>
              </a:defRPr>
            </a:lvl7pPr>
            <a:lvl8pPr marL="1371600" algn="ctr" rtl="0" eaLnBrk="0" fontAlgn="base" hangingPunct="0">
              <a:spcBef>
                <a:spcPct val="0"/>
              </a:spcBef>
              <a:spcAft>
                <a:spcPct val="0"/>
              </a:spcAft>
              <a:defRPr sz="4400">
                <a:solidFill>
                  <a:schemeClr val="accent2"/>
                </a:solidFill>
                <a:latin typeface="Times New Roman" pitchFamily="18" charset="0"/>
              </a:defRPr>
            </a:lvl8pPr>
            <a:lvl9pPr marL="1828800" algn="ctr" rtl="0" eaLnBrk="0" fontAlgn="base" hangingPunct="0">
              <a:spcBef>
                <a:spcPct val="0"/>
              </a:spcBef>
              <a:spcAft>
                <a:spcPct val="0"/>
              </a:spcAft>
              <a:defRPr sz="4400">
                <a:solidFill>
                  <a:schemeClr val="accent2"/>
                </a:solidFill>
                <a:latin typeface="Times New Roman" pitchFamily="18" charset="0"/>
              </a:defRPr>
            </a:lvl9pPr>
          </a:lstStyle>
          <a:p>
            <a:r>
              <a:rPr lang="en-US" kern="0" dirty="0" smtClean="0"/>
              <a:t>Appendix</a:t>
            </a:r>
            <a:endParaRPr lang="en-US" kern="0" dirty="0"/>
          </a:p>
        </p:txBody>
      </p:sp>
      <p:sp>
        <p:nvSpPr>
          <p:cNvPr id="7" name="Title 1"/>
          <p:cNvSpPr txBox="1">
            <a:spLocks/>
          </p:cNvSpPr>
          <p:nvPr/>
        </p:nvSpPr>
        <p:spPr bwMode="auto">
          <a:xfrm>
            <a:off x="1066800" y="2133600"/>
            <a:ext cx="7772400"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eaLnBrk="0" fontAlgn="base" hangingPunct="0">
              <a:spcBef>
                <a:spcPct val="0"/>
              </a:spcBef>
              <a:spcAft>
                <a:spcPct val="0"/>
              </a:spcAft>
              <a:defRPr sz="4400">
                <a:solidFill>
                  <a:schemeClr val="accent2"/>
                </a:solidFill>
                <a:latin typeface="Times New Roman" pitchFamily="18" charset="0"/>
              </a:defRPr>
            </a:lvl6pPr>
            <a:lvl7pPr marL="914400" algn="ctr" rtl="0" eaLnBrk="0" fontAlgn="base" hangingPunct="0">
              <a:spcBef>
                <a:spcPct val="0"/>
              </a:spcBef>
              <a:spcAft>
                <a:spcPct val="0"/>
              </a:spcAft>
              <a:defRPr sz="4400">
                <a:solidFill>
                  <a:schemeClr val="accent2"/>
                </a:solidFill>
                <a:latin typeface="Times New Roman" pitchFamily="18" charset="0"/>
              </a:defRPr>
            </a:lvl7pPr>
            <a:lvl8pPr marL="1371600" algn="ctr" rtl="0" eaLnBrk="0" fontAlgn="base" hangingPunct="0">
              <a:spcBef>
                <a:spcPct val="0"/>
              </a:spcBef>
              <a:spcAft>
                <a:spcPct val="0"/>
              </a:spcAft>
              <a:defRPr sz="4400">
                <a:solidFill>
                  <a:schemeClr val="accent2"/>
                </a:solidFill>
                <a:latin typeface="Times New Roman" pitchFamily="18" charset="0"/>
              </a:defRPr>
            </a:lvl8pPr>
            <a:lvl9pPr marL="1828800" algn="ctr" rtl="0" eaLnBrk="0" fontAlgn="base" hangingPunct="0">
              <a:spcBef>
                <a:spcPct val="0"/>
              </a:spcBef>
              <a:spcAft>
                <a:spcPct val="0"/>
              </a:spcAft>
              <a:defRPr sz="4400">
                <a:solidFill>
                  <a:schemeClr val="accent2"/>
                </a:solidFill>
                <a:latin typeface="Times New Roman" pitchFamily="18" charset="0"/>
              </a:defRPr>
            </a:lvl9pPr>
          </a:lstStyle>
          <a:p>
            <a:r>
              <a:rPr lang="nb-NO" sz="3600" kern="0" dirty="0" smtClean="0"/>
              <a:t>&lt;Jennifer_E_Park@omb.eop.gov&gt;</a:t>
            </a:r>
            <a:br>
              <a:rPr lang="nb-NO" sz="3600" kern="0" dirty="0" smtClean="0"/>
            </a:br>
            <a:endParaRPr lang="nb-NO" sz="3600" kern="0" dirty="0" smtClean="0"/>
          </a:p>
          <a:p>
            <a:r>
              <a:rPr lang="nb-NO" sz="3600" kern="0" dirty="0" smtClean="0"/>
              <a:t>&lt;Francisco_A_Moris@omb.eop.gov&gt;</a:t>
            </a:r>
            <a:br>
              <a:rPr lang="nb-NO" sz="3600" kern="0" dirty="0" smtClean="0"/>
            </a:br>
            <a:r>
              <a:rPr lang="nb-NO" sz="3600" kern="0" dirty="0" smtClean="0"/>
              <a:t>&lt;fmoris@nsf.gov&gt;</a:t>
            </a:r>
            <a:r>
              <a:rPr lang="nb-NO" kern="0" dirty="0" smtClean="0"/>
              <a:t/>
            </a:r>
            <a:br>
              <a:rPr lang="nb-NO" kern="0" dirty="0" smtClean="0"/>
            </a:br>
            <a:endParaRPr lang="en-US" kern="0" dirty="0"/>
          </a:p>
        </p:txBody>
      </p:sp>
    </p:spTree>
    <p:extLst>
      <p:ext uri="{BB962C8B-B14F-4D97-AF65-F5344CB8AC3E}">
        <p14:creationId xmlns:p14="http://schemas.microsoft.com/office/powerpoint/2010/main" val="135684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6315"/>
            <a:ext cx="8839200" cy="1143000"/>
          </a:xfrm>
        </p:spPr>
        <p:txBody>
          <a:bodyPr/>
          <a:lstStyle/>
          <a:p>
            <a:r>
              <a:rPr lang="en-US" dirty="0" smtClean="0"/>
              <a:t>Dashboard Concept: Dynamic Update</a:t>
            </a:r>
            <a:endParaRPr lang="en-US"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28</a:t>
            </a:fld>
            <a:endParaRPr lang="en-US" dirty="0"/>
          </a:p>
        </p:txBody>
      </p:sp>
      <p:pic>
        <p:nvPicPr>
          <p:cNvPr id="5" name="Picture 4"/>
          <p:cNvPicPr>
            <a:picLocks noChangeAspect="1"/>
          </p:cNvPicPr>
          <p:nvPr/>
        </p:nvPicPr>
        <p:blipFill rotWithShape="1">
          <a:blip r:embed="rId3"/>
          <a:srcRect l="-2162" t="21962" r="2162" b="74"/>
          <a:stretch/>
        </p:blipFill>
        <p:spPr>
          <a:xfrm>
            <a:off x="838200" y="1371600"/>
            <a:ext cx="7047732" cy="5410201"/>
          </a:xfrm>
          <a:prstGeom prst="rect">
            <a:avLst/>
          </a:prstGeom>
        </p:spPr>
      </p:pic>
    </p:spTree>
    <p:extLst>
      <p:ext uri="{BB962C8B-B14F-4D97-AF65-F5344CB8AC3E}">
        <p14:creationId xmlns:p14="http://schemas.microsoft.com/office/powerpoint/2010/main" val="600942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9986" y="228600"/>
            <a:ext cx="8382000" cy="1143000"/>
          </a:xfrm>
        </p:spPr>
        <p:txBody>
          <a:bodyPr/>
          <a:lstStyle/>
          <a:p>
            <a:pPr algn="l"/>
            <a:r>
              <a:rPr lang="en-US" dirty="0" smtClean="0"/>
              <a:t>U.S. Indicator Reporting Status</a:t>
            </a:r>
            <a:endParaRPr lang="en-US" dirty="0"/>
          </a:p>
        </p:txBody>
      </p:sp>
      <p:sp>
        <p:nvSpPr>
          <p:cNvPr id="5" name="Slide Number Placeholder 4"/>
          <p:cNvSpPr>
            <a:spLocks noGrp="1"/>
          </p:cNvSpPr>
          <p:nvPr>
            <p:ph type="sldNum" sz="quarter" idx="12"/>
          </p:nvPr>
        </p:nvSpPr>
        <p:spPr>
          <a:xfrm>
            <a:off x="8153400" y="6368143"/>
            <a:ext cx="914400" cy="457200"/>
          </a:xfrm>
        </p:spPr>
        <p:txBody>
          <a:bodyPr/>
          <a:lstStyle/>
          <a:p>
            <a:pPr>
              <a:defRPr/>
            </a:pPr>
            <a:fld id="{503AEE2E-66AF-4054-A2BA-6C43C2C980E2}" type="slidenum">
              <a:rPr lang="en-US" smtClean="0"/>
              <a:pPr>
                <a:defRPr/>
              </a:pPr>
              <a:t>29</a:t>
            </a:fld>
            <a:endParaRPr lang="en-US" dirty="0"/>
          </a:p>
        </p:txBody>
      </p:sp>
      <p:graphicFrame>
        <p:nvGraphicFramePr>
          <p:cNvPr id="7" name="Chart 6"/>
          <p:cNvGraphicFramePr>
            <a:graphicFrameLocks/>
          </p:cNvGraphicFramePr>
          <p:nvPr>
            <p:extLst/>
          </p:nvPr>
        </p:nvGraphicFramePr>
        <p:xfrm>
          <a:off x="1534886" y="1056939"/>
          <a:ext cx="61722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781800" y="2057400"/>
            <a:ext cx="1981200" cy="3046988"/>
          </a:xfrm>
          <a:prstGeom prst="rect">
            <a:avLst/>
          </a:prstGeom>
          <a:noFill/>
          <a:ln cmpd="dbl">
            <a:solidFill>
              <a:schemeClr val="tx1"/>
            </a:solidFill>
          </a:ln>
        </p:spPr>
        <p:txBody>
          <a:bodyPr wrap="square" rtlCol="0">
            <a:spAutoFit/>
          </a:bodyPr>
          <a:lstStyle/>
          <a:p>
            <a:r>
              <a:rPr lang="en-US" dirty="0" smtClean="0"/>
              <a:t>Almost all Tier 1 and 2 indicators are now reported or assigned to a confirmed point of contact.</a:t>
            </a:r>
            <a:endParaRPr lang="en-US" dirty="0"/>
          </a:p>
        </p:txBody>
      </p:sp>
    </p:spTree>
    <p:extLst>
      <p:ext uri="{BB962C8B-B14F-4D97-AF65-F5344CB8AC3E}">
        <p14:creationId xmlns:p14="http://schemas.microsoft.com/office/powerpoint/2010/main" val="3561915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1143000"/>
          </a:xfrm>
        </p:spPr>
        <p:txBody>
          <a:bodyPr/>
          <a:lstStyle/>
          <a:p>
            <a:r>
              <a:rPr lang="en-US" b="1" dirty="0" smtClean="0"/>
              <a:t>US NRP Web Links</a:t>
            </a:r>
            <a:endParaRPr lang="en-US" b="1" dirty="0"/>
          </a:p>
        </p:txBody>
      </p:sp>
      <p:sp>
        <p:nvSpPr>
          <p:cNvPr id="3" name="Content Placeholder 2"/>
          <p:cNvSpPr>
            <a:spLocks noGrp="1"/>
          </p:cNvSpPr>
          <p:nvPr>
            <p:ph idx="1"/>
          </p:nvPr>
        </p:nvSpPr>
        <p:spPr>
          <a:xfrm>
            <a:off x="304800" y="1600200"/>
            <a:ext cx="8534400" cy="4114800"/>
          </a:xfrm>
        </p:spPr>
        <p:txBody>
          <a:bodyPr/>
          <a:lstStyle/>
          <a:p>
            <a:r>
              <a:rPr lang="en-US" dirty="0" smtClean="0"/>
              <a:t>Official site: </a:t>
            </a:r>
            <a:r>
              <a:rPr lang="en-US" sz="2800" dirty="0" smtClean="0"/>
              <a:t>&lt;https</a:t>
            </a:r>
            <a:r>
              <a:rPr lang="en-US" sz="2800" dirty="0"/>
              <a:t>://sdg.data.gov</a:t>
            </a:r>
            <a:r>
              <a:rPr lang="en-US" sz="2800" dirty="0" smtClean="0"/>
              <a:t>/&gt;  </a:t>
            </a:r>
            <a:endParaRPr lang="en-US" sz="2800" dirty="0"/>
          </a:p>
          <a:p>
            <a:pPr marL="0" indent="0">
              <a:buNone/>
            </a:pPr>
            <a:r>
              <a:rPr lang="en-US" dirty="0">
                <a:hlinkClick r:id="rId3"/>
              </a:rPr>
              <a:t>https://</a:t>
            </a:r>
            <a:r>
              <a:rPr lang="en-US" dirty="0" smtClean="0">
                <a:hlinkClick r:id="rId3"/>
              </a:rPr>
              <a:t>sdg.data.gov</a:t>
            </a:r>
            <a:r>
              <a:rPr lang="en-US" dirty="0" smtClean="0"/>
              <a:t> </a:t>
            </a:r>
          </a:p>
          <a:p>
            <a:r>
              <a:rPr lang="en-US" dirty="0" smtClean="0"/>
              <a:t>Staging site (</a:t>
            </a:r>
            <a:r>
              <a:rPr lang="en-US" i="1" dirty="0" smtClean="0"/>
              <a:t>for demo</a:t>
            </a:r>
            <a:r>
              <a:rPr lang="en-US" dirty="0" smtClean="0"/>
              <a:t>): </a:t>
            </a:r>
          </a:p>
          <a:p>
            <a:pPr marL="0" indent="0">
              <a:buNone/>
            </a:pPr>
            <a:r>
              <a:rPr lang="en-US" sz="2800" dirty="0" smtClean="0"/>
              <a:t>&lt; </a:t>
            </a:r>
            <a:r>
              <a:rPr lang="en-US" sz="2800" dirty="0"/>
              <a:t>https://gsa.github.io/sdg-indicators/ &gt; </a:t>
            </a:r>
            <a:endParaRPr lang="en-US" sz="2800" dirty="0" smtClean="0"/>
          </a:p>
          <a:p>
            <a:pPr marL="0" indent="0">
              <a:buNone/>
            </a:pPr>
            <a:r>
              <a:rPr lang="en-US" dirty="0">
                <a:hlinkClick r:id="rId4"/>
              </a:rPr>
              <a:t>https://gsa.github.io/sdg-indicators</a:t>
            </a:r>
            <a:r>
              <a:rPr lang="en-US" dirty="0" smtClean="0">
                <a:hlinkClick r:id="rId4"/>
              </a:rPr>
              <a:t>/</a:t>
            </a:r>
            <a:r>
              <a:rPr lang="en-US" dirty="0" smtClean="0"/>
              <a:t> </a:t>
            </a:r>
          </a:p>
          <a:p>
            <a:pPr>
              <a:buFont typeface="Arial" panose="020B0604020202020204" pitchFamily="34" charset="0"/>
              <a:buChar char="•"/>
            </a:pPr>
            <a:r>
              <a:rPr lang="en-US" dirty="0" smtClean="0"/>
              <a:t>Beta Spanish language site</a:t>
            </a:r>
          </a:p>
          <a:p>
            <a:pPr marL="0" indent="0">
              <a:buNone/>
            </a:pPr>
            <a:r>
              <a:rPr lang="en-US" sz="2800" dirty="0"/>
              <a:t>&lt; https://angela-smithers.github.io/sdg-indicators/ </a:t>
            </a:r>
            <a:r>
              <a:rPr lang="en-US" sz="2800" dirty="0" smtClean="0"/>
              <a:t>&gt;</a:t>
            </a:r>
          </a:p>
          <a:p>
            <a:pPr marL="0" indent="0">
              <a:buNone/>
            </a:pPr>
            <a:r>
              <a:rPr lang="en-US" sz="2800" dirty="0">
                <a:hlinkClick r:id="rId5"/>
              </a:rPr>
              <a:t>https://angela-smithers.github.io/sdg-indicators</a:t>
            </a:r>
            <a:r>
              <a:rPr lang="en-US" sz="2800" dirty="0" smtClean="0">
                <a:hlinkClick r:id="rId5"/>
              </a:rPr>
              <a:t>/</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3</a:t>
            </a:fld>
            <a:endParaRPr lang="en-US" dirty="0"/>
          </a:p>
        </p:txBody>
      </p:sp>
    </p:spTree>
    <p:extLst>
      <p:ext uri="{BB962C8B-B14F-4D97-AF65-F5344CB8AC3E}">
        <p14:creationId xmlns:p14="http://schemas.microsoft.com/office/powerpoint/2010/main" val="3766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5900" y="200025"/>
            <a:ext cx="8991600" cy="1143000"/>
          </a:xfrm>
        </p:spPr>
        <p:txBody>
          <a:bodyPr/>
          <a:lstStyle/>
          <a:p>
            <a:r>
              <a:rPr lang="en-US" altLang="en-US" sz="4000" dirty="0" smtClean="0"/>
              <a:t>Availability of Federal Statistics, by Goal</a:t>
            </a:r>
            <a:br>
              <a:rPr lang="en-US" altLang="en-US" sz="4000" dirty="0" smtClean="0"/>
            </a:br>
            <a:r>
              <a:rPr lang="en-US" altLang="en-US" sz="2400" dirty="0" smtClean="0"/>
              <a:t>February 2017</a:t>
            </a:r>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FAA61B-7C06-4559-A05A-97252D83E3A3}" type="slidenum">
              <a:rPr lang="en-US" altLang="en-US" sz="1400" smtClean="0"/>
              <a:pPr>
                <a:spcBef>
                  <a:spcPct val="0"/>
                </a:spcBef>
                <a:buFontTx/>
                <a:buNone/>
              </a:pPr>
              <a:t>30</a:t>
            </a:fld>
            <a:endParaRPr lang="en-US" altLang="en-US" sz="1400" dirty="0" smtClean="0"/>
          </a:p>
        </p:txBody>
      </p:sp>
      <p:pic>
        <p:nvPicPr>
          <p:cNvPr id="61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11275" y="1349952"/>
            <a:ext cx="6902450" cy="4694238"/>
          </a:xfrm>
        </p:spPr>
      </p:pic>
    </p:spTree>
    <p:extLst>
      <p:ext uri="{BB962C8B-B14F-4D97-AF65-F5344CB8AC3E}">
        <p14:creationId xmlns:p14="http://schemas.microsoft.com/office/powerpoint/2010/main" val="347821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152400"/>
            <a:ext cx="7772400" cy="1143000"/>
          </a:xfrm>
        </p:spPr>
        <p:txBody>
          <a:bodyPr/>
          <a:lstStyle/>
          <a:p>
            <a:r>
              <a:rPr lang="en-US" altLang="en-US" dirty="0" smtClean="0"/>
              <a:t>Platform Purpose</a:t>
            </a:r>
            <a:r>
              <a:rPr lang="en-US" altLang="en-US" b="1" dirty="0" smtClean="0"/>
              <a:t>s</a:t>
            </a:r>
          </a:p>
        </p:txBody>
      </p:sp>
      <p:sp>
        <p:nvSpPr>
          <p:cNvPr id="3" name="Content Placeholder 2"/>
          <p:cNvSpPr>
            <a:spLocks noGrp="1"/>
          </p:cNvSpPr>
          <p:nvPr>
            <p:ph idx="1"/>
          </p:nvPr>
        </p:nvSpPr>
        <p:spPr>
          <a:xfrm>
            <a:off x="685800" y="1295400"/>
            <a:ext cx="8077200" cy="4114800"/>
          </a:xfrm>
        </p:spPr>
        <p:txBody>
          <a:bodyPr/>
          <a:lstStyle/>
          <a:p>
            <a:pPr>
              <a:defRPr/>
            </a:pPr>
            <a:r>
              <a:rPr lang="en-US" dirty="0" smtClean="0"/>
              <a:t>To measure progress globally, (most) SDG indicators will rely on national statistics </a:t>
            </a:r>
          </a:p>
          <a:p>
            <a:pPr>
              <a:defRPr/>
            </a:pPr>
            <a:r>
              <a:rPr lang="en-US" dirty="0" smtClean="0"/>
              <a:t>In the US, (most of) these national statistics are produced by our Federal Statistical System; they are not modeled by other international organizations on our behalf</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8AA591-55BF-469E-B9A6-54C30227174E}" type="slidenum">
              <a:rPr lang="en-US" altLang="en-US" sz="1400" smtClean="0"/>
              <a:pPr>
                <a:spcBef>
                  <a:spcPct val="0"/>
                </a:spcBef>
                <a:buFontTx/>
                <a:buNone/>
              </a:pPr>
              <a:t>4</a:t>
            </a:fld>
            <a:endParaRPr lang="en-US" altLang="en-US" sz="1400" dirty="0" smtClean="0"/>
          </a:p>
        </p:txBody>
      </p:sp>
    </p:spTree>
    <p:extLst>
      <p:ext uri="{BB962C8B-B14F-4D97-AF65-F5344CB8AC3E}">
        <p14:creationId xmlns:p14="http://schemas.microsoft.com/office/powerpoint/2010/main" val="387272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r>
              <a:rPr lang="en-US" altLang="en-US" dirty="0" smtClean="0"/>
              <a:t>Concepts for a Platform</a:t>
            </a:r>
          </a:p>
        </p:txBody>
      </p:sp>
      <p:sp>
        <p:nvSpPr>
          <p:cNvPr id="9219" name="Content Placeholder 2"/>
          <p:cNvSpPr>
            <a:spLocks noGrp="1"/>
          </p:cNvSpPr>
          <p:nvPr>
            <p:ph idx="1"/>
          </p:nvPr>
        </p:nvSpPr>
        <p:spPr>
          <a:xfrm>
            <a:off x="685800" y="1089025"/>
            <a:ext cx="8305800" cy="4114800"/>
          </a:xfrm>
        </p:spPr>
        <p:txBody>
          <a:bodyPr/>
          <a:lstStyle/>
          <a:p>
            <a:r>
              <a:rPr lang="en-US" altLang="en-US" sz="2800" dirty="0" smtClean="0"/>
              <a:t>“Open Data” </a:t>
            </a:r>
          </a:p>
          <a:p>
            <a:pPr lvl="1"/>
            <a:r>
              <a:rPr lang="en-US" altLang="en-US" sz="2400" dirty="0" smtClean="0"/>
              <a:t>Open source (free) technology</a:t>
            </a:r>
          </a:p>
          <a:p>
            <a:pPr lvl="1"/>
            <a:r>
              <a:rPr lang="en-US" altLang="en-US" sz="2400" dirty="0" smtClean="0"/>
              <a:t>Publicly accessible; user friendly</a:t>
            </a:r>
          </a:p>
          <a:p>
            <a:r>
              <a:rPr lang="en-US" altLang="en-US" sz="2800" dirty="0" smtClean="0"/>
              <a:t>“Many Hands”</a:t>
            </a:r>
          </a:p>
          <a:p>
            <a:pPr lvl="1"/>
            <a:r>
              <a:rPr lang="en-US" altLang="en-US" sz="2400" dirty="0" smtClean="0"/>
              <a:t>Allow multiple providers, simultaneously, through secure access; track changes by user</a:t>
            </a:r>
          </a:p>
          <a:p>
            <a:r>
              <a:rPr lang="en-US" altLang="en-US" sz="2800" dirty="0" smtClean="0"/>
              <a:t>“Same Team”</a:t>
            </a:r>
          </a:p>
          <a:p>
            <a:pPr lvl="1"/>
            <a:r>
              <a:rPr lang="en-US" altLang="en-US" sz="2400" dirty="0" smtClean="0"/>
              <a:t>Facilitate use by other interested countries to reduce burden, promote interoperability and ease report preparation</a:t>
            </a:r>
          </a:p>
          <a:p>
            <a:pPr lvl="1"/>
            <a:r>
              <a:rPr lang="en-US" altLang="en-US" sz="2400" dirty="0" smtClean="0"/>
              <a:t>Promote collaboration across national statistical offices as countries customize their own NRP (e.g., Spanish version)</a:t>
            </a:r>
          </a:p>
          <a:p>
            <a:endParaRPr lang="en-US" altLang="en-US" dirty="0" smtClean="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CD05BD-C48F-4321-A29F-E2147DE92BC8}" type="slidenum">
              <a:rPr lang="en-US" altLang="en-US" sz="1400" smtClean="0"/>
              <a:pPr>
                <a:spcBef>
                  <a:spcPct val="0"/>
                </a:spcBef>
                <a:buFontTx/>
                <a:buNone/>
              </a:pPr>
              <a:t>5</a:t>
            </a:fld>
            <a:endParaRPr lang="en-US" altLang="en-US" sz="1400" dirty="0" smtClean="0"/>
          </a:p>
        </p:txBody>
      </p:sp>
    </p:spTree>
    <p:extLst>
      <p:ext uri="{BB962C8B-B14F-4D97-AF65-F5344CB8AC3E}">
        <p14:creationId xmlns:p14="http://schemas.microsoft.com/office/powerpoint/2010/main" val="37001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150813"/>
            <a:ext cx="8839200" cy="1143000"/>
          </a:xfrm>
        </p:spPr>
        <p:txBody>
          <a:bodyPr/>
          <a:lstStyle/>
          <a:p>
            <a:pPr algn="l"/>
            <a:r>
              <a:rPr lang="en-US" altLang="en-US" sz="4000" dirty="0" smtClean="0"/>
              <a:t>US National Reporting Platform</a:t>
            </a:r>
          </a:p>
        </p:txBody>
      </p:sp>
      <p:sp>
        <p:nvSpPr>
          <p:cNvPr id="102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549199-221B-40DA-97A2-68CA9EDA5F82}" type="slidenum">
              <a:rPr lang="en-US" altLang="en-US" sz="1400" smtClean="0"/>
              <a:pPr>
                <a:spcBef>
                  <a:spcPct val="0"/>
                </a:spcBef>
                <a:buFontTx/>
                <a:buNone/>
              </a:pPr>
              <a:t>6</a:t>
            </a:fld>
            <a:endParaRPr lang="en-US" altLang="en-US" sz="1400" dirty="0" smtClean="0"/>
          </a:p>
        </p:txBody>
      </p:sp>
      <p:sp>
        <p:nvSpPr>
          <p:cNvPr id="10244" name="Rectangle 4"/>
          <p:cNvSpPr>
            <a:spLocks noChangeArrowheads="1"/>
          </p:cNvSpPr>
          <p:nvPr/>
        </p:nvSpPr>
        <p:spPr bwMode="auto">
          <a:xfrm>
            <a:off x="-228600" y="57562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000" u="sng" dirty="0">
              <a:solidFill>
                <a:srgbClr val="800080"/>
              </a:solidFill>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2000" dirty="0">
              <a:solidFill>
                <a:srgbClr val="80008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245" name="TextBox 5"/>
          <p:cNvSpPr txBox="1">
            <a:spLocks noChangeArrowheads="1"/>
          </p:cNvSpPr>
          <p:nvPr/>
        </p:nvSpPr>
        <p:spPr bwMode="auto">
          <a:xfrm>
            <a:off x="1143000" y="25146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dirty="0"/>
          </a:p>
        </p:txBody>
      </p:sp>
      <p:pic>
        <p:nvPicPr>
          <p:cNvPr id="2" name="Picture 1"/>
          <p:cNvPicPr>
            <a:picLocks noChangeAspect="1"/>
          </p:cNvPicPr>
          <p:nvPr/>
        </p:nvPicPr>
        <p:blipFill>
          <a:blip r:embed="rId3"/>
          <a:stretch>
            <a:fillRect/>
          </a:stretch>
        </p:blipFill>
        <p:spPr>
          <a:xfrm>
            <a:off x="457200" y="1143000"/>
            <a:ext cx="7667625" cy="4053766"/>
          </a:xfrm>
          <a:prstGeom prst="rect">
            <a:avLst/>
          </a:prstGeom>
        </p:spPr>
      </p:pic>
    </p:spTree>
    <p:extLst>
      <p:ext uri="{BB962C8B-B14F-4D97-AF65-F5344CB8AC3E}">
        <p14:creationId xmlns:p14="http://schemas.microsoft.com/office/powerpoint/2010/main" val="611236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150813"/>
            <a:ext cx="8839200" cy="1143000"/>
          </a:xfrm>
        </p:spPr>
        <p:txBody>
          <a:bodyPr/>
          <a:lstStyle/>
          <a:p>
            <a:pPr algn="l"/>
            <a:r>
              <a:rPr lang="en-US" altLang="en-US" sz="2800" dirty="0" smtClean="0"/>
              <a:t>First Look in Spanish! </a:t>
            </a:r>
            <a:r>
              <a:rPr lang="es-ES" altLang="en-US" sz="2800" b="1" dirty="0"/>
              <a:t>Estadísticas </a:t>
            </a:r>
            <a:r>
              <a:rPr lang="es-ES" altLang="en-US" sz="2800" b="1" dirty="0" smtClean="0"/>
              <a:t>Nacionales </a:t>
            </a:r>
            <a:r>
              <a:rPr lang="es-ES" altLang="en-US" sz="2800" b="1" dirty="0"/>
              <a:t>de </a:t>
            </a:r>
            <a:r>
              <a:rPr lang="es-ES" altLang="en-US" sz="2800" b="1" dirty="0" smtClean="0"/>
              <a:t>USA </a:t>
            </a:r>
            <a:r>
              <a:rPr lang="es-ES" altLang="en-US" sz="2800" b="1" dirty="0"/>
              <a:t>para los Objetivos de Desarrollo Sostenible de </a:t>
            </a:r>
            <a:r>
              <a:rPr lang="es-ES" altLang="en-US" sz="2800" b="1" dirty="0" smtClean="0"/>
              <a:t>la ONU</a:t>
            </a:r>
            <a:endParaRPr lang="en-US" altLang="en-US" sz="2800" b="1" dirty="0" smtClean="0"/>
          </a:p>
        </p:txBody>
      </p:sp>
      <p:sp>
        <p:nvSpPr>
          <p:cNvPr id="102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549199-221B-40DA-97A2-68CA9EDA5F82}" type="slidenum">
              <a:rPr lang="en-US" altLang="en-US" sz="1400" smtClean="0"/>
              <a:pPr>
                <a:spcBef>
                  <a:spcPct val="0"/>
                </a:spcBef>
                <a:buFontTx/>
                <a:buNone/>
              </a:pPr>
              <a:t>7</a:t>
            </a:fld>
            <a:endParaRPr lang="en-US" altLang="en-US" sz="1400" dirty="0" smtClean="0"/>
          </a:p>
        </p:txBody>
      </p:sp>
      <p:sp>
        <p:nvSpPr>
          <p:cNvPr id="10244" name="Rectangle 4"/>
          <p:cNvSpPr>
            <a:spLocks noChangeArrowheads="1"/>
          </p:cNvSpPr>
          <p:nvPr/>
        </p:nvSpPr>
        <p:spPr bwMode="auto">
          <a:xfrm>
            <a:off x="-228600" y="57562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000" u="sng" dirty="0">
              <a:solidFill>
                <a:srgbClr val="800080"/>
              </a:solidFill>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2000" dirty="0">
              <a:solidFill>
                <a:srgbClr val="80008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245" name="TextBox 5"/>
          <p:cNvSpPr txBox="1">
            <a:spLocks noChangeArrowheads="1"/>
          </p:cNvSpPr>
          <p:nvPr/>
        </p:nvSpPr>
        <p:spPr bwMode="auto">
          <a:xfrm>
            <a:off x="1143000" y="25146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dirty="0"/>
          </a:p>
        </p:txBody>
      </p:sp>
      <p:pic>
        <p:nvPicPr>
          <p:cNvPr id="3" name="Picture 2"/>
          <p:cNvPicPr>
            <a:picLocks noChangeAspect="1"/>
          </p:cNvPicPr>
          <p:nvPr/>
        </p:nvPicPr>
        <p:blipFill>
          <a:blip r:embed="rId3"/>
          <a:stretch>
            <a:fillRect/>
          </a:stretch>
        </p:blipFill>
        <p:spPr>
          <a:xfrm>
            <a:off x="364331" y="1231955"/>
            <a:ext cx="8415337" cy="5163765"/>
          </a:xfrm>
          <a:prstGeom prst="rect">
            <a:avLst/>
          </a:prstGeom>
        </p:spPr>
      </p:pic>
      <p:cxnSp>
        <p:nvCxnSpPr>
          <p:cNvPr id="5" name="Straight Arrow Connector 4"/>
          <p:cNvCxnSpPr/>
          <p:nvPr/>
        </p:nvCxnSpPr>
        <p:spPr bwMode="auto">
          <a:xfrm>
            <a:off x="1783080" y="1371600"/>
            <a:ext cx="1508760" cy="1220787"/>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43531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EBCF24-B283-4A16-AACF-81F3ADA574A2}" type="slidenum">
              <a:rPr lang="en-US" altLang="en-US" sz="1400" smtClean="0"/>
              <a:pPr>
                <a:spcBef>
                  <a:spcPct val="0"/>
                </a:spcBef>
                <a:buFontTx/>
                <a:buNone/>
              </a:pPr>
              <a:t>8</a:t>
            </a:fld>
            <a:endParaRPr lang="en-US" altLang="en-US" sz="1400" dirty="0" smtClean="0"/>
          </a:p>
        </p:txBody>
      </p:sp>
      <p:pic>
        <p:nvPicPr>
          <p:cNvPr id="3" name="Picture 2"/>
          <p:cNvPicPr>
            <a:picLocks noChangeAspect="1"/>
          </p:cNvPicPr>
          <p:nvPr/>
        </p:nvPicPr>
        <p:blipFill>
          <a:blip r:embed="rId3"/>
          <a:stretch>
            <a:fillRect/>
          </a:stretch>
        </p:blipFill>
        <p:spPr>
          <a:xfrm>
            <a:off x="762000" y="762000"/>
            <a:ext cx="7782105" cy="4748212"/>
          </a:xfrm>
          <a:prstGeom prst="rect">
            <a:avLst/>
          </a:prstGeom>
        </p:spPr>
      </p:pic>
    </p:spTree>
    <p:extLst>
      <p:ext uri="{BB962C8B-B14F-4D97-AF65-F5344CB8AC3E}">
        <p14:creationId xmlns:p14="http://schemas.microsoft.com/office/powerpoint/2010/main" val="1269086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8975" y="146050"/>
            <a:ext cx="7772400" cy="615950"/>
          </a:xfrm>
        </p:spPr>
        <p:txBody>
          <a:bodyPr/>
          <a:lstStyle/>
          <a:p>
            <a:pPr algn="l"/>
            <a:r>
              <a:rPr lang="en-US" altLang="en-US" sz="3200" dirty="0" smtClean="0"/>
              <a:t>Indicators are populated on a flow basis</a:t>
            </a:r>
          </a:p>
        </p:txBody>
      </p:sp>
      <p:sp>
        <p:nvSpPr>
          <p:cNvPr id="122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EBCF24-B283-4A16-AACF-81F3ADA574A2}" type="slidenum">
              <a:rPr lang="en-US" altLang="en-US" sz="1400" smtClean="0"/>
              <a:pPr>
                <a:spcBef>
                  <a:spcPct val="0"/>
                </a:spcBef>
                <a:buFontTx/>
                <a:buNone/>
              </a:pPr>
              <a:t>9</a:t>
            </a:fld>
            <a:endParaRPr lang="en-US" altLang="en-US" sz="1400" dirty="0" smtClean="0"/>
          </a:p>
        </p:txBody>
      </p:sp>
      <p:pic>
        <p:nvPicPr>
          <p:cNvPr id="2" name="Picture 1"/>
          <p:cNvPicPr>
            <a:picLocks noChangeAspect="1"/>
          </p:cNvPicPr>
          <p:nvPr/>
        </p:nvPicPr>
        <p:blipFill rotWithShape="1">
          <a:blip r:embed="rId3"/>
          <a:srcRect b="51852"/>
          <a:stretch/>
        </p:blipFill>
        <p:spPr>
          <a:xfrm>
            <a:off x="398096" y="838200"/>
            <a:ext cx="8063279" cy="5410200"/>
          </a:xfrm>
          <a:prstGeom prst="rect">
            <a:avLst/>
          </a:prstGeom>
        </p:spPr>
      </p:pic>
    </p:spTree>
    <p:extLst>
      <p:ext uri="{BB962C8B-B14F-4D97-AF65-F5344CB8AC3E}">
        <p14:creationId xmlns:p14="http://schemas.microsoft.com/office/powerpoint/2010/main" val="334134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mb logo">
  <a:themeElements>
    <a:clrScheme name="omb log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mb log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mb log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mb log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mb log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mb log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mb log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mb log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mb log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OMB</Template>
  <TotalTime>7850</TotalTime>
  <Words>3524</Words>
  <Application>Microsoft Office PowerPoint</Application>
  <PresentationFormat>On-screen Show (4:3)</PresentationFormat>
  <Paragraphs>161</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omb logo</vt:lpstr>
      <vt:lpstr>PowerPoint Presentation</vt:lpstr>
      <vt:lpstr>Monitoring Progress of Agenda 2030</vt:lpstr>
      <vt:lpstr>US NRP Web Links</vt:lpstr>
      <vt:lpstr>Platform Purposes</vt:lpstr>
      <vt:lpstr>Concepts for a Platform</vt:lpstr>
      <vt:lpstr>US National Reporting Platform</vt:lpstr>
      <vt:lpstr>First Look in Spanish! Estadísticas Nacionales de USA para los Objetivos de Desarrollo Sostenible de la ONU</vt:lpstr>
      <vt:lpstr>PowerPoint Presentation</vt:lpstr>
      <vt:lpstr>Indicators are populated on a flow basis</vt:lpstr>
      <vt:lpstr>..and the Spanish version:</vt:lpstr>
      <vt:lpstr>National statistics shown in tabular form</vt:lpstr>
      <vt:lpstr>Global metadata provided</vt:lpstr>
      <vt:lpstr>National metadata provided</vt:lpstr>
      <vt:lpstr>Under the hood/Bajo la capota: functionality for authorized data providers</vt:lpstr>
      <vt:lpstr>Under the hood/Bajo la capota: functionality for authorized data providers</vt:lpstr>
      <vt:lpstr>NRP Data entry</vt:lpstr>
      <vt:lpstr>Detailed reference/training manual tips</vt:lpstr>
      <vt:lpstr>Detailed reference/training manual tips</vt:lpstr>
      <vt:lpstr>PowerPoint Presentation</vt:lpstr>
      <vt:lpstr>NRP Metadata entry</vt:lpstr>
      <vt:lpstr>NRP Metadata entry</vt:lpstr>
      <vt:lpstr>NRP Metadata entry</vt:lpstr>
      <vt:lpstr>NRP Metadata entry</vt:lpstr>
      <vt:lpstr>PowerPoint Presentation</vt:lpstr>
      <vt:lpstr>National statistics shown in graph form</vt:lpstr>
      <vt:lpstr>Other enhancements underway</vt:lpstr>
      <vt:lpstr>Contact information</vt:lpstr>
      <vt:lpstr>Dashboard Concept: Dynamic Update</vt:lpstr>
      <vt:lpstr>U.S. Indicator Reporting Status</vt:lpstr>
      <vt:lpstr>Availability of Federal Statistics, by Goal February 2017</vt:lpstr>
    </vt:vector>
  </TitlesOfParts>
  <Company>US Census Bureau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colon311</dc:creator>
  <cp:lastModifiedBy>SteersCM</cp:lastModifiedBy>
  <cp:revision>244</cp:revision>
  <cp:lastPrinted>2017-02-14T00:18:27Z</cp:lastPrinted>
  <dcterms:created xsi:type="dcterms:W3CDTF">2007-10-24T15:30:07Z</dcterms:created>
  <dcterms:modified xsi:type="dcterms:W3CDTF">2017-03-28T19:12:33Z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