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8" r:id="rId12"/>
    <p:sldId id="325" r:id="rId13"/>
    <p:sldId id="326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27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4" autoAdjust="0"/>
    <p:restoredTop sz="94629" autoAdjust="0"/>
  </p:normalViewPr>
  <p:slideViewPr>
    <p:cSldViewPr showGuides="1">
      <p:cViewPr>
        <p:scale>
          <a:sx n="80" d="100"/>
          <a:sy n="80" d="100"/>
        </p:scale>
        <p:origin x="792" y="12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Do you want sensors to be installed to the lighting fixtures inside Dormitory 78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want sensors to be installed to the lighting fixtures inside Dormitory 78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B6-42E1-81B9-0317040836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1B6-42E1-81B9-0317040836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B6-42E1-81B9-0317040836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1B6-42E1-81B9-0317040836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7.4</c:v>
                </c:pt>
                <c:pt idx="1">
                  <c:v>3.6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6-42E1-81B9-03170408363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7/26/17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7/26/17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urt.bilkent.edu.tr/78a.html" TargetMode="External"/><Relationship Id="rId3" Type="http://schemas.openxmlformats.org/officeDocument/2006/relationships/hyperlink" Target="https://www.elektrikmarket.com.tr/Sensor-180-Derece-Beyaz-Horoz-088-001-0003,PR-50780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Project to Investigate and Produce Solutions to the Electricity Waste in </a:t>
            </a:r>
            <a:r>
              <a:rPr lang="en-US" dirty="0" err="1"/>
              <a:t>Bilkent</a:t>
            </a:r>
            <a:r>
              <a:rPr lang="en-US" dirty="0"/>
              <a:t> Dormitory 78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Umut</a:t>
            </a:r>
            <a:r>
              <a:rPr lang="it-IT" dirty="0"/>
              <a:t> m. </a:t>
            </a:r>
            <a:r>
              <a:rPr lang="it-IT" dirty="0" err="1"/>
              <a:t>köksaldı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3D378E-0262-4BED-B1C0-576CA52EC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731837"/>
              </p:ext>
            </p:extLst>
          </p:nvPr>
        </p:nvGraphicFramePr>
        <p:xfrm>
          <a:off x="303212" y="152400"/>
          <a:ext cx="11614497" cy="64366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27698">
                  <a:extLst>
                    <a:ext uri="{9D8B030D-6E8A-4147-A177-3AD203B41FA5}">
                      <a16:colId xmlns:a16="http://schemas.microsoft.com/office/drawing/2014/main" xmlns="" val="2024987233"/>
                    </a:ext>
                  </a:extLst>
                </a:gridCol>
                <a:gridCol w="4082702">
                  <a:extLst>
                    <a:ext uri="{9D8B030D-6E8A-4147-A177-3AD203B41FA5}">
                      <a16:colId xmlns:a16="http://schemas.microsoft.com/office/drawing/2014/main" xmlns="" val="443782767"/>
                    </a:ext>
                  </a:extLst>
                </a:gridCol>
                <a:gridCol w="4604097">
                  <a:extLst>
                    <a:ext uri="{9D8B030D-6E8A-4147-A177-3AD203B41FA5}">
                      <a16:colId xmlns:a16="http://schemas.microsoft.com/office/drawing/2014/main" xmlns="" val="412540783"/>
                    </a:ext>
                  </a:extLst>
                </a:gridCol>
              </a:tblGrid>
              <a:tr h="865966"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Installing sensors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Cost-effectiveness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Calculations</a:t>
                      </a:r>
                      <a:r>
                        <a:rPr lang="en-US" sz="2000" b="0" baseline="0" dirty="0"/>
                        <a:t> of the installment cost and the savings sensors would provide</a:t>
                      </a:r>
                      <a:endParaRPr lang="en-US" sz="2000" b="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4063727428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Acceptability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 for</a:t>
                      </a:r>
                      <a:r>
                        <a:rPr lang="en-US" sz="2000" baseline="0" dirty="0"/>
                        <a:t> students, building management interview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156541677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Feasibility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Interview</a:t>
                      </a:r>
                      <a:r>
                        <a:rPr lang="en-US" sz="2000" baseline="0" dirty="0"/>
                        <a:t> with Chief Electrical Engineer </a:t>
                      </a:r>
                      <a:r>
                        <a:rPr lang="tr-TR" sz="2000" baseline="0" dirty="0"/>
                        <a:t>Türesin Özpineci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2073813771"/>
                  </a:ext>
                </a:extLst>
              </a:tr>
              <a:tr h="575734"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Increase efficiency of bulbs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Cost-effectiveness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Calculations and comparisons between fluorescent and LED bulbs</a:t>
                      </a:r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1276768343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Acceptability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Interview with Dormitories Manager </a:t>
                      </a:r>
                      <a:r>
                        <a:rPr lang="en-US" sz="2000" dirty="0" err="1"/>
                        <a:t>Zeki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Samat</a:t>
                      </a:r>
                      <a:r>
                        <a:rPr lang="tr-TR" sz="2000" dirty="0"/>
                        <a:t>yalı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3451763047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Feasibility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Examining previous similar </a:t>
                      </a:r>
                      <a:r>
                        <a:rPr lang="en-US" sz="2000" dirty="0" smtClean="0"/>
                        <a:t>work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972681847"/>
                  </a:ext>
                </a:extLst>
              </a:tr>
              <a:tr h="575734"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Layout optimization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Cost-effectiveness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Interview</a:t>
                      </a:r>
                      <a:r>
                        <a:rPr lang="en-US" sz="2000" baseline="0" dirty="0"/>
                        <a:t> with Chief Electrical Engineer </a:t>
                      </a:r>
                      <a:r>
                        <a:rPr lang="tr-TR" sz="2000" baseline="0" dirty="0"/>
                        <a:t>Türesin Özpineci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2182975467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Acceptability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Survey for</a:t>
                      </a:r>
                      <a:r>
                        <a:rPr lang="en-US" sz="2000" baseline="0" dirty="0"/>
                        <a:t> students, building management interview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3116593051"/>
                  </a:ext>
                </a:extLst>
              </a:tr>
              <a:tr h="5757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966" marR="103966" marT="51983" marB="5198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Feasibility</a:t>
                      </a:r>
                    </a:p>
                  </a:txBody>
                  <a:tcPr marL="103966" marR="103966" marT="51983" marB="51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Interview with </a:t>
                      </a:r>
                      <a:r>
                        <a:rPr lang="tr-TR" sz="2000" baseline="0" dirty="0"/>
                        <a:t>Türesin Özpineci</a:t>
                      </a:r>
                      <a:r>
                        <a:rPr lang="en-US" sz="2000" baseline="0" dirty="0"/>
                        <a:t> and Financial Manager Ali Mehmet </a:t>
                      </a:r>
                      <a:r>
                        <a:rPr lang="tr-TR" sz="2000" baseline="0" dirty="0"/>
                        <a:t>Kılınç</a:t>
                      </a:r>
                      <a:endParaRPr lang="en-US" sz="2000" dirty="0"/>
                    </a:p>
                  </a:txBody>
                  <a:tcPr marL="103966" marR="103966" marT="51983" marB="51983" anchor="ctr"/>
                </a:tc>
                <a:extLst>
                  <a:ext uri="{0D108BD9-81ED-4DB2-BD59-A6C34878D82A}">
                    <a16:rowId xmlns:a16="http://schemas.microsoft.com/office/drawing/2014/main" xmlns="" val="402385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2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14020-A6D4-4262-9545-708549A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2" y="2590799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9C7BB-10B7-46B3-A40A-35327E4B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B5605-D166-4625-B2A4-3606644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Cost-effectiveness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ACE93A-28E3-4734-A726-34634D8E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612 lightbulbs for sensors to be installed</a:t>
            </a:r>
          </a:p>
          <a:p>
            <a:r>
              <a:rPr lang="en-US" dirty="0"/>
              <a:t>Cost of a sensor is 17 ₺, total cost: 10,404 ₺ [3]</a:t>
            </a:r>
          </a:p>
          <a:p>
            <a:pPr lvl="1"/>
            <a:r>
              <a:rPr lang="en-US" dirty="0"/>
              <a:t>Labor cost: approximately 1000 ₺</a:t>
            </a:r>
          </a:p>
          <a:p>
            <a:endParaRPr lang="en-US" dirty="0"/>
          </a:p>
          <a:p>
            <a:r>
              <a:rPr lang="en-US" dirty="0"/>
              <a:t>Expecting a 40% cut on uptime of bulbs</a:t>
            </a:r>
          </a:p>
          <a:p>
            <a:pPr lvl="1"/>
            <a:r>
              <a:rPr lang="en-US" dirty="0"/>
              <a:t>1kWh of energy worth ~0.41 ₺ [4]</a:t>
            </a:r>
          </a:p>
          <a:p>
            <a:pPr lvl="1"/>
            <a:r>
              <a:rPr lang="en-US" dirty="0"/>
              <a:t>Total savings: 2594.48 ₺ per month, break even: 4-5 months</a:t>
            </a:r>
          </a:p>
        </p:txBody>
      </p:sp>
    </p:spTree>
    <p:extLst>
      <p:ext uri="{BB962C8B-B14F-4D97-AF65-F5344CB8AC3E}">
        <p14:creationId xmlns:p14="http://schemas.microsoft.com/office/powerpoint/2010/main" val="33709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A0058-1CFF-420B-84B4-5DAEB6D2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1371600"/>
          </a:xfrm>
        </p:spPr>
        <p:txBody>
          <a:bodyPr/>
          <a:lstStyle/>
          <a:p>
            <a:r>
              <a:rPr lang="en-US" dirty="0"/>
              <a:t>Acceptability of sensors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7329C7E-FD3A-4B42-9A63-D3988A073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24573"/>
              </p:ext>
            </p:extLst>
          </p:nvPr>
        </p:nvGraphicFramePr>
        <p:xfrm>
          <a:off x="1522413" y="1905000"/>
          <a:ext cx="4495799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04178C-0B08-4429-B344-FD88C78F8D55}"/>
              </a:ext>
            </a:extLst>
          </p:cNvPr>
          <p:cNvSpPr txBox="1"/>
          <p:nvPr/>
        </p:nvSpPr>
        <p:spPr>
          <a:xfrm>
            <a:off x="7008812" y="1981200"/>
            <a:ext cx="4648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Dormitory Management: Partially acceptable</a:t>
            </a:r>
          </a:p>
          <a:p>
            <a:endParaRPr lang="en-US" dirty="0"/>
          </a:p>
          <a:p>
            <a:r>
              <a:rPr lang="en-US" sz="2400" dirty="0"/>
              <a:t>Can be implemented alongside other solutions or </a:t>
            </a:r>
            <a:r>
              <a:rPr lang="en-US" sz="2400" dirty="0" err="1"/>
              <a:t>modificaitons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8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EA050-B52E-4D3E-AD2E-0B4D3DCB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48C19-BF5F-484F-9AD3-A9AA4BA2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Interview with </a:t>
            </a:r>
            <a:r>
              <a:rPr lang="tr-TR" dirty="0"/>
              <a:t>İbrahim Türesin Özpineci</a:t>
            </a:r>
            <a:endParaRPr lang="en-US" dirty="0"/>
          </a:p>
          <a:p>
            <a:r>
              <a:rPr lang="en-US" dirty="0"/>
              <a:t>There are no big adjustments to the electrical grid for the sensors</a:t>
            </a:r>
          </a:p>
          <a:p>
            <a:r>
              <a:rPr lang="en-US" dirty="0"/>
              <a:t>Enough technical personnel to realize the system</a:t>
            </a:r>
            <a:endParaRPr lang="tr-TR" dirty="0"/>
          </a:p>
          <a:p>
            <a:r>
              <a:rPr lang="en-US" dirty="0"/>
              <a:t>The solution is feasible as long as the supply of sensors is ensured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38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F1024-DFE0-4FDB-8776-D4A2C1E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 of LED lightbulbs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FBCC4-B50C-4D7C-8ACA-E87025AC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an LED lightbulb</a:t>
            </a:r>
            <a:r>
              <a:rPr lang="en-US" dirty="0"/>
              <a:t>: 15 </a:t>
            </a:r>
            <a:r>
              <a:rPr lang="en-US" dirty="0" smtClean="0"/>
              <a:t>₺ [6]</a:t>
            </a:r>
          </a:p>
          <a:p>
            <a:r>
              <a:rPr lang="en-US" dirty="0" smtClean="0"/>
              <a:t>Total cost of replacing 612 bulbs:  9180 ₺</a:t>
            </a:r>
          </a:p>
          <a:p>
            <a:r>
              <a:rPr lang="en-US" dirty="0" smtClean="0"/>
              <a:t>LEDs use up to 50% less energy compared to fluorescent [7]</a:t>
            </a:r>
          </a:p>
          <a:p>
            <a:r>
              <a:rPr lang="en-US" dirty="0" smtClean="0"/>
              <a:t>Total savings: 9729 ₺ per month</a:t>
            </a:r>
          </a:p>
          <a:p>
            <a:pPr lvl="1"/>
            <a:r>
              <a:rPr lang="en-US" dirty="0" smtClean="0"/>
              <a:t>Break even: ~1 month</a:t>
            </a:r>
          </a:p>
        </p:txBody>
      </p:sp>
    </p:spTree>
    <p:extLst>
      <p:ext uri="{BB962C8B-B14F-4D97-AF65-F5344CB8AC3E}">
        <p14:creationId xmlns:p14="http://schemas.microsoft.com/office/powerpoint/2010/main" val="36371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LED lightbulbs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with </a:t>
            </a:r>
            <a:r>
              <a:rPr lang="en-US" dirty="0" err="1" smtClean="0"/>
              <a:t>Zeki</a:t>
            </a:r>
            <a:r>
              <a:rPr lang="en-US" dirty="0" smtClean="0"/>
              <a:t> </a:t>
            </a:r>
            <a:r>
              <a:rPr lang="en-US" dirty="0" err="1" smtClean="0"/>
              <a:t>Samatyalı</a:t>
            </a:r>
            <a:endParaRPr lang="en-US" dirty="0" smtClean="0"/>
          </a:p>
          <a:p>
            <a:r>
              <a:rPr lang="en-US" dirty="0" smtClean="0"/>
              <a:t>The process is simple and does not require too much work</a:t>
            </a:r>
          </a:p>
          <a:p>
            <a:pPr lvl="1"/>
            <a:r>
              <a:rPr lang="en-US" dirty="0" smtClean="0"/>
              <a:t>Can be done overnight</a:t>
            </a:r>
          </a:p>
          <a:p>
            <a:r>
              <a:rPr lang="en-US" dirty="0" smtClean="0"/>
              <a:t>Deemed LED lights ‘the most appropriate solution’</a:t>
            </a:r>
          </a:p>
          <a:p>
            <a:r>
              <a:rPr lang="en-US" dirty="0" smtClean="0"/>
              <a:t>Dormitories Management is on board with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</a:t>
            </a:r>
            <a:r>
              <a:rPr lang="en-US" smtClean="0"/>
              <a:t>of LED lightbulbs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Case: Stanford University</a:t>
            </a:r>
          </a:p>
          <a:p>
            <a:r>
              <a:rPr lang="en-US" dirty="0" smtClean="0"/>
              <a:t>Stanford has managed to reduce campus-wide electrical energy usage by 25% as a result of LED lights [5]</a:t>
            </a:r>
          </a:p>
          <a:p>
            <a:r>
              <a:rPr lang="en-US" dirty="0" smtClean="0"/>
              <a:t>The process is simple and does not require technical expertise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Cost-effectiveness of lightbulb layout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~400 lights to be removed and 122 lights to be reinstalled into the ceilings</a:t>
            </a:r>
          </a:p>
          <a:p>
            <a:r>
              <a:rPr lang="en-US" dirty="0" smtClean="0"/>
              <a:t>Labor cost: ~15,000 ₺</a:t>
            </a:r>
          </a:p>
          <a:p>
            <a:r>
              <a:rPr lang="en-US" dirty="0" smtClean="0"/>
              <a:t>Approximately 280 lights removed</a:t>
            </a:r>
          </a:p>
          <a:p>
            <a:pPr lvl="1"/>
            <a:r>
              <a:rPr lang="en-US" dirty="0" smtClean="0"/>
              <a:t>Total savings: 7783 </a:t>
            </a:r>
            <a:r>
              <a:rPr lang="en-US" dirty="0"/>
              <a:t>₺ </a:t>
            </a:r>
            <a:r>
              <a:rPr lang="en-US" dirty="0" smtClean="0"/>
              <a:t> per month</a:t>
            </a:r>
          </a:p>
          <a:p>
            <a:pPr lvl="1"/>
            <a:r>
              <a:rPr lang="en-US" dirty="0" smtClean="0"/>
              <a:t>Break even: 2 months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0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lightbulb layout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Dormitory management does not accept the solution</a:t>
            </a:r>
          </a:p>
          <a:p>
            <a:r>
              <a:rPr lang="en-US" dirty="0" smtClean="0"/>
              <a:t>Management states that the proposed solution is too obstructing for both the students and the dorm staff</a:t>
            </a:r>
          </a:p>
          <a:p>
            <a:r>
              <a:rPr lang="en-US" dirty="0" smtClean="0"/>
              <a:t>Could be implemented if the electrical infrastructure of the building was already being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4820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Proposed Solutions</a:t>
            </a:r>
          </a:p>
          <a:p>
            <a:r>
              <a:rPr lang="en-US" dirty="0"/>
              <a:t>Criteria for Assessing Solutions</a:t>
            </a:r>
          </a:p>
          <a:p>
            <a:r>
              <a:rPr lang="en-US" dirty="0"/>
              <a:t>Research Methodology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Conclusion and Recommendations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of lightbulb </a:t>
            </a:r>
            <a:r>
              <a:rPr lang="en-US" smtClean="0"/>
              <a:t>layout optimization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 with Electrical Engineer </a:t>
            </a:r>
            <a:r>
              <a:rPr lang="tr-TR" dirty="0"/>
              <a:t>Türesin </a:t>
            </a:r>
            <a:r>
              <a:rPr lang="tr-TR" dirty="0" err="1"/>
              <a:t>Özpineci</a:t>
            </a:r>
            <a:r>
              <a:rPr lang="en-US" dirty="0"/>
              <a:t> and Financial Manager Ali Mehmet </a:t>
            </a:r>
            <a:r>
              <a:rPr lang="tr-TR" dirty="0" err="1" smtClean="0"/>
              <a:t>Kılınç</a:t>
            </a:r>
            <a:endParaRPr lang="en-US" dirty="0" smtClean="0"/>
          </a:p>
          <a:p>
            <a:r>
              <a:rPr lang="en-US" dirty="0" smtClean="0"/>
              <a:t>The proposed solution is too costly from an economic standpoint</a:t>
            </a:r>
          </a:p>
          <a:p>
            <a:r>
              <a:rPr lang="en-US" dirty="0" smtClean="0"/>
              <a:t>Too big of an overhaul of the building’s construction</a:t>
            </a:r>
          </a:p>
          <a:p>
            <a:r>
              <a:rPr lang="en-US" dirty="0" smtClean="0"/>
              <a:t>The solution is not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-228600"/>
            <a:ext cx="9144001" cy="1371600"/>
          </a:xfrm>
        </p:spPr>
        <p:txBody>
          <a:bodyPr/>
          <a:lstStyle/>
          <a:p>
            <a:r>
              <a:rPr lang="en-US" dirty="0" smtClean="0"/>
              <a:t>Conclusion &amp; Recommendations</a:t>
            </a:r>
            <a:endParaRPr lang="en-US" dirty="0"/>
          </a:p>
        </p:txBody>
      </p:sp>
      <p:sp>
        <p:nvSpPr>
          <p:cNvPr id="5" name="Dikdörtgen 7"/>
          <p:cNvSpPr/>
          <p:nvPr/>
        </p:nvSpPr>
        <p:spPr>
          <a:xfrm>
            <a:off x="1109189" y="2275582"/>
            <a:ext cx="253845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00000"/>
              </a:lnSpc>
            </a:pPr>
            <a:r>
              <a:rPr lang="tr-T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Cost-effectiveness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200000"/>
              </a:lnSpc>
            </a:pPr>
            <a:r>
              <a:rPr lang="tr-T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Acceptability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200000"/>
              </a:lnSpc>
            </a:pP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5-Nokta Yıldız 15"/>
          <p:cNvSpPr/>
          <p:nvPr/>
        </p:nvSpPr>
        <p:spPr>
          <a:xfrm>
            <a:off x="3869076" y="3220807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8" name="5-Nokta Yıldız 18"/>
          <p:cNvSpPr/>
          <p:nvPr/>
        </p:nvSpPr>
        <p:spPr>
          <a:xfrm>
            <a:off x="3869076" y="3963850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9" name="5-Nokta Yıldız 19"/>
          <p:cNvSpPr/>
          <p:nvPr/>
        </p:nvSpPr>
        <p:spPr>
          <a:xfrm>
            <a:off x="4946222" y="3217022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0" name="5-Nokta Yıldız 20"/>
          <p:cNvSpPr/>
          <p:nvPr/>
        </p:nvSpPr>
        <p:spPr>
          <a:xfrm>
            <a:off x="4952438" y="3963848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1" name="5-Nokta Yıldız 13"/>
          <p:cNvSpPr/>
          <p:nvPr/>
        </p:nvSpPr>
        <p:spPr>
          <a:xfrm>
            <a:off x="4410757" y="3963847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3" name="5-Nokta Yıldız 12"/>
          <p:cNvSpPr/>
          <p:nvPr/>
        </p:nvSpPr>
        <p:spPr>
          <a:xfrm>
            <a:off x="6187657" y="2495045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5-Nokta Yıldız 15"/>
          <p:cNvSpPr/>
          <p:nvPr/>
        </p:nvSpPr>
        <p:spPr>
          <a:xfrm>
            <a:off x="6187657" y="3220801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7" name="5-Nokta Yıldız 12"/>
          <p:cNvSpPr/>
          <p:nvPr/>
        </p:nvSpPr>
        <p:spPr>
          <a:xfrm>
            <a:off x="8351720" y="2472783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8" name="5-Nokta Yıldız 15"/>
          <p:cNvSpPr/>
          <p:nvPr/>
        </p:nvSpPr>
        <p:spPr>
          <a:xfrm>
            <a:off x="8351720" y="3220801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0" name="5-Nokta Yıldız 19"/>
          <p:cNvSpPr/>
          <p:nvPr/>
        </p:nvSpPr>
        <p:spPr>
          <a:xfrm>
            <a:off x="9428866" y="3229208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1" name="Dikdörtgen 42"/>
          <p:cNvSpPr/>
          <p:nvPr/>
        </p:nvSpPr>
        <p:spPr>
          <a:xfrm>
            <a:off x="3585741" y="1579136"/>
            <a:ext cx="21609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dirty="0" err="1" smtClean="0"/>
              <a:t>Sensors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Dikdörtgen 43"/>
          <p:cNvSpPr/>
          <p:nvPr/>
        </p:nvSpPr>
        <p:spPr>
          <a:xfrm>
            <a:off x="5887216" y="1579136"/>
            <a:ext cx="21609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dirty="0" smtClean="0"/>
              <a:t>LED </a:t>
            </a:r>
            <a:r>
              <a:rPr lang="tr-TR" sz="2400" dirty="0" err="1" smtClean="0"/>
              <a:t>lightbulbs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Dikdörtgen 44"/>
          <p:cNvSpPr/>
          <p:nvPr/>
        </p:nvSpPr>
        <p:spPr>
          <a:xfrm>
            <a:off x="8048214" y="1579136"/>
            <a:ext cx="21609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/>
              <a:t>Layout optimization</a:t>
            </a:r>
            <a:endParaRPr lang="tr-T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5-Nokta Yıldız 15"/>
          <p:cNvSpPr/>
          <p:nvPr/>
        </p:nvSpPr>
        <p:spPr>
          <a:xfrm>
            <a:off x="6721240" y="3229208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Dikdörtgen 53"/>
          <p:cNvSpPr/>
          <p:nvPr/>
        </p:nvSpPr>
        <p:spPr>
          <a:xfrm>
            <a:off x="1498395" y="4825425"/>
            <a:ext cx="21609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tr-TR" sz="3200" dirty="0" smtClean="0"/>
              <a:t>Total</a:t>
            </a:r>
            <a:endParaRPr lang="tr-T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Dikdörtgen 54"/>
          <p:cNvSpPr/>
          <p:nvPr/>
        </p:nvSpPr>
        <p:spPr>
          <a:xfrm>
            <a:off x="5795948" y="1579136"/>
            <a:ext cx="57752" cy="38004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kdörtgen 55"/>
          <p:cNvSpPr/>
          <p:nvPr/>
        </p:nvSpPr>
        <p:spPr>
          <a:xfrm>
            <a:off x="8053578" y="1564131"/>
            <a:ext cx="57752" cy="38004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Nokta Yıldız 18"/>
          <p:cNvSpPr/>
          <p:nvPr/>
        </p:nvSpPr>
        <p:spPr>
          <a:xfrm>
            <a:off x="6160293" y="4828018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9" name="5-Nokta Yıldız 13"/>
          <p:cNvSpPr/>
          <p:nvPr/>
        </p:nvSpPr>
        <p:spPr>
          <a:xfrm>
            <a:off x="6721239" y="4825423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0" name="5-Nokta Yıldız 18"/>
          <p:cNvSpPr/>
          <p:nvPr/>
        </p:nvSpPr>
        <p:spPr>
          <a:xfrm>
            <a:off x="3868333" y="4825423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5-Nokta Yıldız 18"/>
          <p:cNvSpPr/>
          <p:nvPr/>
        </p:nvSpPr>
        <p:spPr>
          <a:xfrm>
            <a:off x="8349960" y="4770726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4" name="5-Nokta Yıldız 13">
            <a:extLst>
              <a:ext uri="{FF2B5EF4-FFF2-40B4-BE49-F238E27FC236}">
                <a16:creationId xmlns:a16="http://schemas.microsoft.com/office/drawing/2014/main" xmlns="" id="{0A30B54E-7F7C-49AD-AD09-B3C305E69722}"/>
              </a:ext>
            </a:extLst>
          </p:cNvPr>
          <p:cNvSpPr/>
          <p:nvPr/>
        </p:nvSpPr>
        <p:spPr>
          <a:xfrm>
            <a:off x="8896956" y="2472781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5-Nokta Yıldız 15">
            <a:extLst>
              <a:ext uri="{FF2B5EF4-FFF2-40B4-BE49-F238E27FC236}">
                <a16:creationId xmlns:a16="http://schemas.microsoft.com/office/drawing/2014/main" xmlns="" id="{1E8D82A2-1E33-4F08-86B5-DBA70C606097}"/>
              </a:ext>
            </a:extLst>
          </p:cNvPr>
          <p:cNvSpPr/>
          <p:nvPr/>
        </p:nvSpPr>
        <p:spPr>
          <a:xfrm>
            <a:off x="7309988" y="3238167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6" name="5-Nokta Yıldız 20">
            <a:extLst>
              <a:ext uri="{FF2B5EF4-FFF2-40B4-BE49-F238E27FC236}">
                <a16:creationId xmlns:a16="http://schemas.microsoft.com/office/drawing/2014/main" xmlns="" id="{E6AC140F-E039-40CD-B3A8-0507F02C5A65}"/>
              </a:ext>
            </a:extLst>
          </p:cNvPr>
          <p:cNvSpPr/>
          <p:nvPr/>
        </p:nvSpPr>
        <p:spPr>
          <a:xfrm>
            <a:off x="4956983" y="4818687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7" name="5-Nokta Yıldız 15">
            <a:extLst>
              <a:ext uri="{FF2B5EF4-FFF2-40B4-BE49-F238E27FC236}">
                <a16:creationId xmlns:a16="http://schemas.microsoft.com/office/drawing/2014/main" xmlns="" id="{9692914C-44A1-4F11-B5D4-F46ED8ABDEF3}"/>
              </a:ext>
            </a:extLst>
          </p:cNvPr>
          <p:cNvSpPr/>
          <p:nvPr/>
        </p:nvSpPr>
        <p:spPr>
          <a:xfrm>
            <a:off x="6760657" y="2495045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8" name="5-Nokta Yıldız 15">
            <a:extLst>
              <a:ext uri="{FF2B5EF4-FFF2-40B4-BE49-F238E27FC236}">
                <a16:creationId xmlns:a16="http://schemas.microsoft.com/office/drawing/2014/main" xmlns="" id="{1E8D82A2-1E33-4F08-86B5-DBA70C606097}"/>
              </a:ext>
            </a:extLst>
          </p:cNvPr>
          <p:cNvSpPr/>
          <p:nvPr/>
        </p:nvSpPr>
        <p:spPr>
          <a:xfrm>
            <a:off x="7335176" y="2495045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9" name="5-Nokta Yıldız 12"/>
          <p:cNvSpPr/>
          <p:nvPr/>
        </p:nvSpPr>
        <p:spPr>
          <a:xfrm>
            <a:off x="3884612" y="2495045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0" name="5-Nokta Yıldız 15">
            <a:extLst>
              <a:ext uri="{FF2B5EF4-FFF2-40B4-BE49-F238E27FC236}">
                <a16:creationId xmlns:a16="http://schemas.microsoft.com/office/drawing/2014/main" xmlns="" id="{9692914C-44A1-4F11-B5D4-F46ED8ABDEF3}"/>
              </a:ext>
            </a:extLst>
          </p:cNvPr>
          <p:cNvSpPr/>
          <p:nvPr/>
        </p:nvSpPr>
        <p:spPr>
          <a:xfrm>
            <a:off x="4457612" y="2499199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2" name="5-Nokta Yıldız 19"/>
          <p:cNvSpPr/>
          <p:nvPr/>
        </p:nvSpPr>
        <p:spPr>
          <a:xfrm>
            <a:off x="4996185" y="2499131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3" name="5-Nokta Yıldız 13"/>
          <p:cNvSpPr/>
          <p:nvPr/>
        </p:nvSpPr>
        <p:spPr>
          <a:xfrm>
            <a:off x="4402746" y="3217022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4" name="5-Nokta Yıldız 13"/>
          <p:cNvSpPr/>
          <p:nvPr/>
        </p:nvSpPr>
        <p:spPr>
          <a:xfrm>
            <a:off x="4435118" y="4818686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5" name="5-Nokta Yıldız 19"/>
          <p:cNvSpPr/>
          <p:nvPr/>
        </p:nvSpPr>
        <p:spPr>
          <a:xfrm>
            <a:off x="9445501" y="2495045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6" name="5-Nokta Yıldız 19"/>
          <p:cNvSpPr/>
          <p:nvPr/>
        </p:nvSpPr>
        <p:spPr>
          <a:xfrm>
            <a:off x="8890335" y="3217259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7" name="5-Nokta Yıldız 19"/>
          <p:cNvSpPr/>
          <p:nvPr/>
        </p:nvSpPr>
        <p:spPr>
          <a:xfrm>
            <a:off x="8937597" y="3957029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8" name="5-Nokta Yıldız 19"/>
          <p:cNvSpPr/>
          <p:nvPr/>
        </p:nvSpPr>
        <p:spPr>
          <a:xfrm>
            <a:off x="8349959" y="3961123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9" name="5-Nokta Yıldız 19"/>
          <p:cNvSpPr/>
          <p:nvPr/>
        </p:nvSpPr>
        <p:spPr>
          <a:xfrm>
            <a:off x="9525235" y="3944738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0" name="5-Nokta Yıldız 19"/>
          <p:cNvSpPr/>
          <p:nvPr/>
        </p:nvSpPr>
        <p:spPr>
          <a:xfrm>
            <a:off x="8913271" y="4764598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1" name="5-Nokta Yıldız 19"/>
          <p:cNvSpPr/>
          <p:nvPr/>
        </p:nvSpPr>
        <p:spPr>
          <a:xfrm>
            <a:off x="9500909" y="4752307"/>
            <a:ext cx="476755" cy="476755"/>
          </a:xfrm>
          <a:prstGeom prst="star5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2" name="5-Nokta Yıldız 15"/>
          <p:cNvSpPr/>
          <p:nvPr/>
        </p:nvSpPr>
        <p:spPr>
          <a:xfrm>
            <a:off x="6171726" y="4001679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3" name="5-Nokta Yıldız 15"/>
          <p:cNvSpPr/>
          <p:nvPr/>
        </p:nvSpPr>
        <p:spPr>
          <a:xfrm>
            <a:off x="6705309" y="4010086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4" name="5-Nokta Yıldız 15">
            <a:extLst>
              <a:ext uri="{FF2B5EF4-FFF2-40B4-BE49-F238E27FC236}">
                <a16:creationId xmlns:a16="http://schemas.microsoft.com/office/drawing/2014/main" xmlns="" id="{1E8D82A2-1E33-4F08-86B5-DBA70C606097}"/>
              </a:ext>
            </a:extLst>
          </p:cNvPr>
          <p:cNvSpPr/>
          <p:nvPr/>
        </p:nvSpPr>
        <p:spPr>
          <a:xfrm>
            <a:off x="7294057" y="4019045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5" name="5-Nokta Yıldız 13"/>
          <p:cNvSpPr/>
          <p:nvPr/>
        </p:nvSpPr>
        <p:spPr>
          <a:xfrm>
            <a:off x="7354424" y="4826969"/>
            <a:ext cx="476755" cy="47675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178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solution 1 and solution 2</a:t>
            </a:r>
          </a:p>
          <a:p>
            <a:r>
              <a:rPr lang="en-US" dirty="0" smtClean="0"/>
              <a:t>LED lights should be installed primarily and during the construction process sensors should also be implemented into the new lighting fixtures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1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752600"/>
            <a:ext cx="9134391" cy="4648199"/>
          </a:xfrm>
        </p:spPr>
        <p:txBody>
          <a:bodyPr>
            <a:norm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Bilkent</a:t>
            </a:r>
            <a:r>
              <a:rPr lang="en-US" sz="1400" dirty="0"/>
              <a:t> University, ‘</a:t>
            </a:r>
            <a:r>
              <a:rPr lang="en-US" sz="1400" dirty="0" err="1"/>
              <a:t>Hizmet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Olanaklar</a:t>
            </a:r>
            <a:r>
              <a:rPr lang="en-US" sz="1400" dirty="0"/>
              <a:t>’, 2013. [Online]. </a:t>
            </a:r>
            <a:br>
              <a:rPr lang="en-US" sz="1400" dirty="0"/>
            </a:br>
            <a:r>
              <a:rPr lang="en-US" sz="1400" dirty="0"/>
              <a:t>Available: </a:t>
            </a:r>
            <a:r>
              <a:rPr lang="en-US" sz="1400" dirty="0">
                <a:hlinkClick r:id="rId2"/>
              </a:rPr>
              <a:t>http://www.yurt.bilkent.edu.tr/78a.html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[Accessed: 26-Jun-2017]</a:t>
            </a:r>
          </a:p>
          <a:p>
            <a:r>
              <a:rPr lang="en-US" sz="1400" dirty="0"/>
              <a:t>[2] Stanford University, ‘Fact Sheet: Student Housing’, 2016. [Online].</a:t>
            </a:r>
            <a:br>
              <a:rPr lang="en-US" sz="1400" dirty="0"/>
            </a:br>
            <a:r>
              <a:rPr lang="en-US" sz="1400" dirty="0"/>
              <a:t>Available: https://sustainable.stanford.edu/sites/default/files/FactSheet_StudentHousing.pdf [Accessed: 23-Jul-2017]</a:t>
            </a:r>
          </a:p>
          <a:p>
            <a:r>
              <a:rPr lang="en-US" sz="1400" dirty="0"/>
              <a:t>[3] Elektrikmarket.com, ‘</a:t>
            </a:r>
            <a:r>
              <a:rPr lang="en-US" sz="1400" dirty="0" err="1"/>
              <a:t>Tavan</a:t>
            </a:r>
            <a:r>
              <a:rPr lang="en-US" sz="1400" dirty="0"/>
              <a:t> </a:t>
            </a:r>
            <a:r>
              <a:rPr lang="en-US" sz="1400" dirty="0" err="1"/>
              <a:t>Hareket</a:t>
            </a:r>
            <a:r>
              <a:rPr lang="en-US" sz="1400" dirty="0"/>
              <a:t> Sen</a:t>
            </a:r>
            <a:r>
              <a:rPr lang="tr-TR" sz="1400" dirty="0"/>
              <a:t>sörleri</a:t>
            </a:r>
            <a:r>
              <a:rPr lang="en-US" sz="1400" dirty="0"/>
              <a:t>’, 2017. [Online]. </a:t>
            </a:r>
            <a:r>
              <a:rPr lang="en-US" sz="1400" dirty="0">
                <a:hlinkClick r:id="rId3"/>
              </a:rPr>
              <a:t>https://www.elektrikmarket.com.tr/Sensor-180-Derece-Beyaz-Horoz-088-001-0003,PR-50780.html</a:t>
            </a:r>
            <a:r>
              <a:rPr lang="en-US" sz="1400" dirty="0"/>
              <a:t> [Accessed: 24-Jul-2017]</a:t>
            </a:r>
          </a:p>
          <a:p>
            <a:r>
              <a:rPr lang="en-US" sz="1400" dirty="0"/>
              <a:t>[4] Gazelektrik.com, ‘</a:t>
            </a:r>
            <a:r>
              <a:rPr lang="en-US" sz="1400" dirty="0" err="1"/>
              <a:t>Mesken</a:t>
            </a:r>
            <a:r>
              <a:rPr lang="en-US" sz="1400" dirty="0"/>
              <a:t> </a:t>
            </a:r>
            <a:r>
              <a:rPr lang="en-US" sz="1400" dirty="0" err="1"/>
              <a:t>Elektrik</a:t>
            </a:r>
            <a:r>
              <a:rPr lang="en-US" sz="1400" dirty="0"/>
              <a:t> kWh </a:t>
            </a:r>
            <a:r>
              <a:rPr lang="en-US" sz="1400" dirty="0" err="1"/>
              <a:t>Fiyatları</a:t>
            </a:r>
            <a:r>
              <a:rPr lang="en-US" sz="1400" dirty="0"/>
              <a:t>’, 2016. [Online]. http://gazelektrik.com/faydali-bilgiler/1-kwh-elektrik-kac-tl [Accessed: 24-Jul-2017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[5] </a:t>
            </a:r>
            <a:r>
              <a:rPr lang="en-US" sz="1400" dirty="0"/>
              <a:t>Stanford University, </a:t>
            </a:r>
            <a:r>
              <a:rPr lang="en-US" sz="1400" dirty="0" smtClean="0"/>
              <a:t>‘Advancements in Energy Efficiency’, </a:t>
            </a:r>
            <a:r>
              <a:rPr lang="en-US" sz="1400" dirty="0"/>
              <a:t>2016. [Online].</a:t>
            </a:r>
            <a:br>
              <a:rPr lang="en-US" sz="1400" dirty="0"/>
            </a:br>
            <a:r>
              <a:rPr lang="en-US" sz="1400" dirty="0"/>
              <a:t>Available: https://sustainability-year-in-</a:t>
            </a:r>
            <a:r>
              <a:rPr lang="en-US" sz="1400" dirty="0" err="1"/>
              <a:t>review.stanford.edu</a:t>
            </a:r>
            <a:r>
              <a:rPr lang="en-US" sz="1400" dirty="0"/>
              <a:t>/2016/features/advancements-in-energy-efficiency/ [Accessed: 23-Jul-2017]</a:t>
            </a:r>
          </a:p>
          <a:p>
            <a:r>
              <a:rPr lang="en-US" sz="1400" dirty="0" smtClean="0"/>
              <a:t>[6] </a:t>
            </a:r>
            <a:r>
              <a:rPr lang="en-US" sz="1400" dirty="0" err="1" smtClean="0"/>
              <a:t>Vatan</a:t>
            </a:r>
            <a:r>
              <a:rPr lang="en-US" sz="1400" dirty="0" smtClean="0"/>
              <a:t> Computer, ‘</a:t>
            </a:r>
            <a:r>
              <a:rPr lang="en-US" sz="1400" dirty="0" err="1" smtClean="0"/>
              <a:t>Goldmaster</a:t>
            </a:r>
            <a:r>
              <a:rPr lang="en-US" sz="1400" dirty="0"/>
              <a:t> LED AMPUL E27’, 2017. [Online]. http://</a:t>
            </a:r>
            <a:r>
              <a:rPr lang="en-US" sz="1400" dirty="0" err="1"/>
              <a:t>www.vatanbilgisayar.com</a:t>
            </a:r>
            <a:r>
              <a:rPr lang="en-US" sz="1400" dirty="0"/>
              <a:t>/la-127-bl2-led-ampul-e27-duylu-10w-75w-akkor-220v-3000k-sicak-beyaz.html [Accessed: 24-Jul-2017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[7] </a:t>
            </a:r>
            <a:r>
              <a:rPr lang="en-US" sz="1400" dirty="0" err="1" smtClean="0"/>
              <a:t>Lowes.com</a:t>
            </a:r>
            <a:r>
              <a:rPr lang="en-US" sz="1400" dirty="0" smtClean="0"/>
              <a:t>, ‘Lightbulb Buying Guide’, 2016. </a:t>
            </a:r>
            <a:r>
              <a:rPr lang="en-US" sz="1400" dirty="0"/>
              <a:t>[Online]. https://</a:t>
            </a:r>
            <a:r>
              <a:rPr lang="en-US" sz="1400" dirty="0" err="1"/>
              <a:t>www.lowes.com</a:t>
            </a:r>
            <a:r>
              <a:rPr lang="en-US" sz="1400" dirty="0"/>
              <a:t>/projects/decorate-and-entertain/Lightbulb-Buying-Guide/project [Accessed: </a:t>
            </a:r>
            <a:r>
              <a:rPr lang="en-US" sz="1400" dirty="0" smtClean="0"/>
              <a:t>25-Jul-2017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Dorm 78</a:t>
            </a:r>
          </a:p>
          <a:p>
            <a:pPr lvl="1"/>
            <a:r>
              <a:rPr lang="en-US" dirty="0"/>
              <a:t>586 students, 236 rooms [1]</a:t>
            </a:r>
          </a:p>
          <a:p>
            <a:r>
              <a:rPr lang="en-US" sz="2800" dirty="0"/>
              <a:t>Consuming 1582 kWh / day energy</a:t>
            </a:r>
          </a:p>
          <a:p>
            <a:endParaRPr lang="en-US" sz="2800" dirty="0"/>
          </a:p>
          <a:p>
            <a:r>
              <a:rPr lang="en-US" sz="2800" dirty="0"/>
              <a:t>Stanford University Dorms: 1.04 kWh / day for each person [2]</a:t>
            </a:r>
          </a:p>
          <a:p>
            <a:r>
              <a:rPr lang="en-US" sz="2800" dirty="0"/>
              <a:t>Dormitory 78: 2.69 kWh / day for each person</a:t>
            </a:r>
          </a:p>
          <a:p>
            <a:pPr lvl="1"/>
            <a:r>
              <a:rPr lang="en-US" sz="2400" dirty="0"/>
              <a:t>~2.5 x more electricity used by the average dormitory resident</a:t>
            </a:r>
          </a:p>
        </p:txBody>
      </p:sp>
    </p:spTree>
    <p:extLst>
      <p:ext uri="{BB962C8B-B14F-4D97-AF65-F5344CB8AC3E}">
        <p14:creationId xmlns:p14="http://schemas.microsoft.com/office/powerpoint/2010/main" val="2034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Excessive electrical energy consumption inside Dormitory 78</a:t>
            </a:r>
            <a:endParaRPr lang="en-US" dirty="0"/>
          </a:p>
          <a:p>
            <a:r>
              <a:rPr lang="en-US" sz="2400" dirty="0"/>
              <a:t>Root cause 1:</a:t>
            </a:r>
          </a:p>
          <a:p>
            <a:pPr lvl="1"/>
            <a:r>
              <a:rPr lang="en-US" dirty="0"/>
              <a:t>Lack of control mechanisms in the building</a:t>
            </a:r>
          </a:p>
          <a:p>
            <a:r>
              <a:rPr lang="en-US" dirty="0"/>
              <a:t>Root cause 2:</a:t>
            </a:r>
          </a:p>
          <a:p>
            <a:pPr lvl="1"/>
            <a:r>
              <a:rPr lang="en-US" dirty="0"/>
              <a:t>Out-dated and worn-out lightbulbs</a:t>
            </a:r>
          </a:p>
          <a:p>
            <a:r>
              <a:rPr lang="en-US" dirty="0"/>
              <a:t>Root cause 3:</a:t>
            </a:r>
          </a:p>
          <a:p>
            <a:pPr lvl="1"/>
            <a:r>
              <a:rPr lang="en-US" dirty="0"/>
              <a:t>Unplanned design and installation of the building’s light fixtures</a:t>
            </a:r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Proposed Solutions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 1:</a:t>
            </a:r>
          </a:p>
          <a:p>
            <a:pPr lvl="1"/>
            <a:r>
              <a:rPr lang="en-US" dirty="0"/>
              <a:t>Installing sensors </a:t>
            </a:r>
          </a:p>
          <a:p>
            <a:r>
              <a:rPr lang="en-US" dirty="0"/>
              <a:t>Solution 2:</a:t>
            </a:r>
          </a:p>
          <a:p>
            <a:pPr lvl="1"/>
            <a:r>
              <a:rPr lang="en-US" dirty="0"/>
              <a:t>Increasing the efficiency of the light bulbs</a:t>
            </a:r>
          </a:p>
          <a:p>
            <a:pPr lvl="2"/>
            <a:r>
              <a:rPr lang="en-US" dirty="0"/>
              <a:t> (Replacing with more efficient LED light bulbs)</a:t>
            </a:r>
          </a:p>
          <a:p>
            <a:r>
              <a:rPr lang="en-US" dirty="0"/>
              <a:t>Solution 3:</a:t>
            </a:r>
          </a:p>
          <a:p>
            <a:pPr lvl="1"/>
            <a:r>
              <a:rPr lang="en-US" dirty="0"/>
              <a:t>Optimizing the layout of the building’s lighting fixture</a:t>
            </a:r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Optimizing the lighting layout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9FCF786-DB34-4F3A-B729-1286BEC9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8" y="1066800"/>
            <a:ext cx="10943693" cy="6155828"/>
          </a:xfrm>
        </p:spPr>
      </p:pic>
    </p:spTree>
    <p:extLst>
      <p:ext uri="{BB962C8B-B14F-4D97-AF65-F5344CB8AC3E}">
        <p14:creationId xmlns:p14="http://schemas.microsoft.com/office/powerpoint/2010/main" val="40504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Taking into account: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lighting intensity of LED lights should they be installed</a:t>
            </a:r>
          </a:p>
          <a:p>
            <a:r>
              <a:rPr lang="en-US" sz="2400" dirty="0"/>
              <a:t>Positioning the bulbs closer to walls to benefit from the reflection</a:t>
            </a:r>
          </a:p>
          <a:p>
            <a:r>
              <a:rPr lang="en-US" dirty="0"/>
              <a:t>Maximize efficiency of one lightbulb while minimizing the quantity of lightbulbs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-228600"/>
            <a:ext cx="9144001" cy="1371600"/>
          </a:xfrm>
        </p:spPr>
        <p:txBody>
          <a:bodyPr/>
          <a:lstStyle/>
          <a:p>
            <a:r>
              <a:rPr lang="en-US" dirty="0"/>
              <a:t>Optimized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B2CD48-F699-4F9B-B615-101DBFEC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-533400"/>
            <a:ext cx="11249025" cy="8480709"/>
          </a:xfrm>
        </p:spPr>
      </p:pic>
    </p:spTree>
    <p:extLst>
      <p:ext uri="{BB962C8B-B14F-4D97-AF65-F5344CB8AC3E}">
        <p14:creationId xmlns:p14="http://schemas.microsoft.com/office/powerpoint/2010/main" val="9579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19200"/>
          </a:xfrm>
        </p:spPr>
        <p:txBody>
          <a:bodyPr/>
          <a:lstStyle/>
          <a:p>
            <a:r>
              <a:rPr lang="en-US" sz="4400" dirty="0"/>
              <a:t>Criteria for Assessing Solutions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752601"/>
            <a:ext cx="9134391" cy="4267200"/>
          </a:xfrm>
        </p:spPr>
        <p:txBody>
          <a:bodyPr>
            <a:normAutofit/>
          </a:bodyPr>
          <a:lstStyle/>
          <a:p>
            <a:r>
              <a:rPr lang="en-US" dirty="0"/>
              <a:t>Cost-effectiveness</a:t>
            </a:r>
          </a:p>
          <a:p>
            <a:pPr lvl="1"/>
            <a:r>
              <a:rPr lang="en-US" dirty="0"/>
              <a:t>There should be a reasonably satisfactory value (savings) returned from the implemented solutions in relation to the monetary cost of realizing such systems (Return on investment)</a:t>
            </a:r>
          </a:p>
          <a:p>
            <a:r>
              <a:rPr lang="en-US" sz="2400" dirty="0"/>
              <a:t>Acceptability</a:t>
            </a:r>
          </a:p>
          <a:p>
            <a:pPr lvl="1"/>
            <a:r>
              <a:rPr lang="en-US" dirty="0"/>
              <a:t>The proposed solutions need to be easy for the students to adapt to, and they should not interfere with the students’ day-to-day life</a:t>
            </a:r>
          </a:p>
          <a:p>
            <a:r>
              <a:rPr lang="en-US" dirty="0"/>
              <a:t>Feasibility</a:t>
            </a:r>
          </a:p>
          <a:p>
            <a:pPr lvl="1"/>
            <a:r>
              <a:rPr lang="en-US" dirty="0"/>
              <a:t>The solutions should be technically rational and suitable for the building’s condition (e.g. redesign of the light bulb layout should be possible given the building’s construction)</a:t>
            </a:r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2028</TotalTime>
  <Words>843</Words>
  <Application>Microsoft Macintosh PowerPoint</Application>
  <PresentationFormat>Custom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Arial</vt:lpstr>
      <vt:lpstr>Digital Blue Tunnel 16x9</vt:lpstr>
      <vt:lpstr>A Project to Investigate and Produce Solutions to the Electricity Waste in Bilkent Dormitory 78</vt:lpstr>
      <vt:lpstr>Overview</vt:lpstr>
      <vt:lpstr>Introduction</vt:lpstr>
      <vt:lpstr>Problem Definition</vt:lpstr>
      <vt:lpstr>Proposed Solutions</vt:lpstr>
      <vt:lpstr>Optimizing the lighting layout</vt:lpstr>
      <vt:lpstr>Taking into account: </vt:lpstr>
      <vt:lpstr>Optimized Layout</vt:lpstr>
      <vt:lpstr>Criteria for Assessing Solutions</vt:lpstr>
      <vt:lpstr>PowerPoint Presentation</vt:lpstr>
      <vt:lpstr>Results &amp; Analysis</vt:lpstr>
      <vt:lpstr>Cost-effectiveness of sensors</vt:lpstr>
      <vt:lpstr>Acceptability of sensors</vt:lpstr>
      <vt:lpstr>Feasibility of sensors</vt:lpstr>
      <vt:lpstr>Cost-effectiveness of LED lightbulbs</vt:lpstr>
      <vt:lpstr>Acceptability of LED lightbulbs</vt:lpstr>
      <vt:lpstr>Feasibility of LED lightbulbs</vt:lpstr>
      <vt:lpstr>Cost-effectiveness of lightbulb layout optimization</vt:lpstr>
      <vt:lpstr>Acceptability of lightbulb layout optimization</vt:lpstr>
      <vt:lpstr>Feasibility of lightbulb layout optimization</vt:lpstr>
      <vt:lpstr>Conclusion &amp; Recommendations</vt:lpstr>
      <vt:lpstr>Recommended action plan</vt:lpstr>
      <vt:lpstr>References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Investigate and Produce Solutions to the Electricity Waste in Bilkent Dormitory 78</dc:title>
  <dc:creator>Onur Koksaldi</dc:creator>
  <cp:lastModifiedBy>Onur Koksaldi</cp:lastModifiedBy>
  <cp:revision>55</cp:revision>
  <cp:lastPrinted>2017-07-04T06:02:45Z</cp:lastPrinted>
  <dcterms:created xsi:type="dcterms:W3CDTF">2017-07-03T14:00:06Z</dcterms:created>
  <dcterms:modified xsi:type="dcterms:W3CDTF">2017-07-26T12:09:17Z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