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3" r:id="rId5"/>
    <p:sldId id="267" r:id="rId6"/>
    <p:sldId id="270" r:id="rId7"/>
    <p:sldId id="272" r:id="rId8"/>
    <p:sldId id="285" r:id="rId9"/>
    <p:sldId id="271" r:id="rId10"/>
    <p:sldId id="274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84" autoAdjust="0"/>
    <p:restoredTop sz="94660"/>
  </p:normalViewPr>
  <p:slideViewPr>
    <p:cSldViewPr snapToGrid="0">
      <p:cViewPr>
        <p:scale>
          <a:sx n="75" d="100"/>
          <a:sy n="75" d="100"/>
        </p:scale>
        <p:origin x="-744" y="-3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880536"/>
            <a:ext cx="10363200" cy="1829761"/>
          </a:xfrm>
        </p:spPr>
        <p:txBody>
          <a:bodyPr anchor="t"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effectLst/>
                <a:latin typeface="Bahnschrift SemiBold" pitchFamily="34" charset="0"/>
              </a:rPr>
              <a:t>Constructing a 3D Model </a:t>
            </a:r>
            <a:br>
              <a:rPr lang="en-US" sz="4400" b="1" dirty="0" smtClean="0">
                <a:solidFill>
                  <a:schemeClr val="tx1"/>
                </a:solidFill>
                <a:effectLst/>
                <a:latin typeface="Bahnschrift SemiBold" pitchFamily="34" charset="0"/>
              </a:rPr>
            </a:br>
            <a:r>
              <a:rPr lang="en-US" sz="4400" b="1" dirty="0" smtClean="0">
                <a:solidFill>
                  <a:schemeClr val="tx1"/>
                </a:solidFill>
                <a:effectLst/>
                <a:latin typeface="Bahnschrift SemiBold" pitchFamily="34" charset="0"/>
              </a:rPr>
              <a:t>Using 2D Parameter Inputs</a:t>
            </a:r>
            <a:endParaRPr lang="en-US" sz="4400" dirty="0">
              <a:solidFill>
                <a:schemeClr val="tx1"/>
              </a:solidFill>
              <a:effectLst/>
              <a:latin typeface="Bahnschrift Semi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0267" y="2556933"/>
            <a:ext cx="9369423" cy="1388534"/>
          </a:xfrm>
        </p:spPr>
        <p:txBody>
          <a:bodyPr>
            <a:normAutofit/>
          </a:bodyPr>
          <a:lstStyle/>
          <a:p>
            <a:pPr algn="l"/>
            <a:r>
              <a:rPr lang="tr-TR" b="1" kern="1400" dirty="0" smtClean="0">
                <a:solidFill>
                  <a:schemeClr val="tx1"/>
                </a:solidFill>
                <a:latin typeface="Bahnschrift Light" pitchFamily="34" charset="0"/>
              </a:rPr>
              <a:t>Submitted as Eng</a:t>
            </a:r>
            <a:r>
              <a:rPr lang="en-US" b="1" kern="1400" dirty="0" err="1" smtClean="0">
                <a:solidFill>
                  <a:schemeClr val="tx1"/>
                </a:solidFill>
                <a:latin typeface="Bahnschrift Light" pitchFamily="34" charset="0"/>
              </a:rPr>
              <a:t>ineering</a:t>
            </a:r>
            <a:r>
              <a:rPr lang="en-US" b="1" kern="1400" dirty="0" smtClean="0">
                <a:solidFill>
                  <a:schemeClr val="tx1"/>
                </a:solidFill>
                <a:latin typeface="Bahnschrift Light" pitchFamily="34" charset="0"/>
              </a:rPr>
              <a:t> Project by </a:t>
            </a:r>
            <a:r>
              <a:rPr lang="tr-TR" b="1" kern="1400" dirty="0" smtClean="0">
                <a:solidFill>
                  <a:schemeClr val="tx1"/>
                </a:solidFill>
                <a:latin typeface="Bahnschrift Light" pitchFamily="34" charset="0"/>
              </a:rPr>
              <a:t>Umut N</a:t>
            </a:r>
            <a:r>
              <a:rPr lang="en-US" b="1" kern="1400" dirty="0" err="1" smtClean="0">
                <a:solidFill>
                  <a:schemeClr val="tx1"/>
                </a:solidFill>
                <a:latin typeface="Bahnschrift Light" pitchFamily="34" charset="0"/>
              </a:rPr>
              <a:t>aderi</a:t>
            </a:r>
            <a:endParaRPr lang="en-US" b="1" kern="1400" dirty="0" smtClean="0">
              <a:solidFill>
                <a:schemeClr val="tx1"/>
              </a:solidFill>
              <a:latin typeface="Bahnschrift Light" pitchFamily="34" charset="0"/>
            </a:endParaRPr>
          </a:p>
          <a:p>
            <a:pPr algn="l"/>
            <a:r>
              <a:rPr lang="en-US" b="1" kern="1400" dirty="0" smtClean="0">
                <a:solidFill>
                  <a:schemeClr val="tx1"/>
                </a:solidFill>
                <a:latin typeface="Bahnschrift Light" pitchFamily="34" charset="0"/>
              </a:rPr>
              <a:t>Supervised by Assist. Prof. Dr. </a:t>
            </a:r>
            <a:r>
              <a:rPr lang="en-US" b="1" kern="1400" dirty="0" err="1" smtClean="0">
                <a:solidFill>
                  <a:schemeClr val="tx1"/>
                </a:solidFill>
                <a:latin typeface="Bahnschrift Light" pitchFamily="34" charset="0"/>
              </a:rPr>
              <a:t>Dionysis</a:t>
            </a:r>
            <a:r>
              <a:rPr lang="en-US" b="1" kern="1400" dirty="0" smtClean="0">
                <a:solidFill>
                  <a:schemeClr val="tx1"/>
                </a:solidFill>
                <a:latin typeface="Bahnschrift Light" pitchFamily="34" charset="0"/>
              </a:rPr>
              <a:t> </a:t>
            </a:r>
            <a:r>
              <a:rPr lang="en-US" b="1" kern="1400" dirty="0" err="1" smtClean="0">
                <a:solidFill>
                  <a:schemeClr val="tx1"/>
                </a:solidFill>
                <a:latin typeface="Bahnschrift Light" pitchFamily="34" charset="0"/>
              </a:rPr>
              <a:t>Goularas</a:t>
            </a:r>
            <a:endParaRPr lang="en-US" b="1" kern="1400" dirty="0">
              <a:solidFill>
                <a:schemeClr val="tx1"/>
              </a:solidFill>
              <a:latin typeface="Bahnschrift 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60700" y="3996179"/>
            <a:ext cx="607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Bahnschrift SemiLight" pitchFamily="34" charset="0"/>
              </a:rPr>
              <a:t>Yeditepe</a:t>
            </a:r>
            <a:r>
              <a:rPr lang="en-US" dirty="0" smtClean="0">
                <a:latin typeface="Bahnschrift SemiLight" pitchFamily="34" charset="0"/>
              </a:rPr>
              <a:t> University</a:t>
            </a:r>
          </a:p>
          <a:p>
            <a:pPr algn="ctr"/>
            <a:r>
              <a:rPr lang="en-US" dirty="0" smtClean="0">
                <a:latin typeface="Bahnschrift SemiLight" pitchFamily="34" charset="0"/>
              </a:rPr>
              <a:t>Department of Computer Engineering</a:t>
            </a:r>
            <a:endParaRPr lang="tr-TR" dirty="0">
              <a:latin typeface="Bahnschrift SemiLight" pitchFamily="34" charset="0"/>
            </a:endParaRPr>
          </a:p>
        </p:txBody>
      </p:sp>
      <p:pic>
        <p:nvPicPr>
          <p:cNvPr id="7170" name="Picture 2" descr="yeditepe logo ile ilgili gÃ¶rsel sonuc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8998" y="5145589"/>
            <a:ext cx="1681693" cy="1317327"/>
          </a:xfrm>
          <a:prstGeom prst="rect">
            <a:avLst/>
          </a:prstGeom>
          <a:noFill/>
        </p:spPr>
      </p:pic>
      <p:pic>
        <p:nvPicPr>
          <p:cNvPr id="7172" name="Picture 4" descr="cse yeditepe ile ilgili gÃ¶rsel sonuc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6109" y="4980718"/>
            <a:ext cx="1473200" cy="147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423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3" y="1635401"/>
            <a:ext cx="6750695" cy="4426744"/>
          </a:xfrm>
        </p:spPr>
        <p:txBody>
          <a:bodyPr>
            <a:normAutofit/>
          </a:bodyPr>
          <a:lstStyle/>
          <a:p>
            <a:endParaRPr lang="en-US" sz="2400" dirty="0" smtClean="0">
              <a:latin typeface="Bahnschrift SemiLight" pitchFamily="34" charset="0"/>
            </a:endParaRPr>
          </a:p>
          <a:p>
            <a:endParaRPr lang="en-US" sz="2400" dirty="0" smtClean="0">
              <a:latin typeface="Bahnschrift SemiLight" pitchFamily="34" charset="0"/>
            </a:endParaRPr>
          </a:p>
          <a:p>
            <a:r>
              <a:rPr lang="en-US" sz="2400" dirty="0" smtClean="0">
                <a:latin typeface="Bahnschrift SemiLight" pitchFamily="34" charset="0"/>
              </a:rPr>
              <a:t>Two important formulas</a:t>
            </a:r>
          </a:p>
          <a:p>
            <a:endParaRPr lang="en-US" sz="2400" dirty="0" smtClean="0">
              <a:latin typeface="Bahnschrift SemiLight" pitchFamily="34" charset="0"/>
            </a:endParaRPr>
          </a:p>
          <a:p>
            <a:r>
              <a:rPr lang="en-US" sz="2400" dirty="0" smtClean="0">
                <a:latin typeface="Bahnschrift SemiLight" pitchFamily="34" charset="0"/>
              </a:rPr>
              <a:t>Calculation of the size </a:t>
            </a:r>
            <a:r>
              <a:rPr lang="en-US" sz="2400" dirty="0" smtClean="0">
                <a:latin typeface="Bahnschrift SemiLight" pitchFamily="34" charset="0"/>
              </a:rPr>
              <a:t>of a </a:t>
            </a:r>
            <a:r>
              <a:rPr lang="en-US" sz="2400" dirty="0" smtClean="0">
                <a:latin typeface="Bahnschrift SemiLight" pitchFamily="34" charset="0"/>
              </a:rPr>
              <a:t>side of an element;</a:t>
            </a:r>
          </a:p>
          <a:p>
            <a:pPr>
              <a:buNone/>
            </a:pPr>
            <a:endParaRPr lang="en-US" sz="2400" dirty="0" smtClean="0">
              <a:latin typeface="Bahnschrift SemiLight" pitchFamily="34" charset="0"/>
            </a:endParaRPr>
          </a:p>
          <a:p>
            <a:r>
              <a:rPr lang="en-US" sz="2400" dirty="0" smtClean="0">
                <a:latin typeface="Bahnschrift SemiLight" pitchFamily="34" charset="0"/>
              </a:rPr>
              <a:t>Calculation of the rotation angle due to axis;</a:t>
            </a:r>
          </a:p>
          <a:p>
            <a:endParaRPr lang="en-US" sz="2400" dirty="0" smtClean="0">
              <a:latin typeface="Bahnschrift SemiLigh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ahnschrift SemiBold" pitchFamily="34" charset="0"/>
              </a:rPr>
              <a:t>Analysis &amp; Design: Calculations</a:t>
            </a:r>
            <a:endParaRPr lang="tr-TR" sz="2800" dirty="0">
              <a:latin typeface="Bahnschrift SemiBold" pitchFamily="34" charset="0"/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0085" y="2891539"/>
            <a:ext cx="46767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6255" y="3719922"/>
            <a:ext cx="46386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3" y="1635401"/>
            <a:ext cx="10543050" cy="4426744"/>
          </a:xfrm>
        </p:spPr>
        <p:txBody>
          <a:bodyPr>
            <a:normAutofit lnSpcReduction="10000"/>
          </a:bodyPr>
          <a:lstStyle/>
          <a:p>
            <a:endParaRPr lang="en-US" sz="2400" dirty="0" smtClean="0">
              <a:latin typeface="Bahnschrift SemiLight" pitchFamily="34" charset="0"/>
            </a:endParaRPr>
          </a:p>
          <a:p>
            <a:r>
              <a:rPr lang="en-US" sz="2400" b="1" dirty="0" err="1" smtClean="0">
                <a:latin typeface="Bahnschrift SemiLight" pitchFamily="34" charset="0"/>
              </a:rPr>
              <a:t>OpenCV</a:t>
            </a:r>
            <a:endParaRPr lang="en-US" sz="2400" b="1" dirty="0" smtClean="0">
              <a:latin typeface="Bahnschrift SemiLight" pitchFamily="34" charset="0"/>
            </a:endParaRPr>
          </a:p>
          <a:p>
            <a:pPr lvl="1"/>
            <a:r>
              <a:rPr lang="en-US" sz="2000" dirty="0" smtClean="0">
                <a:latin typeface="Bahnschrift SemiLight" pitchFamily="34" charset="0"/>
              </a:rPr>
              <a:t>A </a:t>
            </a:r>
            <a:r>
              <a:rPr lang="en-US" sz="2000" dirty="0" smtClean="0">
                <a:latin typeface="Bahnschrift SemiLight" pitchFamily="34" charset="0"/>
              </a:rPr>
              <a:t>library that can be used  on multiple platforms for multiple purposes.</a:t>
            </a:r>
            <a:endParaRPr lang="en-US" sz="2000" dirty="0" smtClean="0">
              <a:latin typeface="Bahnschrift SemiLight" pitchFamily="34" charset="0"/>
            </a:endParaRPr>
          </a:p>
          <a:p>
            <a:pPr lvl="1"/>
            <a:r>
              <a:rPr lang="en-US" sz="2000" dirty="0" smtClean="0">
                <a:latin typeface="Bahnschrift SemiLight" pitchFamily="34" charset="0"/>
              </a:rPr>
              <a:t>Primarily for </a:t>
            </a:r>
            <a:r>
              <a:rPr lang="en-US" sz="2000" dirty="0" smtClean="0">
                <a:latin typeface="Bahnschrift SemiLight" pitchFamily="34" charset="0"/>
              </a:rPr>
              <a:t>computer vision </a:t>
            </a:r>
            <a:r>
              <a:rPr lang="en-US" sz="2000" dirty="0" smtClean="0">
                <a:latin typeface="Bahnschrift SemiLight" pitchFamily="34" charset="0"/>
              </a:rPr>
              <a:t>applications.</a:t>
            </a:r>
            <a:endParaRPr lang="en-US" sz="2000" dirty="0" smtClean="0">
              <a:latin typeface="Bahnschrift SemiLight" pitchFamily="34" charset="0"/>
            </a:endParaRPr>
          </a:p>
          <a:p>
            <a:r>
              <a:rPr lang="en-US" sz="2400" b="1" dirty="0" smtClean="0">
                <a:latin typeface="Bahnschrift SemiLight" pitchFamily="34" charset="0"/>
              </a:rPr>
              <a:t>Qt</a:t>
            </a:r>
          </a:p>
          <a:p>
            <a:pPr lvl="1"/>
            <a:r>
              <a:rPr lang="en-US" sz="2000" dirty="0" smtClean="0">
                <a:latin typeface="Bahnschrift SemiLight" pitchFamily="34" charset="0"/>
              </a:rPr>
              <a:t>Cross-platform </a:t>
            </a:r>
            <a:r>
              <a:rPr lang="en-US" sz="2000" dirty="0" smtClean="0">
                <a:latin typeface="Bahnschrift SemiLight" pitchFamily="34" charset="0"/>
              </a:rPr>
              <a:t>application development </a:t>
            </a:r>
            <a:r>
              <a:rPr lang="en-US" sz="2000" dirty="0" smtClean="0">
                <a:latin typeface="Bahnschrift SemiLight" pitchFamily="34" charset="0"/>
              </a:rPr>
              <a:t>framework.</a:t>
            </a:r>
          </a:p>
          <a:p>
            <a:pPr lvl="1"/>
            <a:r>
              <a:rPr lang="en-US" sz="2000" dirty="0" smtClean="0">
                <a:latin typeface="Bahnschrift SemiLight" pitchFamily="34" charset="0"/>
              </a:rPr>
              <a:t>Written </a:t>
            </a:r>
            <a:r>
              <a:rPr lang="en-US" sz="2000" dirty="0" smtClean="0">
                <a:latin typeface="Bahnschrift SemiLight" pitchFamily="34" charset="0"/>
              </a:rPr>
              <a:t>in C</a:t>
            </a:r>
            <a:r>
              <a:rPr lang="en-US" sz="2000" dirty="0" smtClean="0">
                <a:latin typeface="Bahnschrift SemiLight" pitchFamily="34" charset="0"/>
              </a:rPr>
              <a:t>++.</a:t>
            </a:r>
          </a:p>
          <a:p>
            <a:pPr lvl="1"/>
            <a:r>
              <a:rPr lang="en-US" sz="2000" dirty="0" smtClean="0">
                <a:latin typeface="Bahnschrift SemiLight" pitchFamily="34" charset="0"/>
              </a:rPr>
              <a:t>Supports </a:t>
            </a:r>
            <a:r>
              <a:rPr lang="en-US" sz="2000" dirty="0" err="1" smtClean="0">
                <a:latin typeface="Bahnschrift SemiLight" pitchFamily="34" charset="0"/>
              </a:rPr>
              <a:t>OpenCV</a:t>
            </a:r>
            <a:r>
              <a:rPr lang="en-US" sz="2000" dirty="0" smtClean="0">
                <a:latin typeface="Bahnschrift SemiLight" pitchFamily="34" charset="0"/>
              </a:rPr>
              <a:t>.</a:t>
            </a:r>
          </a:p>
          <a:p>
            <a:pPr lvl="1"/>
            <a:r>
              <a:rPr lang="en-US" sz="2000" dirty="0" smtClean="0">
                <a:latin typeface="Bahnschrift SemiLight" pitchFamily="34" charset="0"/>
              </a:rPr>
              <a:t>GUI Support</a:t>
            </a:r>
            <a:endParaRPr lang="en-US" sz="2400" dirty="0" smtClean="0">
              <a:latin typeface="Bahnschrift SemiLight" pitchFamily="34" charset="0"/>
            </a:endParaRPr>
          </a:p>
          <a:p>
            <a:r>
              <a:rPr lang="en-US" sz="2400" b="1" dirty="0" err="1" smtClean="0">
                <a:latin typeface="Bahnschrift SemiLight" pitchFamily="34" charset="0"/>
              </a:rPr>
              <a:t>FreeCAD</a:t>
            </a:r>
            <a:endParaRPr lang="en-US" sz="2400" b="1" dirty="0" smtClean="0">
              <a:latin typeface="Bahnschrift SemiLight" pitchFamily="34" charset="0"/>
            </a:endParaRPr>
          </a:p>
          <a:p>
            <a:pPr lvl="1"/>
            <a:r>
              <a:rPr lang="en-US" sz="2000" dirty="0" smtClean="0">
                <a:latin typeface="Bahnschrift SemiLight" pitchFamily="34" charset="0"/>
              </a:rPr>
              <a:t>An </a:t>
            </a:r>
            <a:r>
              <a:rPr lang="en-US" sz="2000" dirty="0" smtClean="0">
                <a:latin typeface="Bahnschrift SemiLight" pitchFamily="34" charset="0"/>
              </a:rPr>
              <a:t>open source parametric 3D modeling </a:t>
            </a:r>
            <a:r>
              <a:rPr lang="en-US" sz="2000" dirty="0" smtClean="0">
                <a:latin typeface="Bahnschrift SemiLight" pitchFamily="34" charset="0"/>
              </a:rPr>
              <a:t>application.</a:t>
            </a:r>
          </a:p>
          <a:p>
            <a:pPr lvl="1"/>
            <a:r>
              <a:rPr lang="en-US" sz="2000" dirty="0" smtClean="0">
                <a:latin typeface="Bahnschrift SemiLight" pitchFamily="34" charset="0"/>
              </a:rPr>
              <a:t>Has a console that supports Python macros.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ahnschrift SemiBold" pitchFamily="34" charset="0"/>
              </a:rPr>
              <a:t>Implementation: Software Used</a:t>
            </a:r>
            <a:endParaRPr lang="tr-TR" sz="2800" dirty="0">
              <a:latin typeface="Bahnschrift SemiBold" pitchFamily="34" charset="0"/>
            </a:endParaRPr>
          </a:p>
        </p:txBody>
      </p:sp>
      <p:pic>
        <p:nvPicPr>
          <p:cNvPr id="31746" name="Picture 2" descr="qt logo ile ilgili gÃ¶rsel sonuc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5452" y="5243899"/>
            <a:ext cx="1726097" cy="1266092"/>
          </a:xfrm>
          <a:prstGeom prst="rect">
            <a:avLst/>
          </a:prstGeom>
          <a:noFill/>
        </p:spPr>
      </p:pic>
      <p:pic>
        <p:nvPicPr>
          <p:cNvPr id="31748" name="Picture 4" descr="opencv logo ile ilgili gÃ¶rsel sonuc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2748" y="3096573"/>
            <a:ext cx="1484817" cy="1828800"/>
          </a:xfrm>
          <a:prstGeom prst="rect">
            <a:avLst/>
          </a:prstGeom>
          <a:noFill/>
        </p:spPr>
      </p:pic>
      <p:pic>
        <p:nvPicPr>
          <p:cNvPr id="31750" name="Picture 6" descr="https://steemitimages.com/0x0/https:/s14.postimg.org/dfto736kv/Freecad-_Logo1.jpg"/>
          <p:cNvPicPr>
            <a:picLocks noChangeAspect="1" noChangeArrowheads="1"/>
          </p:cNvPicPr>
          <p:nvPr/>
        </p:nvPicPr>
        <p:blipFill>
          <a:blip r:embed="rId4"/>
          <a:srcRect l="37238" t="19823" r="37094" b="12327"/>
          <a:stretch>
            <a:fillRect/>
          </a:stretch>
        </p:blipFill>
        <p:spPr bwMode="auto">
          <a:xfrm>
            <a:off x="10701868" y="4906803"/>
            <a:ext cx="1312333" cy="19511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3" y="1635401"/>
            <a:ext cx="7992533" cy="4426744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>
              <a:latin typeface="Bahnschrift SemiLight" pitchFamily="34" charset="0"/>
            </a:endParaRPr>
          </a:p>
          <a:p>
            <a:r>
              <a:rPr lang="en-US" sz="2400" dirty="0" smtClean="0">
                <a:latin typeface="Bahnschrift SemiLight" pitchFamily="34" charset="0"/>
              </a:rPr>
              <a:t>User </a:t>
            </a:r>
            <a:r>
              <a:rPr lang="en-US" sz="2400" dirty="0" smtClean="0">
                <a:latin typeface="Bahnschrift SemiLight" pitchFamily="34" charset="0"/>
              </a:rPr>
              <a:t>is asked to select an image </a:t>
            </a:r>
            <a:r>
              <a:rPr lang="en-US" sz="2400" dirty="0" smtClean="0">
                <a:latin typeface="Bahnschrift SemiLight" pitchFamily="34" charset="0"/>
              </a:rPr>
              <a:t>file.</a:t>
            </a:r>
          </a:p>
          <a:p>
            <a:endParaRPr lang="en-US" sz="2400" dirty="0" smtClean="0">
              <a:latin typeface="Bahnschrift SemiLight" pitchFamily="34" charset="0"/>
            </a:endParaRPr>
          </a:p>
          <a:p>
            <a:r>
              <a:rPr lang="en-US" sz="2400" dirty="0" smtClean="0">
                <a:latin typeface="Bahnschrift SemiLight" pitchFamily="34" charset="0"/>
              </a:rPr>
              <a:t>Two </a:t>
            </a:r>
            <a:r>
              <a:rPr lang="en-US" sz="2400" dirty="0" smtClean="0">
                <a:latin typeface="Bahnschrift SemiLight" pitchFamily="34" charset="0"/>
              </a:rPr>
              <a:t>different </a:t>
            </a:r>
            <a:r>
              <a:rPr lang="en-US" sz="2400" dirty="0" smtClean="0">
                <a:latin typeface="Bahnschrift SemiLight" pitchFamily="34" charset="0"/>
              </a:rPr>
              <a:t>view angles.</a:t>
            </a:r>
          </a:p>
          <a:p>
            <a:endParaRPr lang="en-US" sz="2400" dirty="0" smtClean="0">
              <a:latin typeface="Bahnschrift SemiLight" pitchFamily="34" charset="0"/>
            </a:endParaRPr>
          </a:p>
          <a:p>
            <a:r>
              <a:rPr lang="en-US" sz="2400" dirty="0" smtClean="0">
                <a:latin typeface="Bahnschrift SemiLight" pitchFamily="34" charset="0"/>
              </a:rPr>
              <a:t>Supports 3 different image file formats.</a:t>
            </a:r>
          </a:p>
          <a:p>
            <a:endParaRPr lang="en-US" sz="2400" dirty="0" smtClean="0">
              <a:latin typeface="Bahnschrift SemiLight" pitchFamily="34" charset="0"/>
            </a:endParaRPr>
          </a:p>
          <a:p>
            <a:r>
              <a:rPr lang="en-US" sz="2400" dirty="0" smtClean="0">
                <a:latin typeface="Bahnschrift SemiLight" pitchFamily="34" charset="0"/>
              </a:rPr>
              <a:t>Mouse coordinates</a:t>
            </a:r>
          </a:p>
          <a:p>
            <a:endParaRPr lang="en-US" sz="2400" dirty="0" smtClean="0">
              <a:latin typeface="Bahnschrift SemiLight" pitchFamily="34" charset="0"/>
            </a:endParaRPr>
          </a:p>
          <a:p>
            <a:r>
              <a:rPr lang="en-US" sz="2400" dirty="0" smtClean="0">
                <a:latin typeface="Bahnschrift SemiLight" pitchFamily="34" charset="0"/>
              </a:rPr>
              <a:t>Vertebra information</a:t>
            </a:r>
          </a:p>
          <a:p>
            <a:endParaRPr lang="en-US" sz="2400" dirty="0" smtClean="0">
              <a:latin typeface="Bahnschrift SemiLight" pitchFamily="34" charset="0"/>
            </a:endParaRPr>
          </a:p>
          <a:p>
            <a:r>
              <a:rPr lang="en-US" sz="2400" dirty="0" smtClean="0">
                <a:latin typeface="Bahnschrift SemiLight" pitchFamily="34" charset="0"/>
              </a:rPr>
              <a:t>Preview screen as a guide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ahnschrift SemiBold" pitchFamily="34" charset="0"/>
              </a:rPr>
              <a:t>Implementation: User Interface</a:t>
            </a:r>
            <a:endParaRPr lang="tr-TR" sz="2800" dirty="0">
              <a:latin typeface="Bahnschrift SemiBold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6309" y="1708150"/>
            <a:ext cx="2787650" cy="88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 l="7144" t="2268"/>
          <a:stretch>
            <a:fillRect/>
          </a:stretch>
        </p:blipFill>
        <p:spPr bwMode="auto">
          <a:xfrm>
            <a:off x="6888692" y="2768600"/>
            <a:ext cx="4498975" cy="292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96068" y="6019800"/>
            <a:ext cx="1077595" cy="44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5"/>
          <a:srcRect t="21951"/>
          <a:stretch>
            <a:fillRect/>
          </a:stretch>
        </p:blipFill>
        <p:spPr bwMode="auto">
          <a:xfrm>
            <a:off x="9328467" y="5971117"/>
            <a:ext cx="161226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ahnschrift SemiBold" pitchFamily="34" charset="0"/>
              </a:rPr>
              <a:t>Implementation: User Interface</a:t>
            </a:r>
            <a:endParaRPr lang="tr-TR" sz="2800" dirty="0">
              <a:latin typeface="Bahnschrift SemiBold" pitchFamily="34" charset="0"/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rcRect l="528"/>
          <a:stretch>
            <a:fillRect/>
          </a:stretch>
        </p:blipFill>
        <p:spPr bwMode="auto">
          <a:xfrm>
            <a:off x="1707287" y="1409963"/>
            <a:ext cx="8777427" cy="505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3" y="1635401"/>
            <a:ext cx="7145867" cy="4426744"/>
          </a:xfrm>
        </p:spPr>
        <p:txBody>
          <a:bodyPr>
            <a:normAutofit/>
          </a:bodyPr>
          <a:lstStyle/>
          <a:p>
            <a:endParaRPr lang="en-US" sz="2400" dirty="0" smtClean="0">
              <a:latin typeface="Bahnschrift SemiLight" pitchFamily="34" charset="0"/>
            </a:endParaRPr>
          </a:p>
          <a:p>
            <a:r>
              <a:rPr lang="en-US" sz="2400" dirty="0" smtClean="0">
                <a:latin typeface="Bahnschrift SemiLight" pitchFamily="34" charset="0"/>
              </a:rPr>
              <a:t>Basic shape representing a vertebra was created using </a:t>
            </a:r>
            <a:r>
              <a:rPr lang="en-US" sz="2400" dirty="0" err="1" smtClean="0">
                <a:latin typeface="Bahnschrift SemiLight" pitchFamily="34" charset="0"/>
              </a:rPr>
              <a:t>FreeCAD</a:t>
            </a:r>
            <a:r>
              <a:rPr lang="en-US" sz="2400" dirty="0" smtClean="0">
                <a:latin typeface="Bahnschrift SemiLight" pitchFamily="34" charset="0"/>
              </a:rPr>
              <a:t>.</a:t>
            </a:r>
          </a:p>
          <a:p>
            <a:endParaRPr lang="en-US" sz="2400" dirty="0" smtClean="0">
              <a:latin typeface="Bahnschrift SemiLight" pitchFamily="34" charset="0"/>
            </a:endParaRPr>
          </a:p>
          <a:p>
            <a:r>
              <a:rPr lang="en-US" sz="2400" dirty="0" smtClean="0">
                <a:latin typeface="Bahnschrift SemiLight" pitchFamily="34" charset="0"/>
              </a:rPr>
              <a:t>Sketch tools were used to create the top and bottom surfaces of the model.</a:t>
            </a:r>
          </a:p>
          <a:p>
            <a:endParaRPr lang="en-US" sz="2400" dirty="0" smtClean="0">
              <a:latin typeface="Bahnschrift SemiLight" pitchFamily="34" charset="0"/>
            </a:endParaRPr>
          </a:p>
          <a:p>
            <a:r>
              <a:rPr lang="en-US" sz="2400" dirty="0" smtClean="0">
                <a:latin typeface="Bahnschrift SemiLight" pitchFamily="34" charset="0"/>
              </a:rPr>
              <a:t> Sketch was created using circle geometry.</a:t>
            </a:r>
          </a:p>
          <a:p>
            <a:pPr>
              <a:buNone/>
            </a:pPr>
            <a:endParaRPr lang="en-US" sz="2400" dirty="0" smtClean="0">
              <a:latin typeface="Bahnschrift SemiLight" pitchFamily="34" charset="0"/>
            </a:endParaRPr>
          </a:p>
          <a:p>
            <a:endParaRPr lang="en-US" sz="2400" dirty="0" smtClean="0">
              <a:latin typeface="Bahnschrift SemiLigh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ahnschrift SemiBold" pitchFamily="34" charset="0"/>
              </a:rPr>
              <a:t>Implementation: 3D Model</a:t>
            </a:r>
            <a:endParaRPr lang="tr-TR" sz="2800" dirty="0">
              <a:latin typeface="Bahnschrift SemiBold" pitchFamily="34" charset="0"/>
            </a:endParaRPr>
          </a:p>
        </p:txBody>
      </p:sp>
      <p:pic>
        <p:nvPicPr>
          <p:cNvPr id="49154" name="Picture 2" descr="draw (1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6579" y="1625601"/>
            <a:ext cx="4273021" cy="42730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3" y="1635401"/>
            <a:ext cx="7145867" cy="4426744"/>
          </a:xfrm>
        </p:spPr>
        <p:txBody>
          <a:bodyPr>
            <a:normAutofit/>
          </a:bodyPr>
          <a:lstStyle/>
          <a:p>
            <a:endParaRPr lang="en-US" sz="2400" dirty="0" smtClean="0">
              <a:latin typeface="Bahnschrift SemiLight" pitchFamily="34" charset="0"/>
            </a:endParaRPr>
          </a:p>
          <a:p>
            <a:r>
              <a:rPr lang="en-US" sz="2400" dirty="0" smtClean="0">
                <a:latin typeface="Bahnschrift SemiLight" pitchFamily="34" charset="0"/>
              </a:rPr>
              <a:t>5 test cases were taken into account.</a:t>
            </a:r>
          </a:p>
          <a:p>
            <a:endParaRPr lang="en-US" sz="2400" dirty="0" smtClean="0">
              <a:latin typeface="Bahnschrift SemiLight" pitchFamily="34" charset="0"/>
            </a:endParaRPr>
          </a:p>
          <a:p>
            <a:r>
              <a:rPr lang="en-US" sz="2400" dirty="0" smtClean="0">
                <a:latin typeface="Bahnschrift SemiLight" pitchFamily="34" charset="0"/>
              </a:rPr>
              <a:t>3 different aspects were tested:</a:t>
            </a:r>
          </a:p>
          <a:p>
            <a:endParaRPr lang="en-US" sz="2400" dirty="0" smtClean="0">
              <a:latin typeface="Bahnschrift SemiLight" pitchFamily="34" charset="0"/>
            </a:endParaRPr>
          </a:p>
          <a:p>
            <a:pPr lvl="1"/>
            <a:r>
              <a:rPr lang="en-US" sz="2000" dirty="0" smtClean="0">
                <a:latin typeface="Bahnschrift SemiLight" pitchFamily="34" charset="0"/>
              </a:rPr>
              <a:t>Scaling</a:t>
            </a:r>
          </a:p>
          <a:p>
            <a:pPr lvl="1"/>
            <a:endParaRPr lang="en-US" sz="2000" dirty="0" smtClean="0">
              <a:latin typeface="Bahnschrift SemiLight" pitchFamily="34" charset="0"/>
            </a:endParaRPr>
          </a:p>
          <a:p>
            <a:pPr lvl="1"/>
            <a:r>
              <a:rPr lang="en-US" sz="2000" dirty="0" smtClean="0">
                <a:latin typeface="Bahnschrift SemiLight" pitchFamily="34" charset="0"/>
              </a:rPr>
              <a:t>Positioning</a:t>
            </a:r>
          </a:p>
          <a:p>
            <a:pPr lvl="1"/>
            <a:endParaRPr lang="en-US" sz="2000" dirty="0" smtClean="0">
              <a:latin typeface="Bahnschrift SemiLight" pitchFamily="34" charset="0"/>
            </a:endParaRPr>
          </a:p>
          <a:p>
            <a:pPr lvl="1"/>
            <a:r>
              <a:rPr lang="en-US" sz="2000" dirty="0" smtClean="0">
                <a:latin typeface="Bahnschrift SemiLight" pitchFamily="34" charset="0"/>
              </a:rPr>
              <a:t>Rotations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ahnschrift SemiBold" pitchFamily="34" charset="0"/>
              </a:rPr>
              <a:t>Tests &amp; Results</a:t>
            </a:r>
            <a:endParaRPr lang="tr-TR" sz="2800" dirty="0"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ahnschrift SemiBold" pitchFamily="34" charset="0"/>
              </a:rPr>
              <a:t>Tests &amp; Results: Case 1 – Straight Alignment</a:t>
            </a:r>
            <a:endParaRPr lang="tr-TR" sz="2800" dirty="0">
              <a:latin typeface="Bahnschrift SemiBold" pitchFamily="34" charset="0"/>
            </a:endParaRPr>
          </a:p>
        </p:txBody>
      </p:sp>
      <p:pic>
        <p:nvPicPr>
          <p:cNvPr id="5" name="Content Placeholder 4" descr="f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71886" y="1439073"/>
            <a:ext cx="3329517" cy="276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t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72946" y="4207934"/>
            <a:ext cx="3328454" cy="254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310" y="2174874"/>
            <a:ext cx="7721310" cy="366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Bahnschrift SemiBold" pitchFamily="34" charset="0"/>
              </a:rPr>
              <a:t>Tests &amp; Results: Case 2 – </a:t>
            </a:r>
            <a:r>
              <a:rPr lang="en-US" sz="2800" dirty="0" smtClean="0"/>
              <a:t>Displacement of Two Vertebrae</a:t>
            </a:r>
            <a:endParaRPr lang="tr-TR" sz="2800" dirty="0">
              <a:latin typeface="Bahnschrift SemiBold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1202" name="Picture 2" descr="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12175" y="1692283"/>
            <a:ext cx="3121025" cy="2290763"/>
          </a:xfrm>
          <a:prstGeom prst="rect">
            <a:avLst/>
          </a:prstGeom>
          <a:noFill/>
        </p:spPr>
      </p:pic>
      <p:pic>
        <p:nvPicPr>
          <p:cNvPr id="51203" name="Picture 3" descr="t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3233" y="3981449"/>
            <a:ext cx="3119967" cy="2291909"/>
          </a:xfrm>
          <a:prstGeom prst="rect">
            <a:avLst/>
          </a:prstGeom>
          <a:noFill/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000" y="2042584"/>
            <a:ext cx="7874000" cy="3824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Bahnschrift SemiBold" pitchFamily="34" charset="0"/>
              </a:rPr>
              <a:t>Tests &amp; Results: Case 3 – </a:t>
            </a:r>
            <a:r>
              <a:rPr lang="en-US" sz="3600" dirty="0" smtClean="0"/>
              <a:t>Different Scales</a:t>
            </a:r>
            <a:endParaRPr lang="tr-TR" sz="3600" dirty="0">
              <a:latin typeface="Bahnschrift SemiBold" pitchFamily="34" charset="0"/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74097" y="1592534"/>
            <a:ext cx="3133725" cy="265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6" name="Picture 2" descr="t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2034" y="4253977"/>
            <a:ext cx="3125787" cy="2290762"/>
          </a:xfrm>
          <a:prstGeom prst="rect">
            <a:avLst/>
          </a:prstGeom>
          <a:noFill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983" y="1944159"/>
            <a:ext cx="8085543" cy="378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Bahnschrift SemiBold" pitchFamily="34" charset="0"/>
              </a:rPr>
              <a:t>Tests &amp; Results: Case 4 – </a:t>
            </a:r>
            <a:r>
              <a:rPr lang="en-US" sz="3600" dirty="0" smtClean="0"/>
              <a:t>Different Scales</a:t>
            </a:r>
            <a:endParaRPr lang="tr-TR" sz="3600" dirty="0">
              <a:latin typeface="Bahnschrift SemiBold" pitchFamily="34" charset="0"/>
            </a:endParaRPr>
          </a:p>
        </p:txBody>
      </p:sp>
      <p:pic>
        <p:nvPicPr>
          <p:cNvPr id="53254" name="Picture 6" descr="f"/>
          <p:cNvPicPr>
            <a:picLocks noChangeAspect="1" noChangeArrowheads="1"/>
          </p:cNvPicPr>
          <p:nvPr/>
        </p:nvPicPr>
        <p:blipFill>
          <a:blip r:embed="rId2"/>
          <a:srcRect l="8414"/>
          <a:stretch>
            <a:fillRect/>
          </a:stretch>
        </p:blipFill>
        <p:spPr bwMode="auto">
          <a:xfrm>
            <a:off x="8474075" y="1592263"/>
            <a:ext cx="3133725" cy="2256137"/>
          </a:xfrm>
          <a:prstGeom prst="rect">
            <a:avLst/>
          </a:prstGeom>
          <a:noFill/>
        </p:spPr>
      </p:pic>
      <p:pic>
        <p:nvPicPr>
          <p:cNvPr id="53256" name="Picture 8" descr="C:\Users\nader\Documents\Final_Project\Test Phases\4\t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3015" y="3849688"/>
            <a:ext cx="3132425" cy="2297112"/>
          </a:xfrm>
          <a:prstGeom prst="rect">
            <a:avLst/>
          </a:prstGeom>
          <a:noFill/>
        </p:spPr>
      </p:pic>
      <p:pic>
        <p:nvPicPr>
          <p:cNvPr id="5325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8089" y="2006600"/>
            <a:ext cx="7936804" cy="372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14812"/>
            <a:ext cx="10018713" cy="442674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Bahnschrift SemiBold" pitchFamily="34" charset="0"/>
              </a:rPr>
              <a:t>Introduction</a:t>
            </a:r>
          </a:p>
          <a:p>
            <a:r>
              <a:rPr lang="en-US" sz="2800" b="1" dirty="0" smtClean="0">
                <a:latin typeface="Bahnschrift SemiBold" pitchFamily="34" charset="0"/>
              </a:rPr>
              <a:t>Background</a:t>
            </a:r>
          </a:p>
          <a:p>
            <a:r>
              <a:rPr lang="en-US" sz="2800" b="1" dirty="0" smtClean="0">
                <a:latin typeface="Bahnschrift SemiBold" pitchFamily="34" charset="0"/>
              </a:rPr>
              <a:t>Analysis and Design</a:t>
            </a:r>
          </a:p>
          <a:p>
            <a:r>
              <a:rPr lang="en-US" sz="2800" b="1" dirty="0" smtClean="0">
                <a:latin typeface="Bahnschrift SemiBold" pitchFamily="34" charset="0"/>
              </a:rPr>
              <a:t>Implementation</a:t>
            </a:r>
          </a:p>
          <a:p>
            <a:r>
              <a:rPr lang="en-US" sz="2800" b="1" dirty="0" smtClean="0">
                <a:latin typeface="Bahnschrift SemiBold" pitchFamily="34" charset="0"/>
              </a:rPr>
              <a:t>Tests and Results</a:t>
            </a:r>
          </a:p>
          <a:p>
            <a:r>
              <a:rPr lang="en-US" sz="2800" b="1" dirty="0" smtClean="0">
                <a:latin typeface="Bahnschrift SemiBold" pitchFamily="34" charset="0"/>
              </a:rPr>
              <a:t>Conclusion</a:t>
            </a:r>
            <a:endParaRPr lang="tr-TR" sz="2800" b="1" dirty="0">
              <a:latin typeface="Bahnschrift SemiBol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64368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latin typeface="Bahnschrift SemiBold" pitchFamily="34" charset="0"/>
              </a:rPr>
              <a:t>Outl</a:t>
            </a:r>
            <a:r>
              <a:rPr lang="en-US" b="1" dirty="0" err="1" smtClean="0">
                <a:latin typeface="Bahnschrift SemiBold" pitchFamily="34" charset="0"/>
              </a:rPr>
              <a:t>ines</a:t>
            </a:r>
            <a:endParaRPr lang="tr-TR" b="1" dirty="0"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Bahnschrift SemiBold" pitchFamily="34" charset="0"/>
              </a:rPr>
              <a:t>Tests &amp; Results: Case 4 – </a:t>
            </a:r>
            <a:r>
              <a:rPr lang="en-US" sz="3600" dirty="0" smtClean="0"/>
              <a:t>Rotated Element</a:t>
            </a:r>
            <a:endParaRPr lang="tr-TR" sz="3600" dirty="0">
              <a:latin typeface="Bahnschrift SemiBold" pitchFamily="34" charset="0"/>
            </a:endParaRPr>
          </a:p>
        </p:txBody>
      </p:sp>
      <p:pic>
        <p:nvPicPr>
          <p:cNvPr id="54274" name="Picture 2" descr="C:\Users\nader\Documents\Final_Project\Test Phases\5\f.jpg"/>
          <p:cNvPicPr>
            <a:picLocks noChangeAspect="1" noChangeArrowheads="1"/>
          </p:cNvPicPr>
          <p:nvPr/>
        </p:nvPicPr>
        <p:blipFill>
          <a:blip r:embed="rId2"/>
          <a:srcRect l="24521" r="26667"/>
          <a:stretch>
            <a:fillRect/>
          </a:stretch>
        </p:blipFill>
        <p:spPr bwMode="auto">
          <a:xfrm>
            <a:off x="8813800" y="1809748"/>
            <a:ext cx="3022600" cy="4541006"/>
          </a:xfrm>
          <a:prstGeom prst="rect">
            <a:avLst/>
          </a:prstGeom>
          <a:noFill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067" y="2031687"/>
            <a:ext cx="8289924" cy="381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3" y="1635401"/>
            <a:ext cx="10405534" cy="442674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sz="2400" dirty="0" smtClean="0">
              <a:latin typeface="Bahnschrift SemiLight" pitchFamily="34" charset="0"/>
            </a:endParaRPr>
          </a:p>
          <a:p>
            <a:r>
              <a:rPr lang="en-US" sz="2400" dirty="0" smtClean="0">
                <a:latin typeface="Bahnschrift SemiLight" pitchFamily="34" charset="0"/>
              </a:rPr>
              <a:t>Average of 0.0126% error rate.</a:t>
            </a:r>
          </a:p>
          <a:p>
            <a:endParaRPr lang="en-US" sz="2400" dirty="0" smtClean="0">
              <a:latin typeface="Bahnschrift SemiLight" pitchFamily="34" charset="0"/>
            </a:endParaRPr>
          </a:p>
          <a:p>
            <a:r>
              <a:rPr lang="en-US" sz="2400" dirty="0" smtClean="0">
                <a:latin typeface="Bahnschrift SemiLight" pitchFamily="34" charset="0"/>
              </a:rPr>
              <a:t>An accurate parametric 3D model was created.  </a:t>
            </a:r>
          </a:p>
          <a:p>
            <a:endParaRPr lang="en-US" sz="2400" dirty="0" smtClean="0">
              <a:latin typeface="Bahnschrift SemiLight" pitchFamily="34" charset="0"/>
            </a:endParaRPr>
          </a:p>
          <a:p>
            <a:r>
              <a:rPr lang="en-US" sz="2400" dirty="0" smtClean="0">
                <a:latin typeface="Bahnschrift SemiLight" pitchFamily="34" charset="0"/>
              </a:rPr>
              <a:t>Vertebra was built on a basic shape.</a:t>
            </a:r>
          </a:p>
          <a:p>
            <a:endParaRPr lang="en-US" sz="2400" dirty="0" smtClean="0">
              <a:latin typeface="Bahnschrift SemiLight" pitchFamily="34" charset="0"/>
            </a:endParaRPr>
          </a:p>
          <a:p>
            <a:r>
              <a:rPr lang="en-US" sz="2400" dirty="0" smtClean="0">
                <a:latin typeface="Bahnschrift SemiLight" pitchFamily="34" charset="0"/>
              </a:rPr>
              <a:t>Basic user interface helps the user.</a:t>
            </a:r>
          </a:p>
          <a:p>
            <a:endParaRPr lang="en-US" sz="2400" dirty="0" smtClean="0">
              <a:latin typeface="Bahnschrift SemiLight" pitchFamily="34" charset="0"/>
            </a:endParaRPr>
          </a:p>
          <a:p>
            <a:r>
              <a:rPr lang="en-US" sz="2400" dirty="0" smtClean="0">
                <a:latin typeface="Bahnschrift SemiLight" pitchFamily="34" charset="0"/>
              </a:rPr>
              <a:t>Future works:</a:t>
            </a:r>
          </a:p>
          <a:p>
            <a:endParaRPr lang="en-US" sz="2400" dirty="0" smtClean="0">
              <a:latin typeface="Bahnschrift SemiLight" pitchFamily="34" charset="0"/>
            </a:endParaRPr>
          </a:p>
          <a:p>
            <a:pPr lvl="1"/>
            <a:r>
              <a:rPr lang="en-US" sz="2000" dirty="0" smtClean="0">
                <a:latin typeface="Bahnschrift SemiLight" pitchFamily="34" charset="0"/>
              </a:rPr>
              <a:t>More realistic shape</a:t>
            </a:r>
          </a:p>
          <a:p>
            <a:pPr lvl="1"/>
            <a:endParaRPr lang="en-US" sz="2000" dirty="0" smtClean="0">
              <a:latin typeface="Bahnschrift SemiLight" pitchFamily="34" charset="0"/>
            </a:endParaRPr>
          </a:p>
          <a:p>
            <a:pPr lvl="1"/>
            <a:r>
              <a:rPr lang="en-US" sz="2000" dirty="0" smtClean="0">
                <a:latin typeface="Bahnschrift SemiLight" pitchFamily="34" charset="0"/>
              </a:rPr>
              <a:t>Data sets can be enlarged for precision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ahnschrift SemiBold" pitchFamily="34" charset="0"/>
              </a:rPr>
              <a:t>Conclusion</a:t>
            </a:r>
            <a:endParaRPr lang="tr-TR" sz="2800" dirty="0"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64457"/>
            <a:ext cx="10018713" cy="4426744"/>
          </a:xfrm>
        </p:spPr>
        <p:txBody>
          <a:bodyPr>
            <a:normAutofit lnSpcReduction="10000"/>
          </a:bodyPr>
          <a:lstStyle/>
          <a:p>
            <a:endParaRPr lang="en-US" dirty="0" smtClean="0">
              <a:latin typeface="Bahnschrift SemiLight" pitchFamily="34" charset="0"/>
            </a:endParaRPr>
          </a:p>
          <a:p>
            <a:r>
              <a:rPr lang="en-US" dirty="0" smtClean="0">
                <a:latin typeface="Bahnschrift SemiLight" pitchFamily="34" charset="0"/>
              </a:rPr>
              <a:t>What is 3D environment?</a:t>
            </a:r>
          </a:p>
          <a:p>
            <a:endParaRPr lang="en-US" dirty="0" smtClean="0">
              <a:latin typeface="Bahnschrift SemiLight" pitchFamily="34" charset="0"/>
            </a:endParaRPr>
          </a:p>
          <a:p>
            <a:r>
              <a:rPr lang="en-US" dirty="0" smtClean="0">
                <a:latin typeface="Bahnschrift SemiLight" pitchFamily="34" charset="0"/>
              </a:rPr>
              <a:t>What are the benefits of using 3D environment?</a:t>
            </a:r>
          </a:p>
          <a:p>
            <a:endParaRPr lang="en-US" dirty="0" smtClean="0">
              <a:latin typeface="Bahnschrift SemiLight" pitchFamily="34" charset="0"/>
            </a:endParaRPr>
          </a:p>
          <a:p>
            <a:r>
              <a:rPr lang="en-US" dirty="0" smtClean="0">
                <a:latin typeface="Bahnschrift SemiLight" pitchFamily="34" charset="0"/>
              </a:rPr>
              <a:t>Why do we need parametric modeling?</a:t>
            </a:r>
            <a:endParaRPr lang="tr-TR" dirty="0" smtClean="0">
              <a:latin typeface="Bahnschrift SemiLight" pitchFamily="34" charset="0"/>
            </a:endParaRPr>
          </a:p>
          <a:p>
            <a:endParaRPr lang="tr-TR" dirty="0" smtClean="0">
              <a:latin typeface="Bahnschrift SemiLight" pitchFamily="34" charset="0"/>
            </a:endParaRPr>
          </a:p>
          <a:p>
            <a:r>
              <a:rPr lang="fr-FR" dirty="0" err="1" smtClean="0">
                <a:latin typeface="Bahnschrift SemiLight" pitchFamily="34" charset="0"/>
              </a:rPr>
              <a:t>Lumbar</a:t>
            </a:r>
            <a:r>
              <a:rPr lang="fr-FR" dirty="0" smtClean="0">
                <a:latin typeface="Bahnschrift SemiLight" pitchFamily="34" charset="0"/>
              </a:rPr>
              <a:t> </a:t>
            </a:r>
            <a:r>
              <a:rPr lang="fr-FR" dirty="0" err="1" smtClean="0">
                <a:latin typeface="Bahnschrift SemiLight" pitchFamily="34" charset="0"/>
              </a:rPr>
              <a:t>Vertebrae</a:t>
            </a:r>
            <a:r>
              <a:rPr lang="fr-FR" dirty="0" smtClean="0">
                <a:latin typeface="Bahnschrift SemiLight" pitchFamily="34" charset="0"/>
              </a:rPr>
              <a:t> as a </a:t>
            </a:r>
            <a:r>
              <a:rPr lang="fr-FR" dirty="0" err="1" smtClean="0">
                <a:latin typeface="Bahnschrift SemiLight" pitchFamily="34" charset="0"/>
              </a:rPr>
              <a:t>parametric</a:t>
            </a:r>
            <a:r>
              <a:rPr lang="fr-FR" dirty="0" smtClean="0">
                <a:latin typeface="Bahnschrift SemiLight" pitchFamily="34" charset="0"/>
              </a:rPr>
              <a:t> </a:t>
            </a:r>
            <a:r>
              <a:rPr lang="fr-FR" dirty="0" smtClean="0">
                <a:latin typeface="Bahnschrift SemiLight" pitchFamily="34" charset="0"/>
              </a:rPr>
              <a:t>model</a:t>
            </a:r>
            <a:endParaRPr lang="fr-FR" dirty="0" smtClean="0">
              <a:latin typeface="Bahnschrift SemiLight" pitchFamily="34" charset="0"/>
            </a:endParaRPr>
          </a:p>
          <a:p>
            <a:pPr>
              <a:buNone/>
            </a:pPr>
            <a:endParaRPr lang="en-US" dirty="0" smtClean="0">
              <a:latin typeface="Bahnschrift SemiLight" pitchFamily="34" charset="0"/>
            </a:endParaRPr>
          </a:p>
          <a:p>
            <a:r>
              <a:rPr lang="en-US" dirty="0" smtClean="0">
                <a:latin typeface="Bahnschrift SemiLight" pitchFamily="34" charset="0"/>
              </a:rPr>
              <a:t> </a:t>
            </a:r>
            <a:r>
              <a:rPr lang="en-US" dirty="0" smtClean="0">
                <a:latin typeface="Bahnschrift SemiLight" pitchFamily="34" charset="0"/>
              </a:rPr>
              <a:t>The aim of this project</a:t>
            </a:r>
          </a:p>
          <a:p>
            <a:endParaRPr lang="tr-TR" dirty="0">
              <a:latin typeface="Bahnschrift SemiLigh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ahnschrift SemiBold" pitchFamily="34" charset="0"/>
              </a:rPr>
              <a:t>Introduction</a:t>
            </a:r>
            <a:endParaRPr lang="tr-TR" dirty="0"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35401"/>
            <a:ext cx="10018713" cy="44267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Bahnschrift SemiLight" pitchFamily="34" charset="0"/>
              </a:rPr>
              <a:t>One </a:t>
            </a:r>
            <a:r>
              <a:rPr lang="en-US" dirty="0" smtClean="0">
                <a:latin typeface="Bahnschrift SemiLight" pitchFamily="34" charset="0"/>
              </a:rPr>
              <a:t>research has been made by a group involving Nicola </a:t>
            </a:r>
            <a:r>
              <a:rPr lang="en-US" dirty="0" err="1" smtClean="0">
                <a:latin typeface="Bahnschrift SemiLight" pitchFamily="34" charset="0"/>
              </a:rPr>
              <a:t>Cappetti</a:t>
            </a:r>
            <a:r>
              <a:rPr lang="en-US" dirty="0" smtClean="0">
                <a:latin typeface="Bahnschrift SemiLight" pitchFamily="34" charset="0"/>
              </a:rPr>
              <a:t>, Alessandro </a:t>
            </a:r>
            <a:r>
              <a:rPr lang="en-US" dirty="0" err="1" smtClean="0">
                <a:latin typeface="Bahnschrift SemiLight" pitchFamily="34" charset="0"/>
              </a:rPr>
              <a:t>Nadeo</a:t>
            </a:r>
            <a:r>
              <a:rPr lang="en-US" dirty="0" smtClean="0">
                <a:latin typeface="Bahnschrift SemiLight" pitchFamily="34" charset="0"/>
              </a:rPr>
              <a:t>, </a:t>
            </a:r>
            <a:r>
              <a:rPr lang="en-US" dirty="0" err="1" smtClean="0">
                <a:latin typeface="Bahnschrift SemiLight" pitchFamily="34" charset="0"/>
              </a:rPr>
              <a:t>Arcangelo</a:t>
            </a:r>
            <a:r>
              <a:rPr lang="en-US" dirty="0" smtClean="0">
                <a:latin typeface="Bahnschrift SemiLight" pitchFamily="34" charset="0"/>
              </a:rPr>
              <a:t> </a:t>
            </a:r>
            <a:r>
              <a:rPr lang="en-US" dirty="0" smtClean="0">
                <a:latin typeface="Bahnschrift SemiLight" pitchFamily="34" charset="0"/>
              </a:rPr>
              <a:t>Pellegrino, </a:t>
            </a:r>
            <a:r>
              <a:rPr lang="en-US" dirty="0" smtClean="0">
                <a:latin typeface="Bahnschrift SemiLight" pitchFamily="34" charset="0"/>
              </a:rPr>
              <a:t>Giovanni Francesco </a:t>
            </a:r>
            <a:r>
              <a:rPr lang="en-US" dirty="0" err="1" smtClean="0">
                <a:latin typeface="Bahnschrift SemiLight" pitchFamily="34" charset="0"/>
              </a:rPr>
              <a:t>Solitro</a:t>
            </a:r>
            <a:r>
              <a:rPr lang="en-US" dirty="0" smtClean="0">
                <a:latin typeface="Bahnschrift SemiLight" pitchFamily="34" charset="0"/>
              </a:rPr>
              <a:t> and Francesco </a:t>
            </a:r>
            <a:r>
              <a:rPr lang="en-US" dirty="0" err="1" smtClean="0">
                <a:latin typeface="Bahnschrift SemiLight" pitchFamily="34" charset="0"/>
              </a:rPr>
              <a:t>Naddeo</a:t>
            </a:r>
            <a:r>
              <a:rPr lang="en-US" dirty="0" smtClean="0">
                <a:latin typeface="Bahnschrift SemiLight" pitchFamily="34" charset="0"/>
              </a:rPr>
              <a:t> in January 2010</a:t>
            </a:r>
            <a:r>
              <a:rPr lang="en-US" dirty="0" smtClean="0">
                <a:latin typeface="Bahnschrift SemiLight" pitchFamily="34" charset="0"/>
              </a:rPr>
              <a:t>.</a:t>
            </a:r>
          </a:p>
          <a:p>
            <a:r>
              <a:rPr lang="en-US" dirty="0" smtClean="0">
                <a:latin typeface="Bahnschrift SemiLight" pitchFamily="34" charset="0"/>
              </a:rPr>
              <a:t>It is directly related with parametric modeling of lumbar </a:t>
            </a:r>
            <a:r>
              <a:rPr lang="en-US" dirty="0" smtClean="0">
                <a:latin typeface="Bahnschrift SemiLight" pitchFamily="34" charset="0"/>
              </a:rPr>
              <a:t>vertebrae.</a:t>
            </a:r>
          </a:p>
          <a:p>
            <a:r>
              <a:rPr lang="en-US" dirty="0" smtClean="0">
                <a:latin typeface="Bahnschrift SemiLight" pitchFamily="34" charset="0"/>
              </a:rPr>
              <a:t>They analyzed the size, weight and the proportions of the </a:t>
            </a:r>
            <a:r>
              <a:rPr lang="en-US" dirty="0" smtClean="0">
                <a:latin typeface="Bahnschrift SemiLight" pitchFamily="34" charset="0"/>
              </a:rPr>
              <a:t>body</a:t>
            </a:r>
            <a:r>
              <a:rPr lang="en-US" dirty="0" smtClean="0">
                <a:latin typeface="Bahnschrift SemiLight" pitchFamily="34" charset="0"/>
              </a:rPr>
              <a:t> </a:t>
            </a:r>
            <a:r>
              <a:rPr lang="en-US" dirty="0" smtClean="0">
                <a:latin typeface="Bahnschrift SemiLight" pitchFamily="34" charset="0"/>
              </a:rPr>
              <a:t>of a vertebra.</a:t>
            </a:r>
          </a:p>
          <a:p>
            <a:r>
              <a:rPr lang="en-US" dirty="0" smtClean="0">
                <a:latin typeface="Bahnschrift SemiLight" pitchFamily="34" charset="0"/>
              </a:rPr>
              <a:t>They </a:t>
            </a:r>
            <a:r>
              <a:rPr lang="en-US" dirty="0" smtClean="0">
                <a:latin typeface="Bahnschrift SemiLight" pitchFamily="34" charset="0"/>
              </a:rPr>
              <a:t>grouped </a:t>
            </a:r>
            <a:r>
              <a:rPr lang="en-US" dirty="0" smtClean="0">
                <a:latin typeface="Bahnschrift SemiLight" pitchFamily="34" charset="0"/>
              </a:rPr>
              <a:t>the elements according to their characteristics such as structure, edge and surface</a:t>
            </a:r>
            <a:r>
              <a:rPr lang="en-US" dirty="0" smtClean="0">
                <a:latin typeface="Bahnschrift SemiLight" pitchFamily="34" charset="0"/>
              </a:rPr>
              <a:t>.</a:t>
            </a:r>
          </a:p>
          <a:p>
            <a:r>
              <a:rPr lang="en-US" dirty="0" smtClean="0">
                <a:latin typeface="Bahnschrift SemiLight" pitchFamily="34" charset="0"/>
              </a:rPr>
              <a:t>Structure group handled the parametric data involving dimensions, position and orientation while the edge group handled the tangency of the border curves </a:t>
            </a:r>
            <a:endParaRPr lang="tr-TR" dirty="0">
              <a:latin typeface="Bahnschrift SemiLigh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  <a:latin typeface="Bahnschrift SemiBold" pitchFamily="34" charset="0"/>
              </a:rPr>
              <a:t>Background for Related Works</a:t>
            </a:r>
            <a:endParaRPr lang="tr-TR" sz="2800" dirty="0">
              <a:effectLst/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35401"/>
            <a:ext cx="6762223" cy="442674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hnschrift SemiLight" pitchFamily="34" charset="0"/>
              </a:rPr>
              <a:t>Five </a:t>
            </a:r>
            <a:r>
              <a:rPr lang="en-US" dirty="0" smtClean="0">
                <a:latin typeface="Bahnschrift SemiLight" pitchFamily="34" charset="0"/>
              </a:rPr>
              <a:t>separate vertebrae </a:t>
            </a:r>
            <a:endParaRPr lang="en-US" dirty="0" smtClean="0">
              <a:latin typeface="Bahnschrift SemiLight" pitchFamily="34" charset="0"/>
            </a:endParaRPr>
          </a:p>
          <a:p>
            <a:pPr>
              <a:buNone/>
            </a:pPr>
            <a:endParaRPr lang="en-US" dirty="0" smtClean="0">
              <a:latin typeface="Bahnschrift SemiLight" pitchFamily="34" charset="0"/>
            </a:endParaRPr>
          </a:p>
          <a:p>
            <a:r>
              <a:rPr lang="en-US" dirty="0" smtClean="0">
                <a:latin typeface="Bahnschrift SemiLight" pitchFamily="34" charset="0"/>
              </a:rPr>
              <a:t>Named from 1 to 5 starting from top.</a:t>
            </a:r>
            <a:endParaRPr lang="tr-TR" dirty="0" smtClean="0">
              <a:latin typeface="Bahnschrift SemiLight" pitchFamily="34" charset="0"/>
            </a:endParaRPr>
          </a:p>
          <a:p>
            <a:endParaRPr lang="tr-TR" dirty="0" smtClean="0">
              <a:latin typeface="Bahnschrift SemiLight" pitchFamily="34" charset="0"/>
            </a:endParaRPr>
          </a:p>
          <a:p>
            <a:r>
              <a:rPr lang="en-US" sz="2800" dirty="0" smtClean="0">
                <a:latin typeface="Bahnschrift SemiLight" pitchFamily="34" charset="0"/>
              </a:rPr>
              <a:t>Roughly </a:t>
            </a:r>
            <a:r>
              <a:rPr lang="en-US" sz="2800" dirty="0" smtClean="0">
                <a:latin typeface="Bahnschrift SemiLight" pitchFamily="34" charset="0"/>
              </a:rPr>
              <a:t>cylindrical</a:t>
            </a:r>
            <a:r>
              <a:rPr lang="tr-TR" sz="2800" dirty="0" smtClean="0">
                <a:latin typeface="Bahnschrift SemiLight" pitchFamily="34" charset="0"/>
              </a:rPr>
              <a:t> shape.</a:t>
            </a:r>
          </a:p>
          <a:p>
            <a:endParaRPr lang="tr-TR" sz="2800" dirty="0" smtClean="0">
              <a:latin typeface="Bahnschrift SemiLight" pitchFamily="34" charset="0"/>
            </a:endParaRPr>
          </a:p>
          <a:p>
            <a:r>
              <a:rPr lang="tr-TR" dirty="0" smtClean="0">
                <a:latin typeface="Bahnschrift SemiLight" pitchFamily="34" charset="0"/>
              </a:rPr>
              <a:t>H</a:t>
            </a:r>
            <a:r>
              <a:rPr lang="en-US" dirty="0" smtClean="0">
                <a:latin typeface="Bahnschrift SemiLight" pitchFamily="34" charset="0"/>
              </a:rPr>
              <a:t>eight</a:t>
            </a:r>
            <a:r>
              <a:rPr lang="en-US" dirty="0" smtClean="0">
                <a:latin typeface="Bahnschrift SemiLight" pitchFamily="34" charset="0"/>
              </a:rPr>
              <a:t>, </a:t>
            </a:r>
            <a:r>
              <a:rPr lang="tr-TR" dirty="0" smtClean="0">
                <a:latin typeface="Bahnschrift SemiLight" pitchFamily="34" charset="0"/>
              </a:rPr>
              <a:t>w</a:t>
            </a:r>
            <a:r>
              <a:rPr lang="en-US" dirty="0" err="1" smtClean="0">
                <a:latin typeface="Bahnschrift SemiLight" pitchFamily="34" charset="0"/>
              </a:rPr>
              <a:t>idth</a:t>
            </a:r>
            <a:r>
              <a:rPr lang="en-US" dirty="0" smtClean="0">
                <a:latin typeface="Bahnschrift SemiLight" pitchFamily="34" charset="0"/>
              </a:rPr>
              <a:t> </a:t>
            </a:r>
            <a:r>
              <a:rPr lang="en-US" dirty="0" smtClean="0">
                <a:latin typeface="Bahnschrift SemiLight" pitchFamily="34" charset="0"/>
              </a:rPr>
              <a:t>and length </a:t>
            </a:r>
            <a:r>
              <a:rPr lang="en-US" dirty="0" smtClean="0">
                <a:latin typeface="Bahnschrift SemiLight" pitchFamily="34" charset="0"/>
              </a:rPr>
              <a:t>values</a:t>
            </a:r>
            <a:r>
              <a:rPr lang="tr-TR" dirty="0" smtClean="0">
                <a:latin typeface="Bahnschrift SemiLight" pitchFamily="34" charset="0"/>
              </a:rPr>
              <a:t>.</a:t>
            </a:r>
            <a:endParaRPr lang="tr-TR" dirty="0">
              <a:latin typeface="Bahnschrift SemiLigh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685800"/>
            <a:ext cx="10478557" cy="7143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  <a:latin typeface="Bahnschrift SemiBold" pitchFamily="34" charset="0"/>
              </a:rPr>
              <a:t>Analysis &amp; Design: The Lumbar Vertebrae</a:t>
            </a:r>
            <a:endParaRPr lang="tr-TR" sz="2800" dirty="0">
              <a:effectLst/>
              <a:latin typeface="Bahnschrift SemiBold" pitchFamily="34" charset="0"/>
            </a:endParaRPr>
          </a:p>
        </p:txBody>
      </p:sp>
      <p:pic>
        <p:nvPicPr>
          <p:cNvPr id="4" name="Picture 3" descr="lumbar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03733" y="1552714"/>
            <a:ext cx="2091267" cy="278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nader\Downloads\top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7134" y="4763977"/>
            <a:ext cx="2064931" cy="164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302646" y="4699393"/>
            <a:ext cx="2745415" cy="165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3" y="1635401"/>
            <a:ext cx="10905067" cy="1217866"/>
          </a:xfrm>
        </p:spPr>
        <p:txBody>
          <a:bodyPr>
            <a:normAutofit lnSpcReduction="10000"/>
          </a:bodyPr>
          <a:lstStyle/>
          <a:p>
            <a:r>
              <a:rPr lang="tr-TR" sz="2400" dirty="0" smtClean="0">
                <a:latin typeface="Bahnschrift SemiLight" pitchFamily="34" charset="0"/>
              </a:rPr>
              <a:t>M</a:t>
            </a:r>
            <a:r>
              <a:rPr lang="en-US" sz="2400" dirty="0" err="1" smtClean="0">
                <a:latin typeface="Bahnschrift SemiLight" pitchFamily="34" charset="0"/>
              </a:rPr>
              <a:t>ain</a:t>
            </a:r>
            <a:r>
              <a:rPr lang="en-US" sz="2400" dirty="0" smtClean="0">
                <a:latin typeface="Bahnschrift SemiLight" pitchFamily="34" charset="0"/>
              </a:rPr>
              <a:t> </a:t>
            </a:r>
            <a:r>
              <a:rPr lang="en-US" sz="2400" dirty="0" smtClean="0">
                <a:latin typeface="Bahnschrift SemiLight" pitchFamily="34" charset="0"/>
              </a:rPr>
              <a:t>aim is to </a:t>
            </a:r>
            <a:r>
              <a:rPr lang="tr-TR" sz="2400" dirty="0" smtClean="0">
                <a:latin typeface="Bahnschrift SemiLight" pitchFamily="34" charset="0"/>
              </a:rPr>
              <a:t>create a </a:t>
            </a:r>
            <a:r>
              <a:rPr lang="en-US" sz="2400" dirty="0" smtClean="0">
                <a:latin typeface="Bahnschrift SemiLight" pitchFamily="34" charset="0"/>
              </a:rPr>
              <a:t> </a:t>
            </a:r>
            <a:r>
              <a:rPr lang="en-US" sz="2400" dirty="0" smtClean="0">
                <a:latin typeface="Bahnschrift SemiLight" pitchFamily="34" charset="0"/>
              </a:rPr>
              <a:t>3D model of lumbar vertebrae assembled by a data set.</a:t>
            </a:r>
          </a:p>
          <a:p>
            <a:pPr>
              <a:buNone/>
            </a:pPr>
            <a:endParaRPr lang="tr-TR" sz="2400" dirty="0" smtClean="0">
              <a:latin typeface="Bahnschrift SemiLight" pitchFamily="34" charset="0"/>
            </a:endParaRPr>
          </a:p>
          <a:p>
            <a:r>
              <a:rPr lang="en-US" sz="2400" dirty="0" smtClean="0">
                <a:latin typeface="Bahnschrift SemiLight" pitchFamily="34" charset="0"/>
              </a:rPr>
              <a:t>How are the variables addressed on our model?</a:t>
            </a:r>
          </a:p>
          <a:p>
            <a:endParaRPr lang="en-US" sz="2400" dirty="0" smtClean="0">
              <a:latin typeface="Bahnschrift SemiLigh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ahnschrift SemiBold" pitchFamily="34" charset="0"/>
              </a:rPr>
              <a:t>Analysis &amp; Design: Addressing the Variables</a:t>
            </a:r>
            <a:endParaRPr lang="tr-TR" sz="2800" dirty="0">
              <a:latin typeface="Bahnschrift SemiBold" pitchFamily="34" charset="0"/>
            </a:endParaRPr>
          </a:p>
        </p:txBody>
      </p:sp>
      <p:pic>
        <p:nvPicPr>
          <p:cNvPr id="27651" name="Picture 3" descr="heiwid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225" y="3003550"/>
            <a:ext cx="5184775" cy="3231790"/>
          </a:xfrm>
          <a:prstGeom prst="rect">
            <a:avLst/>
          </a:prstGeom>
          <a:noFill/>
        </p:spPr>
      </p:pic>
      <p:pic>
        <p:nvPicPr>
          <p:cNvPr id="27652" name="Picture 4" descr="heil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3224" y="3008562"/>
            <a:ext cx="5173027" cy="32261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ahnschrift SemiBold" pitchFamily="34" charset="0"/>
              </a:rPr>
              <a:t>Analysis &amp; Design: The General Structure</a:t>
            </a:r>
            <a:endParaRPr lang="tr-TR" sz="2800" dirty="0">
              <a:latin typeface="Bahnschrift SemiBold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481329"/>
            <a:ext cx="10863714" cy="4525963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10" name="Picture 9" descr="C:\Users\nader\Downloads\Diagram (1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2908" y="1592200"/>
            <a:ext cx="3898307" cy="468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ahnschrift SemiBold" pitchFamily="34" charset="0"/>
              </a:rPr>
              <a:t>Analysis &amp; Design: </a:t>
            </a:r>
            <a:r>
              <a:rPr lang="tr-TR" dirty="0" smtClean="0">
                <a:latin typeface="Bahnschrift SemiBold" pitchFamily="34" charset="0"/>
              </a:rPr>
              <a:t>Pseudocode</a:t>
            </a:r>
            <a:endParaRPr lang="tr-TR" sz="2800" dirty="0">
              <a:latin typeface="Bahnschrift SemiBold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481329"/>
            <a:ext cx="10863714" cy="4525963"/>
          </a:xfrm>
        </p:spPr>
        <p:txBody>
          <a:bodyPr>
            <a:normAutofit fontScale="55000" lnSpcReduction="20000"/>
          </a:bodyPr>
          <a:lstStyle/>
          <a:p>
            <a:endParaRPr lang="tr-TR" dirty="0" smtClean="0"/>
          </a:p>
          <a:p>
            <a:r>
              <a:rPr lang="tr-TR" dirty="0" smtClean="0"/>
              <a:t>Function </a:t>
            </a:r>
            <a:r>
              <a:rPr lang="tr-TR" dirty="0" smtClean="0"/>
              <a:t>UpdateImageToPoint</a:t>
            </a:r>
          </a:p>
          <a:p>
            <a:r>
              <a:rPr lang="tr-TR" dirty="0" smtClean="0"/>
              <a:t>IF view </a:t>
            </a:r>
            <a:r>
              <a:rPr lang="en-US" dirty="0" smtClean="0"/>
              <a:t>==</a:t>
            </a:r>
            <a:r>
              <a:rPr lang="tr-TR" dirty="0" smtClean="0"/>
              <a:t> </a:t>
            </a:r>
            <a:r>
              <a:rPr lang="tr-TR" dirty="0" smtClean="0"/>
              <a:t>front</a:t>
            </a:r>
          </a:p>
          <a:p>
            <a:r>
              <a:rPr lang="tr-TR" dirty="0" smtClean="0"/>
              <a:t>THEN displayImage</a:t>
            </a:r>
          </a:p>
          <a:p>
            <a:r>
              <a:rPr lang="tr-TR" dirty="0" smtClean="0"/>
              <a:t>	drawCircle to point x and y, color yellow</a:t>
            </a:r>
          </a:p>
          <a:p>
            <a:r>
              <a:rPr lang="tr-TR" dirty="0" smtClean="0"/>
              <a:t>	point &lt;- position</a:t>
            </a:r>
          </a:p>
          <a:p>
            <a:r>
              <a:rPr lang="tr-TR" dirty="0" smtClean="0"/>
              <a:t>        	spine-&gt;Vector_Vertebrae.at(vertexCount/4).Vector_Vertex_Frontal.at(vertexCount%4).setx(pos.x)</a:t>
            </a:r>
          </a:p>
          <a:p>
            <a:r>
              <a:rPr lang="tr-TR" dirty="0" smtClean="0"/>
              <a:t>        	spine-&gt;Vector_Vertebrae.at(vertexCount/4).Vector_Vertex_Frontal.at(vertexCount%4).setz(550 - pos.y)</a:t>
            </a:r>
          </a:p>
          <a:p>
            <a:r>
              <a:rPr lang="tr-TR" dirty="0" smtClean="0"/>
              <a:t>        	drawCircle to point x and y, color yellow</a:t>
            </a:r>
          </a:p>
          <a:p>
            <a:r>
              <a:rPr lang="tr-TR" dirty="0" smtClean="0"/>
              <a:t>        	updateImage</a:t>
            </a:r>
          </a:p>
          <a:p>
            <a:r>
              <a:rPr lang="tr-TR" dirty="0" smtClean="0"/>
              <a:t>ELSE IF view </a:t>
            </a:r>
            <a:r>
              <a:rPr lang="en-US" dirty="0" smtClean="0"/>
              <a:t>!=</a:t>
            </a:r>
            <a:r>
              <a:rPr lang="tr-TR" dirty="0" smtClean="0"/>
              <a:t> </a:t>
            </a:r>
            <a:r>
              <a:rPr lang="en-US" dirty="0" smtClean="0"/>
              <a:t>f</a:t>
            </a:r>
            <a:r>
              <a:rPr lang="tr-TR" dirty="0" smtClean="0"/>
              <a:t>ront</a:t>
            </a:r>
            <a:endParaRPr lang="tr-TR" dirty="0" smtClean="0"/>
          </a:p>
          <a:p>
            <a:r>
              <a:rPr lang="tr-TR" dirty="0" smtClean="0"/>
              <a:t>THEN display image</a:t>
            </a:r>
          </a:p>
          <a:p>
            <a:r>
              <a:rPr lang="tr-TR" dirty="0" smtClean="0"/>
              <a:t>        drawCircle to point x and y, color yellow</a:t>
            </a:r>
          </a:p>
          <a:p>
            <a:r>
              <a:rPr lang="tr-TR" dirty="0" smtClean="0"/>
              <a:t>        point &lt;- position</a:t>
            </a:r>
          </a:p>
          <a:p>
            <a:r>
              <a:rPr lang="tr-TR" dirty="0" smtClean="0"/>
              <a:t>        spine-&gt;Vector_Vertebrae.at(vertexCount/4).Vector_Vertex_Lateral.at(vertexCount%4).sety(pos.x)</a:t>
            </a:r>
          </a:p>
          <a:p>
            <a:r>
              <a:rPr lang="tr-TR" dirty="0" smtClean="0"/>
              <a:t>        spine-&gt;Vector_Vertebrae.at(vertexCount/4).Vector_Vertex_Lateral.at(vertexCount%4).setz(pos.y)</a:t>
            </a:r>
          </a:p>
          <a:p>
            <a:r>
              <a:rPr lang="tr-TR" dirty="0" smtClean="0"/>
              <a:t>        drawCircle to point x and y, color yellow</a:t>
            </a:r>
          </a:p>
          <a:p>
            <a:r>
              <a:rPr lang="tr-TR" dirty="0" smtClean="0"/>
              <a:t>        updateImage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ahnschrift SemiBold" pitchFamily="34" charset="0"/>
              </a:rPr>
              <a:t>Analysis &amp; Design: States of Progress</a:t>
            </a:r>
            <a:endParaRPr lang="tr-TR" sz="2800" dirty="0">
              <a:latin typeface="Bahnschrift SemiBold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8675" name="Picture 3" descr="Untitled Diagram (2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886" y="1820432"/>
            <a:ext cx="10498229" cy="4137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1593</TotalTime>
  <Words>536</Words>
  <Application>Microsoft Office PowerPoint</Application>
  <PresentationFormat>Custom</PresentationFormat>
  <Paragraphs>135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Constructing a 3D Model  Using 2D Parameter Inputs</vt:lpstr>
      <vt:lpstr>Outlines</vt:lpstr>
      <vt:lpstr>Introduction</vt:lpstr>
      <vt:lpstr>Background for Related Works</vt:lpstr>
      <vt:lpstr>Analysis &amp; Design: The Lumbar Vertebrae</vt:lpstr>
      <vt:lpstr>Analysis &amp; Design: Addressing the Variables</vt:lpstr>
      <vt:lpstr>Analysis &amp; Design: The General Structure</vt:lpstr>
      <vt:lpstr>Analysis &amp; Design: Pseudocode</vt:lpstr>
      <vt:lpstr>Analysis &amp; Design: States of Progress</vt:lpstr>
      <vt:lpstr>Analysis &amp; Design: Calculations</vt:lpstr>
      <vt:lpstr>Implementation: Software Used</vt:lpstr>
      <vt:lpstr>Implementation: User Interface</vt:lpstr>
      <vt:lpstr>Implementation: User Interface</vt:lpstr>
      <vt:lpstr>Implementation: 3D Model</vt:lpstr>
      <vt:lpstr>Tests &amp; Results</vt:lpstr>
      <vt:lpstr>Tests &amp; Results: Case 1 – Straight Alignment</vt:lpstr>
      <vt:lpstr>Tests &amp; Results: Case 2 – Displacement of Two Vertebrae</vt:lpstr>
      <vt:lpstr>Tests &amp; Results: Case 3 – Different Scales</vt:lpstr>
      <vt:lpstr>Tests &amp; Results: Case 4 – Different Scales</vt:lpstr>
      <vt:lpstr>Tests &amp; Results: Case 4 – Rotated Element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Umut Naderi</dc:creator>
  <cp:lastModifiedBy>Umut Naderi</cp:lastModifiedBy>
  <cp:revision>67</cp:revision>
  <dcterms:created xsi:type="dcterms:W3CDTF">2014-09-12T02:11:33Z</dcterms:created>
  <dcterms:modified xsi:type="dcterms:W3CDTF">2019-01-09T09:58:56Z</dcterms:modified>
</cp:coreProperties>
</file>