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389" r:id="rId7"/>
    <p:sldId id="411" r:id="rId8"/>
    <p:sldId id="412" r:id="rId9"/>
    <p:sldId id="391" r:id="rId10"/>
    <p:sldId id="408" r:id="rId11"/>
    <p:sldId id="407" r:id="rId12"/>
    <p:sldId id="406" r:id="rId13"/>
    <p:sldId id="4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717" autoAdjust="0"/>
  </p:normalViewPr>
  <p:slideViewPr>
    <p:cSldViewPr snapToGrid="0">
      <p:cViewPr varScale="1">
        <p:scale>
          <a:sx n="93" d="100"/>
          <a:sy n="93" d="100"/>
        </p:scale>
        <p:origin x="74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ECFE4-0D17-A728-478F-210387D5D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26934B-1FB1-B9E5-AB00-E3673744CA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94EDE-CED1-0C47-2579-9E5D9F0BF7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9B410-288B-AC52-5E2C-EA8D0FA5A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09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B4AC1-7CB9-B9B3-B370-9B3F52235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DE834C-ACE3-0A12-B322-F860810B0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18EA19-288B-6155-2024-6C087321D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785E-F5B5-646E-6487-889C0255D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CDE5B-44F3-B0BC-5881-F6D2C5914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21F6C-90C9-9B5A-A7E9-913753ABA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4CB15-2FAB-B979-5DB1-C0C166FBC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97A40-68EA-5B81-E84C-8CD4BD5247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94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tr-TR" sz="5400" dirty="0" err="1"/>
              <a:t>Analyzing</a:t>
            </a:r>
            <a:r>
              <a:rPr lang="tr-TR" sz="5400" dirty="0"/>
              <a:t> </a:t>
            </a:r>
            <a:r>
              <a:rPr lang="tr-TR" sz="5400" dirty="0" err="1"/>
              <a:t>Location</a:t>
            </a:r>
            <a:r>
              <a:rPr lang="tr-TR" sz="5400" dirty="0"/>
              <a:t> </a:t>
            </a:r>
            <a:r>
              <a:rPr lang="tr-TR" sz="5400" dirty="0" err="1"/>
              <a:t>Based</a:t>
            </a:r>
            <a:r>
              <a:rPr lang="tr-TR" sz="5400" dirty="0"/>
              <a:t> </a:t>
            </a:r>
            <a:r>
              <a:rPr lang="tr-TR" sz="5400" dirty="0" err="1"/>
              <a:t>Spenditure</a:t>
            </a:r>
            <a:r>
              <a:rPr lang="tr-TR" sz="5400" dirty="0"/>
              <a:t> Data</a:t>
            </a:r>
            <a:endParaRPr lang="en-US" sz="5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55212-9E9F-B3C0-350A-177C07A2456F}"/>
              </a:ext>
            </a:extLst>
          </p:cNvPr>
          <p:cNvSpPr txBox="1"/>
          <p:nvPr/>
        </p:nvSpPr>
        <p:spPr>
          <a:xfrm>
            <a:off x="6257277" y="4177296"/>
            <a:ext cx="2918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Umut  Cavit Sandıkçı 29434</a:t>
            </a:r>
          </a:p>
          <a:p>
            <a:r>
              <a:rPr lang="tr-TR" dirty="0">
                <a:solidFill>
                  <a:schemeClr val="bg1"/>
                </a:solidFill>
              </a:rPr>
              <a:t>DSA210 </a:t>
            </a:r>
            <a:r>
              <a:rPr lang="tr-TR" dirty="0" err="1">
                <a:solidFill>
                  <a:schemeClr val="bg1"/>
                </a:solidFill>
              </a:rPr>
              <a:t>project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9CCE4-A0AB-8696-8340-13E8CD701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797B-3F09-3C8D-2798-CB011549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tr-TR" dirty="0" err="1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1657-6986-F105-8440-C64EF512157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analysing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results</a:t>
            </a:r>
            <a:r>
              <a:rPr lang="tr-TR" dirty="0"/>
              <a:t>, I </a:t>
            </a:r>
            <a:r>
              <a:rPr lang="tr-TR" dirty="0" err="1"/>
              <a:t>concluded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reject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alternative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appears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be </a:t>
            </a:r>
            <a:r>
              <a:rPr lang="tr-TR" dirty="0" err="1"/>
              <a:t>true</a:t>
            </a:r>
            <a:r>
              <a:rPr lang="tr-TR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«</a:t>
            </a:r>
            <a:r>
              <a:rPr lang="en-US" dirty="0"/>
              <a:t>Total spending is higher on days when fewer locations are visited.</a:t>
            </a:r>
            <a:r>
              <a:rPr lang="tr-TR" dirty="0"/>
              <a:t>»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7CFC1D17-FF32-7F0B-7D77-F0A8A17CEB8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398709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Dataset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tr-TR" dirty="0"/>
              <a:t>My </a:t>
            </a:r>
            <a:r>
              <a:rPr lang="tr-TR" dirty="0" err="1"/>
              <a:t>personal</a:t>
            </a:r>
            <a:r>
              <a:rPr lang="tr-TR" dirty="0"/>
              <a:t> </a:t>
            </a:r>
            <a:r>
              <a:rPr lang="tr-TR" dirty="0" err="1"/>
              <a:t>location</a:t>
            </a:r>
            <a:r>
              <a:rPr lang="tr-TR" dirty="0"/>
              <a:t> </a:t>
            </a:r>
            <a:r>
              <a:rPr lang="tr-TR" dirty="0" err="1"/>
              <a:t>history</a:t>
            </a:r>
            <a:r>
              <a:rPr lang="tr-TR" dirty="0"/>
              <a:t> is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Google </a:t>
            </a:r>
            <a:r>
              <a:rPr lang="tr-TR" dirty="0" err="1"/>
              <a:t>maps</a:t>
            </a:r>
            <a:r>
              <a:rPr lang="tr-TR" dirty="0"/>
              <a:t> «</a:t>
            </a:r>
            <a:r>
              <a:rPr lang="tr-TR" dirty="0" err="1"/>
              <a:t>timeline</a:t>
            </a:r>
            <a:r>
              <a:rPr lang="tr-TR" dirty="0"/>
              <a:t>».</a:t>
            </a:r>
          </a:p>
          <a:p>
            <a:r>
              <a:rPr lang="tr-TR" dirty="0"/>
              <a:t>My </a:t>
            </a:r>
            <a:r>
              <a:rPr lang="tr-TR" dirty="0" err="1"/>
              <a:t>spenditure</a:t>
            </a:r>
            <a:r>
              <a:rPr lang="tr-TR" dirty="0"/>
              <a:t> is </a:t>
            </a:r>
            <a:r>
              <a:rPr lang="tr-TR" dirty="0" err="1"/>
              <a:t>collected</a:t>
            </a:r>
            <a:r>
              <a:rPr lang="tr-TR" dirty="0"/>
              <a:t> </a:t>
            </a:r>
            <a:r>
              <a:rPr lang="tr-TR" dirty="0" err="1"/>
              <a:t>through</a:t>
            </a:r>
            <a:r>
              <a:rPr lang="tr-TR" dirty="0"/>
              <a:t> </a:t>
            </a:r>
            <a:r>
              <a:rPr lang="tr-TR" dirty="0" err="1"/>
              <a:t>banking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(Garanti BBVA, </a:t>
            </a:r>
            <a:r>
              <a:rPr lang="tr-TR" dirty="0" err="1"/>
              <a:t>credit</a:t>
            </a:r>
            <a:r>
              <a:rPr lang="tr-TR" dirty="0"/>
              <a:t> </a:t>
            </a:r>
            <a:r>
              <a:rPr lang="tr-TR" dirty="0" err="1"/>
              <a:t>card</a:t>
            </a:r>
            <a:r>
              <a:rPr lang="tr-TR" dirty="0"/>
              <a:t> </a:t>
            </a:r>
            <a:r>
              <a:rPr lang="tr-TR" dirty="0" err="1"/>
              <a:t>statement</a:t>
            </a:r>
            <a:r>
              <a:rPr lang="tr-TR" dirty="0"/>
              <a:t>)</a:t>
            </a:r>
          </a:p>
          <a:p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 </a:t>
            </a:r>
            <a:r>
              <a:rPr lang="tr-TR" dirty="0" err="1"/>
              <a:t>cover</a:t>
            </a:r>
            <a:r>
              <a:rPr lang="tr-TR" dirty="0"/>
              <a:t> 2025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quarter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tr-TR" dirty="0" err="1"/>
              <a:t>Hypothesis</a:t>
            </a:r>
            <a:r>
              <a:rPr lang="tr-TR" dirty="0"/>
              <a:t> </a:t>
            </a:r>
            <a:r>
              <a:rPr lang="tr-TR" dirty="0" err="1"/>
              <a:t>Question</a:t>
            </a:r>
            <a:endParaRPr lang="en-US" dirty="0"/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Will my total spending be higher on days when I visit </a:t>
            </a:r>
            <a:r>
              <a:rPr lang="tr-TR" dirty="0" err="1"/>
              <a:t>more</a:t>
            </a:r>
            <a:r>
              <a:rPr lang="en-US" dirty="0"/>
              <a:t> locations throughout 2025?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71491-B3C8-3A98-F1EE-6843A5467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B23-8A81-EC4C-CDD9-407A4B729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tr-TR" dirty="0" err="1"/>
              <a:t>Null</a:t>
            </a:r>
            <a:r>
              <a:rPr lang="tr-TR" dirty="0"/>
              <a:t> </a:t>
            </a:r>
            <a:r>
              <a:rPr lang="tr-TR" dirty="0" err="1"/>
              <a:t>Hypothesis</a:t>
            </a:r>
            <a:br>
              <a:rPr lang="tr-TR" dirty="0"/>
            </a:br>
            <a:r>
              <a:rPr lang="tr-TR" dirty="0"/>
              <a:t>(H</a:t>
            </a:r>
            <a:r>
              <a:rPr lang="tr-TR" sz="4000" dirty="0"/>
              <a:t>0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4AE1374C-535A-9B70-AFD4-99F0134CEA9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4A0FC-11D6-FFA9-B228-B60BDA658C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Total spending on days with fewer locations visited is the same or less than on days with more locations visited.</a:t>
            </a:r>
          </a:p>
        </p:txBody>
      </p:sp>
    </p:spTree>
    <p:extLst>
      <p:ext uri="{BB962C8B-B14F-4D97-AF65-F5344CB8AC3E}">
        <p14:creationId xmlns:p14="http://schemas.microsoft.com/office/powerpoint/2010/main" val="351363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1B11-6C81-55B9-C7C0-079E4E6FD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1F74-E19F-65DF-5E0D-121CC54F6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tr-TR" dirty="0" err="1"/>
              <a:t>Alternative</a:t>
            </a:r>
            <a:r>
              <a:rPr lang="tr-TR" dirty="0"/>
              <a:t> </a:t>
            </a:r>
            <a:r>
              <a:rPr lang="tr-TR" dirty="0" err="1"/>
              <a:t>Hypothesis</a:t>
            </a:r>
            <a:br>
              <a:rPr lang="tr-TR" dirty="0"/>
            </a:br>
            <a:r>
              <a:rPr lang="tr-TR" dirty="0"/>
              <a:t>(H</a:t>
            </a:r>
            <a:r>
              <a:rPr lang="tr-TR" sz="4000" dirty="0"/>
              <a:t>1</a:t>
            </a:r>
            <a:r>
              <a:rPr lang="tr-TR" dirty="0"/>
              <a:t>)</a:t>
            </a:r>
            <a:endParaRPr lang="en-US" dirty="0"/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E6B9A1E9-C2A3-DDFC-E0C8-14913681671E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ACAA-15A4-C680-49BC-E3ACAC3E6D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Total spending is higher on days when fewer locations are visited.</a:t>
            </a:r>
          </a:p>
        </p:txBody>
      </p:sp>
    </p:spTree>
    <p:extLst>
      <p:ext uri="{BB962C8B-B14F-4D97-AF65-F5344CB8AC3E}">
        <p14:creationId xmlns:p14="http://schemas.microsoft.com/office/powerpoint/2010/main" val="260235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tr-TR" dirty="0"/>
              <a:t>Total </a:t>
            </a:r>
            <a:r>
              <a:rPr lang="tr-TR" dirty="0" err="1"/>
              <a:t>Spenditure</a:t>
            </a:r>
            <a:r>
              <a:rPr lang="tr-TR" dirty="0"/>
              <a:t> </a:t>
            </a:r>
            <a:r>
              <a:rPr lang="tr-TR" dirty="0" err="1"/>
              <a:t>Over</a:t>
            </a:r>
            <a:r>
              <a:rPr lang="tr-TR" dirty="0"/>
              <a:t> Time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294069"/>
            <a:ext cx="7810500" cy="1330313"/>
          </a:xfrm>
        </p:spPr>
        <p:txBody>
          <a:bodyPr>
            <a:normAutofit fontScale="92500" lnSpcReduction="20000"/>
          </a:bodyPr>
          <a:lstStyle/>
          <a:p>
            <a:r>
              <a:rPr lang="tr-TR" dirty="0" err="1"/>
              <a:t>This</a:t>
            </a:r>
            <a:r>
              <a:rPr lang="tr-TR" dirty="0"/>
              <a:t> </a:t>
            </a:r>
            <a:r>
              <a:rPr lang="en-US" noProof="0" dirty="0"/>
              <a:t>is the</a:t>
            </a:r>
            <a:r>
              <a:rPr lang="tr-TR" noProof="0" dirty="0"/>
              <a:t> </a:t>
            </a:r>
            <a:r>
              <a:rPr lang="tr-TR" noProof="0" dirty="0" err="1"/>
              <a:t>line</a:t>
            </a:r>
            <a:r>
              <a:rPr lang="tr-TR" noProof="0" dirty="0"/>
              <a:t> </a:t>
            </a:r>
            <a:r>
              <a:rPr lang="tr-TR" noProof="0" dirty="0" err="1"/>
              <a:t>plot</a:t>
            </a:r>
            <a:r>
              <a:rPr lang="tr-TR" noProof="0" dirty="0"/>
              <a:t> of </a:t>
            </a:r>
            <a:r>
              <a:rPr lang="tr-TR" noProof="0" dirty="0" err="1"/>
              <a:t>my</a:t>
            </a:r>
            <a:r>
              <a:rPr lang="tr-TR" noProof="0" dirty="0"/>
              <a:t> Daily </a:t>
            </a:r>
            <a:r>
              <a:rPr lang="tr-TR" noProof="0" dirty="0" err="1"/>
              <a:t>spending</a:t>
            </a:r>
            <a:r>
              <a:rPr lang="tr-TR" noProof="0" dirty="0"/>
              <a:t>.</a:t>
            </a:r>
          </a:p>
          <a:p>
            <a:r>
              <a:rPr lang="tr-TR" dirty="0"/>
              <a:t>At t</a:t>
            </a:r>
            <a:r>
              <a:rPr lang="tr-TR" noProof="0" dirty="0"/>
              <a:t>he </a:t>
            </a:r>
            <a:r>
              <a:rPr lang="tr-TR" noProof="0" dirty="0" err="1"/>
              <a:t>first</a:t>
            </a:r>
            <a:r>
              <a:rPr lang="tr-TR" noProof="0" dirty="0"/>
              <a:t> </a:t>
            </a:r>
            <a:r>
              <a:rPr lang="tr-TR" noProof="0" dirty="0" err="1"/>
              <a:t>weeks</a:t>
            </a:r>
            <a:r>
              <a:rPr lang="tr-TR" noProof="0" dirty="0"/>
              <a:t> of </a:t>
            </a:r>
            <a:r>
              <a:rPr lang="tr-TR" noProof="0" dirty="0" err="1"/>
              <a:t>each</a:t>
            </a:r>
            <a:r>
              <a:rPr lang="tr-TR" noProof="0" dirty="0"/>
              <a:t> </a:t>
            </a:r>
            <a:r>
              <a:rPr lang="tr-TR" noProof="0" dirty="0" err="1"/>
              <a:t>month</a:t>
            </a:r>
            <a:r>
              <a:rPr lang="tr-TR" noProof="0" dirty="0"/>
              <a:t>, </a:t>
            </a:r>
            <a:r>
              <a:rPr lang="tr-TR" noProof="0" dirty="0" err="1"/>
              <a:t>we</a:t>
            </a:r>
            <a:r>
              <a:rPr lang="tr-TR" noProof="0" dirty="0"/>
              <a:t> can </a:t>
            </a:r>
            <a:r>
              <a:rPr lang="tr-TR" noProof="0" dirty="0" err="1"/>
              <a:t>see</a:t>
            </a:r>
            <a:r>
              <a:rPr lang="tr-TR" noProof="0" dirty="0"/>
              <a:t> </a:t>
            </a:r>
            <a:r>
              <a:rPr lang="tr-TR" noProof="0" dirty="0" err="1"/>
              <a:t>that</a:t>
            </a:r>
            <a:r>
              <a:rPr lang="tr-TR" noProof="0" dirty="0"/>
              <a:t> </a:t>
            </a:r>
            <a:r>
              <a:rPr lang="tr-TR" noProof="0" dirty="0" err="1"/>
              <a:t>there</a:t>
            </a:r>
            <a:r>
              <a:rPr lang="tr-TR" noProof="0" dirty="0"/>
              <a:t> is a </a:t>
            </a:r>
            <a:r>
              <a:rPr lang="tr-TR" noProof="0" dirty="0" err="1"/>
              <a:t>peak</a:t>
            </a:r>
            <a:r>
              <a:rPr lang="tr-TR" noProof="0" dirty="0"/>
              <a:t> in </a:t>
            </a:r>
            <a:r>
              <a:rPr lang="tr-TR" noProof="0" dirty="0" err="1"/>
              <a:t>spenditure</a:t>
            </a:r>
            <a:r>
              <a:rPr lang="tr-TR" noProof="0" dirty="0"/>
              <a:t>. </a:t>
            </a:r>
            <a:r>
              <a:rPr lang="tr-TR" dirty="0"/>
              <a:t>A </a:t>
            </a:r>
            <a:r>
              <a:rPr lang="tr-TR" dirty="0" err="1"/>
              <a:t>strong</a:t>
            </a:r>
            <a:r>
              <a:rPr lang="tr-TR" noProof="0" dirty="0"/>
              <a:t> </a:t>
            </a:r>
            <a:r>
              <a:rPr lang="tr-TR" noProof="0" dirty="0" err="1"/>
              <a:t>reason</a:t>
            </a:r>
            <a:r>
              <a:rPr lang="tr-TR" noProof="0" dirty="0"/>
              <a:t> </a:t>
            </a:r>
            <a:r>
              <a:rPr lang="tr-TR" noProof="0" dirty="0" err="1"/>
              <a:t>for</a:t>
            </a:r>
            <a:r>
              <a:rPr lang="tr-TR" noProof="0" dirty="0"/>
              <a:t> </a:t>
            </a:r>
            <a:r>
              <a:rPr lang="tr-TR" noProof="0" dirty="0" err="1"/>
              <a:t>that</a:t>
            </a:r>
            <a:r>
              <a:rPr lang="tr-TR" noProof="0" dirty="0"/>
              <a:t> </a:t>
            </a:r>
            <a:r>
              <a:rPr lang="tr-TR" noProof="0" dirty="0" err="1"/>
              <a:t>could</a:t>
            </a:r>
            <a:r>
              <a:rPr lang="tr-TR" noProof="0" dirty="0"/>
              <a:t> be </a:t>
            </a:r>
            <a:r>
              <a:rPr lang="tr-TR" noProof="0" dirty="0" err="1"/>
              <a:t>monthly</a:t>
            </a:r>
            <a:r>
              <a:rPr lang="tr-TR" noProof="0" dirty="0"/>
              <a:t> </a:t>
            </a:r>
            <a:r>
              <a:rPr lang="tr-TR" noProof="0" dirty="0" err="1"/>
              <a:t>payment</a:t>
            </a:r>
            <a:r>
              <a:rPr lang="tr-TR" noProof="0" dirty="0"/>
              <a:t> I </a:t>
            </a:r>
            <a:r>
              <a:rPr lang="tr-TR" noProof="0" dirty="0" err="1"/>
              <a:t>get</a:t>
            </a:r>
            <a:r>
              <a:rPr lang="tr-TR" noProof="0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first</a:t>
            </a:r>
            <a:r>
              <a:rPr lang="tr-TR" dirty="0"/>
              <a:t> </a:t>
            </a:r>
            <a:r>
              <a:rPr lang="tr-TR" dirty="0" err="1"/>
              <a:t>week</a:t>
            </a:r>
            <a:r>
              <a:rPr lang="tr-TR" dirty="0"/>
              <a:t> of </a:t>
            </a:r>
            <a:r>
              <a:rPr lang="tr-TR" noProof="0" dirty="0" err="1"/>
              <a:t>every</a:t>
            </a:r>
            <a:r>
              <a:rPr lang="tr-TR" noProof="0" dirty="0"/>
              <a:t> </a:t>
            </a:r>
            <a:r>
              <a:rPr lang="tr-TR" noProof="0" dirty="0" err="1"/>
              <a:t>month</a:t>
            </a:r>
            <a:r>
              <a:rPr lang="tr-TR" noProof="0" dirty="0"/>
              <a:t> .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898774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099D887C-6A7C-C685-18DC-979201777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475" y="3851424"/>
            <a:ext cx="6564659" cy="26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tr-TR" dirty="0"/>
              <a:t>Time </a:t>
            </a:r>
            <a:r>
              <a:rPr lang="tr-TR" dirty="0" err="1"/>
              <a:t>Outside</a:t>
            </a:r>
            <a:r>
              <a:rPr lang="tr-TR" dirty="0"/>
              <a:t> </a:t>
            </a:r>
            <a:r>
              <a:rPr lang="tr-TR" dirty="0" err="1"/>
              <a:t>vs</a:t>
            </a:r>
            <a:r>
              <a:rPr lang="tr-TR" dirty="0"/>
              <a:t> Total </a:t>
            </a:r>
            <a:r>
              <a:rPr lang="tr-TR" dirty="0" err="1"/>
              <a:t>Spending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5199278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scatter</a:t>
            </a:r>
            <a:r>
              <a:rPr lang="tr-TR" dirty="0"/>
              <a:t> </a:t>
            </a:r>
            <a:r>
              <a:rPr lang="tr-TR" dirty="0" err="1"/>
              <a:t>plot</a:t>
            </a:r>
            <a:r>
              <a:rPr lang="tr-TR" dirty="0"/>
              <a:t> of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spenditure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time </a:t>
            </a:r>
            <a:r>
              <a:rPr lang="tr-TR" dirty="0" err="1"/>
              <a:t>spend</a:t>
            </a:r>
            <a:r>
              <a:rPr lang="tr-TR" dirty="0"/>
              <a:t> </a:t>
            </a:r>
            <a:r>
              <a:rPr lang="tr-TR" dirty="0" err="1"/>
              <a:t>outside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transaction</a:t>
            </a:r>
            <a:r>
              <a:rPr lang="tr-TR" dirty="0"/>
              <a:t> </a:t>
            </a:r>
            <a:r>
              <a:rPr lang="tr-TR" dirty="0" err="1"/>
              <a:t>count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corellation</a:t>
            </a:r>
            <a:r>
              <a:rPr lang="tr-TR" dirty="0"/>
              <a:t> since o</a:t>
            </a:r>
            <a:r>
              <a:rPr lang="en-US" dirty="0"/>
              <a:t>n days when </a:t>
            </a:r>
            <a:r>
              <a:rPr lang="tr-TR" dirty="0"/>
              <a:t>I</a:t>
            </a:r>
            <a:r>
              <a:rPr lang="en-US" dirty="0"/>
              <a:t> was outside for a long time, sometimes the expenses were high and sometimes low.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examples</a:t>
            </a:r>
            <a:r>
              <a:rPr lang="tr-TR" dirty="0"/>
              <a:t> </a:t>
            </a:r>
            <a:r>
              <a:rPr lang="tr-TR" dirty="0" err="1"/>
              <a:t>show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, </a:t>
            </a:r>
            <a:r>
              <a:rPr lang="tr-TR" dirty="0" err="1"/>
              <a:t>even</a:t>
            </a:r>
            <a:r>
              <a:rPr lang="tr-TR" dirty="0"/>
              <a:t> in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outside</a:t>
            </a:r>
            <a:r>
              <a:rPr lang="tr-TR" dirty="0"/>
              <a:t> </a:t>
            </a:r>
            <a:r>
              <a:rPr lang="tr-TR" dirty="0" err="1"/>
              <a:t>times</a:t>
            </a:r>
            <a:r>
              <a:rPr lang="tr-TR" dirty="0"/>
              <a:t>,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spenditure</a:t>
            </a:r>
            <a:r>
              <a:rPr lang="tr-TR" dirty="0"/>
              <a:t> </a:t>
            </a:r>
            <a:r>
              <a:rPr lang="tr-TR" dirty="0" err="1"/>
              <a:t>was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.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quick</a:t>
            </a:r>
            <a:r>
              <a:rPr lang="tr-TR" dirty="0"/>
              <a:t> </a:t>
            </a:r>
            <a:r>
              <a:rPr lang="tr-TR" dirty="0" err="1"/>
              <a:t>shopping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supermarkets</a:t>
            </a:r>
            <a:r>
              <a:rPr lang="tr-TR" dirty="0"/>
              <a:t>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FC729E-A577-B6C6-C9A8-8065AACE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542" y="2473077"/>
            <a:ext cx="5819874" cy="359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Total Spending by Number of Locations 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485" y="3223106"/>
            <a:ext cx="5198269" cy="331951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barplot</a:t>
            </a:r>
            <a:r>
              <a:rPr lang="tr-TR" dirty="0"/>
              <a:t> of t</a:t>
            </a:r>
            <a:r>
              <a:rPr lang="en-US" dirty="0" err="1"/>
              <a:t>otal</a:t>
            </a:r>
            <a:r>
              <a:rPr lang="en-US" dirty="0"/>
              <a:t> expenses according to the number of places visited.</a:t>
            </a:r>
            <a:endParaRPr lang="tr-T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of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spending</a:t>
            </a:r>
            <a:r>
              <a:rPr lang="tr-TR" dirty="0"/>
              <a:t> </a:t>
            </a:r>
            <a:r>
              <a:rPr lang="tr-TR" dirty="0" err="1"/>
              <a:t>were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days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I </a:t>
            </a:r>
            <a:r>
              <a:rPr lang="tr-TR" dirty="0" err="1"/>
              <a:t>visited</a:t>
            </a:r>
            <a:r>
              <a:rPr lang="tr-TR" dirty="0"/>
              <a:t> </a:t>
            </a:r>
            <a:r>
              <a:rPr lang="tr-TR" dirty="0" err="1"/>
              <a:t>less</a:t>
            </a:r>
            <a:r>
              <a:rPr lang="tr-TR" dirty="0"/>
              <a:t> </a:t>
            </a:r>
            <a:r>
              <a:rPr lang="tr-TR" dirty="0" err="1"/>
              <a:t>locations</a:t>
            </a:r>
            <a:r>
              <a:rPr lang="tr-TR" dirty="0"/>
              <a:t>, </a:t>
            </a:r>
            <a:r>
              <a:rPr lang="tr-TR" dirty="0" err="1"/>
              <a:t>especially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I </a:t>
            </a:r>
            <a:r>
              <a:rPr lang="tr-TR" dirty="0" err="1"/>
              <a:t>was</a:t>
            </a:r>
            <a:r>
              <a:rPr lang="tr-TR" dirty="0"/>
              <a:t> at </a:t>
            </a:r>
            <a:r>
              <a:rPr lang="tr-TR" dirty="0" err="1"/>
              <a:t>home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The</a:t>
            </a:r>
            <a:r>
              <a:rPr lang="tr-TR" dirty="0"/>
              <a:t> trend of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plot</a:t>
            </a:r>
            <a:r>
              <a:rPr lang="tr-TR" dirty="0"/>
              <a:t> is </a:t>
            </a:r>
            <a:r>
              <a:rPr lang="tr-TR" dirty="0" err="1"/>
              <a:t>clear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it </a:t>
            </a:r>
            <a:r>
              <a:rPr lang="tr-TR" dirty="0" err="1"/>
              <a:t>shows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places</a:t>
            </a:r>
            <a:r>
              <a:rPr lang="tr-TR" dirty="0"/>
              <a:t> I </a:t>
            </a:r>
            <a:r>
              <a:rPr lang="tr-TR" dirty="0" err="1"/>
              <a:t>visit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lesser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spenditure</a:t>
            </a:r>
            <a:r>
              <a:rPr lang="tr-TR" dirty="0"/>
              <a:t> </a:t>
            </a:r>
            <a:r>
              <a:rPr lang="tr-TR" dirty="0" err="1"/>
              <a:t>becomes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This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most</a:t>
            </a:r>
            <a:r>
              <a:rPr lang="tr-TR" dirty="0"/>
              <a:t> </a:t>
            </a:r>
            <a:r>
              <a:rPr lang="tr-TR" dirty="0" err="1"/>
              <a:t>important</a:t>
            </a:r>
            <a:r>
              <a:rPr lang="tr-TR" dirty="0"/>
              <a:t> </a:t>
            </a:r>
            <a:r>
              <a:rPr lang="tr-TR" dirty="0" err="1"/>
              <a:t>comparison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hypothesis</a:t>
            </a:r>
            <a:r>
              <a:rPr lang="tr-TR" dirty="0"/>
              <a:t>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6CA262A-30ED-9BA0-D336-1CD53154C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12" y="290648"/>
            <a:ext cx="5631787" cy="2770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tr-TR" dirty="0"/>
              <a:t>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analyzing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last</a:t>
            </a:r>
            <a:r>
              <a:rPr lang="tr-TR" dirty="0"/>
              <a:t> </a:t>
            </a:r>
            <a:r>
              <a:rPr lang="tr-TR" dirty="0" err="1"/>
              <a:t>graph</a:t>
            </a:r>
            <a:r>
              <a:rPr lang="tr-TR" dirty="0"/>
              <a:t>, </a:t>
            </a:r>
            <a:r>
              <a:rPr lang="tr-TR" dirty="0" err="1"/>
              <a:t>there</a:t>
            </a:r>
            <a:r>
              <a:rPr lang="tr-TR" dirty="0"/>
              <a:t> is a </a:t>
            </a:r>
            <a:r>
              <a:rPr lang="tr-TR" dirty="0" err="1"/>
              <a:t>big</a:t>
            </a:r>
            <a:r>
              <a:rPr lang="tr-TR" dirty="0"/>
              <a:t> </a:t>
            </a:r>
            <a:r>
              <a:rPr lang="tr-TR" dirty="0" err="1"/>
              <a:t>difference</a:t>
            </a:r>
            <a:r>
              <a:rPr lang="tr-TR" dirty="0"/>
              <a:t> in total </a:t>
            </a:r>
            <a:r>
              <a:rPr lang="tr-TR" dirty="0" err="1"/>
              <a:t>amount</a:t>
            </a:r>
            <a:r>
              <a:rPr lang="tr-TR" dirty="0"/>
              <a:t> </a:t>
            </a:r>
            <a:r>
              <a:rPr lang="tr-TR" dirty="0" err="1"/>
              <a:t>spent</a:t>
            </a:r>
            <a:r>
              <a:rPr lang="tr-TR" dirty="0"/>
              <a:t> in </a:t>
            </a:r>
            <a:r>
              <a:rPr lang="tr-TR" dirty="0" err="1"/>
              <a:t>days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visits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higher</a:t>
            </a:r>
            <a:r>
              <a:rPr lang="tr-TR" dirty="0"/>
              <a:t> </a:t>
            </a:r>
            <a:r>
              <a:rPr lang="tr-TR" dirty="0" err="1"/>
              <a:t>visits</a:t>
            </a:r>
            <a:r>
              <a:rPr lang="tr-T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Total </a:t>
            </a:r>
            <a:r>
              <a:rPr lang="tr-TR" dirty="0" err="1"/>
              <a:t>spent</a:t>
            </a:r>
            <a:r>
              <a:rPr lang="tr-TR" dirty="0"/>
              <a:t>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low-group</a:t>
            </a:r>
            <a:r>
              <a:rPr lang="tr-TR" dirty="0"/>
              <a:t> (</a:t>
            </a:r>
            <a:r>
              <a:rPr lang="tr-TR" dirty="0" err="1"/>
              <a:t>visits</a:t>
            </a:r>
            <a:r>
              <a:rPr lang="tr-TR" dirty="0"/>
              <a:t> &lt;= 4)</a:t>
            </a:r>
            <a:br>
              <a:rPr lang="tr-TR" dirty="0"/>
            </a:br>
            <a:r>
              <a:rPr lang="tr-TR" dirty="0"/>
              <a:t>	135.070,78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/>
              <a:t>Total on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high-group</a:t>
            </a:r>
            <a:r>
              <a:rPr lang="tr-TR" dirty="0"/>
              <a:t> (</a:t>
            </a:r>
            <a:r>
              <a:rPr lang="tr-TR" dirty="0" err="1"/>
              <a:t>visits</a:t>
            </a:r>
            <a:r>
              <a:rPr lang="tr-TR" dirty="0"/>
              <a:t> &gt; 4)</a:t>
            </a:r>
            <a:br>
              <a:rPr lang="tr-TR" dirty="0"/>
            </a:br>
            <a:r>
              <a:rPr lang="tr-TR" dirty="0"/>
              <a:t>	17.368,46</a:t>
            </a:r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{870C9FAA-F16A-402C-ADE3-EE7C9E553C27}tf78853419_win32</Template>
  <TotalTime>219</TotalTime>
  <Words>412</Words>
  <Application>Microsoft Office PowerPoint</Application>
  <PresentationFormat>Widescreen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Analyzing Location Based Spenditure Data</vt:lpstr>
      <vt:lpstr>The Dataset</vt:lpstr>
      <vt:lpstr>Hypothesis Question</vt:lpstr>
      <vt:lpstr>Null Hypothesis (H0)</vt:lpstr>
      <vt:lpstr>Alternative Hypothesis (H1)</vt:lpstr>
      <vt:lpstr>Total Spenditure Over Time</vt:lpstr>
      <vt:lpstr>Time Outside vs Total Spending</vt:lpstr>
      <vt:lpstr>Total Spending by Number of Locations Visited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Umut Sandıkçı</dc:creator>
  <cp:lastModifiedBy>Umut Sandıkçı</cp:lastModifiedBy>
  <cp:revision>1</cp:revision>
  <dcterms:created xsi:type="dcterms:W3CDTF">2025-04-25T14:26:01Z</dcterms:created>
  <dcterms:modified xsi:type="dcterms:W3CDTF">2025-04-25T18:05:59Z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