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sldIdLst>
    <p:sldId id="256" r:id="rId2"/>
    <p:sldId id="257"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284" r:id="rId2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6D2F52-68BB-9149-CE9F-1A476A0C8FF1}" v="9" dt="2024-03-23T21:32:12.648"/>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3/23/2024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6668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3/23/2024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89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3/23/2024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0926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3/23/2024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2859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3/23/2024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4130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3/23/2024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78048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3/23/2024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634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3/23/2024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17027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3/23/2024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92697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3/23/2024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9043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3/23/2024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073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3/23/2024</a:t>
            </a:fld>
            <a:endParaRPr lang="en-US"/>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02356522"/>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77" r:id="rId6"/>
    <p:sldLayoutId id="2147483873" r:id="rId7"/>
    <p:sldLayoutId id="2147483874" r:id="rId8"/>
    <p:sldLayoutId id="2147483875" r:id="rId9"/>
    <p:sldLayoutId id="2147483876" r:id="rId10"/>
    <p:sldLayoutId id="2147483878"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9730426-7927-49A4-AEF1-F89E5D3DA8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CF483FAD-F6DC-4BD1-9F5E-4F797C28E1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BE58ADD-8E8B-4F12-8EDE-70230B372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60357A6-3739-44EE-9190-910E00A6C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93B5C7E-2014-450B-8783-D6F8B49FD8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7A90EE5-0C8F-41E4-9C7E-E039A3D55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18D50F5-AF54-4152-934C-A02E01286E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097E5B-FEB0-40E8-BEEC-C85984EFF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943C8FF-F65E-4A53-904A-088EFA950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E9654E-215A-41FB-93B2-F323CE191A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2DAF69-2C0F-41F8-811C-849473456B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C11372B-560D-438D-B831-BFDDC97AD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537632-39C3-456D-BE2E-7D5F8E3C09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81D6148-3C2B-464B-A8BC-7230EAAE9B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7FD4AC-AD6A-4636-9208-1475AB252B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2E1E831-66E4-4F46-9D1D-7694855AAF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794ABAE-531B-41BA-9F88-4D544D324C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8EE85C8-2E16-4BB8-A276-A93D69D680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2CF32B-7655-4F08-B3A2-4C1D423F2C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7F5DA01-C42A-4146-BCDD-F3E22D0CE6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C1356DD-4E07-4146-AAAE-02446DD496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A7DFAAF-4204-485A-9B3B-57E60A82F9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2B9A5C3-A4F9-4D0F-96B7-F0F9BA1FFC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C4C0C28-39D0-49A4-8CCA-F06ACE19FB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7FC979C-6B0E-48F2-85E1-93DA2B5CEB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0F74FB6-9A38-49A1-86D6-7679A9D103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73C0F2-2193-49BB-A34A-42855CBF78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8C63D8-86B1-46B2-A7E9-96C0A0E43E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3EE6681-9724-477C-9869-347B272351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05E4C19-6356-404E-8FB5-8CC94599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86AAE0-A34C-42D0-8DAB-8D12E358E9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725F354-4164-493C-8D50-322D37D2EF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864B9254-C448-41C9-B0B5-5C6D50733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p:cNvSpPr>
            <a:spLocks noGrp="1"/>
          </p:cNvSpPr>
          <p:nvPr>
            <p:ph type="ctrTitle"/>
          </p:nvPr>
        </p:nvSpPr>
        <p:spPr>
          <a:xfrm>
            <a:off x="719126" y="778144"/>
            <a:ext cx="10295029" cy="5313928"/>
          </a:xfrm>
        </p:spPr>
        <p:txBody>
          <a:bodyPr anchor="ctr">
            <a:normAutofit fontScale="90000"/>
          </a:bodyPr>
          <a:lstStyle/>
          <a:p>
            <a:pPr>
              <a:lnSpc>
                <a:spcPct val="90000"/>
              </a:lnSpc>
            </a:pPr>
            <a:br>
              <a:rPr lang="tr-TR" sz="4000" b="1" dirty="0">
                <a:cs typeface="Calibri Light"/>
              </a:rPr>
            </a:br>
            <a:r>
              <a:rPr lang="tr-TR" sz="4000" b="1" dirty="0">
                <a:cs typeface="Calibri Light"/>
              </a:rPr>
              <a:t>Ad:</a:t>
            </a:r>
            <a:r>
              <a:rPr lang="tr-TR" sz="4000" dirty="0">
                <a:cs typeface="Calibri Light"/>
              </a:rPr>
              <a:t> Umut </a:t>
            </a:r>
            <a:r>
              <a:rPr lang="tr-TR" sz="4000" dirty="0" err="1">
                <a:cs typeface="Calibri Light"/>
              </a:rPr>
              <a:t>Sefkan</a:t>
            </a:r>
            <a:br>
              <a:rPr lang="tr-TR" sz="4000" dirty="0">
                <a:cs typeface="Calibri Light"/>
              </a:rPr>
            </a:br>
            <a:r>
              <a:rPr lang="tr-TR" sz="4000" b="1" dirty="0" err="1">
                <a:cs typeface="Calibri Light"/>
              </a:rPr>
              <a:t>Soyad</a:t>
            </a:r>
            <a:r>
              <a:rPr lang="tr-TR" sz="4000" b="1" dirty="0">
                <a:cs typeface="Calibri Light"/>
              </a:rPr>
              <a:t>:</a:t>
            </a:r>
            <a:r>
              <a:rPr lang="tr-TR" sz="4000" dirty="0">
                <a:cs typeface="Calibri Light"/>
              </a:rPr>
              <a:t> SAK</a:t>
            </a:r>
            <a:br>
              <a:rPr lang="tr-TR" sz="4000" dirty="0">
                <a:cs typeface="Calibri Light"/>
              </a:rPr>
            </a:br>
            <a:r>
              <a:rPr lang="tr-TR" sz="4000" b="1" dirty="0">
                <a:cs typeface="Calibri Light"/>
              </a:rPr>
              <a:t>Ders: </a:t>
            </a:r>
            <a:r>
              <a:rPr lang="tr-TR" sz="4000" dirty="0">
                <a:cs typeface="Calibri Light"/>
              </a:rPr>
              <a:t>Görüntü işleme</a:t>
            </a:r>
            <a:br>
              <a:rPr lang="tr-TR" sz="4000" dirty="0">
                <a:cs typeface="Calibri Light"/>
              </a:rPr>
            </a:br>
            <a:br>
              <a:rPr lang="tr-TR" sz="4000" dirty="0">
                <a:cs typeface="Calibri Light"/>
              </a:rPr>
            </a:br>
            <a:r>
              <a:rPr lang="tr-TR" sz="4000" b="1" dirty="0">
                <a:cs typeface="Calibri Light"/>
              </a:rPr>
              <a:t>Makale:</a:t>
            </a:r>
            <a:r>
              <a:rPr lang="tr-TR" sz="4000" dirty="0">
                <a:cs typeface="Calibri Light"/>
              </a:rPr>
              <a:t> </a:t>
            </a:r>
            <a:r>
              <a:rPr lang="tr-TR" sz="4000" dirty="0" err="1">
                <a:ea typeface="+mj-lt"/>
                <a:cs typeface="+mj-lt"/>
              </a:rPr>
              <a:t>Recognition</a:t>
            </a:r>
            <a:r>
              <a:rPr lang="tr-TR" sz="4000" dirty="0">
                <a:ea typeface="+mj-lt"/>
                <a:cs typeface="+mj-lt"/>
              </a:rPr>
              <a:t> of </a:t>
            </a:r>
            <a:r>
              <a:rPr lang="tr-TR" sz="4000" dirty="0" err="1">
                <a:ea typeface="+mj-lt"/>
                <a:cs typeface="+mj-lt"/>
              </a:rPr>
              <a:t>Vehicle</a:t>
            </a:r>
            <a:r>
              <a:rPr lang="tr-TR" sz="4000" dirty="0">
                <a:ea typeface="+mj-lt"/>
                <a:cs typeface="+mj-lt"/>
              </a:rPr>
              <a:t> License </a:t>
            </a:r>
            <a:r>
              <a:rPr lang="tr-TR" sz="4000" dirty="0" err="1">
                <a:ea typeface="+mj-lt"/>
                <a:cs typeface="+mj-lt"/>
              </a:rPr>
              <a:t>Plates</a:t>
            </a:r>
            <a:r>
              <a:rPr lang="tr-TR" sz="4000" dirty="0">
                <a:ea typeface="+mj-lt"/>
                <a:cs typeface="+mj-lt"/>
              </a:rPr>
              <a:t> </a:t>
            </a:r>
            <a:r>
              <a:rPr lang="tr-TR" sz="4000" dirty="0" err="1">
                <a:ea typeface="+mj-lt"/>
                <a:cs typeface="+mj-lt"/>
              </a:rPr>
              <a:t>Based</a:t>
            </a:r>
            <a:r>
              <a:rPr lang="tr-TR" sz="4000" dirty="0">
                <a:ea typeface="+mj-lt"/>
                <a:cs typeface="+mj-lt"/>
              </a:rPr>
              <a:t> on Image </a:t>
            </a:r>
            <a:r>
              <a:rPr lang="tr-TR" sz="4000" dirty="0" err="1">
                <a:ea typeface="+mj-lt"/>
                <a:cs typeface="+mj-lt"/>
              </a:rPr>
              <a:t>Processing</a:t>
            </a:r>
            <a:br>
              <a:rPr lang="en-US" dirty="0"/>
            </a:br>
            <a:r>
              <a:rPr lang="tr-TR" sz="4000" dirty="0">
                <a:cs typeface="Calibri Light"/>
              </a:rPr>
              <a:t>(</a:t>
            </a:r>
            <a:r>
              <a:rPr lang="tr-TR" sz="3200" dirty="0">
                <a:solidFill>
                  <a:srgbClr val="2A2735"/>
                </a:solidFill>
                <a:ea typeface="+mj-lt"/>
                <a:cs typeface="Calibri Light"/>
              </a:rPr>
              <a:t>Görüntü İşleme Tabanlı Araç Plakası Tanıma</a:t>
            </a:r>
            <a:r>
              <a:rPr lang="tr-TR" sz="4000" dirty="0">
                <a:cs typeface="Calibri Light"/>
              </a:rPr>
              <a:t>)</a:t>
            </a:r>
            <a:br>
              <a:rPr lang="tr-TR" sz="4000" dirty="0">
                <a:cs typeface="Calibri Light"/>
              </a:rPr>
            </a:br>
            <a:br>
              <a:rPr lang="tr-TR" sz="4000" dirty="0">
                <a:cs typeface="Calibri Light"/>
              </a:rPr>
            </a:br>
            <a:r>
              <a:rPr lang="tr-TR" sz="2400" b="1" dirty="0">
                <a:ea typeface="+mj-lt"/>
                <a:cs typeface="+mj-lt"/>
              </a:rPr>
              <a:t>Yazarlar : </a:t>
            </a:r>
            <a:r>
              <a:rPr lang="tr-TR" sz="2000" dirty="0" err="1">
                <a:ea typeface="+mj-lt"/>
                <a:cs typeface="+mj-lt"/>
              </a:rPr>
              <a:t>Tae-Gu</a:t>
            </a:r>
            <a:r>
              <a:rPr lang="tr-TR" sz="2000" dirty="0">
                <a:ea typeface="+mj-lt"/>
                <a:cs typeface="+mj-lt"/>
              </a:rPr>
              <a:t> Kim, </a:t>
            </a:r>
            <a:r>
              <a:rPr lang="tr-TR" sz="2000" dirty="0" err="1">
                <a:ea typeface="+mj-lt"/>
                <a:cs typeface="+mj-lt"/>
              </a:rPr>
              <a:t>Byoung-Ju</a:t>
            </a:r>
            <a:r>
              <a:rPr lang="tr-TR" sz="2000" dirty="0">
                <a:ea typeface="+mj-lt"/>
                <a:cs typeface="+mj-lt"/>
              </a:rPr>
              <a:t> Yun, </a:t>
            </a:r>
            <a:r>
              <a:rPr lang="tr-TR" sz="2000" dirty="0" err="1">
                <a:ea typeface="+mj-lt"/>
                <a:cs typeface="+mj-lt"/>
              </a:rPr>
              <a:t>Tae</a:t>
            </a:r>
            <a:r>
              <a:rPr lang="tr-TR" sz="2000" dirty="0">
                <a:ea typeface="+mj-lt"/>
                <a:cs typeface="+mj-lt"/>
              </a:rPr>
              <a:t>-Hun Kim, </a:t>
            </a:r>
            <a:r>
              <a:rPr lang="tr-TR" sz="2000" dirty="0" err="1">
                <a:ea typeface="+mj-lt"/>
                <a:cs typeface="+mj-lt"/>
              </a:rPr>
              <a:t>Jae</a:t>
            </a:r>
            <a:r>
              <a:rPr lang="tr-TR" sz="2000" dirty="0">
                <a:ea typeface="+mj-lt"/>
                <a:cs typeface="+mj-lt"/>
              </a:rPr>
              <a:t>-Young Lee, Kil-</a:t>
            </a:r>
            <a:r>
              <a:rPr lang="tr-TR" sz="2000" dirty="0" err="1">
                <a:ea typeface="+mj-lt"/>
                <a:cs typeface="+mj-lt"/>
              </a:rPr>
              <a:t>Houm</a:t>
            </a:r>
            <a:r>
              <a:rPr lang="tr-TR" sz="2000" dirty="0">
                <a:ea typeface="+mj-lt"/>
                <a:cs typeface="+mj-lt"/>
              </a:rPr>
              <a:t> Park, </a:t>
            </a:r>
            <a:r>
              <a:rPr lang="tr-TR" sz="2000" dirty="0" err="1">
                <a:ea typeface="+mj-lt"/>
                <a:cs typeface="+mj-lt"/>
              </a:rPr>
              <a:t>Yoosoo</a:t>
            </a:r>
            <a:r>
              <a:rPr lang="tr-TR" sz="2000" dirty="0">
                <a:ea typeface="+mj-lt"/>
                <a:cs typeface="+mj-lt"/>
              </a:rPr>
              <a:t> </a:t>
            </a:r>
            <a:r>
              <a:rPr lang="tr-TR" sz="2000" dirty="0" err="1">
                <a:ea typeface="+mj-lt"/>
                <a:cs typeface="+mj-lt"/>
              </a:rPr>
              <a:t>Jeong</a:t>
            </a:r>
            <a:r>
              <a:rPr lang="tr-TR" sz="2000" dirty="0">
                <a:ea typeface="+mj-lt"/>
                <a:cs typeface="+mj-lt"/>
              </a:rPr>
              <a:t> ve </a:t>
            </a:r>
            <a:r>
              <a:rPr lang="tr-TR" sz="2000" dirty="0" err="1">
                <a:ea typeface="+mj-lt"/>
                <a:cs typeface="+mj-lt"/>
              </a:rPr>
              <a:t>Hyun</a:t>
            </a:r>
            <a:r>
              <a:rPr lang="tr-TR" sz="2000" dirty="0">
                <a:ea typeface="+mj-lt"/>
                <a:cs typeface="+mj-lt"/>
              </a:rPr>
              <a:t> </a:t>
            </a:r>
            <a:r>
              <a:rPr lang="tr-TR" sz="2000" dirty="0" err="1">
                <a:ea typeface="+mj-lt"/>
                <a:cs typeface="+mj-lt"/>
              </a:rPr>
              <a:t>Deok</a:t>
            </a:r>
            <a:r>
              <a:rPr lang="tr-TR" sz="2000" dirty="0">
                <a:ea typeface="+mj-lt"/>
                <a:cs typeface="+mj-lt"/>
              </a:rPr>
              <a:t> Kim.</a:t>
            </a:r>
            <a:br>
              <a:rPr lang="tr-TR" sz="2000" dirty="0">
                <a:cs typeface="Calibri Light"/>
              </a:rPr>
            </a:br>
            <a:br>
              <a:rPr lang="tr-TR" sz="2000" dirty="0">
                <a:cs typeface="Calibri Light"/>
              </a:rPr>
            </a:br>
            <a:br>
              <a:rPr lang="tr-TR" sz="4000" dirty="0">
                <a:cs typeface="Calibri Light"/>
              </a:rPr>
            </a:br>
            <a:r>
              <a:rPr lang="tr-TR" sz="2800" i="1" dirty="0">
                <a:cs typeface="Calibri Light"/>
              </a:rPr>
              <a:t>Dr. </a:t>
            </a:r>
            <a:r>
              <a:rPr lang="tr-TR" sz="2800" i="1" dirty="0" err="1">
                <a:cs typeface="Calibri Light"/>
              </a:rPr>
              <a:t>Ömürhan</a:t>
            </a:r>
            <a:r>
              <a:rPr lang="tr-TR" sz="2800" i="1" dirty="0">
                <a:cs typeface="Calibri Light"/>
              </a:rPr>
              <a:t> Avni SOYSAL</a:t>
            </a:r>
            <a:br>
              <a:rPr lang="tr-TR" sz="1400" dirty="0">
                <a:cs typeface="Calibri Light"/>
              </a:rPr>
            </a:br>
            <a:endParaRPr lang="tr-TR" sz="1400">
              <a:cs typeface="Calibri Light"/>
            </a:endParaRP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922E51-D9F6-F409-0FB5-8370E26A3D1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97B9FB-4CDC-21D2-3FB0-15066AA9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7F16B90-ADAF-8740-3331-48AC8E3F4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40FAA010-B748-53A7-8EE0-E608D513D8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F3B4E67-257E-5E62-C1E8-ABBAC221DC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8886F73-A5B3-ADDD-5059-A7FA6564E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A58E9E8-8B6E-6D84-FEFD-096AC82282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3731396-1734-B135-6472-D187E37385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54BA0B-35D3-EBFA-AF52-067F21A37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6A312C-9C10-A711-F0EF-43753C21C7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C6DE4A3-4B6A-19E9-F95B-0538257C3C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556A28B-276E-D9D9-176F-987295148C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E90FEFB-D69C-367D-5E57-622BE5225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4D58843-9BBA-656B-87F7-1EE752B8F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C400ED1-E215-8191-5D5F-9796D25AE5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FED93B9-FEF1-EAAF-8614-EAD7D3A2CF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58A421B-5E40-F83D-D160-7B0A5B2E26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1CEBB9F-4D94-9CDE-B09A-BD8C91108F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CC880E-A92E-F2D5-2726-C4B5A8DC66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4D461B8-FEBE-BC12-66EE-AE0FCB4D3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B04CD64-F731-E4C3-3041-274C849334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D7A753-9E30-1342-8985-C6D14AED80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BF009DE-349A-B97A-D435-BDFCCE24A8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7C46CD4-B626-06FE-0911-B3ADD3931F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8035DEC-70DA-0D47-E4F2-CF6FA030D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B418EE6-8EB3-A76D-DF45-2A08882C2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0DED5F3-D898-202B-D134-02840A6795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404F42D-D68C-05D2-F14B-F8DB2D7446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D37B6DE-C0C2-346A-BA76-8BA3E220D8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2514AEF-5EFA-2851-1C5C-0775ADC021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B27D822-1002-04AB-3189-DAE281F071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4D808C8-9426-4FCC-94C9-22EC9CD6D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696C5D4-0859-FB37-326E-89D6701D94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F6AF2A2-96ED-B39E-0CD8-C1913C38C8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A07C94E4-6FAE-F0FD-4B2B-44C5FC370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983D2866-590E-B991-9CD8-6E88CCA7C104}"/>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36CFC560-6089-931A-6BCB-5B6368235308}"/>
              </a:ext>
            </a:extLst>
          </p:cNvPr>
          <p:cNvSpPr txBox="1"/>
          <p:nvPr/>
        </p:nvSpPr>
        <p:spPr>
          <a:xfrm>
            <a:off x="593257" y="142952"/>
            <a:ext cx="10399212"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a:ea typeface="+mn-lt"/>
                <a:cs typeface="+mn-lt"/>
              </a:rPr>
              <a:t>2-Süper Çözünürlüklü Üretken Çekişmeli Ağ (SRGAN)</a:t>
            </a:r>
            <a:r>
              <a:rPr lang="tr-TR" sz="3600" b="1">
                <a:solidFill>
                  <a:srgbClr val="000000"/>
                </a:solidFill>
              </a:rPr>
              <a:t>  :</a:t>
            </a:r>
            <a:endParaRPr lang="tr-TR" sz="3600" b="1"/>
          </a:p>
          <a:p>
            <a:endParaRPr lang="tr-TR" sz="3600" b="1">
              <a:ea typeface="+mn-lt"/>
              <a:cs typeface="+mn-lt"/>
            </a:endParaRPr>
          </a:p>
          <a:p>
            <a:r>
              <a:rPr lang="tr-TR">
                <a:ea typeface="+mn-lt"/>
                <a:cs typeface="+mn-lt"/>
              </a:rPr>
              <a:t>Makalenin çalışmasında, düşük çözünürlüklü CCTV ile yakalanan araç plakasını tanımak için SRGAN modeli kullanılarak görüntü iyileştirilmiştir.</a:t>
            </a:r>
            <a:endParaRPr lang="tr-TR"/>
          </a:p>
          <a:p>
            <a:endParaRPr lang="tr-TR"/>
          </a:p>
          <a:p>
            <a:r>
              <a:rPr lang="tr-TR"/>
              <a:t>Şekil 4, SRGAN modeli kullanılarak iyileştirilen plaka görüntüsünü göstermektedir. </a:t>
            </a:r>
          </a:p>
          <a:p>
            <a:endParaRPr lang="tr-TR"/>
          </a:p>
          <a:p>
            <a:pPr marL="285750" indent="-285750">
              <a:buFont typeface="Arial"/>
              <a:buChar char="•"/>
            </a:pPr>
            <a:endParaRPr lang="tr-TR">
              <a:ea typeface="+mn-lt"/>
              <a:cs typeface="+mn-lt"/>
            </a:endParaRPr>
          </a:p>
          <a:p>
            <a:endParaRPr lang="tr-TR">
              <a:ea typeface="+mn-lt"/>
              <a:cs typeface="+mn-lt"/>
            </a:endParaRPr>
          </a:p>
          <a:p>
            <a:pPr marL="285750" indent="-285750">
              <a:buFont typeface="Arial"/>
              <a:buChar char="•"/>
            </a:pPr>
            <a:endParaRPr lang="tr-TR">
              <a:ea typeface="+mn-lt"/>
              <a:cs typeface="+mn-lt"/>
            </a:endParaRPr>
          </a:p>
          <a:p>
            <a:pPr marL="285750" indent="-285750">
              <a:buFont typeface="Arial"/>
              <a:buChar char="•"/>
            </a:pPr>
            <a:endParaRPr lang="tr-TR">
              <a:ea typeface="+mn-lt"/>
              <a:cs typeface="+mn-lt"/>
            </a:endParaRPr>
          </a:p>
          <a:p>
            <a:endParaRPr lang="tr-TR"/>
          </a:p>
          <a:p>
            <a:endParaRPr lang="tr-TR">
              <a:ea typeface="+mn-lt"/>
              <a:cs typeface="+mn-lt"/>
            </a:endParaRPr>
          </a:p>
          <a:p>
            <a:endParaRPr lang="tr-TR"/>
          </a:p>
          <a:p>
            <a:endParaRPr lang="tr-TR"/>
          </a:p>
        </p:txBody>
      </p:sp>
      <p:pic>
        <p:nvPicPr>
          <p:cNvPr id="4" name="Resim 3" descr="metin, ekran görüntüsü, saat, sayı, numara içeren bir resim&#10;&#10;Açıklama otomatik olarak oluşturuldu">
            <a:extLst>
              <a:ext uri="{FF2B5EF4-FFF2-40B4-BE49-F238E27FC236}">
                <a16:creationId xmlns:a16="http://schemas.microsoft.com/office/drawing/2014/main" id="{882A2710-E871-F2B8-8E5E-28D8F02CE6D2}"/>
              </a:ext>
            </a:extLst>
          </p:cNvPr>
          <p:cNvPicPr>
            <a:picLocks noChangeAspect="1"/>
          </p:cNvPicPr>
          <p:nvPr/>
        </p:nvPicPr>
        <p:blipFill>
          <a:blip r:embed="rId2"/>
          <a:stretch>
            <a:fillRect/>
          </a:stretch>
        </p:blipFill>
        <p:spPr>
          <a:xfrm>
            <a:off x="2661781" y="2955395"/>
            <a:ext cx="6096000" cy="3264525"/>
          </a:xfrm>
          <a:prstGeom prst="rect">
            <a:avLst/>
          </a:prstGeom>
        </p:spPr>
      </p:pic>
      <p:sp>
        <p:nvSpPr>
          <p:cNvPr id="7" name="Metin kutusu 6">
            <a:extLst>
              <a:ext uri="{FF2B5EF4-FFF2-40B4-BE49-F238E27FC236}">
                <a16:creationId xmlns:a16="http://schemas.microsoft.com/office/drawing/2014/main" id="{DDE8591B-89DB-A79D-37FD-73C76562DD11}"/>
              </a:ext>
            </a:extLst>
          </p:cNvPr>
          <p:cNvSpPr txBox="1"/>
          <p:nvPr/>
        </p:nvSpPr>
        <p:spPr>
          <a:xfrm>
            <a:off x="596239" y="6222175"/>
            <a:ext cx="1169966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a:t>Şekil 4’te görüldüğü gibi, SRGAN kullanılarak iyileştirilen plaka görüntüsü, girdi görüntüsünden daha yüksek frekanslara karşılık gelen daha keskin kenarlı bileşenlere sahiptir. İyileştirilen görüntü, plaka tanıma için girdi görüntüsü olarak kullanılır</a:t>
            </a:r>
          </a:p>
        </p:txBody>
      </p:sp>
    </p:spTree>
    <p:extLst>
      <p:ext uri="{BB962C8B-B14F-4D97-AF65-F5344CB8AC3E}">
        <p14:creationId xmlns:p14="http://schemas.microsoft.com/office/powerpoint/2010/main" val="1519646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255184-1176-27DD-9938-567F4476A171}"/>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69D514-E4C1-91B3-55E1-521894E17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32EE46E-720F-7ED9-8777-8ADA2939B6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DEBAC941-8016-F4AD-3E1A-315E3DF536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EA56D0E-02CA-03B7-78EF-64E6AC75CA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902F97C-6039-9605-5850-C64C3AC0A9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F264BA-FEB7-9355-CD10-862EC60F7F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79D1D7E-FD67-3720-2D45-2ADB4B2749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12DA2B8-97B9-19BE-C2CD-030FB81F68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1BF3DF5-18FA-AF3A-6410-C2C34F773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0BC06B5-9E5C-F71E-4A19-694FC507B3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E9654D8-1DD4-3982-DF53-A0E31885E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782EF7-7812-686E-A3FB-FEF77C3C03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025E918-D84D-0DA9-20EC-8C069E8682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63F251A-1BED-3D03-E681-F5C02133D1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DEE877-5EC7-A041-3AD1-E0F86679E8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D25A4E1-BD5D-C547-0FF5-EED7FB88FD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1DC6FED-FC12-71DD-57F3-F19A9F61E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BA5526B-FD1C-B36A-9F93-7BA493FCD6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779119B-EB93-5924-FA3D-CE41397303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9C8ECAE-6EB2-6AE4-EFE9-0C173740CC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A158D9B-D1C0-B3CF-DE32-F516599CCD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3B00854-6A54-819E-9BA1-3DB701C13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548E125-597D-F3F4-7982-E4AFA3B2C4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3C0E5A5-99C1-4CBE-1BBA-A4FF8338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78AD000-45AB-FCDF-9CC1-1D35BC44C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F2E981B-1573-D470-5081-1C59696527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B542A94-EED0-75C0-7140-A2CD5B16BB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4DC9D5-6444-1861-C113-09DCA964E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10C2900-560C-465D-BE23-4DE0E59C29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6336C6-0B5D-9774-259F-7B2E241ABD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E923439-0087-A57D-536F-A467D9A0A6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1D7BBF3-53D8-857E-3ED7-ABA832012F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6014E76-499E-941C-5BED-2CCDCE5604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6C8ED64E-D21B-F7C5-60C2-9639DED60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3CAB0018-26F7-E5D1-9736-D39B5997DBE2}"/>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620C94EA-0711-FF00-25F8-D1799D8A1B55}"/>
              </a:ext>
            </a:extLst>
          </p:cNvPr>
          <p:cNvSpPr txBox="1"/>
          <p:nvPr/>
        </p:nvSpPr>
        <p:spPr>
          <a:xfrm>
            <a:off x="614134" y="779692"/>
            <a:ext cx="10399212"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a:ea typeface="+mn-lt"/>
                <a:cs typeface="+mn-lt"/>
              </a:rPr>
              <a:t>3-Bozulma Düzeltme</a:t>
            </a:r>
            <a:r>
              <a:rPr lang="tr-TR" sz="3600" b="1">
                <a:solidFill>
                  <a:srgbClr val="000000"/>
                </a:solidFill>
              </a:rPr>
              <a:t> :</a:t>
            </a:r>
            <a:endParaRPr lang="tr-TR" sz="3600" b="1"/>
          </a:p>
          <a:p>
            <a:pPr marL="0"/>
            <a:endParaRPr lang="tr-TR" sz="3600" b="1">
              <a:ea typeface="+mn-lt"/>
              <a:cs typeface="+mn-lt"/>
            </a:endParaRPr>
          </a:p>
          <a:p>
            <a:r>
              <a:rPr lang="tr-TR">
                <a:ea typeface="+mn-lt"/>
                <a:cs typeface="+mn-lt"/>
              </a:rPr>
              <a:t>SRGAN kullanılarak iyileştirilen görüntü, görüntü işleme adımı için girdi görüntüsü olarak kullanılmıştır. Bu adım, plaka tanıma işleminde sorun olan perspektif bozulmasını düzeltmek için kullanılmaktadır.</a:t>
            </a:r>
          </a:p>
          <a:p>
            <a:endParaRPr lang="tr-TR">
              <a:ea typeface="+mn-lt"/>
              <a:cs typeface="+mn-lt"/>
            </a:endParaRPr>
          </a:p>
          <a:p>
            <a:r>
              <a:rPr lang="tr-TR" b="1">
                <a:ea typeface="+mn-lt"/>
                <a:cs typeface="+mn-lt"/>
              </a:rPr>
              <a:t>3.1 </a:t>
            </a:r>
            <a:r>
              <a:rPr lang="tr-TR" b="1" err="1">
                <a:ea typeface="+mn-lt"/>
                <a:cs typeface="+mn-lt"/>
              </a:rPr>
              <a:t>Binarization</a:t>
            </a:r>
            <a:r>
              <a:rPr lang="tr-TR" b="1">
                <a:ea typeface="+mn-lt"/>
                <a:cs typeface="+mn-lt"/>
              </a:rPr>
              <a:t>:</a:t>
            </a:r>
          </a:p>
          <a:p>
            <a:endParaRPr lang="tr-TR" b="1">
              <a:ea typeface="+mn-lt"/>
              <a:cs typeface="+mn-lt"/>
            </a:endParaRPr>
          </a:p>
          <a:p>
            <a:r>
              <a:rPr lang="tr-TR">
                <a:ea typeface="+mn-lt"/>
                <a:cs typeface="+mn-lt"/>
              </a:rPr>
              <a:t> Öncelikle, perspektif bozulmasını düzeltmek için plaka alanı </a:t>
            </a:r>
            <a:r>
              <a:rPr lang="tr-TR" err="1">
                <a:ea typeface="+mn-lt"/>
                <a:cs typeface="+mn-lt"/>
              </a:rPr>
              <a:t>binarize</a:t>
            </a:r>
            <a:r>
              <a:rPr lang="tr-TR">
                <a:ea typeface="+mn-lt"/>
                <a:cs typeface="+mn-lt"/>
              </a:rPr>
              <a:t> edilir. Görüntü bölütleme Denklemi (1)'de, f ve g sırasıyla girdi ve çıktı görüntüleridir ve T eşik değeridir. Girdi görüntüsü f için, (x, y) pikselinin değeri eşik değer T’den küçükse, karşılık gelen piksel değeri 0 olur. Ancak, değer eşik değerden büyük veya eşitse, karşılık gelen piksel değerleri 1 olur. Böylece, bölütlenmiş görüntü elde edilebilir.</a:t>
            </a:r>
            <a:endParaRPr lang="tr-TR"/>
          </a:p>
          <a:p>
            <a:endParaRPr lang="tr-TR">
              <a:ea typeface="+mn-lt"/>
              <a:cs typeface="+mn-lt"/>
            </a:endParaRPr>
          </a:p>
          <a:p>
            <a:pPr marL="285750" indent="-285750">
              <a:buFont typeface="Arial"/>
              <a:buChar char="•"/>
            </a:pPr>
            <a:endParaRPr lang="tr-TR">
              <a:ea typeface="+mn-lt"/>
              <a:cs typeface="+mn-lt"/>
            </a:endParaRPr>
          </a:p>
          <a:p>
            <a:endParaRPr lang="tr-TR"/>
          </a:p>
          <a:p>
            <a:pPr marL="285750" indent="-285750">
              <a:buFont typeface="Arial"/>
              <a:buChar char="•"/>
            </a:pPr>
            <a:endParaRPr lang="tr-TR">
              <a:ea typeface="+mn-lt"/>
              <a:cs typeface="+mn-lt"/>
            </a:endParaRPr>
          </a:p>
          <a:p>
            <a:pPr marL="285750" indent="-285750">
              <a:buFont typeface="Arial"/>
              <a:buChar char="•"/>
            </a:pPr>
            <a:endParaRPr lang="tr-TR"/>
          </a:p>
          <a:p>
            <a:endParaRPr lang="tr-TR"/>
          </a:p>
          <a:p>
            <a:endParaRPr lang="tr-TR"/>
          </a:p>
          <a:p>
            <a:endParaRPr lang="tr-TR"/>
          </a:p>
          <a:p>
            <a:endParaRPr lang="tr-TR"/>
          </a:p>
        </p:txBody>
      </p:sp>
      <p:pic>
        <p:nvPicPr>
          <p:cNvPr id="4" name="Resim 3" descr="yazı tipi, metin, beyaz, hat sanatı, kaligrafi içeren bir resim&#10;&#10;Açıklama otomatik olarak oluşturuldu">
            <a:extLst>
              <a:ext uri="{FF2B5EF4-FFF2-40B4-BE49-F238E27FC236}">
                <a16:creationId xmlns:a16="http://schemas.microsoft.com/office/drawing/2014/main" id="{E7DCBB3D-4EC2-B860-C428-CB676CE349D6}"/>
              </a:ext>
            </a:extLst>
          </p:cNvPr>
          <p:cNvPicPr>
            <a:picLocks noChangeAspect="1"/>
          </p:cNvPicPr>
          <p:nvPr/>
        </p:nvPicPr>
        <p:blipFill>
          <a:blip r:embed="rId2"/>
          <a:stretch>
            <a:fillRect/>
          </a:stretch>
        </p:blipFill>
        <p:spPr>
          <a:xfrm>
            <a:off x="3113933" y="5099029"/>
            <a:ext cx="4160467" cy="930448"/>
          </a:xfrm>
          <a:prstGeom prst="rect">
            <a:avLst/>
          </a:prstGeom>
        </p:spPr>
      </p:pic>
    </p:spTree>
    <p:extLst>
      <p:ext uri="{BB962C8B-B14F-4D97-AF65-F5344CB8AC3E}">
        <p14:creationId xmlns:p14="http://schemas.microsoft.com/office/powerpoint/2010/main" val="3170371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DA5F85-1717-7B22-1A61-B3D38D511590}"/>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5C7705-A69D-379E-F850-51C2F957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70DB162-2171-0F00-5275-838E817447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C9A249D0-4BEA-74A7-8433-57EBCB344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B0830D-4BFA-31D5-00E6-D1652F9987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32CD64C-C1B0-0751-2ABB-36BF12C704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D2E9B1B-37F1-2ED1-F647-5E389B72FB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D03B34E-C7E7-C33F-2F6A-80D1FFE738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F6FC7EA-1D6F-CF63-5EFC-4D85387BF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E1B9AC6-B774-9CD3-46BD-3793454E6C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3772EE0-FD4C-A215-16E7-E71AC7DFE1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4475F5-E49B-CDA5-08A4-FEA916F75F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41320C5-C296-DF4A-BB4A-5F28E30DBE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A3B45C-A932-5383-ECD1-EEC32F68C4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F0EF11-E190-82E8-48FD-776CFABA5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4F4ED66-0494-3537-7DD6-A50B590D6B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EE3C42-F9DC-B080-C186-80050C18F8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9F1C36-3F0D-8491-4A28-9D182354D8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B33D77-3FEB-4D59-9B8F-DAE21C2EF3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18065A7-A1F5-5BC8-10E0-1825AB5B7C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70DD77B-443E-6085-4DD9-A51243844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A9ABC8-6E67-4AD0-A764-7F6B023B3A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641D56-CD5B-F115-E453-AE7165ED47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1432321-F1AB-1B2D-9BED-AF1CBD6FE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137C05-5F12-E03E-86C2-BF3972B4F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C380E3A-55FA-6513-241B-7054E2211F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39DB969-A59D-C472-CBA9-3386D5357B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983DB0-99EA-E0E3-ACD9-1677BE1673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DDDF5BF-D098-5BBF-D05D-E8CB725E08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FBB3D2C-BE59-B7F5-7B9F-8B7DFA819D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9D8753F-CC49-575A-C4EF-0F3128DFF4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19F144C-7C0A-7A01-605E-E98347BB86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68D8E29-1B82-6675-C8B8-D2C14091FB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36D7D5C-3248-8D32-3CBB-4240E00F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98AED675-FD7A-07E0-B4C9-EA55147DA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B00B619C-8230-F658-75D4-B4CEF387F9A1}"/>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C2013DE8-70B0-1E67-DE19-1F062DE7C020}"/>
              </a:ext>
            </a:extLst>
          </p:cNvPr>
          <p:cNvSpPr txBox="1"/>
          <p:nvPr/>
        </p:nvSpPr>
        <p:spPr>
          <a:xfrm>
            <a:off x="614134" y="779691"/>
            <a:ext cx="10399212"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a:ea typeface="+mn-lt"/>
                <a:cs typeface="+mn-lt"/>
              </a:rPr>
              <a:t>3-Bozulma Düzeltme</a:t>
            </a:r>
            <a:r>
              <a:rPr lang="tr-TR" sz="3600" b="1">
                <a:solidFill>
                  <a:srgbClr val="000000"/>
                </a:solidFill>
              </a:rPr>
              <a:t> :</a:t>
            </a:r>
            <a:endParaRPr lang="tr-TR" sz="3600" b="1"/>
          </a:p>
          <a:p>
            <a:pPr marL="0"/>
            <a:endParaRPr lang="tr-TR">
              <a:ea typeface="+mn-lt"/>
              <a:cs typeface="+mn-lt"/>
            </a:endParaRPr>
          </a:p>
          <a:p>
            <a:endParaRPr lang="tr-TR">
              <a:ea typeface="+mn-lt"/>
              <a:cs typeface="+mn-lt"/>
            </a:endParaRPr>
          </a:p>
          <a:p>
            <a:r>
              <a:rPr lang="tr-TR" b="1">
                <a:ea typeface="+mn-lt"/>
                <a:cs typeface="+mn-lt"/>
              </a:rPr>
              <a:t>3.1 </a:t>
            </a:r>
            <a:r>
              <a:rPr lang="tr-TR" b="1" err="1">
                <a:ea typeface="+mn-lt"/>
                <a:cs typeface="+mn-lt"/>
              </a:rPr>
              <a:t>Binarization</a:t>
            </a:r>
            <a:r>
              <a:rPr lang="tr-TR" b="1">
                <a:ea typeface="+mn-lt"/>
                <a:cs typeface="+mn-lt"/>
              </a:rPr>
              <a:t>:</a:t>
            </a:r>
          </a:p>
          <a:p>
            <a:endParaRPr lang="tr-TR" b="1"/>
          </a:p>
          <a:p>
            <a:endParaRPr lang="tr-TR" b="1">
              <a:ea typeface="+mn-lt"/>
              <a:cs typeface="+mn-lt"/>
            </a:endParaRPr>
          </a:p>
          <a:p>
            <a:endParaRPr lang="tr-TR">
              <a:ea typeface="+mn-lt"/>
              <a:cs typeface="+mn-lt"/>
            </a:endParaRPr>
          </a:p>
          <a:p>
            <a:endParaRPr lang="tr-TR"/>
          </a:p>
          <a:p>
            <a:pPr marL="285750" indent="-285750">
              <a:buFont typeface="Arial"/>
              <a:buChar char="•"/>
            </a:pPr>
            <a:endParaRPr lang="tr-TR">
              <a:ea typeface="+mn-lt"/>
              <a:cs typeface="+mn-lt"/>
            </a:endParaRPr>
          </a:p>
          <a:p>
            <a:endParaRPr lang="tr-TR"/>
          </a:p>
          <a:p>
            <a:pPr marL="285750" indent="-285750">
              <a:buFont typeface="Arial"/>
              <a:buChar char="•"/>
            </a:pPr>
            <a:endParaRPr lang="tr-TR"/>
          </a:p>
          <a:p>
            <a:pPr marL="285750" indent="-285750">
              <a:buFont typeface="Arial"/>
              <a:buChar char="•"/>
            </a:pPr>
            <a:endParaRPr lang="tr-TR"/>
          </a:p>
          <a:p>
            <a:endParaRPr lang="tr-TR"/>
          </a:p>
          <a:p>
            <a:endParaRPr lang="tr-TR"/>
          </a:p>
          <a:p>
            <a:endParaRPr lang="tr-TR">
              <a:ea typeface="+mn-lt"/>
              <a:cs typeface="+mn-lt"/>
            </a:endParaRPr>
          </a:p>
          <a:p>
            <a:r>
              <a:rPr lang="tr-TR">
                <a:ea typeface="+mn-lt"/>
                <a:cs typeface="+mn-lt"/>
              </a:rPr>
              <a:t>Şekil 5, </a:t>
            </a:r>
            <a:r>
              <a:rPr lang="tr-TR" err="1">
                <a:ea typeface="+mn-lt"/>
                <a:cs typeface="+mn-lt"/>
              </a:rPr>
              <a:t>binarizasyon</a:t>
            </a:r>
            <a:r>
              <a:rPr lang="tr-TR">
                <a:ea typeface="+mn-lt"/>
                <a:cs typeface="+mn-lt"/>
              </a:rPr>
              <a:t> görüntüsünü göstermektedir. Bu görüntü, plaka alanına karşılık gelen paralelkenarı tespit etmek için kullanılmaktadır. Elde edilen görüntüde plakaya karşılık gelen alan ayırt edilir. Bu çalışmada, Otsu </a:t>
            </a:r>
            <a:r>
              <a:rPr lang="tr-TR" err="1">
                <a:ea typeface="+mn-lt"/>
                <a:cs typeface="+mn-lt"/>
              </a:rPr>
              <a:t>binarizasyon</a:t>
            </a:r>
            <a:r>
              <a:rPr lang="tr-TR">
                <a:ea typeface="+mn-lt"/>
                <a:cs typeface="+mn-lt"/>
              </a:rPr>
              <a:t> tekniği kullanılmıştır.</a:t>
            </a:r>
          </a:p>
        </p:txBody>
      </p:sp>
      <p:pic>
        <p:nvPicPr>
          <p:cNvPr id="5" name="Resim 4" descr="metin, ekran görüntüsü, yazı tipi içeren bir resim&#10;&#10;Açıklama otomatik olarak oluşturuldu">
            <a:extLst>
              <a:ext uri="{FF2B5EF4-FFF2-40B4-BE49-F238E27FC236}">
                <a16:creationId xmlns:a16="http://schemas.microsoft.com/office/drawing/2014/main" id="{57B5AB1A-05FA-29AE-7046-083D6936F778}"/>
              </a:ext>
            </a:extLst>
          </p:cNvPr>
          <p:cNvPicPr>
            <a:picLocks noChangeAspect="1"/>
          </p:cNvPicPr>
          <p:nvPr/>
        </p:nvPicPr>
        <p:blipFill>
          <a:blip r:embed="rId2"/>
          <a:stretch>
            <a:fillRect/>
          </a:stretch>
        </p:blipFill>
        <p:spPr>
          <a:xfrm>
            <a:off x="1899780" y="2426860"/>
            <a:ext cx="6096000" cy="2296554"/>
          </a:xfrm>
          <a:prstGeom prst="rect">
            <a:avLst/>
          </a:prstGeom>
        </p:spPr>
      </p:pic>
    </p:spTree>
    <p:extLst>
      <p:ext uri="{BB962C8B-B14F-4D97-AF65-F5344CB8AC3E}">
        <p14:creationId xmlns:p14="http://schemas.microsoft.com/office/powerpoint/2010/main" val="1256924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1356C5-749D-5D4A-7137-845EA80AB65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54C7D3-201A-C9EB-9524-E23A8EB83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06889FF-FF1E-14B9-0C39-808F7B20E5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312955D9-BAA6-0FB2-E53C-6474C60540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088EEEC-1BF7-977E-CEED-C5206EBBB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1E9C2B-ED46-48A2-9017-D8BAF96952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4A45E51-3E99-889A-8B2E-311BB1E7F3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CD6DF70-5277-42BE-BD3F-715823B3B5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900557-D56C-5E9A-2A76-0BD376C1E3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4C8A373-D7A5-59D6-ECF1-C4E5CBAC2D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CA057A5-DE28-5D68-7ED1-78A9C1AE76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465ACD8-B94F-65F3-D6AA-3E107106FE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F5ACAC0-175D-C296-1537-E9475CF6A6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2C9787-9300-30BB-E683-A4EB02ACED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FC1C85-66AD-3C80-0E0B-45AF41890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F8F1B9E-F927-538F-7B8A-3CC8E0B71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CFE3D32-7FEE-944F-8B1A-5C4547EE11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E39351-E321-0FB1-D344-1F73C29F73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09F610E-EDCB-2F91-BF27-88B68EBA58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685AC8-334E-DA29-56F5-B6AB6DCAAA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7735CE2-2318-A555-3E1E-7BE60AEB92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B29AF9B-DBEE-1700-2F70-C57D3B560B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202221D-CE70-58DF-864B-09D7FF9EC3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7AAA15B-8B96-DE5F-28CE-412562A611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DEC3143-C21B-CEE4-8709-908B4B6934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B9A99E-D1C3-85B5-69CB-AED7324D54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3D2151-B02B-D6DF-804B-F9B088DD4D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E7D10E8-9DA8-FF84-00CE-8A9BD2AA6F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F03AC21-F4D4-A281-DAC9-FB0F3F360F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B42B557-7EF1-C6E0-AE4E-0A23720C60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6362A69-439C-D87D-3625-92C30DDEB2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509FED0-D76C-BA13-ABE9-AFD8F8C263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A5280DF-752D-67CD-1D4F-5730391F25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A97CCD-0158-7EFC-D581-14DE17AFB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5A41DEF5-1F2B-3F3D-2392-1F0AD1259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FAF4ED09-F45A-7939-4863-EB69280BBC11}"/>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BAA9DEDD-460A-B075-ACBD-55764CAE4B81}"/>
              </a:ext>
            </a:extLst>
          </p:cNvPr>
          <p:cNvSpPr txBox="1"/>
          <p:nvPr/>
        </p:nvSpPr>
        <p:spPr>
          <a:xfrm>
            <a:off x="614134" y="779691"/>
            <a:ext cx="10399212"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a:ea typeface="+mn-lt"/>
                <a:cs typeface="+mn-lt"/>
              </a:rPr>
              <a:t>3-Bozulma Düzeltme</a:t>
            </a:r>
            <a:r>
              <a:rPr lang="tr-TR" sz="3600" b="1">
                <a:solidFill>
                  <a:srgbClr val="000000"/>
                </a:solidFill>
              </a:rPr>
              <a:t> :</a:t>
            </a:r>
            <a:endParaRPr lang="tr-TR" sz="3600" b="1"/>
          </a:p>
          <a:p>
            <a:pPr marL="0"/>
            <a:endParaRPr lang="tr-TR">
              <a:ea typeface="+mn-lt"/>
              <a:cs typeface="+mn-lt"/>
            </a:endParaRPr>
          </a:p>
          <a:p>
            <a:endParaRPr lang="tr-TR">
              <a:ea typeface="+mn-lt"/>
              <a:cs typeface="+mn-lt"/>
            </a:endParaRPr>
          </a:p>
          <a:p>
            <a:r>
              <a:rPr lang="tr-TR" b="1">
                <a:ea typeface="+mn-lt"/>
                <a:cs typeface="+mn-lt"/>
              </a:rPr>
              <a:t>3.2 </a:t>
            </a:r>
            <a:r>
              <a:rPr lang="tr-TR" b="1" err="1">
                <a:ea typeface="+mn-lt"/>
                <a:cs typeface="+mn-lt"/>
              </a:rPr>
              <a:t>Morphology</a:t>
            </a:r>
            <a:r>
              <a:rPr lang="tr-TR" b="1">
                <a:ea typeface="+mn-lt"/>
                <a:cs typeface="+mn-lt"/>
              </a:rPr>
              <a:t> :</a:t>
            </a:r>
          </a:p>
          <a:p>
            <a:endParaRPr lang="tr-TR" b="1">
              <a:ea typeface="+mn-lt"/>
              <a:cs typeface="+mn-lt"/>
            </a:endParaRPr>
          </a:p>
          <a:p>
            <a:r>
              <a:rPr lang="tr-TR">
                <a:ea typeface="+mn-lt"/>
                <a:cs typeface="+mn-lt"/>
              </a:rPr>
              <a:t>Plaka alanının sınır çizgisinde bulunan gürültüyü gidermek ve ikili görüntüdeki sınır çizgisini yumuşatmak için morfolojik filtre kullanılmıştır.</a:t>
            </a:r>
          </a:p>
          <a:p>
            <a:endParaRPr lang="tr-TR">
              <a:ea typeface="+mn-lt"/>
              <a:cs typeface="+mn-lt"/>
            </a:endParaRPr>
          </a:p>
          <a:p>
            <a:r>
              <a:rPr lang="tr-TR">
                <a:ea typeface="+mn-lt"/>
                <a:cs typeface="+mn-lt"/>
              </a:rPr>
              <a:t>Öncelikle, Otsu eşik görüntü sonucuna Denklem (2) ile 3 × 3 maske kullanılarak genişletme işlemi uygulanmıştır.</a:t>
            </a:r>
            <a:endParaRPr lang="tr-TR"/>
          </a:p>
          <a:p>
            <a:endParaRPr lang="tr-TR">
              <a:ea typeface="+mn-lt"/>
              <a:cs typeface="+mn-lt"/>
            </a:endParaRPr>
          </a:p>
          <a:p>
            <a:r>
              <a:rPr lang="tr-TR">
                <a:ea typeface="+mn-lt"/>
                <a:cs typeface="+mn-lt"/>
              </a:rPr>
              <a:t>Sonra, Denklem (2) ile verilen 6 × 6 maske kullanılarak 6 × 6’dan küçük boyuttaki gürültüyü gidermek için aşındırma işlemi yapılmıştır.</a:t>
            </a:r>
            <a:endParaRPr lang="tr-TR"/>
          </a:p>
          <a:p>
            <a:endParaRPr lang="tr-TR">
              <a:ea typeface="+mn-lt"/>
              <a:cs typeface="+mn-lt"/>
            </a:endParaRPr>
          </a:p>
          <a:p>
            <a:endParaRPr lang="tr-TR" b="1"/>
          </a:p>
          <a:p>
            <a:endParaRPr lang="tr-TR" b="1">
              <a:ea typeface="+mn-lt"/>
              <a:cs typeface="+mn-lt"/>
            </a:endParaRPr>
          </a:p>
          <a:p>
            <a:endParaRPr lang="tr-TR">
              <a:ea typeface="+mn-lt"/>
              <a:cs typeface="+mn-lt"/>
            </a:endParaRPr>
          </a:p>
        </p:txBody>
      </p:sp>
      <p:pic>
        <p:nvPicPr>
          <p:cNvPr id="4" name="Resim 3" descr="metin, yazı tipi, çizgi, beyaz içeren bir resim&#10;&#10;Açıklama otomatik olarak oluşturuldu">
            <a:extLst>
              <a:ext uri="{FF2B5EF4-FFF2-40B4-BE49-F238E27FC236}">
                <a16:creationId xmlns:a16="http://schemas.microsoft.com/office/drawing/2014/main" id="{EAA7EF60-A19A-F6AD-E041-A2F690B7F670}"/>
              </a:ext>
            </a:extLst>
          </p:cNvPr>
          <p:cNvPicPr>
            <a:picLocks noChangeAspect="1"/>
          </p:cNvPicPr>
          <p:nvPr/>
        </p:nvPicPr>
        <p:blipFill>
          <a:blip r:embed="rId2"/>
          <a:stretch>
            <a:fillRect/>
          </a:stretch>
        </p:blipFill>
        <p:spPr>
          <a:xfrm>
            <a:off x="3153826" y="4930796"/>
            <a:ext cx="4805671" cy="737136"/>
          </a:xfrm>
          <a:prstGeom prst="rect">
            <a:avLst/>
          </a:prstGeom>
        </p:spPr>
      </p:pic>
      <p:sp>
        <p:nvSpPr>
          <p:cNvPr id="6" name="Metin kutusu 5">
            <a:extLst>
              <a:ext uri="{FF2B5EF4-FFF2-40B4-BE49-F238E27FC236}">
                <a16:creationId xmlns:a16="http://schemas.microsoft.com/office/drawing/2014/main" id="{3EAF6FD4-EA05-9207-530F-D016EC8BD92F}"/>
              </a:ext>
            </a:extLst>
          </p:cNvPr>
          <p:cNvSpPr txBox="1"/>
          <p:nvPr/>
        </p:nvSpPr>
        <p:spPr>
          <a:xfrm>
            <a:off x="8401792" y="5123707"/>
            <a:ext cx="22389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t>Denklem(2)</a:t>
            </a:r>
          </a:p>
        </p:txBody>
      </p:sp>
    </p:spTree>
    <p:extLst>
      <p:ext uri="{BB962C8B-B14F-4D97-AF65-F5344CB8AC3E}">
        <p14:creationId xmlns:p14="http://schemas.microsoft.com/office/powerpoint/2010/main" val="3694845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F719FB-8EB7-892F-123C-A050A8CB4FF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78E612-FADE-7D61-9729-0D8F2653A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FED2483-C832-06E9-7F09-C0FF89BB51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D139DD6-F4A0-0EA9-F505-D760272A00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9DCE2FC-F7A5-9A0A-F21B-740CFC6A2E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A4C294-0C4D-BDE4-7FF7-F7ED788DB3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FBB343-E0F7-0C61-7F49-D6DFFE3628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1859F6C-8F26-E41B-1738-735C11ABC6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976D2C4-EC09-BF84-8420-F46D50B89C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751E64A-BE4A-1A61-A4F4-57BDEA9D7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2B8D54-AF41-CB8B-9778-FA5FE87333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4F346ED-30C8-7684-70B4-F058EE56E7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379DFB-201E-5190-9A94-AC59FED3E5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4EE1925-9460-B45E-F461-090346DE6A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2E11EA-BDF6-25C4-64B8-C114257976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66E0A09-1DBA-1186-FCFE-A70C73736A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FA88565-0DD1-055D-2250-B2E64A1A2D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CFEE1A8-1E58-C552-0D0F-80A55093A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A643070-3827-57D7-788E-466405308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5A81132-375E-B9FF-8093-7EF51A2EE1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4249A3A-EF56-4D03-348C-869F3C24F8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C71E3BC-E586-415A-39AA-8E15BED5D9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E1BA66E-6CE0-A1AD-B8B8-94E71451DF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BF90A1E-4EF0-6B20-7967-DA7D4EB60E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D9AE46F-3610-51BB-A99B-C97205476E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744AEBA-7645-EE79-C11F-2F36F48E34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FAB2FBB-9A2F-FF34-D936-F8E52EB6FB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6A3B2E-6933-891B-B61D-44DDB08BB9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A99E97D-ED01-044D-5690-1AA38DD953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EE68DDE-25D9-1E79-6E2E-0F692F764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2B976BF-FD9B-C19A-D4C7-ABD0A18B59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03F0B1B-100E-2651-248E-EB5F5E4010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D0FCED-675F-84A6-7148-1E6B34D26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ED244AC-F9A3-ABB1-7118-A8F77BBE92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B34EA4CA-1A52-3792-0C42-CF5BE43F8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0E485C95-FD0E-518B-CF6E-85B9024C7F07}"/>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F5321FE2-118E-F92A-72D1-8E889D2B5D14}"/>
              </a:ext>
            </a:extLst>
          </p:cNvPr>
          <p:cNvSpPr txBox="1"/>
          <p:nvPr/>
        </p:nvSpPr>
        <p:spPr>
          <a:xfrm>
            <a:off x="614134" y="779691"/>
            <a:ext cx="10399212"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a:ea typeface="+mn-lt"/>
                <a:cs typeface="+mn-lt"/>
              </a:rPr>
              <a:t>3-Bozulma Düzeltme</a:t>
            </a:r>
            <a:r>
              <a:rPr lang="tr-TR" sz="3600" b="1">
                <a:solidFill>
                  <a:srgbClr val="000000"/>
                </a:solidFill>
              </a:rPr>
              <a:t> :</a:t>
            </a:r>
            <a:endParaRPr lang="tr-TR" sz="3600" b="1"/>
          </a:p>
          <a:p>
            <a:pPr marL="0"/>
            <a:endParaRPr lang="tr-TR">
              <a:ea typeface="+mn-lt"/>
              <a:cs typeface="+mn-lt"/>
            </a:endParaRPr>
          </a:p>
          <a:p>
            <a:endParaRPr lang="tr-TR">
              <a:ea typeface="+mn-lt"/>
              <a:cs typeface="+mn-lt"/>
            </a:endParaRPr>
          </a:p>
          <a:p>
            <a:r>
              <a:rPr lang="tr-TR" b="1">
                <a:ea typeface="+mn-lt"/>
                <a:cs typeface="+mn-lt"/>
              </a:rPr>
              <a:t>3.2 </a:t>
            </a:r>
            <a:r>
              <a:rPr lang="tr-TR" b="1" err="1">
                <a:ea typeface="+mn-lt"/>
                <a:cs typeface="+mn-lt"/>
              </a:rPr>
              <a:t>Morphology</a:t>
            </a:r>
            <a:r>
              <a:rPr lang="tr-TR" b="1">
                <a:ea typeface="+mn-lt"/>
                <a:cs typeface="+mn-lt"/>
              </a:rPr>
              <a:t> :</a:t>
            </a:r>
          </a:p>
          <a:p>
            <a:endParaRPr lang="tr-TR" b="1">
              <a:ea typeface="+mn-lt"/>
              <a:cs typeface="+mn-lt"/>
            </a:endParaRPr>
          </a:p>
          <a:p>
            <a:endParaRPr lang="tr-TR" b="1">
              <a:ea typeface="+mn-lt"/>
              <a:cs typeface="+mn-lt"/>
            </a:endParaRPr>
          </a:p>
          <a:p>
            <a:endParaRPr lang="tr-TR" b="1">
              <a:ea typeface="+mn-lt"/>
              <a:cs typeface="+mn-lt"/>
            </a:endParaRPr>
          </a:p>
          <a:p>
            <a:endParaRPr lang="tr-TR" b="1">
              <a:ea typeface="+mn-lt"/>
              <a:cs typeface="+mn-lt"/>
            </a:endParaRPr>
          </a:p>
          <a:p>
            <a:endParaRPr lang="tr-TR" b="1">
              <a:ea typeface="+mn-lt"/>
              <a:cs typeface="+mn-lt"/>
            </a:endParaRPr>
          </a:p>
          <a:p>
            <a:endParaRPr lang="tr-TR" b="1">
              <a:ea typeface="+mn-lt"/>
              <a:cs typeface="+mn-lt"/>
            </a:endParaRPr>
          </a:p>
          <a:p>
            <a:endParaRPr lang="tr-TR" b="1">
              <a:ea typeface="+mn-lt"/>
              <a:cs typeface="+mn-lt"/>
            </a:endParaRPr>
          </a:p>
          <a:p>
            <a:endParaRPr lang="tr-TR">
              <a:ea typeface="+mn-lt"/>
              <a:cs typeface="+mn-lt"/>
            </a:endParaRPr>
          </a:p>
          <a:p>
            <a:endParaRPr lang="tr-TR">
              <a:ea typeface="+mn-lt"/>
              <a:cs typeface="+mn-lt"/>
            </a:endParaRPr>
          </a:p>
          <a:p>
            <a:endParaRPr lang="tr-TR">
              <a:ea typeface="+mn-lt"/>
              <a:cs typeface="+mn-lt"/>
            </a:endParaRPr>
          </a:p>
          <a:p>
            <a:r>
              <a:rPr lang="tr-TR">
                <a:ea typeface="+mn-lt"/>
                <a:cs typeface="+mn-lt"/>
              </a:rPr>
              <a:t>Ardından, morfolojik işlemin sonucunda elde edilen görüntüdeki sınır çizgisi, Şekil 6’da gösterildiği gibi düz çizgiye yakın görünür.</a:t>
            </a:r>
            <a:endParaRPr lang="tr-TR"/>
          </a:p>
          <a:p>
            <a:endParaRPr lang="tr-TR"/>
          </a:p>
          <a:p>
            <a:endParaRPr lang="tr-TR">
              <a:ea typeface="+mn-lt"/>
              <a:cs typeface="+mn-lt"/>
            </a:endParaRPr>
          </a:p>
          <a:p>
            <a:endParaRPr lang="tr-TR" b="1"/>
          </a:p>
          <a:p>
            <a:endParaRPr lang="tr-TR" b="1">
              <a:ea typeface="+mn-lt"/>
              <a:cs typeface="+mn-lt"/>
            </a:endParaRPr>
          </a:p>
          <a:p>
            <a:endParaRPr lang="tr-TR">
              <a:ea typeface="+mn-lt"/>
              <a:cs typeface="+mn-lt"/>
            </a:endParaRPr>
          </a:p>
        </p:txBody>
      </p:sp>
      <p:pic>
        <p:nvPicPr>
          <p:cNvPr id="5" name="Resim 4" descr="metin, yazı tipi, grafik tasarım, ekran görüntüsü içeren bir resim&#10;&#10;Açıklama otomatik olarak oluşturuldu">
            <a:extLst>
              <a:ext uri="{FF2B5EF4-FFF2-40B4-BE49-F238E27FC236}">
                <a16:creationId xmlns:a16="http://schemas.microsoft.com/office/drawing/2014/main" id="{96B241C9-67CD-F700-7872-8D471CDE78E8}"/>
              </a:ext>
            </a:extLst>
          </p:cNvPr>
          <p:cNvPicPr>
            <a:picLocks noChangeAspect="1"/>
          </p:cNvPicPr>
          <p:nvPr/>
        </p:nvPicPr>
        <p:blipFill>
          <a:blip r:embed="rId2"/>
          <a:stretch>
            <a:fillRect/>
          </a:stretch>
        </p:blipFill>
        <p:spPr>
          <a:xfrm>
            <a:off x="2563091" y="2308654"/>
            <a:ext cx="6096000" cy="2240692"/>
          </a:xfrm>
          <a:prstGeom prst="rect">
            <a:avLst/>
          </a:prstGeom>
        </p:spPr>
      </p:pic>
    </p:spTree>
    <p:extLst>
      <p:ext uri="{BB962C8B-B14F-4D97-AF65-F5344CB8AC3E}">
        <p14:creationId xmlns:p14="http://schemas.microsoft.com/office/powerpoint/2010/main" val="1915613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43051D-5D90-F22C-43D2-EB646BAD6D36}"/>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19DA8C-E5E6-0168-1884-85E1599FE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8F410FA-445A-06DC-1366-B17304F37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87571AD-0895-C1E7-5F0B-C39D13BB3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86E68C1-F829-1F57-BDCE-5DB47D5AF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BC3DE92-FDF6-F603-56D4-ABF61E086C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F900DB-8D72-D767-CD16-D65EADBBD4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4DD674-23D3-B833-AE77-C0B9F74CA0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FD07F4B-2369-20B5-7EE6-99DCF61C4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6F3CCDB-1349-99B7-10FA-1EF814685E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578850-B71F-F245-E1AE-94DBB1FBE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4EDA840-743D-B6D5-957A-E4EA379FC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290971-0212-A124-407E-4239BFE7A4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2747075-8EBB-73C2-A9C3-45DFDA95D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4F66C1D-DD57-42F0-F686-49244279B6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639CDD-95F0-B626-6352-4805A5B61B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8A6A5A-0FC7-6997-138B-9ED30A1CAE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F221F1C-2F98-BFC3-13F9-75C6C9FF8B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409FC67-0906-C0CF-5E20-364CDCAE30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1DAFE66-2710-A0A9-2E40-4790BB7B2A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1A34E-96C8-7102-447D-6062BB94DE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45CC00-C560-F628-8872-2901986361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FCD631-3A6B-03F3-2A00-BEE60C78EE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88036D-74B9-D169-3FD5-898BEB26E9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3D79EC5-7239-F50D-3090-F6461D50BE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8B8B483-F919-2E30-52E0-E8D6885B78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80578E2-3022-443A-F326-7334872A8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79A68B2-3D88-D7E7-5A07-384EB824E6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A60946C-6273-2575-5E92-1A78D7A387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FD60809-CE29-91C9-9D6B-5AD49D63F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EAD5108-D9DB-B406-E1A9-F31FE835F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AB85AF7-2544-EDA6-554B-5E82DC802D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9696468-B536-7277-DE8B-90F364F33C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8E6925-3E56-D609-B3D4-1C02C53DD6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B5B56D6D-676D-1A33-28A7-EA434CD98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6749719D-BA6E-E2C2-5AE4-FA276EBFA7AF}"/>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E91EC371-C607-85A3-5080-A9C3900509EA}"/>
              </a:ext>
            </a:extLst>
          </p:cNvPr>
          <p:cNvSpPr txBox="1"/>
          <p:nvPr/>
        </p:nvSpPr>
        <p:spPr>
          <a:xfrm>
            <a:off x="614134" y="779691"/>
            <a:ext cx="10399212"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a:ea typeface="+mn-lt"/>
                <a:cs typeface="+mn-lt"/>
              </a:rPr>
              <a:t>3-Bozulma Düzeltme</a:t>
            </a:r>
            <a:r>
              <a:rPr lang="tr-TR" sz="3600" b="1">
                <a:solidFill>
                  <a:srgbClr val="000000"/>
                </a:solidFill>
              </a:rPr>
              <a:t> :</a:t>
            </a:r>
            <a:endParaRPr lang="tr-TR" sz="3600" b="1"/>
          </a:p>
          <a:p>
            <a:pPr marL="0"/>
            <a:endParaRPr lang="tr-TR">
              <a:ea typeface="+mn-lt"/>
              <a:cs typeface="+mn-lt"/>
            </a:endParaRPr>
          </a:p>
          <a:p>
            <a:endParaRPr lang="tr-TR">
              <a:ea typeface="+mn-lt"/>
              <a:cs typeface="+mn-lt"/>
            </a:endParaRPr>
          </a:p>
          <a:p>
            <a:r>
              <a:rPr lang="tr-TR" b="1">
                <a:ea typeface="+mn-lt"/>
                <a:cs typeface="+mn-lt"/>
              </a:rPr>
              <a:t>3.3 RANSAC (</a:t>
            </a:r>
            <a:r>
              <a:rPr lang="tr-TR" b="1" err="1">
                <a:ea typeface="+mn-lt"/>
                <a:cs typeface="+mn-lt"/>
              </a:rPr>
              <a:t>Random</a:t>
            </a:r>
            <a:r>
              <a:rPr lang="tr-TR" b="1">
                <a:ea typeface="+mn-lt"/>
                <a:cs typeface="+mn-lt"/>
              </a:rPr>
              <a:t> </a:t>
            </a:r>
            <a:r>
              <a:rPr lang="tr-TR" b="1" err="1">
                <a:ea typeface="+mn-lt"/>
                <a:cs typeface="+mn-lt"/>
              </a:rPr>
              <a:t>Sample</a:t>
            </a:r>
            <a:r>
              <a:rPr lang="tr-TR" b="1">
                <a:ea typeface="+mn-lt"/>
                <a:cs typeface="+mn-lt"/>
              </a:rPr>
              <a:t> </a:t>
            </a:r>
            <a:r>
              <a:rPr lang="tr-TR" b="1" err="1">
                <a:ea typeface="+mn-lt"/>
                <a:cs typeface="+mn-lt"/>
              </a:rPr>
              <a:t>Consensus</a:t>
            </a:r>
            <a:r>
              <a:rPr lang="tr-TR" b="1">
                <a:ea typeface="+mn-lt"/>
                <a:cs typeface="+mn-lt"/>
              </a:rPr>
              <a:t>) :</a:t>
            </a:r>
          </a:p>
          <a:p>
            <a:endParaRPr lang="tr-TR" b="1">
              <a:ea typeface="+mn-lt"/>
              <a:cs typeface="+mn-lt"/>
            </a:endParaRPr>
          </a:p>
          <a:p>
            <a:r>
              <a:rPr lang="tr-TR">
                <a:ea typeface="+mn-lt"/>
                <a:cs typeface="+mn-lt"/>
              </a:rPr>
              <a:t>Morfolojik işlemden sonra, plaka alanına karşılık gelen dörtgeni tespit etmek için RANSAC algoritması kullanılmıştır.</a:t>
            </a:r>
            <a:endParaRPr lang="tr-TR"/>
          </a:p>
          <a:p>
            <a:endParaRPr lang="tr-TR" b="1">
              <a:ea typeface="+mn-lt"/>
              <a:cs typeface="+mn-lt"/>
            </a:endParaRPr>
          </a:p>
          <a:p>
            <a:endParaRPr lang="tr-TR" b="1">
              <a:ea typeface="+mn-lt"/>
              <a:cs typeface="+mn-lt"/>
            </a:endParaRPr>
          </a:p>
          <a:p>
            <a:endParaRPr lang="tr-TR" b="1">
              <a:ea typeface="+mn-lt"/>
              <a:cs typeface="+mn-lt"/>
            </a:endParaRPr>
          </a:p>
          <a:p>
            <a:endParaRPr lang="tr-TR" b="1">
              <a:ea typeface="+mn-lt"/>
              <a:cs typeface="+mn-lt"/>
            </a:endParaRPr>
          </a:p>
          <a:p>
            <a:endParaRPr lang="tr-TR" b="1">
              <a:ea typeface="+mn-lt"/>
              <a:cs typeface="+mn-lt"/>
            </a:endParaRPr>
          </a:p>
          <a:p>
            <a:endParaRPr lang="tr-TR" b="1">
              <a:ea typeface="+mn-lt"/>
              <a:cs typeface="+mn-lt"/>
            </a:endParaRPr>
          </a:p>
          <a:p>
            <a:endParaRPr lang="tr-TR" b="1">
              <a:ea typeface="+mn-lt"/>
              <a:cs typeface="+mn-lt"/>
            </a:endParaRPr>
          </a:p>
          <a:p>
            <a:endParaRPr lang="tr-TR">
              <a:ea typeface="+mn-lt"/>
              <a:cs typeface="+mn-lt"/>
            </a:endParaRPr>
          </a:p>
          <a:p>
            <a:endParaRPr lang="tr-TR">
              <a:ea typeface="+mn-lt"/>
              <a:cs typeface="+mn-lt"/>
            </a:endParaRPr>
          </a:p>
          <a:p>
            <a:endParaRPr lang="tr-TR">
              <a:ea typeface="+mn-lt"/>
              <a:cs typeface="+mn-lt"/>
            </a:endParaRPr>
          </a:p>
          <a:p>
            <a:endParaRPr lang="tr-TR"/>
          </a:p>
          <a:p>
            <a:endParaRPr lang="tr-TR"/>
          </a:p>
          <a:p>
            <a:endParaRPr lang="tr-TR">
              <a:ea typeface="+mn-lt"/>
              <a:cs typeface="+mn-lt"/>
            </a:endParaRPr>
          </a:p>
          <a:p>
            <a:endParaRPr lang="tr-TR" b="1"/>
          </a:p>
          <a:p>
            <a:endParaRPr lang="tr-TR" b="1">
              <a:ea typeface="+mn-lt"/>
              <a:cs typeface="+mn-lt"/>
            </a:endParaRPr>
          </a:p>
          <a:p>
            <a:endParaRPr lang="tr-TR">
              <a:ea typeface="+mn-lt"/>
              <a:cs typeface="+mn-lt"/>
            </a:endParaRPr>
          </a:p>
        </p:txBody>
      </p:sp>
      <p:pic>
        <p:nvPicPr>
          <p:cNvPr id="4" name="Resim 3" descr="metin, ekran görüntüsü, yazı tipi, grafik içeren bir resim&#10;&#10;Açıklama otomatik olarak oluşturuldu">
            <a:extLst>
              <a:ext uri="{FF2B5EF4-FFF2-40B4-BE49-F238E27FC236}">
                <a16:creationId xmlns:a16="http://schemas.microsoft.com/office/drawing/2014/main" id="{C820D472-A84B-8ACE-E24D-CC7563B98118}"/>
              </a:ext>
            </a:extLst>
          </p:cNvPr>
          <p:cNvPicPr>
            <a:picLocks noChangeAspect="1"/>
          </p:cNvPicPr>
          <p:nvPr/>
        </p:nvPicPr>
        <p:blipFill>
          <a:blip r:embed="rId2"/>
          <a:stretch>
            <a:fillRect/>
          </a:stretch>
        </p:blipFill>
        <p:spPr>
          <a:xfrm>
            <a:off x="2543299" y="3490095"/>
            <a:ext cx="6096000" cy="2272668"/>
          </a:xfrm>
          <a:prstGeom prst="rect">
            <a:avLst/>
          </a:prstGeom>
        </p:spPr>
      </p:pic>
    </p:spTree>
    <p:extLst>
      <p:ext uri="{BB962C8B-B14F-4D97-AF65-F5344CB8AC3E}">
        <p14:creationId xmlns:p14="http://schemas.microsoft.com/office/powerpoint/2010/main" val="3127697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799AE2-48B5-7127-C61D-213B8914841A}"/>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0564B60-1A97-7077-C9BD-2ADB62042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74E8CCF-0FE5-FA07-FDAC-1A8BCCF717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4144043E-EFEE-C61D-3314-4516A5A88E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0100D01-142D-CB77-A2C2-07357C2A5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266A010-76B4-1116-AF34-F1C97CF23A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3EAD3B-327B-BE85-0A16-D9FAFCD619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9B4952F-C958-C7CF-F9AC-765495099D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92C4D0E-49CD-F85D-1D9D-160C17A02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DD1D410-440E-D785-51C9-F8822DA58D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39C524-0434-E6E0-E11C-6CC08E0DA1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E3DD0C-CAD4-D471-E370-57D8680179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ACAC07-700C-7825-5F0F-1A67951DEE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BB46F90-DCBD-CB9B-34B9-AB00C55C78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91DEB33-9754-91AA-D833-D43A38CCC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4D236C6-8BE2-9F90-BC29-121698F204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5FE1A2A-1A2F-780C-8561-AF943F323B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A6035DB-979F-AA86-F657-7734CA4BE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012D400-CBAB-5F0E-A9CD-953A117F6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05D7C8-3773-CC71-C0DA-3346F6178F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0AFCAA4-60A7-A0AF-6706-CB9C5FBB9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E4968AB-5A43-63F8-5496-5F33C2E28D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F7D0A8-CD1F-A852-8BE9-6661A05B09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016F1BE-D93D-0B76-AE26-7AB1347D0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77F0CA-366C-BD30-74CA-A34916F58B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6CBF16-1A95-C58E-6841-3475EE9AF4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16B59C-C55D-8AFC-AFF5-61FF9D113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FC4CE61-5944-9856-D604-3E721972E5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AEC46CE-077C-85BC-2C9F-82A5D454AD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1C7F7A8-DB76-887A-F838-C39C813EF5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153D951-A44E-4E18-2E3B-FA6D80B7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7A389D2-18B1-9553-DF1E-7E57929BAB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75459CA-DCF6-8666-53DD-9D82DCF254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469AC82-2065-281D-BAB7-907C299220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C852640F-1DED-EAAE-7B3B-E69C0454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7CC683BC-25BB-9587-D5D8-3C69AFB01FE1}"/>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9B399F03-7F8F-3C40-064A-162F2F78565B}"/>
              </a:ext>
            </a:extLst>
          </p:cNvPr>
          <p:cNvSpPr txBox="1"/>
          <p:nvPr/>
        </p:nvSpPr>
        <p:spPr>
          <a:xfrm>
            <a:off x="614134" y="779691"/>
            <a:ext cx="10399212" cy="81253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a:ea typeface="+mn-lt"/>
                <a:cs typeface="+mn-lt"/>
              </a:rPr>
              <a:t>3-Bozulma Düzeltme</a:t>
            </a:r>
            <a:r>
              <a:rPr lang="tr-TR" sz="3600" b="1">
                <a:solidFill>
                  <a:srgbClr val="000000"/>
                </a:solidFill>
              </a:rPr>
              <a:t> :</a:t>
            </a:r>
            <a:endParaRPr lang="tr-TR" sz="3600" b="1"/>
          </a:p>
          <a:p>
            <a:pPr marL="0"/>
            <a:endParaRPr lang="tr-TR">
              <a:ea typeface="+mn-lt"/>
              <a:cs typeface="+mn-lt"/>
            </a:endParaRPr>
          </a:p>
          <a:p>
            <a:endParaRPr lang="tr-TR">
              <a:ea typeface="+mn-lt"/>
              <a:cs typeface="+mn-lt"/>
            </a:endParaRPr>
          </a:p>
          <a:p>
            <a:r>
              <a:rPr lang="tr-TR" b="1">
                <a:ea typeface="+mn-lt"/>
                <a:cs typeface="+mn-lt"/>
              </a:rPr>
              <a:t>3.3 RANSAC (</a:t>
            </a:r>
            <a:r>
              <a:rPr lang="tr-TR" b="1" err="1">
                <a:ea typeface="+mn-lt"/>
                <a:cs typeface="+mn-lt"/>
              </a:rPr>
              <a:t>Random</a:t>
            </a:r>
            <a:r>
              <a:rPr lang="tr-TR" b="1">
                <a:ea typeface="+mn-lt"/>
                <a:cs typeface="+mn-lt"/>
              </a:rPr>
              <a:t> </a:t>
            </a:r>
            <a:r>
              <a:rPr lang="tr-TR" b="1" err="1">
                <a:ea typeface="+mn-lt"/>
                <a:cs typeface="+mn-lt"/>
              </a:rPr>
              <a:t>Sample</a:t>
            </a:r>
            <a:r>
              <a:rPr lang="tr-TR" b="1">
                <a:ea typeface="+mn-lt"/>
                <a:cs typeface="+mn-lt"/>
              </a:rPr>
              <a:t> </a:t>
            </a:r>
            <a:r>
              <a:rPr lang="tr-TR" b="1" err="1">
                <a:ea typeface="+mn-lt"/>
                <a:cs typeface="+mn-lt"/>
              </a:rPr>
              <a:t>Consensus</a:t>
            </a:r>
            <a:r>
              <a:rPr lang="tr-TR" b="1">
                <a:ea typeface="+mn-lt"/>
                <a:cs typeface="+mn-lt"/>
              </a:rPr>
              <a:t>) :</a:t>
            </a:r>
            <a:endParaRPr lang="tr-TR"/>
          </a:p>
          <a:p>
            <a:endParaRPr lang="tr-TR" b="1">
              <a:ea typeface="+mn-lt"/>
              <a:cs typeface="+mn-lt"/>
            </a:endParaRPr>
          </a:p>
          <a:p>
            <a:r>
              <a:rPr lang="tr-TR">
                <a:ea typeface="+mn-lt"/>
                <a:cs typeface="+mn-lt"/>
              </a:rPr>
              <a:t>Sonraki adım, plaka şeklindeki dikdörtgenin köşelerinin açısını ölçmektir.</a:t>
            </a:r>
            <a:endParaRPr lang="tr-TR"/>
          </a:p>
          <a:p>
            <a:endParaRPr lang="tr-TR">
              <a:ea typeface="+mn-lt"/>
              <a:cs typeface="+mn-lt"/>
            </a:endParaRPr>
          </a:p>
          <a:p>
            <a:r>
              <a:rPr lang="tr-TR">
                <a:ea typeface="+mn-lt"/>
                <a:cs typeface="+mn-lt"/>
              </a:rPr>
              <a:t>Bu kare köşesi 90◦ değilse, plakanın bozulduğunu belirler ve perspektif dönüşümünü gerçekleştirir.</a:t>
            </a:r>
            <a:endParaRPr lang="tr-TR"/>
          </a:p>
          <a:p>
            <a:endParaRPr lang="tr-TR">
              <a:ea typeface="+mn-lt"/>
              <a:cs typeface="+mn-lt"/>
            </a:endParaRPr>
          </a:p>
          <a:p>
            <a:r>
              <a:rPr lang="tr-TR">
                <a:ea typeface="+mn-lt"/>
                <a:cs typeface="+mn-lt"/>
              </a:rPr>
              <a:t>Şekil 8, plaka kenarının açısını ölçen görüntüyü göstermektedir.</a:t>
            </a:r>
            <a:endParaRPr lang="tr-TR"/>
          </a:p>
          <a:p>
            <a:endParaRPr lang="tr-TR">
              <a:ea typeface="+mn-lt"/>
              <a:cs typeface="+mn-lt"/>
            </a:endParaRPr>
          </a:p>
          <a:p>
            <a:endParaRPr lang="tr-TR">
              <a:ea typeface="+mn-lt"/>
              <a:cs typeface="+mn-lt"/>
            </a:endParaRPr>
          </a:p>
          <a:p>
            <a:endParaRPr lang="tr-TR" b="1">
              <a:ea typeface="+mn-lt"/>
              <a:cs typeface="+mn-lt"/>
            </a:endParaRPr>
          </a:p>
          <a:p>
            <a:endParaRPr lang="tr-TR" b="1">
              <a:ea typeface="+mn-lt"/>
              <a:cs typeface="+mn-lt"/>
            </a:endParaRPr>
          </a:p>
          <a:p>
            <a:endParaRPr lang="tr-TR" b="1">
              <a:ea typeface="+mn-lt"/>
              <a:cs typeface="+mn-lt"/>
            </a:endParaRPr>
          </a:p>
          <a:p>
            <a:endParaRPr lang="tr-TR" b="1">
              <a:ea typeface="+mn-lt"/>
              <a:cs typeface="+mn-lt"/>
            </a:endParaRPr>
          </a:p>
          <a:p>
            <a:endParaRPr lang="tr-TR" b="1">
              <a:ea typeface="+mn-lt"/>
              <a:cs typeface="+mn-lt"/>
            </a:endParaRPr>
          </a:p>
          <a:p>
            <a:endParaRPr lang="tr-TR" b="1">
              <a:ea typeface="+mn-lt"/>
              <a:cs typeface="+mn-lt"/>
            </a:endParaRPr>
          </a:p>
          <a:p>
            <a:endParaRPr lang="tr-TR" b="1">
              <a:ea typeface="+mn-lt"/>
              <a:cs typeface="+mn-lt"/>
            </a:endParaRPr>
          </a:p>
          <a:p>
            <a:endParaRPr lang="tr-TR">
              <a:ea typeface="+mn-lt"/>
              <a:cs typeface="+mn-lt"/>
            </a:endParaRPr>
          </a:p>
          <a:p>
            <a:endParaRPr lang="tr-TR"/>
          </a:p>
          <a:p>
            <a:endParaRPr lang="tr-TR"/>
          </a:p>
          <a:p>
            <a:endParaRPr lang="tr-TR">
              <a:ea typeface="+mn-lt"/>
              <a:cs typeface="+mn-lt"/>
            </a:endParaRPr>
          </a:p>
          <a:p>
            <a:endParaRPr lang="tr-TR"/>
          </a:p>
          <a:p>
            <a:endParaRPr lang="tr-TR">
              <a:ea typeface="+mn-lt"/>
              <a:cs typeface="+mn-lt"/>
            </a:endParaRPr>
          </a:p>
          <a:p>
            <a:endParaRPr lang="tr-TR" b="1">
              <a:ea typeface="+mn-lt"/>
              <a:cs typeface="+mn-lt"/>
            </a:endParaRPr>
          </a:p>
          <a:p>
            <a:endParaRPr lang="tr-TR" b="1">
              <a:ea typeface="+mn-lt"/>
              <a:cs typeface="+mn-lt"/>
            </a:endParaRPr>
          </a:p>
          <a:p>
            <a:endParaRPr lang="tr-TR">
              <a:ea typeface="+mn-lt"/>
              <a:cs typeface="+mn-lt"/>
            </a:endParaRPr>
          </a:p>
        </p:txBody>
      </p:sp>
      <p:pic>
        <p:nvPicPr>
          <p:cNvPr id="5" name="Resim 4" descr="metin, ekran görüntüsü, saat, grafik içeren bir resim&#10;&#10;Açıklama otomatik olarak oluşturuldu">
            <a:extLst>
              <a:ext uri="{FF2B5EF4-FFF2-40B4-BE49-F238E27FC236}">
                <a16:creationId xmlns:a16="http://schemas.microsoft.com/office/drawing/2014/main" id="{DFDD6EF7-F568-D917-4D53-D7248D79C5B0}"/>
              </a:ext>
            </a:extLst>
          </p:cNvPr>
          <p:cNvPicPr>
            <a:picLocks noChangeAspect="1"/>
          </p:cNvPicPr>
          <p:nvPr/>
        </p:nvPicPr>
        <p:blipFill>
          <a:blip r:embed="rId2"/>
          <a:stretch>
            <a:fillRect/>
          </a:stretch>
        </p:blipFill>
        <p:spPr>
          <a:xfrm>
            <a:off x="2766164" y="4092775"/>
            <a:ext cx="6096000" cy="2304997"/>
          </a:xfrm>
          <a:prstGeom prst="rect">
            <a:avLst/>
          </a:prstGeom>
        </p:spPr>
      </p:pic>
    </p:spTree>
    <p:extLst>
      <p:ext uri="{BB962C8B-B14F-4D97-AF65-F5344CB8AC3E}">
        <p14:creationId xmlns:p14="http://schemas.microsoft.com/office/powerpoint/2010/main" val="1987002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CA247D-0DBE-CF35-9D73-338BC5F0F74D}"/>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59C10E-B135-D24A-94EC-F657B3CB5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AF275BB-C877-1F51-EB65-883548EC85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AF8F2811-EF60-E69E-9E20-62DA69076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8A43C1A-7B61-FD75-39C0-64733497C3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560EA64-5F22-9A52-BF23-1134BBF237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6378F2B-D2DD-6748-F538-2D10C25653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3923A39-047B-B3A4-7C4A-1317EF69F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9B3A373-A9FD-EE6E-982F-77972DAD5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77EEA0D-D8A6-F23B-D33B-B5E05E270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54CB028-F13F-D469-3FDC-A90A51C3AE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68B5CE5-DB45-911B-1A60-15AC44D6BA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D0C3EBA-E35D-BDFE-96E9-1677FA62D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E328809-9687-85BB-7690-9905616683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2D24B3D-E72F-3F70-4662-F9ED10A730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FBDC62F-248F-01C5-E6F5-5350A9347E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407D3FB-9A89-AF75-5369-FDFC6B29A5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C2745D-4211-DF98-F66E-0EBFD6A9DA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81E1B6E-367B-8176-2527-CEA94DACF2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65D001C-8021-CCC6-99B3-9122A9AD89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2EEF8A3-75CB-5E6C-42D3-FA672C2F8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AD57708-7B7A-57B3-FA43-0DA9833C92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0630FE1-3831-101F-0D4C-745EA86726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5B613A7-F25F-7B25-E7C9-1F9413572D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60628B3-5219-A728-F187-EF3463862E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0E9450C-3971-A333-AF2B-1ADB4AF537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993FFC8-959F-A376-921A-631847910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705C065-8F07-5D8A-B530-4F5BEEF581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6D1E0B-047A-ED0E-8D04-58B41C6AAA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DA4A5C2-493B-2CB1-41C6-0FFF2FAE75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6D348F4-9CBC-D9B2-62C3-7EEA2F6732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F67D5B6-536C-2C87-0ED3-C8622F191F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1A8CACE-3941-BD8B-EFAF-473F20A0D4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E2DC19C-7B98-6163-0AD1-C1B6EE79E4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34FA7ADF-ED88-6356-A3FB-A8E0B62F8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821079DF-0E0F-61F7-7EA4-12BEB36084D9}"/>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4B38EE2C-DEA8-7B91-2C75-295AFBE2231D}"/>
              </a:ext>
            </a:extLst>
          </p:cNvPr>
          <p:cNvSpPr txBox="1"/>
          <p:nvPr/>
        </p:nvSpPr>
        <p:spPr>
          <a:xfrm>
            <a:off x="614134" y="779691"/>
            <a:ext cx="10399212" cy="92332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a:ea typeface="+mn-lt"/>
                <a:cs typeface="+mn-lt"/>
              </a:rPr>
              <a:t>3-Bozulma Düzeltme</a:t>
            </a:r>
            <a:r>
              <a:rPr lang="tr-TR" sz="3600" b="1">
                <a:solidFill>
                  <a:srgbClr val="000000"/>
                </a:solidFill>
              </a:rPr>
              <a:t> :</a:t>
            </a:r>
            <a:endParaRPr lang="tr-TR" sz="3600" b="1"/>
          </a:p>
          <a:p>
            <a:pPr marL="0"/>
            <a:endParaRPr lang="tr-TR">
              <a:ea typeface="+mn-lt"/>
              <a:cs typeface="+mn-lt"/>
            </a:endParaRPr>
          </a:p>
          <a:p>
            <a:endParaRPr lang="tr-TR">
              <a:ea typeface="+mn-lt"/>
              <a:cs typeface="+mn-lt"/>
            </a:endParaRPr>
          </a:p>
          <a:p>
            <a:r>
              <a:rPr lang="tr-TR" b="1">
                <a:ea typeface="+mn-lt"/>
                <a:cs typeface="+mn-lt"/>
              </a:rPr>
              <a:t>3.4 </a:t>
            </a:r>
            <a:r>
              <a:rPr lang="tr-TR" b="1" err="1">
                <a:ea typeface="+mn-lt"/>
                <a:cs typeface="+mn-lt"/>
              </a:rPr>
              <a:t>Perspective</a:t>
            </a:r>
            <a:r>
              <a:rPr lang="tr-TR" b="1">
                <a:ea typeface="+mn-lt"/>
                <a:cs typeface="+mn-lt"/>
              </a:rPr>
              <a:t> </a:t>
            </a:r>
            <a:r>
              <a:rPr lang="tr-TR" b="1" err="1">
                <a:ea typeface="+mn-lt"/>
                <a:cs typeface="+mn-lt"/>
              </a:rPr>
              <a:t>Transformation</a:t>
            </a:r>
            <a:r>
              <a:rPr lang="tr-TR" b="1">
                <a:ea typeface="+mn-lt"/>
                <a:cs typeface="+mn-lt"/>
              </a:rPr>
              <a:t> (Perspektif Dönüşümü):</a:t>
            </a:r>
            <a:endParaRPr lang="tr-TR"/>
          </a:p>
          <a:p>
            <a:pPr marL="285750" indent="-285750">
              <a:buFont typeface="Arial"/>
              <a:buChar char="•"/>
            </a:pPr>
            <a:endParaRPr lang="tr-TR" b="1">
              <a:ea typeface="+mn-lt"/>
              <a:cs typeface="+mn-lt"/>
            </a:endParaRPr>
          </a:p>
          <a:p>
            <a:pPr marL="285750" indent="-285750">
              <a:buFont typeface="Arial"/>
              <a:buChar char="•"/>
            </a:pPr>
            <a:r>
              <a:rPr lang="tr-TR">
                <a:ea typeface="+mn-lt"/>
                <a:cs typeface="+mn-lt"/>
              </a:rPr>
              <a:t>Görüntüye yansıtılan şekil, nesne ve kamera düzlemlerinin açısına bağlı olarak farklı görünür.</a:t>
            </a:r>
          </a:p>
          <a:p>
            <a:pPr marL="285750" indent="-285750">
              <a:buFont typeface="Arial"/>
              <a:buChar char="•"/>
            </a:pPr>
            <a:endParaRPr lang="tr-TR">
              <a:ea typeface="+mn-lt"/>
              <a:cs typeface="+mn-lt"/>
            </a:endParaRPr>
          </a:p>
          <a:p>
            <a:pPr marL="285750" indent="-285750">
              <a:buFont typeface="Arial"/>
              <a:buChar char="•"/>
            </a:pPr>
            <a:r>
              <a:rPr lang="tr-TR">
                <a:ea typeface="+mn-lt"/>
                <a:cs typeface="+mn-lt"/>
              </a:rPr>
              <a:t>Bu iki düzlemi eşlemek için projeksiyon dönüşümü kullanılır.</a:t>
            </a:r>
          </a:p>
          <a:p>
            <a:pPr marL="285750" indent="-285750">
              <a:buFont typeface="Arial"/>
              <a:buChar char="•"/>
            </a:pPr>
            <a:endParaRPr lang="tr-TR">
              <a:ea typeface="+mn-lt"/>
              <a:cs typeface="+mn-lt"/>
            </a:endParaRPr>
          </a:p>
          <a:p>
            <a:pPr marL="285750" indent="-285750">
              <a:buFont typeface="Arial"/>
              <a:buChar char="•"/>
            </a:pPr>
            <a:r>
              <a:rPr lang="tr-TR">
                <a:ea typeface="+mn-lt"/>
                <a:cs typeface="+mn-lt"/>
              </a:rPr>
              <a:t>Eğer üç nokta bir doğru üzerinde yer alıyorsa, projeksiyon dönüşümünden sonra üç nokta doğru üzerine yerleştirilir.</a:t>
            </a:r>
            <a:endParaRPr lang="tr-TR"/>
          </a:p>
          <a:p>
            <a:pPr marL="285750" indent="-285750">
              <a:buFont typeface="Arial"/>
              <a:buChar char="•"/>
            </a:pPr>
            <a:endParaRPr lang="tr-TR">
              <a:ea typeface="+mn-lt"/>
              <a:cs typeface="+mn-lt"/>
            </a:endParaRPr>
          </a:p>
          <a:p>
            <a:pPr marL="285750" indent="-285750">
              <a:buFont typeface="Arial"/>
              <a:buChar char="•"/>
            </a:pPr>
            <a:r>
              <a:rPr lang="tr-TR">
                <a:ea typeface="+mn-lt"/>
                <a:cs typeface="+mn-lt"/>
              </a:rPr>
              <a:t>Projeksiyon dönüşümü, Denklem (5) ile ifade edilen bir doğrusal dönüşümdür.</a:t>
            </a:r>
          </a:p>
          <a:p>
            <a:pPr marL="285750" indent="-285750">
              <a:buFont typeface="Arial"/>
              <a:buChar char="•"/>
            </a:pPr>
            <a:endParaRPr lang="tr-TR">
              <a:ea typeface="+mn-lt"/>
              <a:cs typeface="+mn-lt"/>
            </a:endParaRPr>
          </a:p>
          <a:p>
            <a:endParaRPr lang="tr-TR">
              <a:ea typeface="+mn-lt"/>
              <a:cs typeface="+mn-lt"/>
            </a:endParaRPr>
          </a:p>
          <a:p>
            <a:endParaRPr lang="tr-TR">
              <a:ea typeface="+mn-lt"/>
              <a:cs typeface="+mn-lt"/>
            </a:endParaRPr>
          </a:p>
          <a:p>
            <a:endParaRPr lang="tr-TR" b="1">
              <a:ea typeface="+mn-lt"/>
              <a:cs typeface="+mn-lt"/>
            </a:endParaRPr>
          </a:p>
          <a:p>
            <a:endParaRPr lang="tr-TR" b="1">
              <a:ea typeface="+mn-lt"/>
              <a:cs typeface="+mn-lt"/>
            </a:endParaRPr>
          </a:p>
          <a:p>
            <a:endParaRPr lang="tr-TR" b="1">
              <a:ea typeface="+mn-lt"/>
              <a:cs typeface="+mn-lt"/>
            </a:endParaRPr>
          </a:p>
          <a:p>
            <a:endParaRPr lang="tr-TR" b="1">
              <a:ea typeface="+mn-lt"/>
              <a:cs typeface="+mn-lt"/>
            </a:endParaRPr>
          </a:p>
          <a:p>
            <a:endParaRPr lang="tr-TR" b="1">
              <a:ea typeface="+mn-lt"/>
              <a:cs typeface="+mn-lt"/>
            </a:endParaRPr>
          </a:p>
          <a:p>
            <a:endParaRPr lang="tr-TR" b="1">
              <a:ea typeface="+mn-lt"/>
              <a:cs typeface="+mn-lt"/>
            </a:endParaRPr>
          </a:p>
          <a:p>
            <a:endParaRPr lang="tr-TR" b="1">
              <a:ea typeface="+mn-lt"/>
              <a:cs typeface="+mn-lt"/>
            </a:endParaRPr>
          </a:p>
          <a:p>
            <a:endParaRPr lang="tr-TR"/>
          </a:p>
          <a:p>
            <a:endParaRPr lang="tr-TR"/>
          </a:p>
          <a:p>
            <a:endParaRPr lang="tr-TR">
              <a:ea typeface="+mn-lt"/>
              <a:cs typeface="+mn-lt"/>
            </a:endParaRPr>
          </a:p>
          <a:p>
            <a:endParaRPr lang="tr-TR"/>
          </a:p>
          <a:p>
            <a:endParaRPr lang="tr-TR">
              <a:ea typeface="+mn-lt"/>
              <a:cs typeface="+mn-lt"/>
            </a:endParaRPr>
          </a:p>
          <a:p>
            <a:endParaRPr lang="tr-TR">
              <a:ea typeface="+mn-lt"/>
              <a:cs typeface="+mn-lt"/>
            </a:endParaRPr>
          </a:p>
          <a:p>
            <a:endParaRPr lang="tr-TR" b="1">
              <a:ea typeface="+mn-lt"/>
              <a:cs typeface="+mn-lt"/>
            </a:endParaRPr>
          </a:p>
          <a:p>
            <a:endParaRPr lang="tr-TR" b="1">
              <a:ea typeface="+mn-lt"/>
              <a:cs typeface="+mn-lt"/>
            </a:endParaRPr>
          </a:p>
          <a:p>
            <a:endParaRPr lang="tr-TR">
              <a:ea typeface="+mn-lt"/>
              <a:cs typeface="+mn-lt"/>
            </a:endParaRPr>
          </a:p>
        </p:txBody>
      </p:sp>
      <p:pic>
        <p:nvPicPr>
          <p:cNvPr id="4" name="Resim 3" descr="yazı tipi, metin, çizgi, sayı, numara içeren bir resim&#10;&#10;Açıklama otomatik olarak oluşturuldu">
            <a:extLst>
              <a:ext uri="{FF2B5EF4-FFF2-40B4-BE49-F238E27FC236}">
                <a16:creationId xmlns:a16="http://schemas.microsoft.com/office/drawing/2014/main" id="{0B7112F9-6EC4-F927-0B32-D28B480A678A}"/>
              </a:ext>
            </a:extLst>
          </p:cNvPr>
          <p:cNvPicPr>
            <a:picLocks noChangeAspect="1"/>
          </p:cNvPicPr>
          <p:nvPr/>
        </p:nvPicPr>
        <p:blipFill>
          <a:blip r:embed="rId2"/>
          <a:stretch>
            <a:fillRect/>
          </a:stretch>
        </p:blipFill>
        <p:spPr>
          <a:xfrm>
            <a:off x="3314638" y="5096865"/>
            <a:ext cx="5097606" cy="1058140"/>
          </a:xfrm>
          <a:prstGeom prst="rect">
            <a:avLst/>
          </a:prstGeom>
        </p:spPr>
      </p:pic>
      <p:sp>
        <p:nvSpPr>
          <p:cNvPr id="6" name="Metin kutusu 5">
            <a:extLst>
              <a:ext uri="{FF2B5EF4-FFF2-40B4-BE49-F238E27FC236}">
                <a16:creationId xmlns:a16="http://schemas.microsoft.com/office/drawing/2014/main" id="{553F3776-0DA4-E51E-62E4-B15F2A9EA317}"/>
              </a:ext>
            </a:extLst>
          </p:cNvPr>
          <p:cNvSpPr txBox="1"/>
          <p:nvPr/>
        </p:nvSpPr>
        <p:spPr>
          <a:xfrm>
            <a:off x="8461168" y="5393376"/>
            <a:ext cx="14349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t>Denklem(5)</a:t>
            </a:r>
          </a:p>
        </p:txBody>
      </p:sp>
    </p:spTree>
    <p:extLst>
      <p:ext uri="{BB962C8B-B14F-4D97-AF65-F5344CB8AC3E}">
        <p14:creationId xmlns:p14="http://schemas.microsoft.com/office/powerpoint/2010/main" val="1742936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F689EA-25C1-330E-2844-58AF82FB4860}"/>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E9F5E4-BFA3-66E7-A014-D1589E271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DD3ED7-70E2-D6BF-5779-345263DC3A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C695D70-E8A9-C3FC-844C-CC6A3407F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3BABF04-2B12-07E2-FD67-9475CB00D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FF67D-64D9-1D4E-858A-246EE658D1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3CE41EF-9AA6-3E2A-A873-53AFE5BFF0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9219E56-A186-6AC8-D743-36D30437C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3A73643-EF09-D2B8-E7EC-0EE7CE46C1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96B592A-30F5-1ABA-1E82-54B03BC58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3BEC8B-D53F-8C28-A79F-BA0F44E1F3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28EBBF2-BAD7-5E09-2DC1-70BE27EBE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5AE4E61-2904-9AE1-8E68-D2C0460D4F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B2C767-A120-6C97-2956-B9176125F2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BC58101-E0C9-E9C1-EBB6-0823E50DC7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C280EDF-9998-8F12-9DE2-4396B033B3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643584-A66A-38EA-6A75-852551965A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CC42C9D-5A5A-4E39-8D6A-F482EEAEAE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81DFECF-1628-460B-4C6B-2A80D5BE13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3708533-577A-01C5-5F26-1EF45146B7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27419A1-6533-249F-EAD1-EFBCC38117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3DD1C81-D003-348D-CA81-F43DE89B0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2C2376B-7077-B8D8-F1DE-89276D644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8C44E3-B152-722A-4B4B-850551F1D9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6B1E0A4-5B9B-17FF-E397-4A4B72A42C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5655395-7A10-692B-1E88-37C47FC53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05E9AE2-BBDD-E58A-4E87-52B918FAFC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CCA1430-DF88-107D-40EF-CB575A2BEE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D4D993-54CF-F732-3870-709C2E7B87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61BF368-109C-69FF-8130-0613DEB6AB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0FCD92E-A354-015F-8920-9BD111DE03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496DCCC-81A9-6F78-70F7-897835963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0B77E9B-17A7-9726-2923-E47773E6F6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3BCD66A-FFCF-AF38-F037-46629F6FE2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E0368ACA-9F29-7B23-FA11-1F97E41B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C7DAE258-4A16-CAE1-DAA2-4FD502762ABE}"/>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A7E3105C-A536-EEAF-B935-08BDA418E127}"/>
              </a:ext>
            </a:extLst>
          </p:cNvPr>
          <p:cNvSpPr txBox="1"/>
          <p:nvPr/>
        </p:nvSpPr>
        <p:spPr>
          <a:xfrm>
            <a:off x="614134" y="779691"/>
            <a:ext cx="10399212" cy="92332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a:ea typeface="+mn-lt"/>
                <a:cs typeface="+mn-lt"/>
              </a:rPr>
              <a:t>3-Bozulma Düzeltme</a:t>
            </a:r>
            <a:r>
              <a:rPr lang="tr-TR" sz="3600" b="1">
                <a:solidFill>
                  <a:srgbClr val="000000"/>
                </a:solidFill>
              </a:rPr>
              <a:t> :</a:t>
            </a:r>
            <a:endParaRPr lang="tr-TR" sz="3600" b="1"/>
          </a:p>
          <a:p>
            <a:pPr marL="0"/>
            <a:endParaRPr lang="tr-TR">
              <a:ea typeface="+mn-lt"/>
              <a:cs typeface="+mn-lt"/>
            </a:endParaRPr>
          </a:p>
          <a:p>
            <a:endParaRPr lang="tr-TR">
              <a:ea typeface="+mn-lt"/>
              <a:cs typeface="+mn-lt"/>
            </a:endParaRPr>
          </a:p>
          <a:p>
            <a:r>
              <a:rPr lang="tr-TR" b="1">
                <a:ea typeface="+mn-lt"/>
                <a:cs typeface="+mn-lt"/>
              </a:rPr>
              <a:t>3.4 </a:t>
            </a:r>
            <a:r>
              <a:rPr lang="tr-TR" b="1" err="1">
                <a:ea typeface="+mn-lt"/>
                <a:cs typeface="+mn-lt"/>
              </a:rPr>
              <a:t>Perspective</a:t>
            </a:r>
            <a:r>
              <a:rPr lang="tr-TR" b="1">
                <a:ea typeface="+mn-lt"/>
                <a:cs typeface="+mn-lt"/>
              </a:rPr>
              <a:t> </a:t>
            </a:r>
            <a:r>
              <a:rPr lang="tr-TR" b="1" err="1">
                <a:ea typeface="+mn-lt"/>
                <a:cs typeface="+mn-lt"/>
              </a:rPr>
              <a:t>Transformation</a:t>
            </a:r>
            <a:r>
              <a:rPr lang="tr-TR" b="1">
                <a:ea typeface="+mn-lt"/>
                <a:cs typeface="+mn-lt"/>
              </a:rPr>
              <a:t> (Perspektif Dönüşümü):</a:t>
            </a:r>
            <a:endParaRPr lang="tr-TR"/>
          </a:p>
          <a:p>
            <a:pPr marL="285750" indent="-285750">
              <a:buFont typeface="Arial"/>
              <a:buChar char="•"/>
            </a:pPr>
            <a:endParaRPr lang="tr-TR" b="1">
              <a:ea typeface="+mn-lt"/>
              <a:cs typeface="+mn-lt"/>
            </a:endParaRPr>
          </a:p>
          <a:p>
            <a:pPr marL="285750" indent="-285750">
              <a:buFont typeface="Arial"/>
              <a:buChar char="•"/>
            </a:pPr>
            <a:endParaRPr lang="tr-TR">
              <a:ea typeface="+mn-lt"/>
              <a:cs typeface="+mn-lt"/>
            </a:endParaRPr>
          </a:p>
          <a:p>
            <a:pPr marL="285750" indent="-285750">
              <a:buFont typeface="Arial"/>
              <a:buChar char="•"/>
            </a:pPr>
            <a:endParaRPr lang="tr-TR">
              <a:ea typeface="+mn-lt"/>
              <a:cs typeface="+mn-lt"/>
            </a:endParaRPr>
          </a:p>
          <a:p>
            <a:endParaRPr lang="tr-TR">
              <a:ea typeface="+mn-lt"/>
              <a:cs typeface="+mn-lt"/>
            </a:endParaRPr>
          </a:p>
          <a:p>
            <a:endParaRPr lang="tr-TR" b="1">
              <a:ea typeface="+mn-lt"/>
              <a:cs typeface="+mn-lt"/>
            </a:endParaRPr>
          </a:p>
          <a:p>
            <a:endParaRPr lang="tr-TR" b="1">
              <a:ea typeface="+mn-lt"/>
              <a:cs typeface="+mn-lt"/>
            </a:endParaRPr>
          </a:p>
          <a:p>
            <a:endParaRPr lang="tr-TR" b="1">
              <a:ea typeface="+mn-lt"/>
              <a:cs typeface="+mn-lt"/>
            </a:endParaRPr>
          </a:p>
          <a:p>
            <a:pPr marL="285750" indent="-285750">
              <a:buFont typeface="Arial"/>
              <a:buChar char="•"/>
            </a:pPr>
            <a:r>
              <a:rPr lang="tr-TR">
                <a:ea typeface="+mn-lt"/>
                <a:cs typeface="+mn-lt"/>
              </a:rPr>
              <a:t>H, 3 × 3'lük bir dönüşüm matrisidir.</a:t>
            </a:r>
            <a:endParaRPr lang="tr-TR"/>
          </a:p>
          <a:p>
            <a:pPr marL="285750" indent="-285750">
              <a:buFont typeface="Arial"/>
              <a:buChar char="•"/>
            </a:pPr>
            <a:r>
              <a:rPr lang="tr-TR">
                <a:ea typeface="+mn-lt"/>
                <a:cs typeface="+mn-lt"/>
              </a:rPr>
              <a:t>(x, y) dönüşümden önce görüntünün koordinatlarıdır.</a:t>
            </a:r>
            <a:endParaRPr lang="tr-TR"/>
          </a:p>
          <a:p>
            <a:pPr marL="285750" indent="-285750">
              <a:buFont typeface="Arial"/>
              <a:buChar char="•"/>
            </a:pPr>
            <a:r>
              <a:rPr lang="tr-TR">
                <a:ea typeface="+mn-lt"/>
                <a:cs typeface="+mn-lt"/>
              </a:rPr>
              <a:t>(x’, y’) dönüşümden sonra görüntünün koordinatlarıdır.</a:t>
            </a:r>
            <a:endParaRPr lang="tr-TR"/>
          </a:p>
          <a:p>
            <a:pPr marL="285750" indent="-285750">
              <a:buFont typeface="Arial"/>
              <a:buChar char="•"/>
            </a:pPr>
            <a:endParaRPr lang="tr-TR">
              <a:ea typeface="+mn-lt"/>
              <a:cs typeface="+mn-lt"/>
            </a:endParaRPr>
          </a:p>
          <a:p>
            <a:pPr marL="285750" indent="-285750">
              <a:buFont typeface="Arial"/>
              <a:buChar char="•"/>
            </a:pPr>
            <a:r>
              <a:rPr lang="tr-TR">
                <a:ea typeface="+mn-lt"/>
                <a:cs typeface="+mn-lt"/>
              </a:rPr>
              <a:t>Matrisin H elemanları, doğrudan doğrusal dönüşüm (DLT) algoritması kullanılarak hesaplanabilir.</a:t>
            </a:r>
            <a:endParaRPr lang="tr-TR"/>
          </a:p>
          <a:p>
            <a:endParaRPr lang="tr-TR">
              <a:ea typeface="+mn-lt"/>
              <a:cs typeface="+mn-lt"/>
            </a:endParaRPr>
          </a:p>
          <a:p>
            <a:endParaRPr lang="tr-TR">
              <a:ea typeface="+mn-lt"/>
              <a:cs typeface="+mn-lt"/>
            </a:endParaRPr>
          </a:p>
          <a:p>
            <a:endParaRPr lang="tr-TR" b="1">
              <a:ea typeface="+mn-lt"/>
              <a:cs typeface="+mn-lt"/>
            </a:endParaRPr>
          </a:p>
          <a:p>
            <a:endParaRPr lang="tr-TR" b="1">
              <a:ea typeface="+mn-lt"/>
              <a:cs typeface="+mn-lt"/>
            </a:endParaRPr>
          </a:p>
          <a:p>
            <a:endParaRPr lang="tr-TR" b="1"/>
          </a:p>
          <a:p>
            <a:endParaRPr lang="tr-TR" b="1"/>
          </a:p>
          <a:p>
            <a:endParaRPr lang="tr-TR">
              <a:ea typeface="+mn-lt"/>
              <a:cs typeface="+mn-lt"/>
            </a:endParaRPr>
          </a:p>
          <a:p>
            <a:endParaRPr lang="tr-TR"/>
          </a:p>
          <a:p>
            <a:endParaRPr lang="tr-TR">
              <a:ea typeface="+mn-lt"/>
              <a:cs typeface="+mn-lt"/>
            </a:endParaRPr>
          </a:p>
          <a:p>
            <a:endParaRPr lang="tr-TR">
              <a:ea typeface="+mn-lt"/>
              <a:cs typeface="+mn-lt"/>
            </a:endParaRPr>
          </a:p>
          <a:p>
            <a:endParaRPr lang="tr-TR">
              <a:ea typeface="+mn-lt"/>
              <a:cs typeface="+mn-lt"/>
            </a:endParaRPr>
          </a:p>
          <a:p>
            <a:endParaRPr lang="tr-TR">
              <a:ea typeface="+mn-lt"/>
              <a:cs typeface="+mn-lt"/>
            </a:endParaRPr>
          </a:p>
          <a:p>
            <a:endParaRPr lang="tr-TR" b="1">
              <a:ea typeface="+mn-lt"/>
              <a:cs typeface="+mn-lt"/>
            </a:endParaRPr>
          </a:p>
          <a:p>
            <a:endParaRPr lang="tr-TR" b="1">
              <a:ea typeface="+mn-lt"/>
              <a:cs typeface="+mn-lt"/>
            </a:endParaRPr>
          </a:p>
          <a:p>
            <a:endParaRPr lang="tr-TR">
              <a:ea typeface="+mn-lt"/>
              <a:cs typeface="+mn-lt"/>
            </a:endParaRPr>
          </a:p>
        </p:txBody>
      </p:sp>
      <p:pic>
        <p:nvPicPr>
          <p:cNvPr id="4" name="Resim 3" descr="yazı tipi, metin, çizgi, sayı, numara içeren bir resim&#10;&#10;Açıklama otomatik olarak oluşturuldu">
            <a:extLst>
              <a:ext uri="{FF2B5EF4-FFF2-40B4-BE49-F238E27FC236}">
                <a16:creationId xmlns:a16="http://schemas.microsoft.com/office/drawing/2014/main" id="{5A01A91B-54A3-D895-3E18-8DFD5D125703}"/>
              </a:ext>
            </a:extLst>
          </p:cNvPr>
          <p:cNvPicPr>
            <a:picLocks noChangeAspect="1"/>
          </p:cNvPicPr>
          <p:nvPr/>
        </p:nvPicPr>
        <p:blipFill>
          <a:blip r:embed="rId2"/>
          <a:stretch>
            <a:fillRect/>
          </a:stretch>
        </p:blipFill>
        <p:spPr>
          <a:xfrm>
            <a:off x="3205780" y="2415021"/>
            <a:ext cx="5097606" cy="1058140"/>
          </a:xfrm>
          <a:prstGeom prst="rect">
            <a:avLst/>
          </a:prstGeom>
        </p:spPr>
      </p:pic>
      <p:sp>
        <p:nvSpPr>
          <p:cNvPr id="6" name="Metin kutusu 5">
            <a:extLst>
              <a:ext uri="{FF2B5EF4-FFF2-40B4-BE49-F238E27FC236}">
                <a16:creationId xmlns:a16="http://schemas.microsoft.com/office/drawing/2014/main" id="{8C11826A-94B8-7C35-8DEC-507E9B8A63A4}"/>
              </a:ext>
            </a:extLst>
          </p:cNvPr>
          <p:cNvSpPr txBox="1"/>
          <p:nvPr/>
        </p:nvSpPr>
        <p:spPr>
          <a:xfrm>
            <a:off x="8401791" y="2671947"/>
            <a:ext cx="14349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a:t>Denklem(5)</a:t>
            </a:r>
          </a:p>
        </p:txBody>
      </p:sp>
    </p:spTree>
    <p:extLst>
      <p:ext uri="{BB962C8B-B14F-4D97-AF65-F5344CB8AC3E}">
        <p14:creationId xmlns:p14="http://schemas.microsoft.com/office/powerpoint/2010/main" val="3876330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3FD6C2-1FEE-A92E-A3D8-FDF7AA3E1A8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A3B9C62-7AC7-7560-A837-ED78CDD3E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D66CBF2-CEE2-79BC-9F55-BC06486092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A2D96D83-9F99-B7D2-80D5-9AFAAFAA3B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FAEC73B-F54B-A7D7-A7AE-A581A49935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DD7CC9B-9BDC-7830-C66A-DE1FCF8E78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6800D8B-B5B2-EA0C-C787-340197F8D3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CE32CB-6FEA-07D3-75DB-EF4D87BF03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59C86E4-EBAF-278C-A810-DC84781BC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4200CF4-3A23-93AA-6641-08EABD207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4D23599-58D7-84A9-F3FB-D3CB10001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3F46740-1E9C-C1B1-88E2-21635CCD7C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86A3C-327B-A45E-EB10-79F7E60B69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C257CC8-B23D-9283-9352-518A9E061B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2F66F58-D039-5198-DAB4-4FAB5DD12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9A2B3F-23F4-BFAC-8895-2BAE6D55BF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3C2523D-ED90-18C5-7D01-B0A4413022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BA5B3CD-0033-3D11-8283-631D06642A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84039A-F060-0109-83C3-FD63CB676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BA8C09-9B6F-2B55-5157-B764A6EC80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681EFEB-07F0-5F57-641F-C1B7E86203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B1D16A5-E4B7-EB07-7CCA-891A4AF4F2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0E7267F-1028-3789-5B71-002E457551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D947313-389D-CD48-D4A6-3FDCBDC1EA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1D40438-DC92-C5B9-5732-8516FE33BA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43DD0E4-8B1A-12E4-7289-6784719991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17B9325-071B-E810-A6C3-67C98AEF12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77EDA7-8817-9A9F-1A5F-D86921C5E7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CCB5FD-557D-08E9-A434-17A306C00E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E84FF13-268A-03F7-BF5B-99B3AE39E5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3C2878D-449A-5E4C-F0DB-44FB2D285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193904E-0122-68B7-0E92-68E6A85A49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4345105-F6DA-3E6F-4B0D-9A8F6D2AB5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3EA47DF-395A-08E9-361D-02B7A42A8A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19F69688-3018-73FC-331D-8B2831B894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62E5CF4F-4706-EEF1-AEA2-E79FDF1FFC2D}"/>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F8A7F06C-8739-6674-0346-34AE0869CBA8}"/>
              </a:ext>
            </a:extLst>
          </p:cNvPr>
          <p:cNvSpPr txBox="1"/>
          <p:nvPr/>
        </p:nvSpPr>
        <p:spPr>
          <a:xfrm>
            <a:off x="614134" y="779691"/>
            <a:ext cx="10399212" cy="72943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a:ea typeface="+mn-lt"/>
                <a:cs typeface="+mn-lt"/>
              </a:rPr>
              <a:t>3-Bozulma Düzeltme</a:t>
            </a:r>
            <a:r>
              <a:rPr lang="tr-TR" sz="3600" b="1">
                <a:solidFill>
                  <a:srgbClr val="000000"/>
                </a:solidFill>
              </a:rPr>
              <a:t> :</a:t>
            </a:r>
            <a:endParaRPr lang="tr-TR" sz="3600" b="1"/>
          </a:p>
          <a:p>
            <a:pPr marL="0"/>
            <a:endParaRPr lang="tr-TR">
              <a:ea typeface="+mn-lt"/>
              <a:cs typeface="+mn-lt"/>
            </a:endParaRPr>
          </a:p>
          <a:p>
            <a:endParaRPr lang="tr-TR">
              <a:ea typeface="+mn-lt"/>
              <a:cs typeface="+mn-lt"/>
            </a:endParaRPr>
          </a:p>
          <a:p>
            <a:r>
              <a:rPr lang="tr-TR" b="1">
                <a:ea typeface="+mn-lt"/>
                <a:cs typeface="+mn-lt"/>
              </a:rPr>
              <a:t>3.4 </a:t>
            </a:r>
            <a:r>
              <a:rPr lang="tr-TR" b="1" err="1">
                <a:ea typeface="+mn-lt"/>
                <a:cs typeface="+mn-lt"/>
              </a:rPr>
              <a:t>Perspective</a:t>
            </a:r>
            <a:r>
              <a:rPr lang="tr-TR" b="1">
                <a:ea typeface="+mn-lt"/>
                <a:cs typeface="+mn-lt"/>
              </a:rPr>
              <a:t> </a:t>
            </a:r>
            <a:r>
              <a:rPr lang="tr-TR" b="1" err="1">
                <a:ea typeface="+mn-lt"/>
                <a:cs typeface="+mn-lt"/>
              </a:rPr>
              <a:t>Transformation</a:t>
            </a:r>
            <a:r>
              <a:rPr lang="tr-TR" b="1">
                <a:ea typeface="+mn-lt"/>
                <a:cs typeface="+mn-lt"/>
              </a:rPr>
              <a:t> (Perspektif Dönüşümü):</a:t>
            </a:r>
            <a:endParaRPr lang="tr-TR"/>
          </a:p>
          <a:p>
            <a:pPr marL="285750" indent="-285750">
              <a:buFont typeface="Arial"/>
              <a:buChar char="•"/>
            </a:pPr>
            <a:endParaRPr lang="tr-TR" b="1">
              <a:ea typeface="+mn-lt"/>
              <a:cs typeface="+mn-lt"/>
            </a:endParaRPr>
          </a:p>
          <a:p>
            <a:pPr marL="285750" indent="-285750">
              <a:buFont typeface="Arial"/>
              <a:buChar char="•"/>
            </a:pPr>
            <a:endParaRPr lang="tr-TR">
              <a:ea typeface="+mn-lt"/>
              <a:cs typeface="+mn-lt"/>
            </a:endParaRPr>
          </a:p>
          <a:p>
            <a:pPr marL="285750" indent="-285750">
              <a:buFont typeface="Arial"/>
              <a:buChar char="•"/>
            </a:pPr>
            <a:endParaRPr lang="tr-TR">
              <a:ea typeface="+mn-lt"/>
              <a:cs typeface="+mn-lt"/>
            </a:endParaRPr>
          </a:p>
          <a:p>
            <a:endParaRPr lang="tr-TR">
              <a:ea typeface="+mn-lt"/>
              <a:cs typeface="+mn-lt"/>
            </a:endParaRPr>
          </a:p>
          <a:p>
            <a:endParaRPr lang="tr-TR">
              <a:ea typeface="+mn-lt"/>
              <a:cs typeface="+mn-lt"/>
            </a:endParaRPr>
          </a:p>
          <a:p>
            <a:endParaRPr lang="tr-TR" b="1">
              <a:ea typeface="+mn-lt"/>
              <a:cs typeface="+mn-lt"/>
            </a:endParaRPr>
          </a:p>
          <a:p>
            <a:endParaRPr lang="tr-TR" b="1">
              <a:ea typeface="+mn-lt"/>
              <a:cs typeface="+mn-lt"/>
            </a:endParaRPr>
          </a:p>
          <a:p>
            <a:endParaRPr lang="tr-TR" b="1"/>
          </a:p>
          <a:p>
            <a:endParaRPr lang="tr-TR" b="1"/>
          </a:p>
          <a:p>
            <a:endParaRPr lang="tr-TR">
              <a:ea typeface="+mn-lt"/>
              <a:cs typeface="+mn-lt"/>
            </a:endParaRPr>
          </a:p>
          <a:p>
            <a:endParaRPr lang="tr-TR"/>
          </a:p>
          <a:p>
            <a:endParaRPr lang="tr-TR">
              <a:ea typeface="+mn-lt"/>
              <a:cs typeface="+mn-lt"/>
            </a:endParaRPr>
          </a:p>
          <a:p>
            <a:endParaRPr lang="tr-TR">
              <a:ea typeface="+mn-lt"/>
              <a:cs typeface="+mn-lt"/>
            </a:endParaRPr>
          </a:p>
          <a:p>
            <a:endParaRPr lang="tr-TR">
              <a:ea typeface="+mn-lt"/>
              <a:cs typeface="+mn-lt"/>
            </a:endParaRPr>
          </a:p>
          <a:p>
            <a:pPr marL="285750" indent="-285750">
              <a:buFont typeface="Arial"/>
              <a:buChar char="•"/>
            </a:pPr>
            <a:r>
              <a:rPr lang="tr-TR">
                <a:ea typeface="+mn-lt"/>
                <a:cs typeface="+mn-lt"/>
              </a:rPr>
              <a:t>H, bozulma düzeltmesi  Denklem (6) kullanılarak düzeltilmiştir.</a:t>
            </a:r>
            <a:endParaRPr lang="tr-TR"/>
          </a:p>
          <a:p>
            <a:pPr marL="285750" indent="-285750">
              <a:buFont typeface="Arial"/>
              <a:buChar char="•"/>
            </a:pPr>
            <a:r>
              <a:rPr lang="tr-TR">
                <a:ea typeface="+mn-lt"/>
                <a:cs typeface="+mn-lt"/>
              </a:rPr>
              <a:t>Şekil 9, Denklem (6) kullanılarak perspektif bozulmasının düzeltilmesinin sonucunu göstermektedir.</a:t>
            </a:r>
            <a:endParaRPr lang="tr-TR"/>
          </a:p>
          <a:p>
            <a:pPr marL="285750" indent="-285750">
              <a:buFont typeface="Arial"/>
              <a:buChar char="•"/>
            </a:pPr>
            <a:endParaRPr lang="tr-TR" b="1">
              <a:ea typeface="+mn-lt"/>
              <a:cs typeface="+mn-lt"/>
            </a:endParaRPr>
          </a:p>
          <a:p>
            <a:endParaRPr lang="tr-TR" b="1">
              <a:ea typeface="+mn-lt"/>
              <a:cs typeface="+mn-lt"/>
            </a:endParaRPr>
          </a:p>
          <a:p>
            <a:endParaRPr lang="tr-TR">
              <a:ea typeface="+mn-lt"/>
              <a:cs typeface="+mn-lt"/>
            </a:endParaRPr>
          </a:p>
        </p:txBody>
      </p:sp>
      <p:pic>
        <p:nvPicPr>
          <p:cNvPr id="5" name="Resim 4" descr="metin, diyagram, çizgi, ekran görüntüsü içeren bir resim&#10;&#10;Açıklama otomatik olarak oluşturuldu">
            <a:extLst>
              <a:ext uri="{FF2B5EF4-FFF2-40B4-BE49-F238E27FC236}">
                <a16:creationId xmlns:a16="http://schemas.microsoft.com/office/drawing/2014/main" id="{EFA32351-5FC1-32A0-7E25-E31E9A0C1805}"/>
              </a:ext>
            </a:extLst>
          </p:cNvPr>
          <p:cNvPicPr>
            <a:picLocks noChangeAspect="1"/>
          </p:cNvPicPr>
          <p:nvPr/>
        </p:nvPicPr>
        <p:blipFill>
          <a:blip r:embed="rId2"/>
          <a:stretch>
            <a:fillRect/>
          </a:stretch>
        </p:blipFill>
        <p:spPr>
          <a:xfrm>
            <a:off x="2343521" y="2387497"/>
            <a:ext cx="5278335" cy="3240851"/>
          </a:xfrm>
          <a:prstGeom prst="rect">
            <a:avLst/>
          </a:prstGeom>
        </p:spPr>
      </p:pic>
      <p:sp>
        <p:nvSpPr>
          <p:cNvPr id="7" name="Metin kutusu 6">
            <a:extLst>
              <a:ext uri="{FF2B5EF4-FFF2-40B4-BE49-F238E27FC236}">
                <a16:creationId xmlns:a16="http://schemas.microsoft.com/office/drawing/2014/main" id="{728FAEB0-2E9D-FF62-308F-8166116C1124}"/>
              </a:ext>
            </a:extLst>
          </p:cNvPr>
          <p:cNvSpPr txBox="1"/>
          <p:nvPr/>
        </p:nvSpPr>
        <p:spPr>
          <a:xfrm>
            <a:off x="7248896" y="2424545"/>
            <a:ext cx="169718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400"/>
              <a:t>Denklem(6)</a:t>
            </a:r>
          </a:p>
        </p:txBody>
      </p:sp>
    </p:spTree>
    <p:extLst>
      <p:ext uri="{BB962C8B-B14F-4D97-AF65-F5344CB8AC3E}">
        <p14:creationId xmlns:p14="http://schemas.microsoft.com/office/powerpoint/2010/main" val="329250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9730426-7927-49A4-AEF1-F89E5D3DA8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CF483FAD-F6DC-4BD1-9F5E-4F797C28E1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BE58ADD-8E8B-4F12-8EDE-70230B372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60357A6-3739-44EE-9190-910E00A6C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93B5C7E-2014-450B-8783-D6F8B49FD8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7A90EE5-0C8F-41E4-9C7E-E039A3D55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18D50F5-AF54-4152-934C-A02E01286E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097E5B-FEB0-40E8-BEEC-C85984EFF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943C8FF-F65E-4A53-904A-088EFA950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E9654E-215A-41FB-93B2-F323CE191A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2DAF69-2C0F-41F8-811C-849473456B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C11372B-560D-438D-B831-BFDDC97AD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537632-39C3-456D-BE2E-7D5F8E3C09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81D6148-3C2B-464B-A8BC-7230EAAE9B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7FD4AC-AD6A-4636-9208-1475AB252B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2E1E831-66E4-4F46-9D1D-7694855AAF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794ABAE-531B-41BA-9F88-4D544D324C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8EE85C8-2E16-4BB8-A276-A93D69D680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2CF32B-7655-4F08-B3A2-4C1D423F2C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7F5DA01-C42A-4146-BCDD-F3E22D0CE6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C1356DD-4E07-4146-AAAE-02446DD496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A7DFAAF-4204-485A-9B3B-57E60A82F9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2B9A5C3-A4F9-4D0F-96B7-F0F9BA1FFC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C4C0C28-39D0-49A4-8CCA-F06ACE19FB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7FC979C-6B0E-48F2-85E1-93DA2B5CEB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0F74FB6-9A38-49A1-86D6-7679A9D103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73C0F2-2193-49BB-A34A-42855CBF78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8C63D8-86B1-46B2-A7E9-96C0A0E43E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3EE6681-9724-477C-9869-347B272351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05E4C19-6356-404E-8FB5-8CC94599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86AAE0-A34C-42D0-8DAB-8D12E358E9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725F354-4164-493C-8D50-322D37D2EF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864B9254-C448-41C9-B0B5-5C6D50733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B30A5E44-8206-CC77-758D-808F992424D0}"/>
              </a:ext>
            </a:extLst>
          </p:cNvPr>
          <p:cNvSpPr txBox="1"/>
          <p:nvPr/>
        </p:nvSpPr>
        <p:spPr>
          <a:xfrm>
            <a:off x="660768" y="674495"/>
            <a:ext cx="10399212"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a:solidFill>
                  <a:srgbClr val="000000"/>
                </a:solidFill>
              </a:rPr>
              <a:t>Giriş</a:t>
            </a:r>
            <a:endParaRPr lang="tr-TR" sz="3600" b="1"/>
          </a:p>
          <a:p>
            <a:endParaRPr lang="tr-TR" sz="3600" b="1">
              <a:solidFill>
                <a:srgbClr val="000000"/>
              </a:solidFill>
              <a:ea typeface="+mn-lt"/>
              <a:cs typeface="+mn-lt"/>
            </a:endParaRPr>
          </a:p>
          <a:p>
            <a:pPr marL="0" lvl="3">
              <a:buFont typeface="Arial"/>
              <a:buChar char="•"/>
            </a:pPr>
            <a:r>
              <a:rPr lang="tr-TR">
                <a:ea typeface="+mn-lt"/>
                <a:cs typeface="+mn-lt"/>
              </a:rPr>
              <a:t>    Yapay zeka (AI) teknolojisi, görüntü işleme, makine öğrenmesi, derin öğrenme gibi alt dalları </a:t>
            </a:r>
          </a:p>
          <a:p>
            <a:pPr marL="0" lvl="3"/>
            <a:r>
              <a:rPr lang="tr-TR">
                <a:ea typeface="+mn-lt"/>
                <a:cs typeface="+mn-lt"/>
              </a:rPr>
              <a:t>      içeren bilgisayar biliminin bir dalıdır. Bu alt dalların teknikleri birçok alanda etkileyici</a:t>
            </a:r>
          </a:p>
          <a:p>
            <a:pPr marL="0" lvl="3"/>
            <a:r>
              <a:rPr lang="tr-TR">
                <a:ea typeface="+mn-lt"/>
                <a:cs typeface="+mn-lt"/>
              </a:rPr>
              <a:t>      ilerlemeler kaydetmiştir.</a:t>
            </a:r>
            <a:endParaRPr lang="tr-TR"/>
          </a:p>
          <a:p>
            <a:endParaRPr lang="tr-TR">
              <a:solidFill>
                <a:srgbClr val="000000"/>
              </a:solidFill>
              <a:ea typeface="+mn-lt"/>
              <a:cs typeface="+mn-lt"/>
            </a:endParaRPr>
          </a:p>
          <a:p>
            <a:pPr marL="285750" indent="-285750">
              <a:buFont typeface="Arial"/>
              <a:buChar char="•"/>
            </a:pPr>
            <a:r>
              <a:rPr lang="tr-TR">
                <a:ea typeface="+mn-lt"/>
                <a:cs typeface="+mn-lt"/>
              </a:rPr>
              <a:t> Çeşitli nesne tanıma yöntemleri üzerine araştırmalar aktif olarak yürütülmekte olup, araç</a:t>
            </a:r>
          </a:p>
          <a:p>
            <a:r>
              <a:rPr lang="tr-TR">
                <a:ea typeface="+mn-lt"/>
                <a:cs typeface="+mn-lt"/>
              </a:rPr>
              <a:t>      plakası tanıma alanı bunlardan biridir.</a:t>
            </a:r>
            <a:endParaRPr lang="tr-TR"/>
          </a:p>
          <a:p>
            <a:endParaRPr lang="tr-TR">
              <a:solidFill>
                <a:srgbClr val="000000"/>
              </a:solidFill>
              <a:ea typeface="+mn-lt"/>
              <a:cs typeface="+mn-lt"/>
            </a:endParaRPr>
          </a:p>
          <a:p>
            <a:pPr marL="285750" indent="-285750">
              <a:buFont typeface="Arial"/>
              <a:buChar char="•"/>
            </a:pPr>
            <a:r>
              <a:rPr lang="tr-TR">
                <a:ea typeface="+mn-lt"/>
                <a:cs typeface="+mn-lt"/>
              </a:rPr>
              <a:t> Araç plakası tanıma, park yönetimi ve hız sınırı uygulama sistemleri gibi alanlarda sıkça</a:t>
            </a:r>
          </a:p>
          <a:p>
            <a:r>
              <a:rPr lang="tr-TR">
                <a:ea typeface="+mn-lt"/>
                <a:cs typeface="+mn-lt"/>
              </a:rPr>
              <a:t>      kullanılmaktadır.</a:t>
            </a:r>
            <a:endParaRPr lang="tr-TR"/>
          </a:p>
          <a:p>
            <a:endParaRPr lang="tr-TR"/>
          </a:p>
          <a:p>
            <a:pPr marL="285750" indent="-285750">
              <a:buFont typeface="Arial"/>
              <a:buChar char="•"/>
            </a:pPr>
            <a:r>
              <a:rPr lang="tr-TR">
                <a:ea typeface="+mn-lt"/>
                <a:cs typeface="+mn-lt"/>
              </a:rPr>
              <a:t> Bu teknoloji, araçlarla ilgili kazaları ve suçları önler.</a:t>
            </a:r>
          </a:p>
          <a:p>
            <a:endParaRPr lang="tr-TR">
              <a:ea typeface="+mn-lt"/>
              <a:cs typeface="+mn-lt"/>
            </a:endParaRPr>
          </a:p>
          <a:p>
            <a:pPr marL="285750" indent="-285750">
              <a:buFont typeface="Arial"/>
              <a:buChar char="•"/>
            </a:pPr>
            <a:r>
              <a:rPr lang="tr-TR">
                <a:ea typeface="+mn-lt"/>
                <a:cs typeface="+mn-lt"/>
              </a:rPr>
              <a:t> Yollara veya binalara kurulan kapalı devre televizyon (CCTV) kameraları, video ve görüntüleri </a:t>
            </a:r>
          </a:p>
          <a:p>
            <a:r>
              <a:rPr lang="tr-TR">
                <a:ea typeface="+mn-lt"/>
                <a:cs typeface="+mn-lt"/>
              </a:rPr>
              <a:t>      depolamak ve iletmek için kullanılır.</a:t>
            </a:r>
            <a:endParaRPr lang="tr-TR"/>
          </a:p>
          <a:p>
            <a:endParaRPr lang="tr-TR">
              <a:ea typeface="+mn-lt"/>
              <a:cs typeface="+mn-lt"/>
            </a:endParaRPr>
          </a:p>
          <a:p>
            <a:endParaRPr lang="tr-TR"/>
          </a:p>
        </p:txBody>
      </p:sp>
    </p:spTree>
    <p:extLst>
      <p:ext uri="{BB962C8B-B14F-4D97-AF65-F5344CB8AC3E}">
        <p14:creationId xmlns:p14="http://schemas.microsoft.com/office/powerpoint/2010/main" val="1416855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2E8C0A-7DEA-9198-59BE-6150F928C59F}"/>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FF1A89E-E386-EA78-5556-90083B99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771BF85-44B7-5BBF-19FB-42C093BF68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A631AECF-01EA-4F56-A1BB-12B9B519F0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9E81BAA-AE55-B376-A505-B8EDC45279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F1799C8-2207-C705-F8FB-E33CB963D0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0722C26-3CC9-8DA2-A0BC-D48D3BD3C0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E5D2040-3528-175B-974C-B1CF49970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8FD331-6060-ADF5-C856-F3FC6A2EB9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F934CDE-409A-FCFA-DE8D-DE20C1A71E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141D61E-D7EA-776D-5C71-C3E75BC24B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E46228-007B-6A62-A98F-75C5388C5B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9F800D3-1A35-34A5-A1FB-0374C36A9C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E13FCC2-6058-8B31-0EAA-C52F79C937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DF56EE0-CBF7-B52D-308F-1AA4C6E48C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D9EAAB4-DCA2-C605-42A4-B8C35DD973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F172409-E379-56F5-CC57-ECC6990F0A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1B5345B-39A3-0211-8F80-432A79AEB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8A6CFF3-7004-566D-0B94-0576F32C2D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EC39EEC-74CC-366A-E99F-AB33CE497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A28499-C314-1562-7603-9C289391C7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BDC0B18-BA98-685B-FBB1-BA159DF296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AF202D-54D4-EE7E-502E-05FE8F0D2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66AEC66-486A-B23D-528A-ACDC5B780F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63F1AF1-DE5B-01E6-A438-AD43975073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A400C16-B01C-FCB0-A551-01318B8873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587862B-C3C0-CD9B-BE81-87D653FC1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128880-6A9A-62F3-B6EE-9898078FCF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72D8C7F-3580-96FF-FB2B-8491DC0855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E11E76-E2A8-D328-80E2-12427DD4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F81D098-2533-534F-A90D-BAECC6112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FB340A-0D0C-ECC1-3299-362FC41FAA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41F039-528A-8C7B-3FF1-88A220CA75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03485ED-33F9-E404-354B-5F80318F3C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F8BC06A-305E-18CE-33AE-B5921E168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699E4D6F-3F96-B484-5A11-3FABE6DA4934}"/>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0A3CFD98-DE1C-3577-9921-82FEDB6CA0AD}"/>
              </a:ext>
            </a:extLst>
          </p:cNvPr>
          <p:cNvSpPr txBox="1"/>
          <p:nvPr/>
        </p:nvSpPr>
        <p:spPr>
          <a:xfrm>
            <a:off x="614134" y="779691"/>
            <a:ext cx="10399212" cy="78483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a:ea typeface="+mn-lt"/>
                <a:cs typeface="+mn-lt"/>
              </a:rPr>
              <a:t>3-Bozulma Düzeltme</a:t>
            </a:r>
            <a:r>
              <a:rPr lang="tr-TR" sz="3600" b="1">
                <a:solidFill>
                  <a:srgbClr val="000000"/>
                </a:solidFill>
              </a:rPr>
              <a:t> :</a:t>
            </a:r>
            <a:endParaRPr lang="tr-TR" sz="3600" b="1"/>
          </a:p>
          <a:p>
            <a:pPr marL="0"/>
            <a:endParaRPr lang="tr-TR">
              <a:ea typeface="+mn-lt"/>
              <a:cs typeface="+mn-lt"/>
            </a:endParaRPr>
          </a:p>
          <a:p>
            <a:endParaRPr lang="tr-TR">
              <a:ea typeface="+mn-lt"/>
              <a:cs typeface="+mn-lt"/>
            </a:endParaRPr>
          </a:p>
          <a:p>
            <a:r>
              <a:rPr lang="tr-TR" b="1">
                <a:ea typeface="+mn-lt"/>
                <a:cs typeface="+mn-lt"/>
              </a:rPr>
              <a:t>3.4 </a:t>
            </a:r>
            <a:r>
              <a:rPr lang="tr-TR" b="1" err="1">
                <a:ea typeface="+mn-lt"/>
                <a:cs typeface="+mn-lt"/>
              </a:rPr>
              <a:t>Perspective</a:t>
            </a:r>
            <a:r>
              <a:rPr lang="tr-TR" b="1">
                <a:ea typeface="+mn-lt"/>
                <a:cs typeface="+mn-lt"/>
              </a:rPr>
              <a:t> </a:t>
            </a:r>
            <a:r>
              <a:rPr lang="tr-TR" b="1" err="1">
                <a:ea typeface="+mn-lt"/>
                <a:cs typeface="+mn-lt"/>
              </a:rPr>
              <a:t>Transformation</a:t>
            </a:r>
            <a:r>
              <a:rPr lang="tr-TR" b="1">
                <a:ea typeface="+mn-lt"/>
                <a:cs typeface="+mn-lt"/>
              </a:rPr>
              <a:t> (Perspektif Dönüşümü):</a:t>
            </a:r>
            <a:endParaRPr lang="tr-TR"/>
          </a:p>
          <a:p>
            <a:endParaRPr lang="tr-TR" b="1">
              <a:ea typeface="+mn-lt"/>
              <a:cs typeface="+mn-lt"/>
            </a:endParaRPr>
          </a:p>
          <a:p>
            <a:r>
              <a:rPr lang="tr-TR">
                <a:ea typeface="+mn-lt"/>
                <a:cs typeface="+mn-lt"/>
              </a:rPr>
              <a:t>Şekil 10(a)’</a:t>
            </a:r>
            <a:r>
              <a:rPr lang="tr-TR" err="1">
                <a:ea typeface="+mn-lt"/>
                <a:cs typeface="+mn-lt"/>
              </a:rPr>
              <a:t>nın</a:t>
            </a:r>
            <a:r>
              <a:rPr lang="tr-TR">
                <a:ea typeface="+mn-lt"/>
                <a:cs typeface="+mn-lt"/>
              </a:rPr>
              <a:t> girdi görüntüsü ciddi bir eğilme göstermektedir. Bu, perspektif dönüşümü kullanılarak düzeltilirse, plakanın konumu karakter tanımasını kolaylaştırmak için sabit hale gelir (Şekil 10b).</a:t>
            </a:r>
            <a:endParaRPr lang="tr-TR"/>
          </a:p>
          <a:p>
            <a:endParaRPr lang="tr-TR">
              <a:ea typeface="+mn-lt"/>
              <a:cs typeface="+mn-lt"/>
            </a:endParaRPr>
          </a:p>
          <a:p>
            <a:endParaRPr lang="tr-TR">
              <a:ea typeface="+mn-lt"/>
              <a:cs typeface="+mn-lt"/>
            </a:endParaRPr>
          </a:p>
          <a:p>
            <a:pPr marL="285750" indent="-285750">
              <a:buFont typeface="Arial"/>
              <a:buChar char="•"/>
            </a:pPr>
            <a:endParaRPr lang="tr-TR" b="1">
              <a:ea typeface="+mn-lt"/>
              <a:cs typeface="+mn-lt"/>
            </a:endParaRPr>
          </a:p>
          <a:p>
            <a:pPr marL="285750" indent="-285750">
              <a:buFont typeface="Arial"/>
              <a:buChar char="•"/>
            </a:pPr>
            <a:endParaRPr lang="tr-TR">
              <a:ea typeface="+mn-lt"/>
              <a:cs typeface="+mn-lt"/>
            </a:endParaRPr>
          </a:p>
          <a:p>
            <a:pPr marL="285750" indent="-285750">
              <a:buFont typeface="Arial"/>
              <a:buChar char="•"/>
            </a:pPr>
            <a:endParaRPr lang="tr-TR">
              <a:ea typeface="+mn-lt"/>
              <a:cs typeface="+mn-lt"/>
            </a:endParaRPr>
          </a:p>
          <a:p>
            <a:endParaRPr lang="tr-TR"/>
          </a:p>
          <a:p>
            <a:endParaRPr lang="tr-TR"/>
          </a:p>
          <a:p>
            <a:endParaRPr lang="tr-TR" b="1">
              <a:ea typeface="+mn-lt"/>
              <a:cs typeface="+mn-lt"/>
            </a:endParaRPr>
          </a:p>
          <a:p>
            <a:endParaRPr lang="tr-TR" b="1"/>
          </a:p>
          <a:p>
            <a:endParaRPr lang="tr-TR" b="1">
              <a:ea typeface="+mn-lt"/>
              <a:cs typeface="+mn-lt"/>
            </a:endParaRPr>
          </a:p>
          <a:p>
            <a:endParaRPr lang="tr-TR" b="1">
              <a:ea typeface="+mn-lt"/>
              <a:cs typeface="+mn-lt"/>
            </a:endParaRPr>
          </a:p>
          <a:p>
            <a:endParaRPr lang="tr-TR">
              <a:ea typeface="+mn-lt"/>
              <a:cs typeface="+mn-lt"/>
            </a:endParaRPr>
          </a:p>
          <a:p>
            <a:endParaRPr lang="tr-TR"/>
          </a:p>
          <a:p>
            <a:endParaRPr lang="tr-TR">
              <a:ea typeface="+mn-lt"/>
              <a:cs typeface="+mn-lt"/>
            </a:endParaRPr>
          </a:p>
          <a:p>
            <a:endParaRPr lang="tr-TR">
              <a:ea typeface="+mn-lt"/>
              <a:cs typeface="+mn-lt"/>
            </a:endParaRPr>
          </a:p>
          <a:p>
            <a:endParaRPr lang="tr-TR">
              <a:ea typeface="+mn-lt"/>
              <a:cs typeface="+mn-lt"/>
            </a:endParaRPr>
          </a:p>
          <a:p>
            <a:endParaRPr lang="tr-TR" b="1">
              <a:ea typeface="+mn-lt"/>
              <a:cs typeface="+mn-lt"/>
            </a:endParaRPr>
          </a:p>
          <a:p>
            <a:endParaRPr lang="tr-TR" b="1">
              <a:ea typeface="+mn-lt"/>
              <a:cs typeface="+mn-lt"/>
            </a:endParaRPr>
          </a:p>
          <a:p>
            <a:endParaRPr lang="tr-TR">
              <a:ea typeface="+mn-lt"/>
              <a:cs typeface="+mn-lt"/>
            </a:endParaRPr>
          </a:p>
        </p:txBody>
      </p:sp>
      <p:pic>
        <p:nvPicPr>
          <p:cNvPr id="4" name="Resim 3" descr="metin, yazı tipi, ekran görüntüsü, saat içeren bir resim&#10;&#10;Açıklama otomatik olarak oluşturuldu">
            <a:extLst>
              <a:ext uri="{FF2B5EF4-FFF2-40B4-BE49-F238E27FC236}">
                <a16:creationId xmlns:a16="http://schemas.microsoft.com/office/drawing/2014/main" id="{9E93A955-39E1-02B3-7F07-41273A51B978}"/>
              </a:ext>
            </a:extLst>
          </p:cNvPr>
          <p:cNvPicPr>
            <a:picLocks noChangeAspect="1"/>
          </p:cNvPicPr>
          <p:nvPr/>
        </p:nvPicPr>
        <p:blipFill>
          <a:blip r:embed="rId2"/>
          <a:stretch>
            <a:fillRect/>
          </a:stretch>
        </p:blipFill>
        <p:spPr>
          <a:xfrm>
            <a:off x="2859974" y="3098323"/>
            <a:ext cx="6096000" cy="3155173"/>
          </a:xfrm>
          <a:prstGeom prst="rect">
            <a:avLst/>
          </a:prstGeom>
        </p:spPr>
      </p:pic>
    </p:spTree>
    <p:extLst>
      <p:ext uri="{BB962C8B-B14F-4D97-AF65-F5344CB8AC3E}">
        <p14:creationId xmlns:p14="http://schemas.microsoft.com/office/powerpoint/2010/main" val="1418640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A4B604-D4DD-730A-7F84-342DD21A796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930CD-0561-5BEA-E71F-A4D86FEB8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B69F209-F1AB-62D3-C270-5D1DA97C58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F7A75275-20E5-A822-4D81-198EA5AA7E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64C9E8-F6DA-9BDC-E5BD-2407CBA338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E7B3809-42C2-DF09-B2B1-F839EA0012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AEAEB09-4D28-7AC4-BB63-FE80916110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8406A0C-12BA-C809-BE33-BDA9A8A94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C6EA88-27EA-3F9A-2ED5-5752FAF200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10DEB39-0E1B-A8C8-8D03-5CA0E7F82A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3FD12D2-2BCF-CF04-FE40-BE0A4BDA29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E1EF7C6-B47D-9F31-F366-7F48B76B8E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FA1787-C2DB-091E-6706-5A4D4D0BEF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1484042-AAA6-DE9B-1E10-CC6729513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23F734B-29FD-916F-654A-A74746528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456E448-A19D-C033-4576-EABF2390E5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99796C6-FF0F-9471-0E6B-3B6C181163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F0D5E5F-EB40-11D2-1286-D1873718C0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96321E-FF35-F672-4509-02F2E27ED6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76BC856-E334-3654-5F46-6AB079B9F0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FD24C3-EE1B-F551-B17A-40311F8205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2A68FE-9D17-99E9-9163-07E4F5ACF7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BE699DE-4C1D-706B-35B9-06C6D04B75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2D1C22-65B5-13E6-125F-CC2E7342C3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87EC3CE-EC43-4AEE-1572-4497FBBBCA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85935EC-7E06-0434-6AD3-EE78119ED1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699B24E-E46B-3E6D-77FF-AFF9EB5F66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27DE87-369F-AD7D-471A-39C466AE11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78A09EA-DE1A-BD42-9CD3-9A5D4A966F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C0C8EBF-61DE-CEFB-CDFD-5349DD6F29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4B38132-A053-5DB7-E246-CBC0B08840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05C561B-F387-DB13-2D60-B7ECCBDB63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04DB5D-041B-52B2-97BD-BFD40BD3D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06AACA3-C278-34C5-1BEC-2480D3648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BA949F72-3310-E731-35B8-6240C6C0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BFC0C11D-38F9-AFF7-0291-0B31A9AA5B71}"/>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A42A1A3C-C290-75A4-E92F-DD84FC7DD1BE}"/>
              </a:ext>
            </a:extLst>
          </p:cNvPr>
          <p:cNvSpPr txBox="1"/>
          <p:nvPr/>
        </p:nvSpPr>
        <p:spPr>
          <a:xfrm>
            <a:off x="614134" y="779691"/>
            <a:ext cx="10399212" cy="72943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a:ea typeface="+mn-lt"/>
                <a:cs typeface="+mn-lt"/>
              </a:rPr>
              <a:t>4-Karakter</a:t>
            </a:r>
            <a:r>
              <a:rPr lang="tr-TR" sz="3600" b="1">
                <a:solidFill>
                  <a:srgbClr val="000000"/>
                </a:solidFill>
              </a:rPr>
              <a:t> Tanıma :</a:t>
            </a:r>
            <a:endParaRPr lang="tr-TR" sz="3600" b="1"/>
          </a:p>
          <a:p>
            <a:pPr marL="0"/>
            <a:endParaRPr lang="tr-TR">
              <a:ea typeface="+mn-lt"/>
              <a:cs typeface="+mn-lt"/>
            </a:endParaRPr>
          </a:p>
          <a:p>
            <a:endParaRPr lang="tr-TR">
              <a:ea typeface="+mn-lt"/>
              <a:cs typeface="+mn-lt"/>
            </a:endParaRPr>
          </a:p>
          <a:p>
            <a:r>
              <a:rPr lang="tr-TR">
                <a:ea typeface="+mn-lt"/>
                <a:cs typeface="+mn-lt"/>
              </a:rPr>
              <a:t>Perspektif bozulması düzeltilmiş görüntünün harflerini ve sayılarını doğrulamak için YOLO v2 modeli kullanılmıştır.</a:t>
            </a:r>
          </a:p>
          <a:p>
            <a:endParaRPr lang="tr-TR">
              <a:ea typeface="+mn-lt"/>
              <a:cs typeface="+mn-lt"/>
            </a:endParaRPr>
          </a:p>
          <a:p>
            <a:r>
              <a:rPr lang="tr-TR">
                <a:ea typeface="+mn-lt"/>
                <a:cs typeface="+mn-lt"/>
              </a:rPr>
              <a:t>Bu model, karakter ve sayı tanıma için yaygın olarak kullanılmaktadır</a:t>
            </a:r>
            <a:endParaRPr lang="tr-TR"/>
          </a:p>
          <a:p>
            <a:endParaRPr lang="tr-TR">
              <a:ea typeface="+mn-lt"/>
              <a:cs typeface="+mn-lt"/>
            </a:endParaRPr>
          </a:p>
          <a:p>
            <a:pPr marL="285750" indent="-285750">
              <a:buFont typeface="Arial"/>
              <a:buChar char="•"/>
            </a:pPr>
            <a:endParaRPr lang="tr-TR" b="1">
              <a:ea typeface="+mn-lt"/>
              <a:cs typeface="+mn-lt"/>
            </a:endParaRPr>
          </a:p>
          <a:p>
            <a:pPr marL="285750" indent="-285750">
              <a:buFont typeface="Arial"/>
              <a:buChar char="•"/>
            </a:pPr>
            <a:endParaRPr lang="tr-TR">
              <a:ea typeface="+mn-lt"/>
              <a:cs typeface="+mn-lt"/>
            </a:endParaRPr>
          </a:p>
          <a:p>
            <a:pPr marL="285750" indent="-285750">
              <a:buFont typeface="Arial"/>
              <a:buChar char="•"/>
            </a:pPr>
            <a:endParaRPr lang="tr-TR">
              <a:ea typeface="+mn-lt"/>
              <a:cs typeface="+mn-lt"/>
            </a:endParaRPr>
          </a:p>
          <a:p>
            <a:endParaRPr lang="tr-TR"/>
          </a:p>
          <a:p>
            <a:endParaRPr lang="tr-TR"/>
          </a:p>
          <a:p>
            <a:endParaRPr lang="tr-TR" b="1">
              <a:ea typeface="+mn-lt"/>
              <a:cs typeface="+mn-lt"/>
            </a:endParaRPr>
          </a:p>
          <a:p>
            <a:endParaRPr lang="tr-TR" b="1"/>
          </a:p>
          <a:p>
            <a:endParaRPr lang="tr-TR" b="1">
              <a:ea typeface="+mn-lt"/>
              <a:cs typeface="+mn-lt"/>
            </a:endParaRPr>
          </a:p>
          <a:p>
            <a:endParaRPr lang="tr-TR" b="1">
              <a:ea typeface="+mn-lt"/>
              <a:cs typeface="+mn-lt"/>
            </a:endParaRPr>
          </a:p>
          <a:p>
            <a:endParaRPr lang="tr-TR">
              <a:ea typeface="+mn-lt"/>
              <a:cs typeface="+mn-lt"/>
            </a:endParaRPr>
          </a:p>
          <a:p>
            <a:endParaRPr lang="tr-TR"/>
          </a:p>
          <a:p>
            <a:endParaRPr lang="tr-TR">
              <a:ea typeface="+mn-lt"/>
              <a:cs typeface="+mn-lt"/>
            </a:endParaRPr>
          </a:p>
          <a:p>
            <a:endParaRPr lang="tr-TR">
              <a:ea typeface="+mn-lt"/>
              <a:cs typeface="+mn-lt"/>
            </a:endParaRPr>
          </a:p>
          <a:p>
            <a:endParaRPr lang="tr-TR">
              <a:ea typeface="+mn-lt"/>
              <a:cs typeface="+mn-lt"/>
            </a:endParaRPr>
          </a:p>
          <a:p>
            <a:endParaRPr lang="tr-TR" b="1">
              <a:ea typeface="+mn-lt"/>
              <a:cs typeface="+mn-lt"/>
            </a:endParaRPr>
          </a:p>
          <a:p>
            <a:endParaRPr lang="tr-TR" b="1">
              <a:ea typeface="+mn-lt"/>
              <a:cs typeface="+mn-lt"/>
            </a:endParaRPr>
          </a:p>
          <a:p>
            <a:endParaRPr lang="tr-TR">
              <a:ea typeface="+mn-lt"/>
              <a:cs typeface="+mn-lt"/>
            </a:endParaRPr>
          </a:p>
        </p:txBody>
      </p:sp>
      <p:pic>
        <p:nvPicPr>
          <p:cNvPr id="5" name="Resim 4" descr="metin, taşıt, araç, kara taşıtı, ekran görüntüsü içeren bir resim&#10;&#10;Açıklama otomatik olarak oluşturuldu">
            <a:extLst>
              <a:ext uri="{FF2B5EF4-FFF2-40B4-BE49-F238E27FC236}">
                <a16:creationId xmlns:a16="http://schemas.microsoft.com/office/drawing/2014/main" id="{F736EE97-7716-2CC6-5206-EBB475FE6B05}"/>
              </a:ext>
            </a:extLst>
          </p:cNvPr>
          <p:cNvPicPr>
            <a:picLocks noChangeAspect="1"/>
          </p:cNvPicPr>
          <p:nvPr/>
        </p:nvPicPr>
        <p:blipFill>
          <a:blip r:embed="rId2"/>
          <a:stretch>
            <a:fillRect/>
          </a:stretch>
        </p:blipFill>
        <p:spPr>
          <a:xfrm>
            <a:off x="2513610" y="3428338"/>
            <a:ext cx="6096000" cy="2910778"/>
          </a:xfrm>
          <a:prstGeom prst="rect">
            <a:avLst/>
          </a:prstGeom>
        </p:spPr>
      </p:pic>
    </p:spTree>
    <p:extLst>
      <p:ext uri="{BB962C8B-B14F-4D97-AF65-F5344CB8AC3E}">
        <p14:creationId xmlns:p14="http://schemas.microsoft.com/office/powerpoint/2010/main" val="313168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79ABF0-3F99-110B-91E1-158ACC0143C8}"/>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0D4AD7-B44E-EE87-5930-930F1127B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10329FE-C36F-2A3F-95B9-8E1F4A559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3045CE76-FF6D-3F31-F176-441D620B29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8D7C3F-6D44-788B-A852-58577E06B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D1C39DA-88D8-471C-E7F7-53340D8099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414052-F272-031E-A67D-878745F712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BBFE5C4-60B2-6B15-6C93-BDA9CDC22B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6DD8344-A056-1679-F06A-4F9CA548A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DE9B2A-3646-411B-301B-BDAB6DE255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86AA7AA-8F21-59FD-A1BB-0CF21EB515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E41F4D-1DF2-86DC-296A-126CB94C6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707408A-9C2E-2DB3-888F-81999463C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6DDBDC9-A2BB-0AEB-CC47-5C31D475FD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8406FA-BD78-E630-FA67-09E6C70847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E262A9A-CF33-328C-43C2-D1B663D0A9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F216F2F-BEA6-1FDE-A67A-22A726420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C8A9C-B19C-D10C-C212-A0EB1322F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0213E59-C58C-C8F2-B116-238A98CC8B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674D1-16AF-40E6-647D-920EFFAA35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A2027EE-DD86-FC8E-7BCD-D3700E61D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442F41-0E14-EAA3-9274-B5E2F36499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8654ABA-CEC6-7472-B04F-3BDBDB0665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65048D9-ED66-561A-27F3-299E5A780C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D10C86F-AC75-CE81-49C9-83E8617A8F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C3120F-8064-98B4-0FCA-9F59317345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3E2F760-9F36-2ECD-A4B0-45B0F0078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7BB8FEF-FDF0-27BD-8286-A552CD0934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63BC7D2-8CD9-BD5C-5B1B-AC867B2672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FCE8BA1-8891-92F2-1920-3FDE79374B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68D2AA-9279-374A-4070-50F1CE248B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2D487C-6C4D-10B1-1739-758513CEE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2453E20-528C-C19F-04B0-F032CC453C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5A70912-8D2B-A68D-4987-03FFC9D05F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98351D6C-EBB4-5535-D9BB-05CB74D6A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31BA2DEC-BC9C-5AF5-52EA-E714C17EBC60}"/>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FAE9D094-0E09-E1F0-2C61-5059D51CF858}"/>
              </a:ext>
            </a:extLst>
          </p:cNvPr>
          <p:cNvSpPr txBox="1"/>
          <p:nvPr/>
        </p:nvSpPr>
        <p:spPr>
          <a:xfrm>
            <a:off x="614134" y="779691"/>
            <a:ext cx="10399212" cy="92332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a:ea typeface="+mn-lt"/>
                <a:cs typeface="+mn-lt"/>
              </a:rPr>
              <a:t>Deneysel</a:t>
            </a:r>
            <a:r>
              <a:rPr lang="tr-TR" sz="3600" b="1">
                <a:solidFill>
                  <a:srgbClr val="000000"/>
                </a:solidFill>
              </a:rPr>
              <a:t> Sonuçlar :</a:t>
            </a:r>
            <a:endParaRPr lang="tr-TR" sz="3600" b="1"/>
          </a:p>
          <a:p>
            <a:pPr marL="571500" indent="-571500">
              <a:buFont typeface="Arial"/>
              <a:buChar char="•"/>
            </a:pPr>
            <a:endParaRPr lang="tr-TR" sz="3600" b="1">
              <a:ea typeface="+mn-lt"/>
              <a:cs typeface="+mn-lt"/>
            </a:endParaRPr>
          </a:p>
          <a:p>
            <a:pPr marL="571500" indent="-571500">
              <a:buFont typeface="Arial"/>
              <a:buChar char="•"/>
            </a:pPr>
            <a:endParaRPr lang="tr-TR" sz="3600" b="1">
              <a:ea typeface="+mn-lt"/>
              <a:cs typeface="+mn-lt"/>
            </a:endParaRPr>
          </a:p>
          <a:p>
            <a:pPr marL="285750" indent="-285750">
              <a:buFont typeface="Arial"/>
              <a:buChar char="•"/>
            </a:pPr>
            <a:r>
              <a:rPr lang="tr-TR">
                <a:ea typeface="+mn-lt"/>
                <a:cs typeface="+mn-lt"/>
              </a:rPr>
              <a:t>Önerilen plaka tanıma algoritmasının performansını değerlendirmek için, yolda kurulu 3-Mega piksel çözünürlüğünde bir ağ kamerası kullanarak araç görüntüleri elde edilmiştir.</a:t>
            </a:r>
          </a:p>
          <a:p>
            <a:pPr marL="285750" indent="-285750">
              <a:buFont typeface="Arial"/>
              <a:buChar char="•"/>
            </a:pPr>
            <a:endParaRPr lang="tr-TR">
              <a:ea typeface="+mn-lt"/>
              <a:cs typeface="+mn-lt"/>
            </a:endParaRPr>
          </a:p>
          <a:p>
            <a:pPr marL="285750" indent="-285750">
              <a:buFont typeface="Arial"/>
              <a:buChar char="•"/>
            </a:pPr>
            <a:endParaRPr lang="tr-TR">
              <a:ea typeface="+mn-lt"/>
              <a:cs typeface="+mn-lt"/>
            </a:endParaRPr>
          </a:p>
          <a:p>
            <a:pPr marL="285750" indent="-285750">
              <a:buFont typeface="Arial"/>
              <a:buChar char="•"/>
            </a:pPr>
            <a:r>
              <a:rPr lang="tr-TR">
                <a:ea typeface="+mn-lt"/>
                <a:cs typeface="+mn-lt"/>
              </a:rPr>
              <a:t>Deneysel görüntü verileri 2500 görüntü sayfasından oluşmaktadır.</a:t>
            </a:r>
            <a:endParaRPr lang="tr-TR"/>
          </a:p>
          <a:p>
            <a:pPr marL="285750" indent="-285750">
              <a:buFont typeface="Arial"/>
              <a:buChar char="•"/>
            </a:pPr>
            <a:endParaRPr lang="tr-TR">
              <a:ea typeface="+mn-lt"/>
              <a:cs typeface="+mn-lt"/>
            </a:endParaRPr>
          </a:p>
          <a:p>
            <a:pPr marL="285750" indent="-285750">
              <a:buFont typeface="Arial"/>
              <a:buChar char="•"/>
            </a:pPr>
            <a:endParaRPr lang="tr-TR">
              <a:ea typeface="+mn-lt"/>
              <a:cs typeface="+mn-lt"/>
            </a:endParaRPr>
          </a:p>
          <a:p>
            <a:pPr marL="285750" indent="-285750">
              <a:buFont typeface="Arial"/>
              <a:buChar char="•"/>
            </a:pPr>
            <a:r>
              <a:rPr lang="tr-TR">
                <a:ea typeface="+mn-lt"/>
                <a:cs typeface="+mn-lt"/>
              </a:rPr>
              <a:t>Deney, çeşitli boyut ve renklerde karakterlere sahip plakalar kullanılarak yapılmıştır.</a:t>
            </a:r>
            <a:endParaRPr lang="tr-TR"/>
          </a:p>
          <a:p>
            <a:endParaRPr lang="tr-TR">
              <a:ea typeface="+mn-lt"/>
              <a:cs typeface="+mn-lt"/>
            </a:endParaRPr>
          </a:p>
          <a:p>
            <a:endParaRPr lang="tr-TR">
              <a:ea typeface="+mn-lt"/>
              <a:cs typeface="+mn-lt"/>
            </a:endParaRPr>
          </a:p>
          <a:p>
            <a:pPr marL="285750" indent="-285750">
              <a:buFont typeface="Arial"/>
              <a:buChar char="•"/>
            </a:pPr>
            <a:endParaRPr lang="tr-TR" b="1">
              <a:ea typeface="+mn-lt"/>
              <a:cs typeface="+mn-lt"/>
            </a:endParaRPr>
          </a:p>
          <a:p>
            <a:pPr marL="285750" indent="-285750">
              <a:buFont typeface="Arial"/>
              <a:buChar char="•"/>
            </a:pPr>
            <a:endParaRPr lang="tr-TR">
              <a:ea typeface="+mn-lt"/>
              <a:cs typeface="+mn-lt"/>
            </a:endParaRPr>
          </a:p>
          <a:p>
            <a:pPr marL="285750" indent="-285750">
              <a:buFont typeface="Arial"/>
              <a:buChar char="•"/>
            </a:pPr>
            <a:endParaRPr lang="tr-TR"/>
          </a:p>
          <a:p>
            <a:endParaRPr lang="tr-TR"/>
          </a:p>
          <a:p>
            <a:endParaRPr lang="tr-TR">
              <a:ea typeface="+mn-lt"/>
              <a:cs typeface="+mn-lt"/>
            </a:endParaRPr>
          </a:p>
          <a:p>
            <a:endParaRPr lang="tr-TR" b="1"/>
          </a:p>
          <a:p>
            <a:endParaRPr lang="tr-TR" b="1">
              <a:ea typeface="+mn-lt"/>
              <a:cs typeface="+mn-lt"/>
            </a:endParaRPr>
          </a:p>
          <a:p>
            <a:endParaRPr lang="tr-TR" b="1">
              <a:ea typeface="+mn-lt"/>
              <a:cs typeface="+mn-lt"/>
            </a:endParaRPr>
          </a:p>
          <a:p>
            <a:endParaRPr lang="tr-TR" b="1">
              <a:ea typeface="+mn-lt"/>
              <a:cs typeface="+mn-lt"/>
            </a:endParaRPr>
          </a:p>
          <a:p>
            <a:endParaRPr lang="tr-TR"/>
          </a:p>
          <a:p>
            <a:endParaRPr lang="tr-TR">
              <a:ea typeface="+mn-lt"/>
              <a:cs typeface="+mn-lt"/>
            </a:endParaRPr>
          </a:p>
          <a:p>
            <a:endParaRPr lang="tr-TR">
              <a:ea typeface="+mn-lt"/>
              <a:cs typeface="+mn-lt"/>
            </a:endParaRPr>
          </a:p>
          <a:p>
            <a:endParaRPr lang="tr-TR">
              <a:ea typeface="+mn-lt"/>
              <a:cs typeface="+mn-lt"/>
            </a:endParaRPr>
          </a:p>
          <a:p>
            <a:endParaRPr lang="tr-TR">
              <a:ea typeface="+mn-lt"/>
              <a:cs typeface="+mn-lt"/>
            </a:endParaRPr>
          </a:p>
          <a:p>
            <a:endParaRPr lang="tr-TR" b="1">
              <a:ea typeface="+mn-lt"/>
              <a:cs typeface="+mn-lt"/>
            </a:endParaRPr>
          </a:p>
          <a:p>
            <a:endParaRPr lang="tr-TR" b="1">
              <a:ea typeface="+mn-lt"/>
              <a:cs typeface="+mn-lt"/>
            </a:endParaRPr>
          </a:p>
          <a:p>
            <a:endParaRPr lang="tr-TR">
              <a:ea typeface="+mn-lt"/>
              <a:cs typeface="+mn-lt"/>
            </a:endParaRPr>
          </a:p>
        </p:txBody>
      </p:sp>
    </p:spTree>
    <p:extLst>
      <p:ext uri="{BB962C8B-B14F-4D97-AF65-F5344CB8AC3E}">
        <p14:creationId xmlns:p14="http://schemas.microsoft.com/office/powerpoint/2010/main" val="3546701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8C7C19-F3B1-0F24-5089-56F47B02B6F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764DC63-0B1D-28EA-FB8A-90C4F8D64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E70579D-96E7-82B3-5987-D428C2331F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AE23131A-3F9F-70DC-A9F5-79107A81D4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2C208E5-E7C0-0E92-B1CF-A7FDFEBE88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1E971DF-2C5A-7EA3-A11D-9B80368F30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C7EBF85-2560-CB01-049B-C68C2E64A1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6B334C7-D591-664F-C90D-B34C926EA4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B1F5C9-BF51-633F-1AA1-D02F1688C4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FB5350C-CEB6-728A-D448-4C50A3A94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CFBFF1-6EE7-706D-A68F-5B8D72EF35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97CEAD0-BC18-2424-CC89-19D783B20E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C62970-BD7B-7402-ECD7-031CBCDC94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8E3A1B3-DA3E-B1F5-E138-B98436144B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9F4747-1E74-6462-60B5-C93FA85AFD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8EDB831-CA4E-7F50-D36A-A475A5A2F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6F57293-5614-9AE9-BF69-0D641340BC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4A6380-9A75-91C3-81A7-DC3BB5CCB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AF74B73-8D95-8C61-8083-218203532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EB2D3F6-AC4C-D414-5907-2189B5529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8AD6B4-4D92-9980-B86C-E7D71A8ABC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1B476E4-BB5E-AE16-B39E-8388279636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58FB5E6-A92B-7B42-6609-DB63D1EFB4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10D8F49-74C7-C6C7-4BB0-FFE60FA0D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F67957-D5B2-5BE4-0869-96D4C11EA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6033511-A1D1-139C-DB7B-3080EEB5D3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CADAF52-6B0E-7F2A-13F3-3D14EE2312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F4F37B7-1FD9-4CC7-E08D-B156573B8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7C74A2-ECFD-42C2-DC59-1FA4621C45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C8F0F69-DE43-9249-A7E1-BC688D12D2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4E2ABA-B623-4C33-7E4A-8C46FB2089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3C92E4E-E62C-4E3C-5597-69BE0B46A9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CB9C808-CA6B-EF8A-A455-69E8D4AEBD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B9B5CE8-A06E-211A-1784-63DB9C157E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1C8E0BB4-5E13-75E2-71CC-1EFA066A0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C447AA92-B347-B789-F222-679862EC6DB1}"/>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27528901-B162-DB19-E467-872E7069958E}"/>
              </a:ext>
            </a:extLst>
          </p:cNvPr>
          <p:cNvSpPr txBox="1"/>
          <p:nvPr/>
        </p:nvSpPr>
        <p:spPr>
          <a:xfrm>
            <a:off x="614134" y="779691"/>
            <a:ext cx="10399212" cy="75713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a:ea typeface="+mn-lt"/>
                <a:cs typeface="+mn-lt"/>
              </a:rPr>
              <a:t>Deneysel</a:t>
            </a:r>
            <a:r>
              <a:rPr lang="tr-TR" sz="3600" b="1">
                <a:solidFill>
                  <a:srgbClr val="000000"/>
                </a:solidFill>
              </a:rPr>
              <a:t> Sonuçlar :</a:t>
            </a:r>
            <a:endParaRPr lang="tr-TR" sz="3600" b="1"/>
          </a:p>
          <a:p>
            <a:endParaRPr lang="tr-TR" sz="3600" b="1"/>
          </a:p>
          <a:p>
            <a:r>
              <a:rPr lang="tr-TR"/>
              <a:t>Şekil 12, önerilen görüntü iyileştirme algoritmasının kullanıldığı deneysel sonuçları göstermektedir.</a:t>
            </a:r>
          </a:p>
          <a:p>
            <a:endParaRPr lang="tr-TR"/>
          </a:p>
          <a:p>
            <a:r>
              <a:rPr lang="tr-TR"/>
              <a:t>Deneysel sonuçlar, mevcut düşük çözünürlüklü görüntülerde yanlış tanınan karakterlerin önerilen yöntem kullanılarak başarıyla tanındığını göstermiştir.</a:t>
            </a:r>
          </a:p>
          <a:p>
            <a:pPr marL="285750" indent="-285750">
              <a:buFont typeface="Arial"/>
              <a:buChar char="•"/>
            </a:pPr>
            <a:endParaRPr lang="tr-TR"/>
          </a:p>
          <a:p>
            <a:endParaRPr lang="tr-TR">
              <a:ea typeface="+mn-lt"/>
              <a:cs typeface="+mn-lt"/>
            </a:endParaRPr>
          </a:p>
          <a:p>
            <a:endParaRPr lang="tr-TR">
              <a:ea typeface="+mn-lt"/>
              <a:cs typeface="+mn-lt"/>
            </a:endParaRPr>
          </a:p>
          <a:p>
            <a:pPr marL="285750" indent="-285750">
              <a:buFont typeface="Arial"/>
              <a:buChar char="•"/>
            </a:pPr>
            <a:endParaRPr lang="tr-TR" b="1">
              <a:ea typeface="+mn-lt"/>
              <a:cs typeface="+mn-lt"/>
            </a:endParaRPr>
          </a:p>
          <a:p>
            <a:pPr marL="285750" indent="-285750">
              <a:buFont typeface="Arial"/>
              <a:buChar char="•"/>
            </a:pPr>
            <a:endParaRPr lang="tr-TR">
              <a:ea typeface="+mn-lt"/>
              <a:cs typeface="+mn-lt"/>
            </a:endParaRPr>
          </a:p>
          <a:p>
            <a:pPr marL="285750" indent="-285750">
              <a:buFont typeface="Arial"/>
              <a:buChar char="•"/>
            </a:pPr>
            <a:endParaRPr lang="tr-TR"/>
          </a:p>
          <a:p>
            <a:endParaRPr lang="tr-TR"/>
          </a:p>
          <a:p>
            <a:endParaRPr lang="tr-TR">
              <a:ea typeface="+mn-lt"/>
              <a:cs typeface="+mn-lt"/>
            </a:endParaRPr>
          </a:p>
          <a:p>
            <a:endParaRPr lang="tr-TR" b="1"/>
          </a:p>
          <a:p>
            <a:endParaRPr lang="tr-TR" b="1">
              <a:ea typeface="+mn-lt"/>
              <a:cs typeface="+mn-lt"/>
            </a:endParaRPr>
          </a:p>
          <a:p>
            <a:endParaRPr lang="tr-TR" b="1">
              <a:ea typeface="+mn-lt"/>
              <a:cs typeface="+mn-lt"/>
            </a:endParaRPr>
          </a:p>
          <a:p>
            <a:endParaRPr lang="tr-TR"/>
          </a:p>
          <a:p>
            <a:endParaRPr lang="tr-TR">
              <a:ea typeface="+mn-lt"/>
              <a:cs typeface="+mn-lt"/>
            </a:endParaRPr>
          </a:p>
          <a:p>
            <a:endParaRPr lang="tr-TR">
              <a:ea typeface="+mn-lt"/>
              <a:cs typeface="+mn-lt"/>
            </a:endParaRPr>
          </a:p>
          <a:p>
            <a:endParaRPr lang="tr-TR">
              <a:ea typeface="+mn-lt"/>
              <a:cs typeface="+mn-lt"/>
            </a:endParaRPr>
          </a:p>
          <a:p>
            <a:endParaRPr lang="tr-TR">
              <a:ea typeface="+mn-lt"/>
              <a:cs typeface="+mn-lt"/>
            </a:endParaRPr>
          </a:p>
          <a:p>
            <a:endParaRPr lang="tr-TR" b="1">
              <a:ea typeface="+mn-lt"/>
              <a:cs typeface="+mn-lt"/>
            </a:endParaRPr>
          </a:p>
          <a:p>
            <a:endParaRPr lang="tr-TR" b="1">
              <a:ea typeface="+mn-lt"/>
              <a:cs typeface="+mn-lt"/>
            </a:endParaRPr>
          </a:p>
          <a:p>
            <a:endParaRPr lang="tr-TR">
              <a:ea typeface="+mn-lt"/>
              <a:cs typeface="+mn-lt"/>
            </a:endParaRPr>
          </a:p>
        </p:txBody>
      </p:sp>
      <p:pic>
        <p:nvPicPr>
          <p:cNvPr id="4" name="Resim 3" descr="metin, taşıt, araç, kara taşıtı, tekerlek içeren bir resim&#10;&#10;Açıklama otomatik olarak oluşturuldu">
            <a:extLst>
              <a:ext uri="{FF2B5EF4-FFF2-40B4-BE49-F238E27FC236}">
                <a16:creationId xmlns:a16="http://schemas.microsoft.com/office/drawing/2014/main" id="{389EB3E2-01F8-F15A-3641-A722A80DC2D0}"/>
              </a:ext>
            </a:extLst>
          </p:cNvPr>
          <p:cNvPicPr>
            <a:picLocks noChangeAspect="1"/>
          </p:cNvPicPr>
          <p:nvPr/>
        </p:nvPicPr>
        <p:blipFill>
          <a:blip r:embed="rId2"/>
          <a:stretch>
            <a:fillRect/>
          </a:stretch>
        </p:blipFill>
        <p:spPr>
          <a:xfrm>
            <a:off x="1899781" y="3163653"/>
            <a:ext cx="7515616" cy="3620447"/>
          </a:xfrm>
          <a:prstGeom prst="rect">
            <a:avLst/>
          </a:prstGeom>
        </p:spPr>
      </p:pic>
    </p:spTree>
    <p:extLst>
      <p:ext uri="{BB962C8B-B14F-4D97-AF65-F5344CB8AC3E}">
        <p14:creationId xmlns:p14="http://schemas.microsoft.com/office/powerpoint/2010/main" val="4126278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488B28-5F8F-BBAF-B23F-C904F668C261}"/>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201F80-768A-9336-9DB4-B838ED20F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055052A-C084-0A95-4B0C-67E1BCFAC3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F105F186-D328-2BDB-7C09-910B67FFBF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BB6393E-0147-1180-8DB6-35E32D67D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A53273D-7523-363C-1994-FFD11BB2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788236D-EB03-B26E-7963-B17C8EC2F1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ABB3C0B-9C2B-70CB-1BAF-8054C7A9C9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3CE0A28-8438-37C3-3F86-34336F86B7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21D3479-B5E4-994E-EEFF-0D4BE3743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F4550E-E7D3-1D5C-AEAD-D5993ED27D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A1AC1C7-5079-B1BD-6137-4DEF907DDD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DF2BB67-F78F-AAD0-5ED0-9026C62887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456E28B-69F3-3988-8431-944245C15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2FA738-9973-6A50-DF8A-1E18346AFC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5A7F0D8-B9ED-7552-3EB4-A3B3086B1F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861B5F-71FF-9AF4-E190-86242FE0C0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86FE91A-7979-A879-86A9-1358476F4D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81E11F0-0E95-815E-C3CC-2E0A69A5FC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A362AA5-75F1-6BA2-769E-874D6D0D5C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04879A0-BACF-E649-3547-EAC98266B0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BF2BD50-BE7F-8181-2CFC-38C8DA1985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12376DA-8560-6AF4-0E6D-005BC6698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BA8201-A530-BF94-775B-2C5CC5B9C8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BF4B9B-E5D0-BA70-CECE-2F42B0A475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A8A485E-EB17-B7EC-70E1-0B73D919AE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D7872AE-A3CB-A9BD-2374-2AF327BCC5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6EA2D31-D015-072E-8CEE-FA7B4F8624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66B996-5756-77F1-B8F0-F3972EA677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6AE7FFE-D023-4AB4-09F4-025B51638C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43FAC9-486D-700B-9EE4-112EAF8319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19EDD2C-4AF4-2462-7435-14240F5291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9CAA429-FFD6-615C-319E-9CF9466884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9E89FB-0BEF-2718-5AF2-3EF919F08E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42491831-B081-746B-13BD-E6ABD561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EF76B18B-C035-EC0B-5D61-ED1073BB2779}"/>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94BCBCB4-8843-4312-E79E-A2D654059641}"/>
              </a:ext>
            </a:extLst>
          </p:cNvPr>
          <p:cNvSpPr txBox="1"/>
          <p:nvPr/>
        </p:nvSpPr>
        <p:spPr>
          <a:xfrm>
            <a:off x="614134" y="779691"/>
            <a:ext cx="10399212" cy="81253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a:ea typeface="+mn-lt"/>
                <a:cs typeface="+mn-lt"/>
              </a:rPr>
              <a:t>Deneysel</a:t>
            </a:r>
            <a:r>
              <a:rPr lang="tr-TR" sz="3600" b="1">
                <a:solidFill>
                  <a:srgbClr val="000000"/>
                </a:solidFill>
              </a:rPr>
              <a:t> Sonuçlar :</a:t>
            </a:r>
            <a:endParaRPr lang="tr-TR" sz="3600" b="1"/>
          </a:p>
          <a:p>
            <a:endParaRPr lang="tr-TR" sz="3600" b="1"/>
          </a:p>
          <a:p>
            <a:pPr marL="285750" indent="-285750">
              <a:buFont typeface="Arial"/>
              <a:buChar char="•"/>
            </a:pPr>
            <a:endParaRPr lang="tr-TR"/>
          </a:p>
          <a:p>
            <a:endParaRPr lang="tr-TR">
              <a:ea typeface="+mn-lt"/>
              <a:cs typeface="+mn-lt"/>
            </a:endParaRPr>
          </a:p>
          <a:p>
            <a:endParaRPr lang="tr-TR">
              <a:ea typeface="+mn-lt"/>
              <a:cs typeface="+mn-lt"/>
            </a:endParaRPr>
          </a:p>
          <a:p>
            <a:pPr marL="285750" indent="-285750">
              <a:buFont typeface="Arial"/>
              <a:buChar char="•"/>
            </a:pPr>
            <a:endParaRPr lang="tr-TR" b="1">
              <a:ea typeface="+mn-lt"/>
              <a:cs typeface="+mn-lt"/>
            </a:endParaRPr>
          </a:p>
          <a:p>
            <a:pPr marL="285750" indent="-285750">
              <a:buFont typeface="Arial"/>
              <a:buChar char="•"/>
            </a:pPr>
            <a:endParaRPr lang="tr-TR">
              <a:ea typeface="+mn-lt"/>
              <a:cs typeface="+mn-lt"/>
            </a:endParaRPr>
          </a:p>
          <a:p>
            <a:pPr marL="285750" indent="-285750">
              <a:buFont typeface="Arial"/>
              <a:buChar char="•"/>
            </a:pPr>
            <a:endParaRPr lang="tr-TR"/>
          </a:p>
          <a:p>
            <a:endParaRPr lang="tr-TR"/>
          </a:p>
          <a:p>
            <a:endParaRPr lang="tr-TR">
              <a:ea typeface="+mn-lt"/>
              <a:cs typeface="+mn-lt"/>
            </a:endParaRPr>
          </a:p>
          <a:p>
            <a:endParaRPr lang="tr-TR" b="1"/>
          </a:p>
          <a:p>
            <a:endParaRPr lang="tr-TR" b="1">
              <a:ea typeface="+mn-lt"/>
              <a:cs typeface="+mn-lt"/>
            </a:endParaRPr>
          </a:p>
          <a:p>
            <a:endParaRPr lang="tr-TR" b="1">
              <a:ea typeface="+mn-lt"/>
              <a:cs typeface="+mn-lt"/>
            </a:endParaRPr>
          </a:p>
          <a:p>
            <a:endParaRPr lang="tr-TR" b="1"/>
          </a:p>
          <a:p>
            <a:endParaRPr lang="tr-TR" b="1">
              <a:ea typeface="+mn-lt"/>
              <a:cs typeface="+mn-lt"/>
            </a:endParaRPr>
          </a:p>
          <a:p>
            <a:r>
              <a:rPr lang="tr-TR">
                <a:ea typeface="+mn-lt"/>
                <a:cs typeface="+mn-lt"/>
              </a:rPr>
              <a:t>Ancak, yüksek çözünürlükte restore edilen plaka görüntüleri arasında plakanın perspektif bozulması şiddetli olduğunda karakterlerin normal olarak tanınmadığı bir sorun vardır.</a:t>
            </a:r>
            <a:endParaRPr lang="tr-TR"/>
          </a:p>
          <a:p>
            <a:endParaRPr lang="tr-TR">
              <a:ea typeface="+mn-lt"/>
              <a:cs typeface="+mn-lt"/>
            </a:endParaRPr>
          </a:p>
          <a:p>
            <a:r>
              <a:rPr lang="tr-TR">
                <a:ea typeface="+mn-lt"/>
                <a:cs typeface="+mn-lt"/>
              </a:rPr>
              <a:t>Bu sorunu çözmek için, daha önce önerilen bozulma düzeltme tekniği görüntülere uygulanmıştır.</a:t>
            </a:r>
            <a:endParaRPr lang="tr-TR"/>
          </a:p>
          <a:p>
            <a:endParaRPr lang="tr-TR">
              <a:ea typeface="+mn-lt"/>
              <a:cs typeface="+mn-lt"/>
            </a:endParaRPr>
          </a:p>
          <a:p>
            <a:endParaRPr lang="tr-TR">
              <a:ea typeface="+mn-lt"/>
              <a:cs typeface="+mn-lt"/>
            </a:endParaRPr>
          </a:p>
          <a:p>
            <a:endParaRPr lang="tr-TR">
              <a:ea typeface="+mn-lt"/>
              <a:cs typeface="+mn-lt"/>
            </a:endParaRPr>
          </a:p>
          <a:p>
            <a:endParaRPr lang="tr-TR">
              <a:ea typeface="+mn-lt"/>
              <a:cs typeface="+mn-lt"/>
            </a:endParaRPr>
          </a:p>
          <a:p>
            <a:endParaRPr lang="tr-TR">
              <a:ea typeface="+mn-lt"/>
              <a:cs typeface="+mn-lt"/>
            </a:endParaRPr>
          </a:p>
          <a:p>
            <a:endParaRPr lang="tr-TR" b="1">
              <a:ea typeface="+mn-lt"/>
              <a:cs typeface="+mn-lt"/>
            </a:endParaRPr>
          </a:p>
          <a:p>
            <a:endParaRPr lang="tr-TR" b="1">
              <a:ea typeface="+mn-lt"/>
              <a:cs typeface="+mn-lt"/>
            </a:endParaRPr>
          </a:p>
          <a:p>
            <a:endParaRPr lang="tr-TR">
              <a:ea typeface="+mn-lt"/>
              <a:cs typeface="+mn-lt"/>
            </a:endParaRPr>
          </a:p>
        </p:txBody>
      </p:sp>
      <p:pic>
        <p:nvPicPr>
          <p:cNvPr id="4" name="Resim 3" descr="metin, taşıt, araç, kara taşıtı, tekerlek içeren bir resim&#10;&#10;Açıklama otomatik olarak oluşturuldu">
            <a:extLst>
              <a:ext uri="{FF2B5EF4-FFF2-40B4-BE49-F238E27FC236}">
                <a16:creationId xmlns:a16="http://schemas.microsoft.com/office/drawing/2014/main" id="{F2E6CAAA-754E-8C7A-2274-CB6D1C1CE393}"/>
              </a:ext>
            </a:extLst>
          </p:cNvPr>
          <p:cNvPicPr>
            <a:picLocks noChangeAspect="1"/>
          </p:cNvPicPr>
          <p:nvPr/>
        </p:nvPicPr>
        <p:blipFill>
          <a:blip r:embed="rId2"/>
          <a:stretch>
            <a:fillRect/>
          </a:stretch>
        </p:blipFill>
        <p:spPr>
          <a:xfrm>
            <a:off x="1858028" y="1410009"/>
            <a:ext cx="7515616" cy="3620447"/>
          </a:xfrm>
          <a:prstGeom prst="rect">
            <a:avLst/>
          </a:prstGeom>
        </p:spPr>
      </p:pic>
    </p:spTree>
    <p:extLst>
      <p:ext uri="{BB962C8B-B14F-4D97-AF65-F5344CB8AC3E}">
        <p14:creationId xmlns:p14="http://schemas.microsoft.com/office/powerpoint/2010/main" val="3569165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E7C791-4F3E-92A1-38FF-45DB44644EF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D52FF2-D847-9E2C-F0D5-8AAD5DD9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F405FA1-8D79-2252-40CD-FFCB6507E3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4DE48AB-600E-D0F8-7A32-FD435CA7F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3F80B0B-29EF-B14C-F8A7-04A7F9772A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C36A8AD-5FAC-F813-67ED-694609F99A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E3FCF9-D351-7EBE-7E70-9B3375ED11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714493C-E959-32D5-83B8-8A2A0A0095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E937499-7EA7-EDA5-9479-1A66F92301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0A7235-E24F-86E1-43DD-EDCEB9EA36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7102F27-28CD-C6D8-9763-4767C29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3677B97-D488-D028-9209-CAC811B847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A378E50-EFF3-70D9-0C90-1938A5FCCB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373726B-777B-F391-58B6-712D07341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587B854-EB1B-31E5-4C2B-2E6B272305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D267D77-BECC-00DA-D8DF-823BCA6BDB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442A905-7570-2F4F-DBC0-73E286E9AC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2C19B76-8E07-BA87-8135-713ED445DA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47D7CB6-EB6F-AE26-5EF1-4B21407DDE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828312-E903-64C5-809A-B274CEF55C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9AF2F65-8047-0D38-6F8E-77D09A026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8FABFB4-5C5D-9900-8109-5D211487BC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030FB08-B7E0-4B22-FF91-5C03830BB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3C8C1DA-953A-E981-FC1E-94EDD87A1C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2196A0-A9BB-07DC-2A5F-3A45245AFF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3A51A29-826C-4EF3-5572-8B643A1AF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52B722C-3820-F7B6-1E45-E0768C48D0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DEB4847-27C3-440A-2FED-135AB5151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963BF78-0D99-195F-EA1E-1CA662C21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E9061F-561F-1F7E-A8D0-0E66426FCD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74873CF-2887-6756-8F25-4A50077D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5FDDC71-CFA6-BEBB-2AB6-DEA0B003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802D24B-26B5-42F8-B234-AC55666FA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1F95CF3-20DC-9779-1ADB-AE36DCD1BE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2042561-FF77-04E1-CA4A-20DCD2B18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EDD7D088-9AB9-2F7A-8B4E-9AA4DC3856C5}"/>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D765AB88-70DA-2B57-AEED-DB6F3E01BFFF}"/>
              </a:ext>
            </a:extLst>
          </p:cNvPr>
          <p:cNvSpPr txBox="1"/>
          <p:nvPr/>
        </p:nvSpPr>
        <p:spPr>
          <a:xfrm>
            <a:off x="614134" y="779691"/>
            <a:ext cx="1039921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a:ea typeface="+mn-lt"/>
                <a:cs typeface="+mn-lt"/>
              </a:rPr>
              <a:t>Deneysel</a:t>
            </a:r>
            <a:r>
              <a:rPr lang="tr-TR" sz="3600" b="1">
                <a:solidFill>
                  <a:srgbClr val="000000"/>
                </a:solidFill>
              </a:rPr>
              <a:t> Sonuçlar :</a:t>
            </a:r>
            <a:endParaRPr lang="tr-TR" sz="3600" b="1"/>
          </a:p>
          <a:p>
            <a:endParaRPr lang="tr-TR" sz="3600" b="1"/>
          </a:p>
          <a:p>
            <a:r>
              <a:rPr lang="tr-TR">
                <a:ea typeface="+mn-lt"/>
                <a:cs typeface="+mn-lt"/>
              </a:rPr>
              <a:t>Şekil 13, bozulma düzeltme tekniğinin uygulandığı görüntüyü göstermektedir.</a:t>
            </a:r>
            <a:endParaRPr lang="tr-TR"/>
          </a:p>
          <a:p>
            <a:endParaRPr lang="tr-TR">
              <a:ea typeface="+mn-lt"/>
              <a:cs typeface="+mn-lt"/>
            </a:endParaRPr>
          </a:p>
          <a:p>
            <a:endParaRPr lang="tr-TR">
              <a:ea typeface="+mn-lt"/>
              <a:cs typeface="+mn-lt"/>
            </a:endParaRPr>
          </a:p>
          <a:p>
            <a:endParaRPr lang="tr-TR">
              <a:ea typeface="+mn-lt"/>
              <a:cs typeface="+mn-lt"/>
            </a:endParaRPr>
          </a:p>
          <a:p>
            <a:endParaRPr lang="tr-TR">
              <a:ea typeface="+mn-lt"/>
              <a:cs typeface="+mn-lt"/>
            </a:endParaRPr>
          </a:p>
          <a:p>
            <a:endParaRPr lang="tr-TR"/>
          </a:p>
          <a:p>
            <a:endParaRPr lang="tr-TR"/>
          </a:p>
          <a:p>
            <a:endParaRPr lang="tr-TR">
              <a:ea typeface="+mn-lt"/>
              <a:cs typeface="+mn-lt"/>
            </a:endParaRPr>
          </a:p>
          <a:p>
            <a:endParaRPr lang="tr-TR" b="1"/>
          </a:p>
          <a:p>
            <a:endParaRPr lang="tr-TR" b="1"/>
          </a:p>
          <a:p>
            <a:endParaRPr lang="tr-TR"/>
          </a:p>
        </p:txBody>
      </p:sp>
      <p:pic>
        <p:nvPicPr>
          <p:cNvPr id="5" name="Resim 4" descr="metin, taşıt, araç, kara taşıtı, tekerlek içeren bir resim&#10;&#10;Açıklama otomatik olarak oluşturuldu">
            <a:extLst>
              <a:ext uri="{FF2B5EF4-FFF2-40B4-BE49-F238E27FC236}">
                <a16:creationId xmlns:a16="http://schemas.microsoft.com/office/drawing/2014/main" id="{4542B37C-CE16-B05E-E126-5BE05045210B}"/>
              </a:ext>
            </a:extLst>
          </p:cNvPr>
          <p:cNvPicPr>
            <a:picLocks noChangeAspect="1"/>
          </p:cNvPicPr>
          <p:nvPr/>
        </p:nvPicPr>
        <p:blipFill>
          <a:blip r:embed="rId2"/>
          <a:stretch>
            <a:fillRect/>
          </a:stretch>
        </p:blipFill>
        <p:spPr>
          <a:xfrm>
            <a:off x="1565753" y="2445436"/>
            <a:ext cx="8590766" cy="4002607"/>
          </a:xfrm>
          <a:prstGeom prst="rect">
            <a:avLst/>
          </a:prstGeom>
        </p:spPr>
      </p:pic>
    </p:spTree>
    <p:extLst>
      <p:ext uri="{BB962C8B-B14F-4D97-AF65-F5344CB8AC3E}">
        <p14:creationId xmlns:p14="http://schemas.microsoft.com/office/powerpoint/2010/main" val="4115268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6F0007-ED5A-E6D7-3A8F-7F2E39591D45}"/>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62B2FF-5EA4-1895-827E-E4E4A1AB9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18AA0BF-1EB7-6C50-E5D1-213113AE0D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94D0B59-38E2-F73B-2BF5-E0DE0535DD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8C0978-0D5C-DA6F-4110-0D8CA0AC5A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DF15A1-5FAA-962B-CEBB-91D69BED1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37967D-C0F3-725F-3A18-F8C4974FE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7951D3-195D-CF90-1B3B-35EC5E8900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7DB194-BB13-138D-C2A3-DA4552A59B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D482581-2DF2-CAEC-0F88-99FBF05A0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8A6B60-2B79-2553-4545-30A045BE36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0668D84-2E8D-06DF-D671-27DA499EDE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9F841C1-612F-B33B-0095-AFB88F9FC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0C6C7D0-A316-1557-F985-D11D809CF2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CE2419E-A2BD-4F30-4B7E-39C7AA5FE3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F68DCD7-AC63-6949-E75E-8A0BE3CFC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73936D-94D8-8282-ED40-B74940055E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01EBB71-50F6-1C4B-A330-5F5079C742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0CDAA3-477B-5285-72B5-B4F4B5A77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2FBE1EA-BC6B-3B61-0E1F-6E39C8476C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8893B0D-6933-723C-9EAA-F6F8B058B3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8578715-75FA-DF51-CA15-8B1872FABE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8328D28-D349-5768-B03F-36E18062EA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2BE790C-73E8-8D95-4384-CB643AC853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3A99609-D1ED-367A-C348-D215EDCB6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78E9EC1-94E0-449C-22BA-825EC59092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F38001-6468-2807-4CC2-E77FFE140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4CEB47A-C92D-9097-E827-4352E00909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DF9BD88-4F6D-6C76-01F8-8253AA1B1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35B69F3-2490-2AB5-453C-67B255772D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D8E075B-AE16-BE3E-F1F9-8DC1E4116D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1CF4159-DC21-DBFD-DF85-19A23D61B4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1A858F4-CD29-CA3A-E8A8-542D3A96D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BB2CAC9-69A5-F5D4-1E04-E34F799F15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FF4E645F-C8B3-161F-1AC4-F8A2865D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8DDBED1D-23F6-359A-B741-22CE01C493F6}"/>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BE0D1DDB-A26D-96EE-EB28-B17FBF6E84CA}"/>
              </a:ext>
            </a:extLst>
          </p:cNvPr>
          <p:cNvSpPr txBox="1"/>
          <p:nvPr/>
        </p:nvSpPr>
        <p:spPr>
          <a:xfrm>
            <a:off x="614134" y="779691"/>
            <a:ext cx="10399212"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a:ea typeface="+mn-lt"/>
                <a:cs typeface="+mn-lt"/>
              </a:rPr>
              <a:t>Deneysel</a:t>
            </a:r>
            <a:r>
              <a:rPr lang="tr-TR" sz="3600" b="1">
                <a:solidFill>
                  <a:srgbClr val="000000"/>
                </a:solidFill>
              </a:rPr>
              <a:t> Sonuçlar :</a:t>
            </a:r>
            <a:endParaRPr lang="tr-TR" sz="3600" b="1"/>
          </a:p>
          <a:p>
            <a:endParaRPr lang="tr-TR" sz="3600" b="1"/>
          </a:p>
          <a:p>
            <a:r>
              <a:rPr lang="tr-TR">
                <a:ea typeface="+mn-lt"/>
                <a:cs typeface="+mn-lt"/>
              </a:rPr>
              <a:t>Deneysel sonuçlar önerilen algoritmanın tanıma oranını artırdığını doğrulamaktadır.</a:t>
            </a:r>
          </a:p>
          <a:p>
            <a:endParaRPr lang="tr-TR">
              <a:ea typeface="+mn-lt"/>
              <a:cs typeface="+mn-lt"/>
            </a:endParaRPr>
          </a:p>
          <a:p>
            <a:r>
              <a:rPr lang="tr-TR">
                <a:ea typeface="+mn-lt"/>
                <a:cs typeface="+mn-lt"/>
              </a:rPr>
              <a:t>Tablo 1, önerilen algoritma kullanılarak elde edilen deneysel veri sonucunu sunmaktadır.</a:t>
            </a:r>
            <a:endParaRPr lang="tr-TR"/>
          </a:p>
          <a:p>
            <a:endParaRPr lang="tr-TR">
              <a:ea typeface="+mn-lt"/>
              <a:cs typeface="+mn-lt"/>
            </a:endParaRPr>
          </a:p>
          <a:p>
            <a:endParaRPr lang="tr-TR">
              <a:ea typeface="+mn-lt"/>
              <a:cs typeface="+mn-lt"/>
            </a:endParaRPr>
          </a:p>
          <a:p>
            <a:endParaRPr lang="tr-TR"/>
          </a:p>
          <a:p>
            <a:endParaRPr lang="tr-TR"/>
          </a:p>
          <a:p>
            <a:endParaRPr lang="tr-TR">
              <a:ea typeface="+mn-lt"/>
              <a:cs typeface="+mn-lt"/>
            </a:endParaRPr>
          </a:p>
          <a:p>
            <a:endParaRPr lang="tr-TR" b="1"/>
          </a:p>
          <a:p>
            <a:endParaRPr lang="tr-TR" b="1"/>
          </a:p>
          <a:p>
            <a:endParaRPr lang="tr-TR" b="1"/>
          </a:p>
          <a:p>
            <a:endParaRPr lang="tr-TR" b="1"/>
          </a:p>
          <a:p>
            <a:endParaRPr lang="tr-TR" b="1"/>
          </a:p>
          <a:p>
            <a:pPr marL="285750" indent="-285750">
              <a:buFont typeface="Arial"/>
              <a:buChar char="•"/>
            </a:pPr>
            <a:r>
              <a:rPr lang="tr-TR">
                <a:ea typeface="+mn-lt"/>
                <a:cs typeface="+mn-lt"/>
              </a:rPr>
              <a:t>Orijinal görüntünün plaka tanıma oranı %72,6 iken,</a:t>
            </a:r>
            <a:endParaRPr lang="tr-TR"/>
          </a:p>
          <a:p>
            <a:pPr marL="285750" indent="-285750">
              <a:buFont typeface="Arial"/>
              <a:buChar char="•"/>
            </a:pPr>
            <a:r>
              <a:rPr lang="tr-TR">
                <a:ea typeface="+mn-lt"/>
                <a:cs typeface="+mn-lt"/>
              </a:rPr>
              <a:t>Düşük çözünürlüklü görüntü yeniden yapılandırma tekniği kullanılarak %73,2’ye yükseltilmiştir.</a:t>
            </a:r>
            <a:endParaRPr lang="tr-TR"/>
          </a:p>
          <a:p>
            <a:pPr marL="285750" indent="-285750">
              <a:buFont typeface="Arial"/>
              <a:buChar char="•"/>
            </a:pPr>
            <a:r>
              <a:rPr lang="tr-TR">
                <a:ea typeface="+mn-lt"/>
                <a:cs typeface="+mn-lt"/>
              </a:rPr>
              <a:t>Bozulma düzeltme tekniği ile birlikte kullanıldığında, tanıma oranı %81,4’e ulaşmıştır</a:t>
            </a:r>
            <a:endParaRPr lang="tr-TR"/>
          </a:p>
          <a:p>
            <a:pPr marL="285750" indent="-285750">
              <a:buFont typeface="Arial"/>
              <a:buChar char="•"/>
            </a:pPr>
            <a:r>
              <a:rPr lang="tr-TR">
                <a:ea typeface="+mn-lt"/>
                <a:cs typeface="+mn-lt"/>
              </a:rPr>
              <a:t>Önerilen algoritmanın geçerliliği, düşük çözünürlüklü görüntülere göre %8,8’den fazla tanıma oranı iyileştirmesi ile doğrulanmıştır</a:t>
            </a:r>
          </a:p>
          <a:p>
            <a:endParaRPr lang="tr-TR" b="1"/>
          </a:p>
          <a:p>
            <a:endParaRPr lang="tr-TR"/>
          </a:p>
        </p:txBody>
      </p:sp>
      <p:pic>
        <p:nvPicPr>
          <p:cNvPr id="4" name="Resim 3" descr="metin, ekran görüntüsü, yazı tipi, sayı, numara içeren bir resim&#10;&#10;Açıklama otomatik olarak oluşturuldu">
            <a:extLst>
              <a:ext uri="{FF2B5EF4-FFF2-40B4-BE49-F238E27FC236}">
                <a16:creationId xmlns:a16="http://schemas.microsoft.com/office/drawing/2014/main" id="{ECEB2668-DD5C-AB98-1952-260658DF2A8A}"/>
              </a:ext>
            </a:extLst>
          </p:cNvPr>
          <p:cNvPicPr>
            <a:picLocks noChangeAspect="1"/>
          </p:cNvPicPr>
          <p:nvPr/>
        </p:nvPicPr>
        <p:blipFill>
          <a:blip r:embed="rId2"/>
          <a:stretch>
            <a:fillRect/>
          </a:stretch>
        </p:blipFill>
        <p:spPr>
          <a:xfrm>
            <a:off x="2599151" y="2869359"/>
            <a:ext cx="6096000" cy="2330131"/>
          </a:xfrm>
          <a:prstGeom prst="rect">
            <a:avLst/>
          </a:prstGeom>
        </p:spPr>
      </p:pic>
    </p:spTree>
    <p:extLst>
      <p:ext uri="{BB962C8B-B14F-4D97-AF65-F5344CB8AC3E}">
        <p14:creationId xmlns:p14="http://schemas.microsoft.com/office/powerpoint/2010/main" val="35541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9730426-7927-49A4-AEF1-F89E5D3DA8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CF483FAD-F6DC-4BD1-9F5E-4F797C28E1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BE58ADD-8E8B-4F12-8EDE-70230B372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60357A6-3739-44EE-9190-910E00A6C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93B5C7E-2014-450B-8783-D6F8B49FD8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7A90EE5-0C8F-41E4-9C7E-E039A3D55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18D50F5-AF54-4152-934C-A02E01286E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097E5B-FEB0-40E8-BEEC-C85984EFF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943C8FF-F65E-4A53-904A-088EFA950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E9654E-215A-41FB-93B2-F323CE191A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2DAF69-2C0F-41F8-811C-849473456B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C11372B-560D-438D-B831-BFDDC97AD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537632-39C3-456D-BE2E-7D5F8E3C09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81D6148-3C2B-464B-A8BC-7230EAAE9B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7FD4AC-AD6A-4636-9208-1475AB252B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2E1E831-66E4-4F46-9D1D-7694855AAF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794ABAE-531B-41BA-9F88-4D544D324C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8EE85C8-2E16-4BB8-A276-A93D69D680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2CF32B-7655-4F08-B3A2-4C1D423F2C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7F5DA01-C42A-4146-BCDD-F3E22D0CE6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C1356DD-4E07-4146-AAAE-02446DD496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A7DFAAF-4204-485A-9B3B-57E60A82F9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2B9A5C3-A4F9-4D0F-96B7-F0F9BA1FFC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C4C0C28-39D0-49A4-8CCA-F06ACE19FB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7FC979C-6B0E-48F2-85E1-93DA2B5CEB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0F74FB6-9A38-49A1-86D6-7679A9D103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73C0F2-2193-49BB-A34A-42855CBF78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8C63D8-86B1-46B2-A7E9-96C0A0E43E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3EE6681-9724-477C-9869-347B272351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05E4C19-6356-404E-8FB5-8CC94599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86AAE0-A34C-42D0-8DAB-8D12E358E9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725F354-4164-493C-8D50-322D37D2EF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864B9254-C448-41C9-B0B5-5C6D50733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B30A5E44-8206-CC77-758D-808F992424D0}"/>
              </a:ext>
            </a:extLst>
          </p:cNvPr>
          <p:cNvSpPr txBox="1"/>
          <p:nvPr/>
        </p:nvSpPr>
        <p:spPr>
          <a:xfrm>
            <a:off x="722855" y="548014"/>
            <a:ext cx="10399212" cy="134498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tr-TR" sz="3600" b="1">
              <a:solidFill>
                <a:srgbClr val="111111"/>
              </a:solidFill>
              <a:ea typeface="+mn-lt"/>
              <a:cs typeface="+mn-lt"/>
            </a:endParaRPr>
          </a:p>
          <a:p>
            <a:endParaRPr lang="tr-TR">
              <a:solidFill>
                <a:srgbClr val="111111"/>
              </a:solidFill>
            </a:endParaRPr>
          </a:p>
          <a:p>
            <a:r>
              <a:rPr lang="tr-TR" sz="2400" b="1" dirty="0">
                <a:solidFill>
                  <a:srgbClr val="000000"/>
                </a:solidFill>
              </a:rPr>
              <a:t>Dinlediğiniz için teşekkürler.</a:t>
            </a:r>
            <a:endParaRPr lang="tr-TR" sz="2400" dirty="0"/>
          </a:p>
          <a:p>
            <a:endParaRPr lang="tr-TR" b="1">
              <a:solidFill>
                <a:srgbClr val="000000"/>
              </a:solidFill>
            </a:endParaRPr>
          </a:p>
          <a:p>
            <a:endParaRPr lang="tr-TR" b="1">
              <a:solidFill>
                <a:srgbClr val="000000"/>
              </a:solidFill>
            </a:endParaRPr>
          </a:p>
          <a:p>
            <a:r>
              <a:rPr lang="tr-TR" sz="2800" b="1" dirty="0">
                <a:solidFill>
                  <a:srgbClr val="000000"/>
                </a:solidFill>
              </a:rPr>
              <a:t>Umut </a:t>
            </a:r>
            <a:r>
              <a:rPr lang="tr-TR" sz="2800" b="1" dirty="0" err="1">
                <a:solidFill>
                  <a:srgbClr val="000000"/>
                </a:solidFill>
              </a:rPr>
              <a:t>Sefkan</a:t>
            </a:r>
            <a:r>
              <a:rPr lang="tr-TR" sz="2800" b="1" dirty="0">
                <a:solidFill>
                  <a:srgbClr val="000000"/>
                </a:solidFill>
              </a:rPr>
              <a:t> SAK</a:t>
            </a:r>
          </a:p>
          <a:p>
            <a:endParaRPr lang="tr-TR" sz="2800" b="1">
              <a:solidFill>
                <a:srgbClr val="000000"/>
              </a:solidFill>
            </a:endParaRPr>
          </a:p>
          <a:p>
            <a:r>
              <a:rPr lang="tr-TR" sz="2800" b="1" dirty="0">
                <a:solidFill>
                  <a:srgbClr val="000000"/>
                </a:solidFill>
              </a:rPr>
              <a:t>Yazılım Mühendisliği Görüntü İşleme Dersi</a:t>
            </a:r>
            <a:endParaRPr lang="tr-TR" dirty="0"/>
          </a:p>
          <a:p>
            <a:endParaRPr lang="tr-TR" sz="2800" b="1">
              <a:solidFill>
                <a:srgbClr val="000000"/>
              </a:solidFill>
            </a:endParaRPr>
          </a:p>
          <a:p>
            <a:r>
              <a:rPr lang="tr-TR" sz="2000" i="1" dirty="0">
                <a:solidFill>
                  <a:srgbClr val="000000"/>
                </a:solidFill>
              </a:rPr>
              <a:t>2023-2024 Güz Dönemi</a:t>
            </a:r>
          </a:p>
          <a:p>
            <a:r>
              <a:rPr lang="tr-TR" sz="2800" i="1" dirty="0">
                <a:solidFill>
                  <a:srgbClr val="111111"/>
                </a:solidFill>
              </a:rPr>
              <a:t>Dr. </a:t>
            </a:r>
            <a:r>
              <a:rPr lang="tr-TR" sz="2800" i="1" dirty="0" err="1">
                <a:solidFill>
                  <a:srgbClr val="111111"/>
                </a:solidFill>
              </a:rPr>
              <a:t>Ömürhan</a:t>
            </a:r>
            <a:r>
              <a:rPr lang="tr-TR" sz="2800" i="1" dirty="0">
                <a:solidFill>
                  <a:srgbClr val="111111"/>
                </a:solidFill>
              </a:rPr>
              <a:t> Avni SOYSAL</a:t>
            </a:r>
          </a:p>
          <a:p>
            <a:pPr marL="285750" indent="-285750">
              <a:buFont typeface="Arial"/>
              <a:buChar char="•"/>
            </a:pPr>
            <a:endParaRPr lang="tr-TR">
              <a:solidFill>
                <a:srgbClr val="111111"/>
              </a:solidFill>
            </a:endParaRPr>
          </a:p>
          <a:p>
            <a:pPr marL="285750" indent="-285750">
              <a:buFont typeface="Arial"/>
              <a:buChar char="•"/>
            </a:pPr>
            <a:endParaRPr lang="tr-TR" b="1">
              <a:solidFill>
                <a:srgbClr val="111111"/>
              </a:solidFill>
            </a:endParaRPr>
          </a:p>
          <a:p>
            <a:endParaRPr lang="tr-TR" b="1">
              <a:solidFill>
                <a:srgbClr val="111111"/>
              </a:solidFill>
            </a:endParaRPr>
          </a:p>
          <a:p>
            <a:endParaRPr lang="tr-TR">
              <a:solidFill>
                <a:srgbClr val="111111"/>
              </a:solidFill>
            </a:endParaRPr>
          </a:p>
          <a:p>
            <a:pPr marL="285750" indent="-285750">
              <a:buFont typeface="Arial"/>
              <a:buChar char="•"/>
            </a:pPr>
            <a:endParaRPr lang="tr-TR">
              <a:solidFill>
                <a:srgbClr val="111111"/>
              </a:solidFill>
            </a:endParaRPr>
          </a:p>
          <a:p>
            <a:pPr marL="285750" indent="-285750">
              <a:buFont typeface="Arial"/>
              <a:buChar char="•"/>
            </a:pPr>
            <a:endParaRPr lang="tr-TR">
              <a:solidFill>
                <a:srgbClr val="111111"/>
              </a:solidFill>
            </a:endParaRPr>
          </a:p>
          <a:p>
            <a:endParaRPr lang="tr-TR" b="1">
              <a:solidFill>
                <a:srgbClr val="111111"/>
              </a:solidFill>
            </a:endParaRPr>
          </a:p>
          <a:p>
            <a:pPr marL="285750" indent="-285750">
              <a:spcBef>
                <a:spcPct val="0"/>
              </a:spcBef>
              <a:buFont typeface="Arial"/>
              <a:buChar char="•"/>
            </a:pPr>
            <a:endParaRPr lang="tr-TR">
              <a:solidFill>
                <a:srgbClr val="111111"/>
              </a:solidFill>
            </a:endParaRPr>
          </a:p>
          <a:p>
            <a:endParaRPr lang="tr-TR">
              <a:solidFill>
                <a:srgbClr val="111111"/>
              </a:solidFill>
            </a:endParaRPr>
          </a:p>
          <a:p>
            <a:endParaRPr lang="tr-TR">
              <a:solidFill>
                <a:srgbClr val="111111"/>
              </a:solidFill>
            </a:endParaRPr>
          </a:p>
          <a:p>
            <a:br>
              <a:rPr lang="en-US" dirty="0"/>
            </a:br>
            <a:endParaRPr lang="en-US"/>
          </a:p>
          <a:p>
            <a:endParaRPr lang="tr-TR" b="1">
              <a:cs typeface="Arial"/>
            </a:endParaRPr>
          </a:p>
          <a:p>
            <a:endParaRPr lang="tr-TR" b="1">
              <a:cs typeface="Arial"/>
            </a:endParaRPr>
          </a:p>
          <a:p>
            <a:pPr marL="285750" indent="-285750">
              <a:buFont typeface="Arial"/>
              <a:buChar char="•"/>
            </a:pPr>
            <a:endParaRPr lang="tr-TR" b="1">
              <a:cs typeface="Arial"/>
            </a:endParaRPr>
          </a:p>
          <a:p>
            <a:pPr marL="285750" indent="-285750">
              <a:buFont typeface="Arial"/>
              <a:buChar char="•"/>
            </a:pPr>
            <a:endParaRPr lang="tr-TR" b="1">
              <a:cs typeface="Arial"/>
            </a:endParaRPr>
          </a:p>
          <a:p>
            <a:pPr marL="285750" indent="-285750">
              <a:buFont typeface="Arial"/>
              <a:buChar char="•"/>
            </a:pPr>
            <a:endParaRPr lang="tr-TR">
              <a:cs typeface="Arial"/>
            </a:endParaRPr>
          </a:p>
          <a:p>
            <a:pPr marL="285750" indent="-285750">
              <a:buFont typeface="Arial"/>
              <a:buChar char="•"/>
            </a:pPr>
            <a:endParaRPr lang="tr-TR">
              <a:cs typeface="Arial"/>
            </a:endParaRPr>
          </a:p>
          <a:p>
            <a:endParaRPr lang="tr-TR">
              <a:cs typeface="Arial"/>
            </a:endParaRPr>
          </a:p>
          <a:p>
            <a:endParaRPr lang="tr-TR">
              <a:cs typeface="Arial"/>
            </a:endParaRPr>
          </a:p>
          <a:p>
            <a:pPr marL="285750" indent="-285750">
              <a:buFont typeface="Arial"/>
              <a:buChar char="•"/>
            </a:pPr>
            <a:endParaRPr lang="tr-TR">
              <a:cs typeface="Arial"/>
            </a:endParaRPr>
          </a:p>
          <a:p>
            <a:pPr marL="285750" indent="-285750">
              <a:buFont typeface="Arial"/>
              <a:buChar char="•"/>
            </a:pPr>
            <a:endParaRPr lang="tr-TR" b="1">
              <a:cs typeface="Arial"/>
            </a:endParaRPr>
          </a:p>
          <a:p>
            <a:pPr marL="285750" indent="-285750">
              <a:buFont typeface="Arial"/>
              <a:buChar char="•"/>
            </a:pPr>
            <a:endParaRPr lang="tr-TR">
              <a:cs typeface="Arial"/>
            </a:endParaRPr>
          </a:p>
          <a:p>
            <a:pPr marL="285750" indent="-285750">
              <a:buFont typeface="Arial"/>
              <a:buChar char="•"/>
            </a:pPr>
            <a:endParaRPr lang="tr-TR">
              <a:cs typeface="Arial"/>
            </a:endParaRPr>
          </a:p>
          <a:p>
            <a:pPr marL="285750" indent="-285750">
              <a:buFont typeface="Arial"/>
              <a:buChar char="•"/>
            </a:pPr>
            <a:endParaRPr lang="tr-TR">
              <a:cs typeface="Arial"/>
            </a:endParaRPr>
          </a:p>
          <a:p>
            <a:pPr marL="285750" indent="-285750">
              <a:buFont typeface="Arial"/>
              <a:buChar char="•"/>
            </a:pPr>
            <a:endParaRPr lang="tr-TR">
              <a:cs typeface="Arial"/>
            </a:endParaRPr>
          </a:p>
          <a:p>
            <a:pPr marL="285750" indent="-285750">
              <a:buFont typeface="Arial"/>
              <a:buChar char="•"/>
            </a:pPr>
            <a:endParaRPr lang="tr-TR">
              <a:cs typeface="Arial"/>
            </a:endParaRPr>
          </a:p>
          <a:p>
            <a:pPr marL="285750" lvl="1" indent="-285750">
              <a:buFont typeface="Arial"/>
              <a:buChar char="•"/>
            </a:pPr>
            <a:endParaRPr lang="tr-TR">
              <a:cs typeface="Arial"/>
            </a:endParaRPr>
          </a:p>
          <a:p>
            <a:pPr marL="285750" indent="-285750">
              <a:buFont typeface="Arial"/>
              <a:buChar char="•"/>
            </a:pPr>
            <a:endParaRPr lang="tr-TR">
              <a:cs typeface="Arial"/>
            </a:endParaRPr>
          </a:p>
          <a:p>
            <a:pPr marL="285750" indent="-285750">
              <a:buFont typeface="Arial"/>
              <a:buChar char="•"/>
            </a:pPr>
            <a:endParaRPr lang="en-US"/>
          </a:p>
          <a:p>
            <a:pPr marL="571500" indent="-571500">
              <a:buFont typeface="Arial"/>
              <a:buChar char="•"/>
            </a:pPr>
            <a:endParaRPr lang="tr-TR" sz="3600" b="1"/>
          </a:p>
          <a:p>
            <a:endParaRPr lang="tr-TR"/>
          </a:p>
        </p:txBody>
      </p:sp>
    </p:spTree>
    <p:extLst>
      <p:ext uri="{BB962C8B-B14F-4D97-AF65-F5344CB8AC3E}">
        <p14:creationId xmlns:p14="http://schemas.microsoft.com/office/powerpoint/2010/main" val="303544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328360-7491-AF03-B8F5-BF96DE027F0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81223-A9E8-5B34-D327-3D985FF90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7C5F1A3-1567-F3BF-8B05-8751A9133F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30868D38-C3C5-AC18-8728-C0F7455ABC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CD5102F-BAEB-D5DC-139C-0EEC44A87F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407341A-F1A6-BDDE-976B-82BC4D4307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8B2AE2-DE22-4E15-CEF6-8B8005D16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8E5AF0-158D-5B84-FB65-D68673FBF2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6EA7771-8E4A-A1B8-2B0D-25647D75A4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38B04CF-20A5-7F64-C604-08646DEAF3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EB4855-3731-0EDE-BD4D-62DC750C27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BDD6F67-28D7-4A38-2CCE-5A5049F4A8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3268FE6-4CF3-AE71-8C60-CB5639AC6E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01DF7D6-8BDE-572D-8302-919D1B490A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349DBB-072E-3273-0D43-D0B1EFB579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8B3E8CE-25BD-2DF8-01F3-705FF3785F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CC36F48-6A4E-9334-CC8C-5272F9F405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5D6D5CF-3452-FA37-2076-FB75B5FB16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E2F03F1-F8E2-9339-5433-525867A94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7DA51F4-33E6-6406-FD12-3730CB83DD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27EF305-9BB9-F010-1065-D8F699C11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CFD5EFE-F019-B8C4-AD88-A4D872BA08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E58DF7D-8523-F6C5-30F6-513C589C2F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2497C33-C415-74FF-0B8A-5DE7E7595E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BB98B08-50BE-23C7-F58C-CD78FC2056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CAA8AA-24E6-6A78-85FA-DECD01CFEA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D85F591-D67B-BA56-0EF4-CFDA5A2F5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F9F4696-6D05-DE57-A1AF-A4C3D59ECA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7CF79B2-47C8-C0B4-4FAD-5652A38682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1088450-D486-4ACE-930E-3BA2639C3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C020EC3-9788-8402-B590-B7F27BC748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36052C6-B617-6A6F-0B7B-D50DD0831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BB20DC3-AF76-98CE-CDA6-45695680B6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2D07615-C62B-6629-D538-A241E793E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3F2D8B48-B25D-6E78-6430-F0CA26ADE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4DA5810B-1BBD-C6EC-DC6F-90B129ACA244}"/>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A1465B1A-A9C2-856B-D412-AD02A0156A71}"/>
              </a:ext>
            </a:extLst>
          </p:cNvPr>
          <p:cNvSpPr txBox="1"/>
          <p:nvPr/>
        </p:nvSpPr>
        <p:spPr>
          <a:xfrm>
            <a:off x="666326" y="674495"/>
            <a:ext cx="10399212"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dirty="0">
                <a:solidFill>
                  <a:srgbClr val="000000"/>
                </a:solidFill>
              </a:rPr>
              <a:t>Giriş</a:t>
            </a:r>
            <a:endParaRPr lang="tr-TR" sz="3600" b="1" dirty="0"/>
          </a:p>
          <a:p>
            <a:pPr marL="0"/>
            <a:endParaRPr lang="tr-TR" sz="3600" b="1">
              <a:ea typeface="+mn-lt"/>
              <a:cs typeface="+mn-lt"/>
            </a:endParaRPr>
          </a:p>
          <a:p>
            <a:pPr marL="0"/>
            <a:endParaRPr lang="tr-TR" sz="3600" b="1">
              <a:ea typeface="+mn-lt"/>
              <a:cs typeface="+mn-lt"/>
            </a:endParaRPr>
          </a:p>
          <a:p>
            <a:pPr marL="285750" indent="-285750">
              <a:buFont typeface="Arial,Sans-Serif"/>
              <a:buChar char="•"/>
            </a:pPr>
            <a:r>
              <a:rPr lang="tr-TR" dirty="0">
                <a:latin typeface="Arial"/>
                <a:ea typeface="+mn-lt"/>
                <a:cs typeface="Arial"/>
              </a:rPr>
              <a:t>Bu çalışmanın genel olarak plaka tanıma modeli, ön plaka görüntüsüne dayalı olarak eğitilir. Bu teknikle eğitilen model, plaka tanıma sırasında CCTV ile yakalanan araç görüntüsünde tanıma oranının azalması gibi sorunlarla karşılaşır.</a:t>
            </a:r>
            <a:endParaRPr lang="en-US" dirty="0">
              <a:latin typeface="Arial"/>
              <a:cs typeface="Arial"/>
            </a:endParaRPr>
          </a:p>
          <a:p>
            <a:pPr marL="285750" indent="-285750">
              <a:buFont typeface="Arial,Sans-Serif"/>
              <a:buChar char="•"/>
            </a:pPr>
            <a:endParaRPr lang="tr-TR">
              <a:solidFill>
                <a:srgbClr val="000000"/>
              </a:solidFill>
              <a:latin typeface="Arial"/>
              <a:ea typeface="+mn-lt"/>
              <a:cs typeface="Arial"/>
            </a:endParaRPr>
          </a:p>
          <a:p>
            <a:pPr marL="285750" indent="-285750">
              <a:buFont typeface="Arial"/>
              <a:buChar char="•"/>
            </a:pPr>
            <a:endParaRPr lang="tr-TR">
              <a:latin typeface="Arial"/>
              <a:ea typeface="+mn-lt"/>
              <a:cs typeface="Arial"/>
            </a:endParaRPr>
          </a:p>
          <a:p>
            <a:pPr marL="285750" indent="-285750">
              <a:buFont typeface="Arial"/>
              <a:buChar char="•"/>
            </a:pPr>
            <a:r>
              <a:rPr lang="tr-TR" dirty="0">
                <a:ea typeface="+mn-lt"/>
                <a:cs typeface="+mn-lt"/>
              </a:rPr>
              <a:t>Çünkü araç plakası tanıma teknolojisi, CCTV aracılığıyla elde edilen bir görüntüyü kullanır, bu görüntü genellikle uzun mesafeden ve geniş bir görüş açısıyla çekilir. Bu, çeşitli çevresel değişiklikler ve kamera kurulum yerleri nedeniyle çözünürlük sınırlaması, hareket bulanıklığı ve perspektif bozulması gibi sorunlara neden olur. Görüntü boyutundan daha küçük karakterleri doğru bir şekilde tanıyabilen bir görüntü işleme teknolojisine sahip olmak istenir. </a:t>
            </a:r>
            <a:endParaRPr lang="tr-TR" dirty="0">
              <a:latin typeface="Grandview"/>
              <a:ea typeface="+mn-lt"/>
              <a:cs typeface="Arial"/>
            </a:endParaRPr>
          </a:p>
          <a:p>
            <a:pPr marL="285750" indent="-285750">
              <a:buFont typeface="Arial,Sans-Serif"/>
              <a:buChar char="•"/>
            </a:pPr>
            <a:endParaRPr lang="tr-TR" dirty="0">
              <a:latin typeface="Arial"/>
              <a:cs typeface="Arial"/>
            </a:endParaRPr>
          </a:p>
          <a:p>
            <a:pPr marL="285750" indent="-285750">
              <a:buFont typeface="Arial"/>
              <a:buChar char="•"/>
            </a:pPr>
            <a:endParaRPr lang="tr-TR">
              <a:ea typeface="+mn-lt"/>
              <a:cs typeface="+mn-lt"/>
            </a:endParaRPr>
          </a:p>
          <a:p>
            <a:pPr marL="285750" indent="-285750">
              <a:buFont typeface="Arial"/>
              <a:buChar char="•"/>
            </a:pPr>
            <a:endParaRPr lang="tr-TR">
              <a:ea typeface="+mn-lt"/>
              <a:cs typeface="+mn-lt"/>
            </a:endParaRPr>
          </a:p>
          <a:p>
            <a:endParaRPr lang="tr-TR">
              <a:ea typeface="+mn-lt"/>
              <a:cs typeface="+mn-lt"/>
            </a:endParaRPr>
          </a:p>
          <a:p>
            <a:endParaRPr lang="tr-TR"/>
          </a:p>
          <a:p>
            <a:endParaRPr lang="tr-TR">
              <a:ea typeface="+mn-lt"/>
              <a:cs typeface="+mn-lt"/>
            </a:endParaRPr>
          </a:p>
          <a:p>
            <a:endParaRPr lang="tr-TR"/>
          </a:p>
        </p:txBody>
      </p:sp>
    </p:spTree>
    <p:extLst>
      <p:ext uri="{BB962C8B-B14F-4D97-AF65-F5344CB8AC3E}">
        <p14:creationId xmlns:p14="http://schemas.microsoft.com/office/powerpoint/2010/main" val="3892298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665014-992D-3C6D-4B19-2DE3E16E4F9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0AB2957-5EA9-B5BA-FC53-F9ACA97FC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2742087-BB6A-FD57-CDBC-C6FF2D38C7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24FF6297-EEE6-D44E-D225-2F9E561AE0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4FCED20-3CAA-1901-52F3-B4F8F52FD9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451DF42-BD12-261F-2353-E8503B0666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DCB055C-CE47-4A32-8EBB-563903877C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3BC2786-4331-5713-F47C-C42EF119B9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1100AF2-8521-6975-C0DD-227EFEF94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F7D04C9-DE6A-ABFE-9B45-EB69CA1436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70CB1D-46CB-B5B4-3AAD-3B035BED8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C9276F4-D13C-BF22-374B-3AD625FA45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B3C92F-D9EF-F618-F0DF-288713BF42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C58322-78B3-B335-1A98-72C8B3035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D751F44-D6BE-6463-14CF-768D7DE46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02B5D8-9CB6-1391-07A3-E036EA01BD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E016B9-71ED-0132-7919-0B2B174CA9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73C3662-ABA7-7544-27FD-BFEC58F467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D9FEA68-458F-CC4D-34DF-F5CF267898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E009C1E-22D7-3AE7-967F-D4FB4DFC70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B1A45D7-FBB5-CD4E-CDD5-B7869B76F8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750D696-BE3F-D3B2-9DAB-883DD6E9BD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4E3D03-B9C5-D55E-7B07-0B2C2A1FA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11F9023-D68C-A4C0-A97F-422A74A102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C22C8DB-F8B8-BB39-DF96-4B19D12D6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42C691D-CB48-FC84-DBF9-017E55E2B9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776F22D-9B10-2893-3A0D-F90FA81189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F3CA71-E13F-EB45-49DD-DF4C1D1112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6594DE7-3F22-5B42-1945-0E4B7A11FA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567BF53-AFF5-BC3B-1315-FD7F96739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739712-D870-1F27-728B-A67E79FDCA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05BA6CF-CE7B-ABFF-320F-6B1484301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0740510-AE25-C251-C4C5-270C3B04CC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D17786-393E-0351-12E7-932FD5C149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6DE09F98-65F5-5725-0939-5567F6CF4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7E97B126-9787-0C93-3D23-08949BFD0DF3}"/>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6DEC651D-C378-10CB-1027-ADBD6D998775}"/>
              </a:ext>
            </a:extLst>
          </p:cNvPr>
          <p:cNvSpPr txBox="1"/>
          <p:nvPr/>
        </p:nvSpPr>
        <p:spPr>
          <a:xfrm>
            <a:off x="666326" y="674495"/>
            <a:ext cx="10399212"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dirty="0">
                <a:solidFill>
                  <a:srgbClr val="000000"/>
                </a:solidFill>
              </a:rPr>
              <a:t>Problemin Tanımı:</a:t>
            </a:r>
            <a:endParaRPr lang="tr-TR" sz="3600" b="1" dirty="0"/>
          </a:p>
          <a:p>
            <a:pPr marL="0"/>
            <a:endParaRPr lang="tr-TR" sz="3600" b="1">
              <a:ea typeface="+mn-lt"/>
              <a:cs typeface="+mn-lt"/>
            </a:endParaRPr>
          </a:p>
          <a:p>
            <a:pPr marL="0"/>
            <a:endParaRPr lang="tr-TR" sz="3600" b="1" dirty="0">
              <a:ea typeface="+mn-lt"/>
              <a:cs typeface="+mn-lt"/>
            </a:endParaRPr>
          </a:p>
          <a:p>
            <a:pPr marL="0" lvl="3">
              <a:buFont typeface="Arial"/>
              <a:buChar char="•"/>
            </a:pPr>
            <a:r>
              <a:rPr lang="tr-TR" dirty="0">
                <a:ea typeface="+mn-lt"/>
                <a:cs typeface="+mn-lt"/>
              </a:rPr>
              <a:t>   Genellikle kullanılan model, plakanın önünden alınan görüntülerle eğitildiği için eğik ve düşük</a:t>
            </a:r>
          </a:p>
          <a:p>
            <a:pPr marL="0" lvl="3"/>
            <a:r>
              <a:rPr lang="tr-TR" dirty="0">
                <a:ea typeface="+mn-lt"/>
                <a:cs typeface="+mn-lt"/>
              </a:rPr>
              <a:t>     çözünürlüklü görüntülerde düşük tanıma oranı dezavantajıyla karşı karşıyadır.</a:t>
            </a:r>
            <a:endParaRPr lang="tr-TR" dirty="0"/>
          </a:p>
          <a:p>
            <a:pPr lvl="3">
              <a:buFont typeface="Arial"/>
              <a:buChar char="•"/>
            </a:pPr>
            <a:endParaRPr lang="tr-TR">
              <a:solidFill>
                <a:srgbClr val="000000"/>
              </a:solidFill>
              <a:ea typeface="+mn-lt"/>
              <a:cs typeface="+mn-lt"/>
            </a:endParaRPr>
          </a:p>
          <a:p>
            <a:pPr lvl="3">
              <a:buFont typeface="Arial"/>
              <a:buChar char="•"/>
            </a:pPr>
            <a:endParaRPr lang="tr-TR" dirty="0">
              <a:ea typeface="+mn-lt"/>
              <a:cs typeface="+mn-lt"/>
            </a:endParaRPr>
          </a:p>
          <a:p>
            <a:endParaRPr lang="tr-TR">
              <a:ea typeface="+mn-lt"/>
              <a:cs typeface="+mn-lt"/>
            </a:endParaRPr>
          </a:p>
          <a:p>
            <a:pPr marL="285750" indent="-285750">
              <a:buFont typeface="Arial"/>
              <a:buChar char="•"/>
            </a:pPr>
            <a:r>
              <a:rPr lang="tr-TR" dirty="0">
                <a:ea typeface="+mn-lt"/>
                <a:cs typeface="+mn-lt"/>
              </a:rPr>
              <a:t>CCTV görüntülerinde, plakalar genellikle eğik ve düşük çözünürlüklü olarak görünür ve bu da mevcut  model uygulandığında tanıma oranının düşmesine neden olur.</a:t>
            </a:r>
          </a:p>
          <a:p>
            <a:pPr marL="285750" indent="-285750">
              <a:buFont typeface="Arial"/>
              <a:buChar char="•"/>
            </a:pPr>
            <a:endParaRPr lang="tr-TR">
              <a:ea typeface="+mn-lt"/>
              <a:cs typeface="+mn-lt"/>
            </a:endParaRPr>
          </a:p>
          <a:p>
            <a:pPr marL="285750" indent="-285750">
              <a:buFont typeface="Arial"/>
              <a:buChar char="•"/>
            </a:pPr>
            <a:endParaRPr lang="tr-TR">
              <a:ea typeface="+mn-lt"/>
              <a:cs typeface="+mn-lt"/>
            </a:endParaRPr>
          </a:p>
          <a:p>
            <a:endParaRPr lang="tr-TR">
              <a:ea typeface="+mn-lt"/>
              <a:cs typeface="+mn-lt"/>
            </a:endParaRPr>
          </a:p>
          <a:p>
            <a:endParaRPr lang="tr-TR"/>
          </a:p>
          <a:p>
            <a:endParaRPr lang="tr-TR">
              <a:ea typeface="+mn-lt"/>
              <a:cs typeface="+mn-lt"/>
            </a:endParaRPr>
          </a:p>
          <a:p>
            <a:endParaRPr lang="tr-TR"/>
          </a:p>
          <a:p>
            <a:endParaRPr lang="tr-TR"/>
          </a:p>
        </p:txBody>
      </p:sp>
    </p:spTree>
    <p:extLst>
      <p:ext uri="{BB962C8B-B14F-4D97-AF65-F5344CB8AC3E}">
        <p14:creationId xmlns:p14="http://schemas.microsoft.com/office/powerpoint/2010/main" val="165744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805800-00C8-A5B9-62C1-2A6E96C3046F}"/>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5C7545-FBC3-1BF1-FC5E-C5AA181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09983FE-0BA7-42C1-378A-499155DEE0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A2607930-F32C-BD72-E77F-EC9909BBA0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A3B3FC4-D8F0-2721-78AE-9FE30B9727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AF16E-7675-B24A-B55F-2E92FAF064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A8331E-1E45-5785-8775-035C1BBD41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40469A-431F-A297-0DF3-94020E9717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D735B6D-B69A-2221-33E5-D28788DFA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5049D84-D35D-3C18-B317-E41488E873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894F72-C806-DE17-A9B6-DC93202F6D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B59BB30-9B39-2184-457E-513D4A5B4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A748E2-D144-7253-FD3A-DD44B0A0AC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6C0D2BB-3A86-13E7-6134-8CF1946E89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8D572C7-B4D0-C4F5-937A-26AAD57E32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261278A-6843-5267-E7C3-1EE028921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4CF5E10-ECDE-666A-0435-76F050AE67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7CDC582-5DD5-B4FB-C96E-7B0F5F9E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7E1E03D-DDAD-25F0-41F5-9FFF1A4ED5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EE030-B8ED-7D2C-BBFD-F818F8D76A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269DD4-40EE-D01F-9C84-E886FAA30B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3C4574-1B24-EA30-78FD-9EDC82AB7D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5588CCD-059D-5650-92C0-E93E8DCE23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10429A-C7A4-5EBB-0E48-AF91F4776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B8D1C4-EA7A-3D59-6280-DB190A1F3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6C42165-5C93-B3C5-8898-EB3FEA1331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110680-2D40-D78C-CEB6-BEEB7390BE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1DDF7FC-574C-DC0A-D99A-8709228EE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2B26A07-6C5D-F6D7-740A-2F3F349A4F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F96DC41-0D0C-C70E-13A7-617C7F38B6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955D044-419F-68BE-1A4F-CA45372D18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FE4E73E-A3DF-519C-303C-D15F0A3515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5D01766-E80D-E958-E2F7-316DCD9C90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CCE5F0A-A6C0-48CC-5BBD-649AD3E819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1EB78DC8-CAA5-FDD1-3025-B548B3535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16665DF0-5C4C-E837-F899-28A0300B2DFD}"/>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4E30EE43-217A-9FB9-D1FF-141B0440AA9A}"/>
              </a:ext>
            </a:extLst>
          </p:cNvPr>
          <p:cNvSpPr txBox="1"/>
          <p:nvPr/>
        </p:nvSpPr>
        <p:spPr>
          <a:xfrm>
            <a:off x="666326" y="674495"/>
            <a:ext cx="10399212"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dirty="0">
                <a:solidFill>
                  <a:srgbClr val="000000"/>
                </a:solidFill>
              </a:rPr>
              <a:t>Problemin Çözümü İçin Önerilen Teknikler :</a:t>
            </a:r>
            <a:endParaRPr lang="tr-TR" sz="3600" b="1" dirty="0"/>
          </a:p>
          <a:p>
            <a:pPr marL="0"/>
            <a:endParaRPr lang="tr-TR" sz="3600" b="1">
              <a:ea typeface="+mn-lt"/>
              <a:cs typeface="+mn-lt"/>
            </a:endParaRPr>
          </a:p>
          <a:p>
            <a:endParaRPr lang="tr-TR" sz="3600" b="1">
              <a:ea typeface="+mn-lt"/>
              <a:cs typeface="+mn-lt"/>
            </a:endParaRPr>
          </a:p>
          <a:p>
            <a:r>
              <a:rPr lang="tr-TR" b="1" dirty="0">
                <a:ea typeface="+mn-lt"/>
                <a:cs typeface="+mn-lt"/>
              </a:rPr>
              <a:t>Önerilen teknik, plaka tanıma oranını arttıran iki adımdan oluşmaktadır</a:t>
            </a:r>
            <a:endParaRPr lang="tr-TR" sz="3600" b="1" dirty="0">
              <a:ea typeface="+mn-lt"/>
              <a:cs typeface="+mn-lt"/>
            </a:endParaRPr>
          </a:p>
          <a:p>
            <a:pPr marL="0"/>
            <a:endParaRPr lang="tr-TR" b="1">
              <a:ea typeface="+mn-lt"/>
              <a:cs typeface="+mn-lt"/>
            </a:endParaRPr>
          </a:p>
          <a:p>
            <a:pPr marL="0"/>
            <a:endParaRPr lang="tr-TR" b="1">
              <a:ea typeface="+mn-lt"/>
              <a:cs typeface="+mn-lt"/>
            </a:endParaRPr>
          </a:p>
          <a:p>
            <a:pPr marL="342900" lvl="3" indent="-342900">
              <a:buFont typeface="Arial"/>
              <a:buChar char="•"/>
            </a:pPr>
            <a:r>
              <a:rPr lang="tr-TR">
                <a:ea typeface="+mn-lt"/>
                <a:cs typeface="+mn-lt"/>
              </a:rPr>
              <a:t>İlk adımda, plakanın düşük çözünürlüklü görüntüsünü iyileştirmek için süper çözünürlüklü</a:t>
            </a:r>
          </a:p>
          <a:p>
            <a:pPr marL="0" lvl="3"/>
            <a:r>
              <a:rPr lang="tr-TR">
                <a:ea typeface="+mn-lt"/>
                <a:cs typeface="+mn-lt"/>
              </a:rPr>
              <a:t>      üretken çekişmeli ağ (SRGAN) algoritması kullanılmıştır.</a:t>
            </a:r>
            <a:endParaRPr lang="tr-TR"/>
          </a:p>
          <a:p>
            <a:pPr marL="1714500" lvl="3" indent="-342900">
              <a:buFont typeface="Arial"/>
              <a:buChar char="•"/>
            </a:pPr>
            <a:endParaRPr lang="tr-TR">
              <a:solidFill>
                <a:srgbClr val="000000"/>
              </a:solidFill>
              <a:ea typeface="+mn-lt"/>
              <a:cs typeface="+mn-lt"/>
            </a:endParaRPr>
          </a:p>
          <a:p>
            <a:pPr marL="342900" indent="-342900">
              <a:buFont typeface="Arial"/>
              <a:buChar char="•"/>
            </a:pPr>
            <a:endParaRPr lang="tr-TR">
              <a:ea typeface="+mn-lt"/>
              <a:cs typeface="+mn-lt"/>
            </a:endParaRPr>
          </a:p>
          <a:p>
            <a:pPr marL="342900" indent="-342900">
              <a:buFont typeface="Arial"/>
              <a:buChar char="•"/>
            </a:pPr>
            <a:r>
              <a:rPr lang="tr-TR" dirty="0">
                <a:ea typeface="+mn-lt"/>
                <a:cs typeface="+mn-lt"/>
              </a:rPr>
              <a:t>İkinci adımda, perspektif bozulmasını düzeltmek için eğik plaka görüntüsüne perspektif dönüşümü tekniği uygulanmıştır.</a:t>
            </a:r>
          </a:p>
          <a:p>
            <a:pPr marL="285750" indent="-285750">
              <a:buFont typeface="Arial"/>
              <a:buChar char="•"/>
            </a:pPr>
            <a:endParaRPr lang="tr-TR">
              <a:ea typeface="+mn-lt"/>
              <a:cs typeface="+mn-lt"/>
            </a:endParaRPr>
          </a:p>
          <a:p>
            <a:endParaRPr lang="tr-TR">
              <a:ea typeface="+mn-lt"/>
              <a:cs typeface="+mn-lt"/>
            </a:endParaRPr>
          </a:p>
          <a:p>
            <a:pPr marL="285750" indent="-285750">
              <a:buFont typeface="Arial"/>
              <a:buChar char="•"/>
            </a:pPr>
            <a:endParaRPr lang="tr-TR">
              <a:ea typeface="+mn-lt"/>
              <a:cs typeface="+mn-lt"/>
            </a:endParaRPr>
          </a:p>
          <a:p>
            <a:pPr marL="285750" indent="-285750">
              <a:buFont typeface="Arial"/>
              <a:buChar char="•"/>
            </a:pPr>
            <a:endParaRPr lang="tr-TR">
              <a:ea typeface="+mn-lt"/>
              <a:cs typeface="+mn-lt"/>
            </a:endParaRPr>
          </a:p>
          <a:p>
            <a:endParaRPr lang="tr-TR"/>
          </a:p>
          <a:p>
            <a:endParaRPr lang="tr-TR">
              <a:ea typeface="+mn-lt"/>
              <a:cs typeface="+mn-lt"/>
            </a:endParaRPr>
          </a:p>
          <a:p>
            <a:endParaRPr lang="tr-TR"/>
          </a:p>
          <a:p>
            <a:endParaRPr lang="tr-TR"/>
          </a:p>
        </p:txBody>
      </p:sp>
    </p:spTree>
    <p:extLst>
      <p:ext uri="{BB962C8B-B14F-4D97-AF65-F5344CB8AC3E}">
        <p14:creationId xmlns:p14="http://schemas.microsoft.com/office/powerpoint/2010/main" val="431896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47B4FE-A358-6635-4E46-D6C55CE6600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9CB78E-339D-2D40-15BA-A032A9298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8949DD1-CA98-8714-6542-9C6A684562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F2B2915-9B75-1E57-1F2E-A5DE2282FB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BCA6EA7-3DAF-E145-3B39-215F25D586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20C9DFC-3D99-4129-D19B-12CACCF78D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5ACD01-3F02-210F-C821-CDE0FCBFA9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D6D9646-4319-0FEA-BCB9-5D2C82C2E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402C29-41AC-68EC-1D88-A582B6D1C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A21C38-5274-1EF6-9BB4-E85DDD92A9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F1A0FB-6620-4ADC-7F4F-BD3413F6DF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41D623-50FF-83CB-7DF9-787395CB6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6E3DDD-19F8-5716-ED38-F29F066F49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A57A2EC-EF10-C29F-DD78-2F0E230FCE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ACDB6BA-D703-BE93-4918-BFC352CC4D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7531A53-0EA6-3BCE-F2F6-8107D84C9A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3A1713A-6E5D-9B56-EB91-7B9C94005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37463DE-EAAE-88E9-304D-CE44CD696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FCCDF8-7C41-2CF3-381B-DEF4F82E9D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34DD4BE-91E4-B74B-8792-613AAC7BA3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7D96E6-9325-5192-0849-DC1BDF72ED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1332081-775A-C1EF-C400-B176F139B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20EEB9C-341C-0AC8-532F-E3AA981070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CAA894-835B-DCB8-3E77-AF0CDBB809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55E96F7-34A1-7F13-9842-55182663C6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B2D8FF1-FC22-7B22-63B3-3A1B676EA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28245D9-779B-4E19-2497-D40BF6A4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6A4B725-99EE-5638-CC41-AC18498788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6DFB7F1-BDCE-0D56-1898-9AB0DADE3A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0B23E77-AACA-CA5E-5CD8-CF70918349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FD2844-3F3C-6A7E-B9F9-3F95EF7C90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A97F557-3A63-9393-0D64-AF21572173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FD7030E-8994-FAB5-D532-36C38DDAF3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B824765-6DDC-52BC-9D6A-BCF3C6C56A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F5C4D55E-D01B-1F7B-EF72-700A1A176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A9D3EC79-3CC7-A1E7-0DB4-3B1CBCF4BCD7}"/>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99484FF3-5D9E-D9C5-D508-CE0753707324}"/>
              </a:ext>
            </a:extLst>
          </p:cNvPr>
          <p:cNvSpPr txBox="1"/>
          <p:nvPr/>
        </p:nvSpPr>
        <p:spPr>
          <a:xfrm>
            <a:off x="606949" y="2826966"/>
            <a:ext cx="10399212"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a:ea typeface="+mn-lt"/>
                <a:cs typeface="+mn-lt"/>
              </a:rPr>
              <a:t>Şekil 1, önerilen plaka tanıma sisteminin akış şemasını göstermektedir.</a:t>
            </a:r>
            <a:endParaRPr lang="tr-TR"/>
          </a:p>
          <a:p>
            <a:pPr marL="0"/>
            <a:endParaRPr lang="tr-TR" b="1">
              <a:ea typeface="+mn-lt"/>
              <a:cs typeface="+mn-lt"/>
            </a:endParaRPr>
          </a:p>
          <a:p>
            <a:pPr marL="342900" indent="-342900">
              <a:buAutoNum type="arabicPeriod"/>
            </a:pPr>
            <a:r>
              <a:rPr lang="tr-TR">
                <a:ea typeface="+mn-lt"/>
                <a:cs typeface="+mn-lt"/>
              </a:rPr>
              <a:t>Öncelikle, ilgi alanı olan plaka alanını içeren bir görüntü elde edilir.</a:t>
            </a:r>
            <a:endParaRPr lang="tr-TR"/>
          </a:p>
          <a:p>
            <a:pPr marL="342900" indent="-342900">
              <a:buAutoNum type="arabicPeriod"/>
            </a:pPr>
            <a:endParaRPr lang="tr-TR">
              <a:ea typeface="+mn-lt"/>
              <a:cs typeface="+mn-lt"/>
            </a:endParaRPr>
          </a:p>
          <a:p>
            <a:pPr marL="342900" indent="-342900">
              <a:buAutoNum type="arabicPeriod"/>
            </a:pPr>
            <a:r>
              <a:rPr lang="tr-TR">
                <a:ea typeface="+mn-lt"/>
                <a:cs typeface="+mn-lt"/>
              </a:rPr>
              <a:t>Tespit edilen ROI görüntüsünden, SRGAN kullanılarak yüksek çözünürlüklü bir plaka görüntüsü elde edilir.</a:t>
            </a:r>
            <a:endParaRPr lang="tr-TR"/>
          </a:p>
          <a:p>
            <a:pPr marL="342900" indent="-342900">
              <a:buAutoNum type="arabicPeriod"/>
            </a:pPr>
            <a:endParaRPr lang="tr-TR">
              <a:ea typeface="+mn-lt"/>
              <a:cs typeface="+mn-lt"/>
            </a:endParaRPr>
          </a:p>
          <a:p>
            <a:pPr marL="342900" indent="-342900">
              <a:buAutoNum type="arabicPeriod"/>
            </a:pPr>
            <a:r>
              <a:rPr lang="tr-TR">
                <a:ea typeface="+mn-lt"/>
                <a:cs typeface="+mn-lt"/>
              </a:rPr>
              <a:t> Plakanın sınır pikselleri görüntü bölütleme tekniği kullanılarak elde edilir. Doğrusal yaklaşım yöntemi sınır piksellerine uygulanır ve plakanın her bir kenarı için ayrı bir doğrusal denklem kullanılır. Öznitelik noktaları arasındaki </a:t>
            </a:r>
            <a:r>
              <a:rPr lang="tr-TR" err="1">
                <a:ea typeface="+mn-lt"/>
                <a:cs typeface="+mn-lt"/>
              </a:rPr>
              <a:t>homografi</a:t>
            </a:r>
            <a:r>
              <a:rPr lang="tr-TR">
                <a:ea typeface="+mn-lt"/>
                <a:cs typeface="+mn-lt"/>
              </a:rPr>
              <a:t> hesaplanır ve perspektif bozulması düzeltilir.</a:t>
            </a:r>
            <a:endParaRPr lang="tr-TR"/>
          </a:p>
          <a:p>
            <a:pPr marL="342900" indent="-342900">
              <a:buAutoNum type="arabicPeriod"/>
            </a:pPr>
            <a:endParaRPr lang="tr-TR">
              <a:ea typeface="+mn-lt"/>
              <a:cs typeface="+mn-lt"/>
            </a:endParaRPr>
          </a:p>
          <a:p>
            <a:pPr marL="342900" indent="-342900">
              <a:buAutoNum type="arabicPeriod"/>
            </a:pPr>
            <a:r>
              <a:rPr lang="tr-TR">
                <a:ea typeface="+mn-lt"/>
                <a:cs typeface="+mn-lt"/>
              </a:rPr>
              <a:t>Son olarak, karakter tanıma tekniği, plaka karakterini tanımak için düzeltilmiş görüntüye uygulanır.</a:t>
            </a:r>
            <a:endParaRPr lang="tr-TR"/>
          </a:p>
          <a:p>
            <a:pPr marL="342900" indent="-342900">
              <a:buAutoNum type="arabicPeriod"/>
            </a:pPr>
            <a:endParaRPr lang="tr-TR">
              <a:ea typeface="+mn-lt"/>
              <a:cs typeface="+mn-lt"/>
            </a:endParaRPr>
          </a:p>
          <a:p>
            <a:pPr marL="285750" indent="-285750">
              <a:buAutoNum type="arabicPeriod"/>
            </a:pPr>
            <a:endParaRPr lang="tr-TR">
              <a:ea typeface="+mn-lt"/>
              <a:cs typeface="+mn-lt"/>
            </a:endParaRPr>
          </a:p>
          <a:p>
            <a:endParaRPr lang="tr-TR">
              <a:ea typeface="+mn-lt"/>
              <a:cs typeface="+mn-lt"/>
            </a:endParaRPr>
          </a:p>
          <a:p>
            <a:pPr marL="285750" indent="-285750">
              <a:buAutoNum type="arabicPeriod"/>
            </a:pPr>
            <a:endParaRPr lang="tr-TR">
              <a:ea typeface="+mn-lt"/>
              <a:cs typeface="+mn-lt"/>
            </a:endParaRPr>
          </a:p>
          <a:p>
            <a:pPr marL="285750" indent="-285750">
              <a:buAutoNum type="arabicPeriod"/>
            </a:pPr>
            <a:endParaRPr lang="tr-TR">
              <a:ea typeface="+mn-lt"/>
              <a:cs typeface="+mn-lt"/>
            </a:endParaRPr>
          </a:p>
          <a:p>
            <a:endParaRPr lang="tr-TR"/>
          </a:p>
          <a:p>
            <a:endParaRPr lang="tr-TR">
              <a:ea typeface="+mn-lt"/>
              <a:cs typeface="+mn-lt"/>
            </a:endParaRPr>
          </a:p>
          <a:p>
            <a:endParaRPr lang="tr-TR"/>
          </a:p>
          <a:p>
            <a:endParaRPr lang="tr-TR"/>
          </a:p>
        </p:txBody>
      </p:sp>
      <p:pic>
        <p:nvPicPr>
          <p:cNvPr id="4" name="Resim 3" descr="metin, ekran görüntüsü, dikdörtgen, yazı tipi içeren bir resim&#10;&#10;Açıklama otomatik olarak oluşturuldu">
            <a:extLst>
              <a:ext uri="{FF2B5EF4-FFF2-40B4-BE49-F238E27FC236}">
                <a16:creationId xmlns:a16="http://schemas.microsoft.com/office/drawing/2014/main" id="{74478168-143B-8430-2398-5B36E3EFA57C}"/>
              </a:ext>
            </a:extLst>
          </p:cNvPr>
          <p:cNvPicPr>
            <a:picLocks noChangeAspect="1"/>
          </p:cNvPicPr>
          <p:nvPr/>
        </p:nvPicPr>
        <p:blipFill>
          <a:blip r:embed="rId2"/>
          <a:stretch>
            <a:fillRect/>
          </a:stretch>
        </p:blipFill>
        <p:spPr>
          <a:xfrm>
            <a:off x="1237013" y="114404"/>
            <a:ext cx="9767454" cy="2720231"/>
          </a:xfrm>
          <a:prstGeom prst="rect">
            <a:avLst/>
          </a:prstGeom>
        </p:spPr>
      </p:pic>
    </p:spTree>
    <p:extLst>
      <p:ext uri="{BB962C8B-B14F-4D97-AF65-F5344CB8AC3E}">
        <p14:creationId xmlns:p14="http://schemas.microsoft.com/office/powerpoint/2010/main" val="420037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79BB9E-BF1C-4268-43C4-8CB6D8AABC51}"/>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A0E76D-3F77-A2BC-25AA-CAA5BF5785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94AEBB7-CD1A-F5D0-0AB5-F616414139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C8BE0CB-62B1-A016-0B22-D89BABE92F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6041C8F-1675-AD73-345B-2BD94585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62AEB8F-EF54-1456-7C06-EC075319E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3993F3-CDEF-4327-676F-5A9C07787F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5B10D73-DAF8-27CB-EFC5-435C8E14D7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D7D55E6-6FA1-6EB6-328F-68C12CA9F6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0FD049-3197-8A49-4D42-47DA188D7E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132401-6122-7666-1987-3DA02DE74A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FF99827-65DC-82C0-CC23-C04F27132A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D0D0CEE-2218-7B39-160D-0189840AE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7B52FC7-8895-6906-C7B5-8024FCDBD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D3D699F-0977-5D57-4F35-C84960D4D9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5995D3C-2CF3-3F40-ABB7-B49921F7E9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109222B-E53E-1807-8DBC-F10C8739DA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6691677-D97F-A0F6-EF9F-372ADE54D2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B6293CB-61F3-720D-67CF-A44EF83A60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DF4BFCD-3CD7-7532-7173-0C77BBC5F8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6A1E7C-B7E8-E445-08C1-C06D05F659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6B78061-E6DA-C7B6-B49D-2736DCD3C4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5C8C7B9-9E28-8337-2CF9-02020702CF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975326B-F79D-1511-3E83-88E0C9641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30056CC-4E0A-EAED-8F25-AA60A549DF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03FDBDE-3E63-8C84-AEB5-49CE6BAF4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F339339-0310-702A-146D-D75DDCFC17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1D4694-1322-8166-D1F8-F55E76F1D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2028866-E328-B096-C3EC-342572BA86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488EB8-30B3-4C37-05E3-7F7E1DA195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6F0BE1F-BC23-789B-B387-DA9612E432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04BDC9C-0338-251E-A636-F2485820BE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772289C-169C-4438-ED7B-F0E920A3A4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205D963-BDBF-B621-FCDA-C9898A7B3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B2BE67C1-7354-9CAD-6DB0-FAF4D9A34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0AC195AE-CCC1-C132-D620-47B06F3FE4C3}"/>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033EAA00-971C-9C4F-50C3-42E12F2561F4}"/>
              </a:ext>
            </a:extLst>
          </p:cNvPr>
          <p:cNvSpPr txBox="1"/>
          <p:nvPr/>
        </p:nvSpPr>
        <p:spPr>
          <a:xfrm>
            <a:off x="666326" y="674495"/>
            <a:ext cx="10399212"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a:ea typeface="+mn-lt"/>
                <a:cs typeface="+mn-lt"/>
              </a:rPr>
              <a:t>1-Plaka Tespiti:</a:t>
            </a:r>
          </a:p>
          <a:p>
            <a:endParaRPr lang="tr-TR" sz="3600" b="1">
              <a:ea typeface="+mn-lt"/>
              <a:cs typeface="+mn-lt"/>
            </a:endParaRPr>
          </a:p>
          <a:p>
            <a:r>
              <a:rPr lang="tr-TR">
                <a:ea typeface="+mn-lt"/>
                <a:cs typeface="+mn-lt"/>
              </a:rPr>
              <a:t>Bu çalışmada, ilk aşamada gördüğümüz araç plakası tespiti için önceden eğitilmiş YOLO v2 ağ modeli kullanılmıştır. Şekil 2, önceden eğitilmiş YOLO v2 kullanılarak plakaların tespit edilmesinin sonucunu göstermektedir.</a:t>
            </a:r>
            <a:endParaRPr lang="tr-TR"/>
          </a:p>
          <a:p>
            <a:pPr marL="0"/>
            <a:endParaRPr lang="tr-TR" b="1">
              <a:ea typeface="+mn-lt"/>
              <a:cs typeface="+mn-lt"/>
            </a:endParaRPr>
          </a:p>
          <a:p>
            <a:pPr marL="0"/>
            <a:endParaRPr lang="tr-TR" b="1">
              <a:ea typeface="+mn-lt"/>
              <a:cs typeface="+mn-lt"/>
            </a:endParaRPr>
          </a:p>
          <a:p>
            <a:pPr marL="342900" lvl="3" indent="-342900">
              <a:buFont typeface="Arial"/>
              <a:buChar char="•"/>
            </a:pPr>
            <a:endParaRPr lang="tr-TR">
              <a:ea typeface="+mn-lt"/>
              <a:cs typeface="+mn-lt"/>
            </a:endParaRPr>
          </a:p>
          <a:p>
            <a:pPr marL="285750" indent="-285750">
              <a:buFont typeface="Arial"/>
              <a:buChar char="•"/>
            </a:pPr>
            <a:endParaRPr lang="tr-TR">
              <a:ea typeface="+mn-lt"/>
              <a:cs typeface="+mn-lt"/>
            </a:endParaRPr>
          </a:p>
          <a:p>
            <a:endParaRPr lang="tr-TR">
              <a:ea typeface="+mn-lt"/>
              <a:cs typeface="+mn-lt"/>
            </a:endParaRPr>
          </a:p>
          <a:p>
            <a:pPr marL="285750" indent="-285750">
              <a:buFont typeface="Arial"/>
              <a:buChar char="•"/>
            </a:pPr>
            <a:endParaRPr lang="tr-TR">
              <a:ea typeface="+mn-lt"/>
              <a:cs typeface="+mn-lt"/>
            </a:endParaRPr>
          </a:p>
          <a:p>
            <a:pPr marL="285750" indent="-285750">
              <a:buFont typeface="Arial"/>
              <a:buChar char="•"/>
            </a:pPr>
            <a:endParaRPr lang="tr-TR">
              <a:ea typeface="+mn-lt"/>
              <a:cs typeface="+mn-lt"/>
            </a:endParaRPr>
          </a:p>
          <a:p>
            <a:endParaRPr lang="tr-TR"/>
          </a:p>
          <a:p>
            <a:endParaRPr lang="tr-TR">
              <a:ea typeface="+mn-lt"/>
              <a:cs typeface="+mn-lt"/>
            </a:endParaRPr>
          </a:p>
          <a:p>
            <a:endParaRPr lang="tr-TR"/>
          </a:p>
          <a:p>
            <a:endParaRPr lang="tr-TR"/>
          </a:p>
        </p:txBody>
      </p:sp>
      <p:pic>
        <p:nvPicPr>
          <p:cNvPr id="4" name="Resim 3" descr="taşıt, araç, kara taşıtı, metin, otomotiv tasarımı içeren bir resim&#10;&#10;Açıklama otomatik olarak oluşturuldu">
            <a:extLst>
              <a:ext uri="{FF2B5EF4-FFF2-40B4-BE49-F238E27FC236}">
                <a16:creationId xmlns:a16="http://schemas.microsoft.com/office/drawing/2014/main" id="{091514F4-9451-9FA3-5EC9-CACBF3E9D385}"/>
              </a:ext>
            </a:extLst>
          </p:cNvPr>
          <p:cNvPicPr>
            <a:picLocks noChangeAspect="1"/>
          </p:cNvPicPr>
          <p:nvPr/>
        </p:nvPicPr>
        <p:blipFill>
          <a:blip r:embed="rId2"/>
          <a:stretch>
            <a:fillRect/>
          </a:stretch>
        </p:blipFill>
        <p:spPr>
          <a:xfrm>
            <a:off x="2394857" y="2873555"/>
            <a:ext cx="6096000" cy="3673981"/>
          </a:xfrm>
          <a:prstGeom prst="rect">
            <a:avLst/>
          </a:prstGeom>
        </p:spPr>
      </p:pic>
    </p:spTree>
    <p:extLst>
      <p:ext uri="{BB962C8B-B14F-4D97-AF65-F5344CB8AC3E}">
        <p14:creationId xmlns:p14="http://schemas.microsoft.com/office/powerpoint/2010/main" val="2076174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502B9A-1163-6030-FE21-A9FA509E9450}"/>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E8CE82F-B6F1-0EED-8F94-4D18B5C07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709E053-90B4-A976-DFE2-716A704CD7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45C5CEF-0D1D-77F4-2C3C-0D520D4687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CDAB02-915A-8FBF-9F83-6A77F58345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FD01438-A27F-3CF8-1EA8-6BB8C9A7D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EA0C788-3C6F-D931-0D9E-38BF69AD7A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E69F8B-7899-C547-EF25-581A4F20CC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906D9E0-90FF-D579-FD1E-15975BA0B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1573B00-B426-FEB2-3857-3771F93BB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07F8AB5-EB40-2633-55D4-0EF351C066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6599F20-8641-56DC-ED7D-8F3AB90D1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AD8CFE-6CD6-5A4E-9795-A05278FF2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4C57B56-4B14-9C28-12B6-DB14A6A24E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C4D370E-8E76-8B09-9636-171488DBD0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6B6A5CE-84C7-E501-5A0F-D04E5BC95C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74D50F9-89D3-CC55-BCD0-3050B8E6F1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3AB59CA-5641-B354-5338-F3F99D13D2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F416B91-F4BB-0CC1-AA9F-935082F89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95DD77F-1A64-99BE-C9E6-C819725BC1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0D509A5-37B7-7867-1204-BD8CC8D46A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871E3D4-1A62-2CCE-AA87-023C0C149C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5C4F64-CCB6-E809-41FE-6CB7833A61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B03AD7-2CC1-6149-FBA8-AE7215A789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E71B01B-3C7E-53A6-114E-E4129A945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08196E1-9F69-4F83-6053-9A0255317F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8C85BA2-9F66-40F3-4C14-2333F69ECC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66A1C15-B955-7641-BF3B-85C498FD47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A2FFC6A-BF73-9842-C7DA-8DD445355B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8F22970-797D-0C07-61D3-F172DB57E7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5778EA3-8A2D-D198-5689-21E391071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3F01A00-3167-8ABA-8485-423927FEC9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C252D37-B0A2-43BE-52CF-229236B9A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6FA8B3E-2079-B45E-BADF-7C82C5B4FB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C6281761-08B2-0917-2A6C-2E7C9D393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18F1C85C-D3DB-F488-3A19-BF693BF907B9}"/>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4DCE8C4C-73A8-5C31-F1FD-092D89ADF245}"/>
              </a:ext>
            </a:extLst>
          </p:cNvPr>
          <p:cNvSpPr txBox="1"/>
          <p:nvPr/>
        </p:nvSpPr>
        <p:spPr>
          <a:xfrm>
            <a:off x="614134" y="779692"/>
            <a:ext cx="10399212"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a:ea typeface="+mn-lt"/>
                <a:cs typeface="+mn-lt"/>
              </a:rPr>
              <a:t>2-Süper Çözünürlüklü Üretken Çekişmeli Ağ (SRGAN)</a:t>
            </a:r>
            <a:r>
              <a:rPr lang="tr-TR" sz="3600" b="1">
                <a:solidFill>
                  <a:srgbClr val="000000"/>
                </a:solidFill>
              </a:rPr>
              <a:t>  :</a:t>
            </a:r>
            <a:endParaRPr lang="tr-TR" sz="3600" b="1"/>
          </a:p>
          <a:p>
            <a:pPr marL="0"/>
            <a:endParaRPr lang="tr-TR" sz="3600" b="1">
              <a:ea typeface="+mn-lt"/>
              <a:cs typeface="+mn-lt"/>
            </a:endParaRPr>
          </a:p>
          <a:p>
            <a:r>
              <a:rPr lang="tr-TR" b="1">
                <a:ea typeface="+mn-lt"/>
                <a:cs typeface="+mn-lt"/>
              </a:rPr>
              <a:t>GAN(</a:t>
            </a:r>
            <a:r>
              <a:rPr lang="tr-TR" b="1" err="1">
                <a:ea typeface="+mn-lt"/>
                <a:cs typeface="+mn-lt"/>
              </a:rPr>
              <a:t>Generative</a:t>
            </a:r>
            <a:r>
              <a:rPr lang="tr-TR" b="1">
                <a:ea typeface="+mn-lt"/>
                <a:cs typeface="+mn-lt"/>
              </a:rPr>
              <a:t> </a:t>
            </a:r>
            <a:r>
              <a:rPr lang="tr-TR" b="1" err="1">
                <a:ea typeface="+mn-lt"/>
                <a:cs typeface="+mn-lt"/>
              </a:rPr>
              <a:t>Adversarial</a:t>
            </a:r>
            <a:r>
              <a:rPr lang="tr-TR" b="1">
                <a:ea typeface="+mn-lt"/>
                <a:cs typeface="+mn-lt"/>
              </a:rPr>
              <a:t> Network)'ı oluşturan iki ana yapı vardır:</a:t>
            </a:r>
            <a:endParaRPr lang="tr-TR" b="1"/>
          </a:p>
          <a:p>
            <a:pPr marL="285750" indent="-285750">
              <a:buFont typeface="Arial"/>
              <a:buChar char="•"/>
            </a:pPr>
            <a:r>
              <a:rPr lang="tr-TR" err="1">
                <a:ea typeface="+mn-lt"/>
                <a:cs typeface="+mn-lt"/>
              </a:rPr>
              <a:t>Generator</a:t>
            </a:r>
            <a:r>
              <a:rPr lang="tr-TR">
                <a:ea typeface="+mn-lt"/>
                <a:cs typeface="+mn-lt"/>
              </a:rPr>
              <a:t> (Üretici)</a:t>
            </a:r>
            <a:endParaRPr lang="tr-TR"/>
          </a:p>
          <a:p>
            <a:pPr marL="285750" indent="-285750">
              <a:buFont typeface="Arial"/>
              <a:buChar char="•"/>
            </a:pPr>
            <a:r>
              <a:rPr lang="tr-TR" err="1">
                <a:ea typeface="+mn-lt"/>
                <a:cs typeface="+mn-lt"/>
              </a:rPr>
              <a:t>Discriminator</a:t>
            </a:r>
            <a:r>
              <a:rPr lang="tr-TR">
                <a:ea typeface="+mn-lt"/>
                <a:cs typeface="+mn-lt"/>
              </a:rPr>
              <a:t> (Ayırt Edici) </a:t>
            </a:r>
          </a:p>
          <a:p>
            <a:pPr marL="285750" indent="-285750">
              <a:buFont typeface="Arial"/>
              <a:buChar char="•"/>
            </a:pPr>
            <a:endParaRPr lang="tr-TR">
              <a:ea typeface="+mn-lt"/>
              <a:cs typeface="+mn-lt"/>
            </a:endParaRPr>
          </a:p>
          <a:p>
            <a:pPr marL="285750" indent="-285750">
              <a:buFont typeface="Arial"/>
              <a:buChar char="•"/>
            </a:pPr>
            <a:endParaRPr lang="tr-TR">
              <a:ea typeface="+mn-lt"/>
              <a:cs typeface="+mn-lt"/>
            </a:endParaRPr>
          </a:p>
          <a:p>
            <a:pPr marL="0" lvl="3"/>
            <a:r>
              <a:rPr lang="tr-TR" b="1" err="1">
                <a:ea typeface="+mn-lt"/>
                <a:cs typeface="+mn-lt"/>
              </a:rPr>
              <a:t>Generator</a:t>
            </a:r>
            <a:r>
              <a:rPr lang="tr-TR" b="1">
                <a:ea typeface="+mn-lt"/>
                <a:cs typeface="+mn-lt"/>
              </a:rPr>
              <a:t>(Üretici ağ), </a:t>
            </a:r>
            <a:r>
              <a:rPr lang="tr-TR">
                <a:ea typeface="+mn-lt"/>
                <a:cs typeface="+mn-lt"/>
              </a:rPr>
              <a:t>düşük çözünürlüklü bir girdiyi alır ve bunu süper çözünürlüklü bir görüntüye dönüştürür. </a:t>
            </a:r>
            <a:endParaRPr lang="tr-TR">
              <a:solidFill>
                <a:srgbClr val="000000"/>
              </a:solidFill>
              <a:ea typeface="+mn-lt"/>
              <a:cs typeface="+mn-lt"/>
            </a:endParaRPr>
          </a:p>
          <a:p>
            <a:pPr lvl="3"/>
            <a:endParaRPr lang="tr-TR">
              <a:ea typeface="+mn-lt"/>
              <a:cs typeface="+mn-lt"/>
            </a:endParaRPr>
          </a:p>
          <a:p>
            <a:r>
              <a:rPr lang="tr-TR" b="1" err="1">
                <a:ea typeface="+mn-lt"/>
                <a:cs typeface="+mn-lt"/>
              </a:rPr>
              <a:t>Discriminator</a:t>
            </a:r>
            <a:r>
              <a:rPr lang="tr-TR" b="1">
                <a:ea typeface="+mn-lt"/>
                <a:cs typeface="+mn-lt"/>
              </a:rPr>
              <a:t>(Ayırt edici ağ)</a:t>
            </a:r>
            <a:r>
              <a:rPr lang="tr-TR">
                <a:ea typeface="+mn-lt"/>
                <a:cs typeface="+mn-lt"/>
              </a:rPr>
              <a:t> ise gerçek yüksek çözünürlüklü bir görüntü ile üretici ağ tarafından oluşturulan süper çözünürlüklü bir görüntü arasında ayrım yapmaya çalışır.</a:t>
            </a:r>
            <a:endParaRPr lang="tr-TR"/>
          </a:p>
          <a:p>
            <a:pPr marL="285750" indent="-285750">
              <a:buFont typeface="Arial"/>
              <a:buChar char="•"/>
            </a:pPr>
            <a:endParaRPr lang="tr-TR">
              <a:ea typeface="+mn-lt"/>
              <a:cs typeface="+mn-lt"/>
            </a:endParaRPr>
          </a:p>
          <a:p>
            <a:endParaRPr lang="tr-TR">
              <a:ea typeface="+mn-lt"/>
              <a:cs typeface="+mn-lt"/>
            </a:endParaRPr>
          </a:p>
          <a:p>
            <a:pPr marL="285750" indent="-285750">
              <a:buFont typeface="Arial"/>
              <a:buChar char="•"/>
            </a:pPr>
            <a:endParaRPr lang="tr-TR">
              <a:ea typeface="+mn-lt"/>
              <a:cs typeface="+mn-lt"/>
            </a:endParaRPr>
          </a:p>
          <a:p>
            <a:pPr marL="285750" indent="-285750">
              <a:buFont typeface="Arial"/>
              <a:buChar char="•"/>
            </a:pPr>
            <a:endParaRPr lang="tr-TR">
              <a:ea typeface="+mn-lt"/>
              <a:cs typeface="+mn-lt"/>
            </a:endParaRPr>
          </a:p>
          <a:p>
            <a:endParaRPr lang="tr-TR"/>
          </a:p>
          <a:p>
            <a:endParaRPr lang="tr-TR">
              <a:ea typeface="+mn-lt"/>
              <a:cs typeface="+mn-lt"/>
            </a:endParaRPr>
          </a:p>
          <a:p>
            <a:endParaRPr lang="tr-TR"/>
          </a:p>
          <a:p>
            <a:endParaRPr lang="tr-TR"/>
          </a:p>
        </p:txBody>
      </p:sp>
    </p:spTree>
    <p:extLst>
      <p:ext uri="{BB962C8B-B14F-4D97-AF65-F5344CB8AC3E}">
        <p14:creationId xmlns:p14="http://schemas.microsoft.com/office/powerpoint/2010/main" val="2938228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90AEBE-D8A4-8BDC-D681-E16229A1B63F}"/>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186693F-4508-AF35-046F-08B0C2BF02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DA480A7-7C1D-D86D-3E41-A67CDC3619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02CFC3ED-27A2-FEAB-5DDC-5A628AACAC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7849C05-5BED-98FC-DACA-5585EC25AA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B462620-E90D-8BED-5A9B-7EE9F9F3C4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6AE0249-2FC0-D1F1-6EC9-F822DFE7E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8C180C-5BC5-8A20-0A99-763FD286F0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0296BE6-3A5D-F8C5-B257-F6C9C9F935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127544C-E4BD-2922-E988-BD277CDEA6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510BB7C-1C4C-9FAC-B79F-7970521697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752550F-D946-EFA1-5498-BA1410C28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BFA3342-5FEA-C706-FE79-72B44C4B7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E06C88E-91A3-BA95-C677-EAF28B88E8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9953B26-FA1D-57A1-6011-B13BC98B72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1CFB08-5426-176D-C1AE-8E04FA1217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6BBEF9A-9DDF-45DB-21CB-75213EF7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59FEC46-3A39-6B39-F4D9-1CBF1E8128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4604456-1AB3-8F1A-52A7-4283EE0B9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20F6127-FADB-94E7-B0D9-91ED84E27E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2384F5B-0F0D-F399-11BC-4595845B8D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1C1A8B3-5560-0F5E-C1BF-4F78105C6A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498BD5D-4912-FF80-9CAC-7EA52B9607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2EC3AA-4938-ED18-44CB-B9182A6F9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DEE2E2-6361-7AEC-C353-46ACED0F4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9226D6-D802-BB30-104B-918052E055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071949A-9326-DCF3-CB50-681B221E7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6F2EFCC-0141-B54B-B5CB-1F6357E6F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5907A14-9D61-C224-9C49-30F19B6A94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013499F-466D-C4F7-07D4-B422785F16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F6D6FD0-68C0-1C37-C982-B2C730924F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1745DB3-BFAD-153E-2DC7-315A574904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06096C-BEFA-7EB9-C399-FFA044C762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83EF051-0D26-22C8-BED5-ECD9526F86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AFD2A79E-C7AF-9D82-F9B1-69A3491F1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6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AAC7C16E-E7D5-9465-6284-C23E282D7870}"/>
              </a:ext>
            </a:extLst>
          </p:cNvPr>
          <p:cNvSpPr>
            <a:spLocks noGrp="1"/>
          </p:cNvSpPr>
          <p:nvPr>
            <p:ph type="ctrTitle"/>
          </p:nvPr>
        </p:nvSpPr>
        <p:spPr>
          <a:xfrm>
            <a:off x="719126" y="778144"/>
            <a:ext cx="10295029" cy="5097685"/>
          </a:xfrm>
        </p:spPr>
        <p:txBody>
          <a:bodyPr anchor="ctr">
            <a:normAutofit/>
          </a:bodyPr>
          <a:lstStyle/>
          <a:p>
            <a:pPr>
              <a:lnSpc>
                <a:spcPct val="90000"/>
              </a:lnSpc>
            </a:pPr>
            <a:br>
              <a:rPr lang="tr-TR" sz="1400">
                <a:cs typeface="Calibri Light"/>
              </a:rPr>
            </a:br>
            <a:endParaRPr lang="tr-TR" sz="1400">
              <a:cs typeface="Calibri Light"/>
            </a:endParaRPr>
          </a:p>
        </p:txBody>
      </p:sp>
      <p:sp>
        <p:nvSpPr>
          <p:cNvPr id="3" name="Metin kutusu 2">
            <a:extLst>
              <a:ext uri="{FF2B5EF4-FFF2-40B4-BE49-F238E27FC236}">
                <a16:creationId xmlns:a16="http://schemas.microsoft.com/office/drawing/2014/main" id="{621BB19C-3464-96BD-1F52-98D2B930ED51}"/>
              </a:ext>
            </a:extLst>
          </p:cNvPr>
          <p:cNvSpPr txBox="1"/>
          <p:nvPr/>
        </p:nvSpPr>
        <p:spPr>
          <a:xfrm>
            <a:off x="614134" y="779692"/>
            <a:ext cx="1039921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600" b="1">
                <a:ea typeface="+mn-lt"/>
                <a:cs typeface="+mn-lt"/>
              </a:rPr>
              <a:t>2-Süper Çözünürlüklü Üretken Çekişmeli Ağ (SRGAN)</a:t>
            </a:r>
            <a:r>
              <a:rPr lang="tr-TR" sz="3600" b="1">
                <a:solidFill>
                  <a:srgbClr val="000000"/>
                </a:solidFill>
              </a:rPr>
              <a:t>  :</a:t>
            </a:r>
            <a:endParaRPr lang="tr-TR" sz="3600" b="1"/>
          </a:p>
          <a:p>
            <a:pPr marL="0"/>
            <a:endParaRPr lang="tr-TR" sz="3600" b="1">
              <a:ea typeface="+mn-lt"/>
              <a:cs typeface="+mn-lt"/>
            </a:endParaRPr>
          </a:p>
          <a:p>
            <a:endParaRPr lang="tr-TR" b="1"/>
          </a:p>
          <a:p>
            <a:pPr marL="285750" indent="-285750">
              <a:buFont typeface="Arial"/>
              <a:buChar char="•"/>
            </a:pPr>
            <a:endParaRPr lang="tr-TR">
              <a:ea typeface="+mn-lt"/>
              <a:cs typeface="+mn-lt"/>
            </a:endParaRPr>
          </a:p>
          <a:p>
            <a:endParaRPr lang="tr-TR">
              <a:ea typeface="+mn-lt"/>
              <a:cs typeface="+mn-lt"/>
            </a:endParaRPr>
          </a:p>
          <a:p>
            <a:pPr marL="285750" indent="-285750">
              <a:buFont typeface="Arial"/>
              <a:buChar char="•"/>
            </a:pPr>
            <a:endParaRPr lang="tr-TR">
              <a:ea typeface="+mn-lt"/>
              <a:cs typeface="+mn-lt"/>
            </a:endParaRPr>
          </a:p>
          <a:p>
            <a:pPr marL="285750" indent="-285750">
              <a:buFont typeface="Arial"/>
              <a:buChar char="•"/>
            </a:pPr>
            <a:endParaRPr lang="tr-TR">
              <a:ea typeface="+mn-lt"/>
              <a:cs typeface="+mn-lt"/>
            </a:endParaRPr>
          </a:p>
          <a:p>
            <a:endParaRPr lang="tr-TR"/>
          </a:p>
          <a:p>
            <a:endParaRPr lang="tr-TR">
              <a:ea typeface="+mn-lt"/>
              <a:cs typeface="+mn-lt"/>
            </a:endParaRPr>
          </a:p>
          <a:p>
            <a:endParaRPr lang="tr-TR"/>
          </a:p>
          <a:p>
            <a:endParaRPr lang="tr-TR"/>
          </a:p>
        </p:txBody>
      </p:sp>
      <p:pic>
        <p:nvPicPr>
          <p:cNvPr id="4" name="Resim 3" descr="metin, ekran görüntüsü, renklilik, paralel içeren bir resim&#10;&#10;Açıklama otomatik olarak oluşturuldu">
            <a:extLst>
              <a:ext uri="{FF2B5EF4-FFF2-40B4-BE49-F238E27FC236}">
                <a16:creationId xmlns:a16="http://schemas.microsoft.com/office/drawing/2014/main" id="{3FA3E8D2-ACC7-38D8-1CBB-15103895989E}"/>
              </a:ext>
            </a:extLst>
          </p:cNvPr>
          <p:cNvPicPr>
            <a:picLocks noChangeAspect="1"/>
          </p:cNvPicPr>
          <p:nvPr/>
        </p:nvPicPr>
        <p:blipFill>
          <a:blip r:embed="rId2"/>
          <a:stretch>
            <a:fillRect/>
          </a:stretch>
        </p:blipFill>
        <p:spPr>
          <a:xfrm>
            <a:off x="1816003" y="2214916"/>
            <a:ext cx="7906987" cy="3872999"/>
          </a:xfrm>
          <a:prstGeom prst="rect">
            <a:avLst/>
          </a:prstGeom>
        </p:spPr>
      </p:pic>
    </p:spTree>
    <p:extLst>
      <p:ext uri="{BB962C8B-B14F-4D97-AF65-F5344CB8AC3E}">
        <p14:creationId xmlns:p14="http://schemas.microsoft.com/office/powerpoint/2010/main" val="2518752806"/>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27</Slides>
  <Notes>0</Notes>
  <HiddenSlides>0</HiddenSlides>
  <ScaleCrop>false</ScaleCrop>
  <HeadingPairs>
    <vt:vector size="4" baseType="variant">
      <vt:variant>
        <vt:lpstr>Tema</vt:lpstr>
      </vt:variant>
      <vt:variant>
        <vt:i4>1</vt:i4>
      </vt:variant>
      <vt:variant>
        <vt:lpstr>Slayt Başlıkları</vt:lpstr>
      </vt:variant>
      <vt:variant>
        <vt:i4>27</vt:i4>
      </vt:variant>
    </vt:vector>
  </HeadingPairs>
  <TitlesOfParts>
    <vt:vector size="28" baseType="lpstr">
      <vt:lpstr>CosineVTI</vt:lpstr>
      <vt:lpstr> Ad: Umut Sefkan Soyad: SAK Ders: Görüntü işleme  Makale: Recognition of Vehicle License Plates Based on Image Processing (Görüntü İşleme Tabanlı Araç Plakası Tanıma)  Yazarlar : Tae-Gu Kim, Byoung-Ju Yun, Tae-Hun Kim, Jae-Young Lee, Kil-Houm Park, Yoosoo Jeong ve Hyun Deok Kim.   Dr. Ömürhan Avni SOYSAL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revision>53</cp:revision>
  <dcterms:created xsi:type="dcterms:W3CDTF">2023-07-16T09:27:59Z</dcterms:created>
  <dcterms:modified xsi:type="dcterms:W3CDTF">2024-03-23T21:32:32Z</dcterms:modified>
</cp:coreProperties>
</file>