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316" r:id="rId2"/>
    <p:sldId id="257" r:id="rId3"/>
    <p:sldId id="313" r:id="rId4"/>
    <p:sldId id="312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5" r:id="rId13"/>
    <p:sldId id="326" r:id="rId14"/>
    <p:sldId id="327" r:id="rId15"/>
    <p:sldId id="328" r:id="rId16"/>
    <p:sldId id="329" r:id="rId17"/>
    <p:sldId id="330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FAE22-F872-A126-CBD0-FE098B1D8B4D}" v="2216" dt="2024-10-07T18:33:35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6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9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0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4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2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5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77" r:id="rId6"/>
    <p:sldLayoutId id="2147483873" r:id="rId7"/>
    <p:sldLayoutId id="2147483874" r:id="rId8"/>
    <p:sldLayoutId id="2147483875" r:id="rId9"/>
    <p:sldLayoutId id="2147483876" r:id="rId10"/>
    <p:sldLayoutId id="214748387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19126" y="778144"/>
            <a:ext cx="10295029" cy="50976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tr-TR" sz="1400">
                <a:cs typeface="Calibri Light"/>
              </a:rPr>
            </a:br>
            <a:endParaRPr lang="tr-TR" sz="1400">
              <a:cs typeface="Calibri Ligh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30A5E44-8206-CC77-758D-808F992424D0}"/>
              </a:ext>
            </a:extLst>
          </p:cNvPr>
          <p:cNvSpPr txBox="1"/>
          <p:nvPr/>
        </p:nvSpPr>
        <p:spPr>
          <a:xfrm>
            <a:off x="894248" y="775349"/>
            <a:ext cx="10416713" cy="4139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500" b="1" dirty="0">
                <a:solidFill>
                  <a:srgbClr val="000000"/>
                </a:solidFill>
              </a:rPr>
              <a:t>YOLO Algoritması (</a:t>
            </a:r>
            <a:r>
              <a:rPr lang="tr-TR" sz="4500" b="1" dirty="0" err="1">
                <a:solidFill>
                  <a:srgbClr val="000000"/>
                </a:solidFill>
              </a:rPr>
              <a:t>You</a:t>
            </a:r>
            <a:r>
              <a:rPr lang="tr-TR" sz="4500" b="1" dirty="0">
                <a:solidFill>
                  <a:srgbClr val="000000"/>
                </a:solidFill>
              </a:rPr>
              <a:t> </a:t>
            </a:r>
            <a:r>
              <a:rPr lang="tr-TR" sz="4500" b="1" dirty="0" err="1">
                <a:solidFill>
                  <a:srgbClr val="000000"/>
                </a:solidFill>
              </a:rPr>
              <a:t>Only</a:t>
            </a:r>
            <a:r>
              <a:rPr lang="tr-TR" sz="4500" b="1" dirty="0">
                <a:solidFill>
                  <a:srgbClr val="000000"/>
                </a:solidFill>
              </a:rPr>
              <a:t> </a:t>
            </a:r>
            <a:r>
              <a:rPr lang="tr-TR" sz="4500" b="1" dirty="0" err="1">
                <a:solidFill>
                  <a:srgbClr val="000000"/>
                </a:solidFill>
              </a:rPr>
              <a:t>Look</a:t>
            </a:r>
            <a:r>
              <a:rPr lang="tr-TR" sz="4500" b="1" dirty="0">
                <a:solidFill>
                  <a:srgbClr val="000000"/>
                </a:solidFill>
              </a:rPr>
              <a:t> </a:t>
            </a:r>
            <a:r>
              <a:rPr lang="tr-TR" sz="4500" b="1" dirty="0" err="1">
                <a:solidFill>
                  <a:srgbClr val="000000"/>
                </a:solidFill>
              </a:rPr>
              <a:t>Once</a:t>
            </a:r>
            <a:r>
              <a:rPr lang="tr-TR" sz="4500" b="1" dirty="0">
                <a:solidFill>
                  <a:srgbClr val="000000"/>
                </a:solidFill>
              </a:rPr>
              <a:t>)</a:t>
            </a:r>
            <a:endParaRPr lang="tr-TR" dirty="0"/>
          </a:p>
          <a:p>
            <a:r>
              <a:rPr lang="tr-TR" sz="2800" b="1" dirty="0">
                <a:ea typeface="+mn-lt"/>
                <a:cs typeface="+mn-lt"/>
              </a:rPr>
              <a:t>                          </a:t>
            </a:r>
            <a:r>
              <a:rPr lang="tr-TR" sz="2800" b="1" dirty="0">
                <a:solidFill>
                  <a:srgbClr val="000000"/>
                </a:solidFill>
                <a:ea typeface="+mn-lt"/>
                <a:cs typeface="+mn-lt"/>
              </a:rPr>
              <a:t>   </a:t>
            </a:r>
            <a:r>
              <a:rPr lang="tr-TR" sz="2800" b="1" dirty="0">
                <a:solidFill>
                  <a:schemeClr val="tx1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Bir Nesne Algılama Yaklaşımı</a:t>
            </a:r>
          </a:p>
          <a:p>
            <a:pPr marL="0" lvl="3"/>
            <a:r>
              <a:rPr lang="tr-TR" sz="2500" b="1" dirty="0">
                <a:ea typeface="+mn-lt"/>
                <a:cs typeface="+mn-lt"/>
              </a:rPr>
              <a:t> </a:t>
            </a:r>
          </a:p>
          <a:p>
            <a:pPr marL="0" lvl="3"/>
            <a:endParaRPr lang="tr-TR" sz="2500" b="1" dirty="0"/>
          </a:p>
          <a:p>
            <a:pPr marL="0" lvl="3"/>
            <a:endParaRPr lang="tr-TR" sz="25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lvl="3"/>
            <a:endParaRPr lang="tr-TR" sz="2500" b="1" dirty="0">
              <a:ea typeface="+mn-lt"/>
              <a:cs typeface="+mn-lt"/>
            </a:endParaRPr>
          </a:p>
          <a:p>
            <a:endParaRPr lang="tr-TR" dirty="0">
              <a:ea typeface="+mn-lt"/>
              <a:cs typeface="+mn-lt"/>
            </a:endParaRPr>
          </a:p>
          <a:p>
            <a:endParaRPr lang="tr-TR">
              <a:ea typeface="+mn-lt"/>
              <a:cs typeface="+mn-lt"/>
            </a:endParaRPr>
          </a:p>
          <a:p>
            <a:endParaRPr lang="tr-TR" dirty="0"/>
          </a:p>
          <a:p>
            <a:endParaRPr lang="tr-TR">
              <a:ea typeface="+mn-lt"/>
              <a:cs typeface="+mn-lt"/>
            </a:endParaRPr>
          </a:p>
          <a:p>
            <a:endParaRPr lang="tr-TR"/>
          </a:p>
        </p:txBody>
      </p:sp>
      <p:pic>
        <p:nvPicPr>
          <p:cNvPr id="6" name="Resim 5" descr="kara taşıtı, araba, taşıt, araç, giyim içeren bir resim&#10;&#10;Açıklama otomatik olarak oluşturuldu">
            <a:extLst>
              <a:ext uri="{FF2B5EF4-FFF2-40B4-BE49-F238E27FC236}">
                <a16:creationId xmlns:a16="http://schemas.microsoft.com/office/drawing/2014/main" id="{0137A706-90AA-2746-B972-12D6106CB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26" y="2105694"/>
            <a:ext cx="6096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3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19126" y="778144"/>
            <a:ext cx="10295029" cy="50976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tr-TR" sz="1400">
                <a:cs typeface="Calibri Light"/>
              </a:rPr>
            </a:br>
            <a:endParaRPr lang="tr-TR" sz="1400">
              <a:cs typeface="Calibri Ligh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30A5E44-8206-CC77-758D-808F992424D0}"/>
              </a:ext>
            </a:extLst>
          </p:cNvPr>
          <p:cNvSpPr txBox="1"/>
          <p:nvPr/>
        </p:nvSpPr>
        <p:spPr>
          <a:xfrm>
            <a:off x="702521" y="674495"/>
            <a:ext cx="10159131" cy="95564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b="1" dirty="0">
                <a:solidFill>
                  <a:srgbClr val="000000"/>
                </a:solidFill>
              </a:rPr>
              <a:t>YOLO Algoritması Nasıl Çalışır?</a:t>
            </a:r>
            <a:endParaRPr lang="tr-TR" dirty="0"/>
          </a:p>
          <a:p>
            <a:endParaRPr lang="tr-TR" sz="2400" b="1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tr-TR" sz="2400" b="1" dirty="0">
                <a:solidFill>
                  <a:srgbClr val="000000"/>
                </a:solidFill>
                <a:ea typeface="+mn-lt"/>
                <a:cs typeface="+mn-lt"/>
              </a:rPr>
              <a:t>Çıktı:</a:t>
            </a:r>
            <a:endParaRPr lang="tr-TR" sz="36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tr-TR" sz="2000" dirty="0"/>
              <a:t>YOLO modelinin çıktısı, her bir sınırlayıcı kutu ile sınıf etiketlerini içerir.</a:t>
            </a:r>
            <a:endParaRPr lang="tr-TR" dirty="0"/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r>
              <a:rPr lang="tr-TR" sz="2000" dirty="0"/>
              <a:t>Bu sınırlayıcı kutular, bir nesne tespit edildiğinde sınıf etiketiyle birlikte görüntü üzerinde kutucuklar olarak gösterilir.</a:t>
            </a:r>
            <a:endParaRPr lang="tr-TR" dirty="0"/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endParaRPr lang="tr-TR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endParaRPr lang="tr-TR" sz="3600" b="1">
              <a:ea typeface="+mn-lt"/>
              <a:cs typeface="+mn-lt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ea typeface="+mn-lt"/>
              <a:cs typeface="Arial"/>
            </a:endParaRPr>
          </a:p>
          <a:p>
            <a:pPr marL="0" lvl="3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0" lvl="3"/>
            <a:endParaRPr lang="tr-TR" sz="2500" dirty="0">
              <a:solidFill>
                <a:srgbClr val="000000"/>
              </a:solidFill>
              <a:ea typeface="+mn-lt"/>
              <a:cs typeface="Arial"/>
            </a:endParaRPr>
          </a:p>
          <a:p>
            <a:pPr marL="0" lvl="3"/>
            <a:endParaRPr lang="tr-TR" sz="2500" dirty="0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ea typeface="+mn-lt"/>
              <a:cs typeface="Arial"/>
            </a:endParaRPr>
          </a:p>
          <a:p>
            <a:pPr marL="0" lvl="3"/>
            <a:endParaRPr lang="tr-TR" sz="2500" b="1" dirty="0">
              <a:cs typeface="Arial"/>
            </a:endParaRPr>
          </a:p>
          <a:p>
            <a:pPr marL="0" lvl="3"/>
            <a:endParaRPr lang="tr-TR" sz="2500" b="1" dirty="0">
              <a:ea typeface="+mn-lt"/>
              <a:cs typeface="+mn-lt"/>
            </a:endParaRPr>
          </a:p>
          <a:p>
            <a:pPr lvl="3"/>
            <a:endParaRPr lang="tr-TR" sz="2500" b="1" dirty="0"/>
          </a:p>
          <a:p>
            <a:endParaRPr lang="tr-TR" dirty="0"/>
          </a:p>
          <a:p>
            <a:endParaRPr lang="tr-TR"/>
          </a:p>
          <a:p>
            <a:endParaRPr lang="tr-TR" dirty="0"/>
          </a:p>
          <a:p>
            <a:endParaRPr lang="tr-TR"/>
          </a:p>
          <a:p>
            <a:endParaRPr lang="tr-TR"/>
          </a:p>
        </p:txBody>
      </p:sp>
      <p:pic>
        <p:nvPicPr>
          <p:cNvPr id="6" name="Resim 5" descr="memeli, ev hayvanı, metin, köpek içeren bir resim&#10;&#10;Açıklama otomatik olarak oluşturuldu">
            <a:extLst>
              <a:ext uri="{FF2B5EF4-FFF2-40B4-BE49-F238E27FC236}">
                <a16:creationId xmlns:a16="http://schemas.microsoft.com/office/drawing/2014/main" id="{88014734-84AD-A742-FA21-192B0E550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858" y="3700245"/>
            <a:ext cx="3578352" cy="288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19126" y="778144"/>
            <a:ext cx="10295029" cy="50976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tr-TR" sz="1400">
                <a:cs typeface="Calibri Light"/>
              </a:rPr>
            </a:br>
            <a:endParaRPr lang="tr-TR" sz="1400">
              <a:cs typeface="Calibri Ligh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30A5E44-8206-CC77-758D-808F992424D0}"/>
              </a:ext>
            </a:extLst>
          </p:cNvPr>
          <p:cNvSpPr txBox="1"/>
          <p:nvPr/>
        </p:nvSpPr>
        <p:spPr>
          <a:xfrm>
            <a:off x="702521" y="674495"/>
            <a:ext cx="10159131" cy="104797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b="1" dirty="0">
                <a:solidFill>
                  <a:srgbClr val="000000"/>
                </a:solidFill>
              </a:rPr>
              <a:t>YOLO Algoritması Nasıl Çalışır?</a:t>
            </a:r>
            <a:endParaRPr lang="tr-TR" dirty="0"/>
          </a:p>
          <a:p>
            <a:endParaRPr lang="tr-TR" sz="2400" b="1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tr-TR" sz="2400" b="1" dirty="0">
                <a:solidFill>
                  <a:srgbClr val="000000"/>
                </a:solidFill>
                <a:ea typeface="+mn-lt"/>
                <a:cs typeface="+mn-lt"/>
              </a:rPr>
              <a:t>YOLO Tahmin Süreci Örneği:</a:t>
            </a:r>
            <a:endParaRPr lang="tr-TR" sz="36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tr-TR" sz="2000" b="1" dirty="0"/>
              <a:t>Adım 1: </a:t>
            </a:r>
            <a:r>
              <a:rPr lang="tr-TR" sz="2000" dirty="0"/>
              <a:t>Görüntü 7x7 </a:t>
            </a:r>
            <a:r>
              <a:rPr lang="tr-TR" sz="2000" dirty="0" err="1"/>
              <a:t>grid'e</a:t>
            </a:r>
            <a:r>
              <a:rPr lang="tr-TR" sz="2000" dirty="0"/>
              <a:t> bölünür.</a:t>
            </a:r>
            <a:endParaRPr lang="tr-TR" dirty="0"/>
          </a:p>
          <a:p>
            <a:pPr marL="342900" indent="-342900">
              <a:buFont typeface="Arial"/>
              <a:buChar char="•"/>
            </a:pPr>
            <a:r>
              <a:rPr lang="tr-TR" sz="2000" b="1" dirty="0"/>
              <a:t>Adım 2:</a:t>
            </a:r>
            <a:r>
              <a:rPr lang="tr-TR" sz="2000" dirty="0"/>
              <a:t> Her hücrede sınırlayıcı kutu ve güven skoru hesaplanır.</a:t>
            </a:r>
            <a:endParaRPr lang="tr-TR" dirty="0"/>
          </a:p>
          <a:p>
            <a:pPr marL="342900" indent="-342900">
              <a:buFont typeface="Arial"/>
              <a:buChar char="•"/>
            </a:pPr>
            <a:r>
              <a:rPr lang="tr-TR" sz="2000" b="1" dirty="0"/>
              <a:t>Adım 3:</a:t>
            </a:r>
            <a:r>
              <a:rPr lang="tr-TR" sz="2000" dirty="0"/>
              <a:t> Her hücrede sınıf tahmini yapılır.</a:t>
            </a:r>
            <a:endParaRPr lang="tr-TR" dirty="0"/>
          </a:p>
          <a:p>
            <a:pPr marL="342900" indent="-342900">
              <a:buFont typeface="Arial"/>
              <a:buChar char="•"/>
            </a:pPr>
            <a:r>
              <a:rPr lang="tr-TR" sz="2000" b="1" dirty="0"/>
              <a:t>Adım 4:</a:t>
            </a:r>
            <a:r>
              <a:rPr lang="tr-TR" sz="2000" dirty="0"/>
              <a:t> Gereksiz </a:t>
            </a:r>
            <a:r>
              <a:rPr lang="tr-TR" sz="2000" dirty="0" err="1"/>
              <a:t>bounding</a:t>
            </a:r>
            <a:r>
              <a:rPr lang="tr-TR" sz="2000" dirty="0"/>
              <a:t> </a:t>
            </a:r>
            <a:r>
              <a:rPr lang="tr-TR" sz="2000" dirty="0" err="1"/>
              <a:t>box'lar</a:t>
            </a:r>
            <a:r>
              <a:rPr lang="tr-TR" sz="2000" dirty="0"/>
              <a:t> NMS kullanılarak elenir.</a:t>
            </a:r>
            <a:endParaRPr lang="tr-TR" dirty="0"/>
          </a:p>
          <a:p>
            <a:pPr marL="342900" indent="-342900">
              <a:buFont typeface="Arial"/>
              <a:buChar char="•"/>
            </a:pPr>
            <a:r>
              <a:rPr lang="tr-TR" sz="2000" b="1" dirty="0"/>
              <a:t>Adım 5:</a:t>
            </a:r>
            <a:r>
              <a:rPr lang="tr-TR" sz="2000" dirty="0"/>
              <a:t> Algılanan nesneler </a:t>
            </a:r>
            <a:r>
              <a:rPr lang="tr-TR" sz="2000" dirty="0" err="1"/>
              <a:t>bounding</a:t>
            </a:r>
            <a:r>
              <a:rPr lang="tr-TR" sz="2000" dirty="0"/>
              <a:t> </a:t>
            </a:r>
            <a:r>
              <a:rPr lang="tr-TR" sz="2000" dirty="0" err="1"/>
              <a:t>box'lar</a:t>
            </a:r>
            <a:r>
              <a:rPr lang="tr-TR" sz="2000" dirty="0"/>
              <a:t> ile görüntülenir.</a:t>
            </a:r>
            <a:endParaRPr lang="tr-TR" dirty="0"/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endParaRPr lang="tr-TR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endParaRPr lang="tr-TR" sz="3600" b="1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0" lvl="3">
              <a:buFont typeface="Arial"/>
              <a:buChar char="•"/>
            </a:pPr>
            <a:endParaRPr lang="tr-TR" sz="2500" b="1" dirty="0">
              <a:solidFill>
                <a:srgbClr val="000000"/>
              </a:solidFill>
              <a:ea typeface="+mn-lt"/>
              <a:cs typeface="Arial"/>
            </a:endParaRPr>
          </a:p>
          <a:p>
            <a:pPr marL="0" lvl="3"/>
            <a:endParaRPr lang="tr-TR" sz="2500" dirty="0">
              <a:ea typeface="+mn-lt"/>
              <a:cs typeface="Arial"/>
            </a:endParaRPr>
          </a:p>
          <a:p>
            <a:pPr marL="0" lvl="3"/>
            <a:endParaRPr lang="tr-TR" sz="2500" dirty="0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0" lvl="3"/>
            <a:endParaRPr lang="tr-TR" sz="2500" b="1" dirty="0">
              <a:ea typeface="+mn-lt"/>
              <a:cs typeface="Arial"/>
            </a:endParaRPr>
          </a:p>
          <a:p>
            <a:pPr marL="0" lvl="3"/>
            <a:endParaRPr lang="tr-TR" sz="2500" b="1" dirty="0"/>
          </a:p>
          <a:p>
            <a:pPr lvl="3"/>
            <a:endParaRPr lang="tr-TR" sz="2500" b="1" dirty="0"/>
          </a:p>
          <a:p>
            <a:endParaRPr lang="tr-TR" dirty="0"/>
          </a:p>
          <a:p>
            <a:endParaRPr lang="tr-TR"/>
          </a:p>
          <a:p>
            <a:endParaRPr lang="tr-TR" dirty="0"/>
          </a:p>
          <a:p>
            <a:endParaRPr lang="tr-TR"/>
          </a:p>
          <a:p>
            <a:endParaRPr lang="tr-TR"/>
          </a:p>
        </p:txBody>
      </p:sp>
      <p:pic>
        <p:nvPicPr>
          <p:cNvPr id="6" name="Resim 5" descr="bisiklet, bisiklet tekerleği, ekran görüntüsü, sanat içeren bir resim&#10;&#10;Açıklama otomatik olarak oluşturuldu">
            <a:extLst>
              <a:ext uri="{FF2B5EF4-FFF2-40B4-BE49-F238E27FC236}">
                <a16:creationId xmlns:a16="http://schemas.microsoft.com/office/drawing/2014/main" id="{C646E4D3-DF71-7DAC-7C12-CF28B0D20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33" y="3918939"/>
            <a:ext cx="10187834" cy="269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7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19126" y="778144"/>
            <a:ext cx="10295029" cy="50976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tr-TR" sz="1400">
                <a:cs typeface="Calibri Light"/>
              </a:rPr>
            </a:br>
            <a:endParaRPr lang="tr-TR" sz="1400">
              <a:cs typeface="Calibri Ligh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30A5E44-8206-CC77-758D-808F992424D0}"/>
              </a:ext>
            </a:extLst>
          </p:cNvPr>
          <p:cNvSpPr txBox="1"/>
          <p:nvPr/>
        </p:nvSpPr>
        <p:spPr>
          <a:xfrm>
            <a:off x="702521" y="674495"/>
            <a:ext cx="10159131" cy="82022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b="1" dirty="0">
                <a:solidFill>
                  <a:srgbClr val="000000"/>
                </a:solidFill>
              </a:rPr>
              <a:t>YOLO </a:t>
            </a:r>
            <a:r>
              <a:rPr lang="tr-TR" sz="3600" b="1" dirty="0" err="1">
                <a:solidFill>
                  <a:srgbClr val="000000"/>
                </a:solidFill>
              </a:rPr>
              <a:t>ALgoritmasının</a:t>
            </a:r>
            <a:r>
              <a:rPr lang="tr-TR" sz="3600" b="1" dirty="0">
                <a:solidFill>
                  <a:srgbClr val="000000"/>
                </a:solidFill>
              </a:rPr>
              <a:t> Diğer Algoritmalara Göre Kıyaslanması</a:t>
            </a:r>
            <a:endParaRPr lang="tr-TR" sz="3600" b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tr-TR" sz="2400" b="1" dirty="0"/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endParaRPr lang="tr-TR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endParaRPr lang="tr-TR" sz="3600" b="1">
              <a:ea typeface="+mn-lt"/>
              <a:cs typeface="+mn-lt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ea typeface="+mn-lt"/>
              <a:cs typeface="Arial"/>
            </a:endParaRPr>
          </a:p>
          <a:p>
            <a:pPr marL="0" lvl="3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0" lvl="3"/>
            <a:endParaRPr lang="tr-TR" sz="2500" dirty="0">
              <a:solidFill>
                <a:srgbClr val="000000"/>
              </a:solidFill>
              <a:ea typeface="+mn-lt"/>
              <a:cs typeface="Arial"/>
            </a:endParaRPr>
          </a:p>
          <a:p>
            <a:pPr marL="0" lvl="3"/>
            <a:endParaRPr lang="tr-TR" sz="2500" dirty="0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ea typeface="+mn-lt"/>
              <a:cs typeface="Arial"/>
            </a:endParaRPr>
          </a:p>
          <a:p>
            <a:pPr marL="0" lvl="3"/>
            <a:endParaRPr lang="tr-TR" sz="2500" b="1" dirty="0">
              <a:cs typeface="Arial"/>
            </a:endParaRPr>
          </a:p>
          <a:p>
            <a:pPr marL="0" lvl="3"/>
            <a:endParaRPr lang="tr-TR" sz="2500" b="1" dirty="0">
              <a:ea typeface="+mn-lt"/>
              <a:cs typeface="+mn-lt"/>
            </a:endParaRPr>
          </a:p>
          <a:p>
            <a:pPr lvl="3"/>
            <a:endParaRPr lang="tr-TR" sz="2500" b="1" dirty="0"/>
          </a:p>
          <a:p>
            <a:endParaRPr lang="tr-TR" dirty="0"/>
          </a:p>
          <a:p>
            <a:endParaRPr lang="tr-TR"/>
          </a:p>
          <a:p>
            <a:endParaRPr lang="tr-TR" dirty="0"/>
          </a:p>
          <a:p>
            <a:endParaRPr lang="tr-TR"/>
          </a:p>
          <a:p>
            <a:endParaRPr lang="tr-TR"/>
          </a:p>
        </p:txBody>
      </p:sp>
      <p:pic>
        <p:nvPicPr>
          <p:cNvPr id="4" name="Resim 3" descr="metin, ekran görüntüsü, yazılım, yazı tipi içeren bir resim&#10;&#10;Açıklama otomatik olarak oluşturuldu">
            <a:extLst>
              <a:ext uri="{FF2B5EF4-FFF2-40B4-BE49-F238E27FC236}">
                <a16:creationId xmlns:a16="http://schemas.microsoft.com/office/drawing/2014/main" id="{91C70E9F-409E-299E-CD38-5825BBFB7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25" y="2214289"/>
            <a:ext cx="9311012" cy="175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7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19126" y="778144"/>
            <a:ext cx="10295029" cy="50976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tr-TR" sz="1400">
                <a:cs typeface="Calibri Light"/>
              </a:rPr>
            </a:br>
            <a:endParaRPr lang="tr-TR" sz="1400">
              <a:cs typeface="Calibri Ligh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30A5E44-8206-CC77-758D-808F992424D0}"/>
              </a:ext>
            </a:extLst>
          </p:cNvPr>
          <p:cNvSpPr txBox="1"/>
          <p:nvPr/>
        </p:nvSpPr>
        <p:spPr>
          <a:xfrm>
            <a:off x="702521" y="674495"/>
            <a:ext cx="10159131" cy="101104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b="1" dirty="0">
                <a:solidFill>
                  <a:srgbClr val="000000"/>
                </a:solidFill>
              </a:rPr>
              <a:t>YOLO Algoritmasının Avantajları</a:t>
            </a:r>
            <a:endParaRPr lang="tr-TR" sz="3600" b="1" dirty="0"/>
          </a:p>
          <a:p>
            <a:endParaRPr lang="tr-TR" sz="24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tr-TR" sz="2000" b="1" dirty="0"/>
              <a:t>Hız:</a:t>
            </a:r>
            <a:r>
              <a:rPr lang="tr-TR" sz="2000" dirty="0"/>
              <a:t> Diğer algoritmalara göre çok daha hızlıdır, gerçek zamanlı çalışabilir.</a:t>
            </a:r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r>
              <a:rPr lang="tr-TR" sz="2000" b="1" dirty="0"/>
              <a:t>Bütüncül Yaklaşım:</a:t>
            </a:r>
            <a:r>
              <a:rPr lang="tr-TR" sz="2000" dirty="0"/>
              <a:t> Tek bir geçişte nesneleri bulur ve tanımlar.</a:t>
            </a:r>
            <a:endParaRPr lang="tr-TR" dirty="0"/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r>
              <a:rPr lang="tr-TR" sz="2000" b="1" dirty="0"/>
              <a:t>Genel Performans:</a:t>
            </a:r>
            <a:r>
              <a:rPr lang="tr-TR" sz="2000" dirty="0"/>
              <a:t> </a:t>
            </a:r>
            <a:r>
              <a:rPr lang="tr-TR" sz="2000" dirty="0" err="1"/>
              <a:t>YOLO'nun</a:t>
            </a:r>
            <a:r>
              <a:rPr lang="tr-TR" sz="2000" dirty="0"/>
              <a:t> konum ve sınıf tahminleri genellikle isabetlidir.</a:t>
            </a:r>
            <a:endParaRPr lang="tr-TR" dirty="0"/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endParaRPr lang="tr-TR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endParaRPr lang="tr-TR" sz="3600" b="1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0" lvl="3">
              <a:buFont typeface="Arial"/>
              <a:buChar char="•"/>
            </a:pPr>
            <a:endParaRPr lang="tr-TR" sz="2500" b="1" dirty="0">
              <a:solidFill>
                <a:srgbClr val="000000"/>
              </a:solidFill>
              <a:ea typeface="+mn-lt"/>
              <a:cs typeface="Arial"/>
            </a:endParaRPr>
          </a:p>
          <a:p>
            <a:pPr marL="0" lvl="3"/>
            <a:endParaRPr lang="tr-TR" sz="2500" dirty="0">
              <a:ea typeface="+mn-lt"/>
              <a:cs typeface="Arial"/>
            </a:endParaRPr>
          </a:p>
          <a:p>
            <a:pPr marL="0" lvl="3"/>
            <a:endParaRPr lang="tr-TR" sz="2500" dirty="0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0" lvl="3"/>
            <a:endParaRPr lang="tr-TR" sz="2500" b="1" dirty="0">
              <a:ea typeface="+mn-lt"/>
              <a:cs typeface="Arial"/>
            </a:endParaRPr>
          </a:p>
          <a:p>
            <a:pPr marL="0" lvl="3"/>
            <a:endParaRPr lang="tr-TR" sz="2500" b="1" dirty="0"/>
          </a:p>
          <a:p>
            <a:pPr lvl="3"/>
            <a:endParaRPr lang="tr-TR" sz="2500" b="1" dirty="0"/>
          </a:p>
          <a:p>
            <a:endParaRPr lang="tr-TR" dirty="0"/>
          </a:p>
          <a:p>
            <a:endParaRPr lang="tr-TR"/>
          </a:p>
          <a:p>
            <a:endParaRPr lang="tr-TR" dirty="0"/>
          </a:p>
          <a:p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492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19126" y="778144"/>
            <a:ext cx="10295029" cy="50976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tr-TR" sz="1400">
                <a:cs typeface="Calibri Light"/>
              </a:rPr>
            </a:br>
            <a:endParaRPr lang="tr-TR" sz="1400">
              <a:cs typeface="Calibri Ligh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30A5E44-8206-CC77-758D-808F992424D0}"/>
              </a:ext>
            </a:extLst>
          </p:cNvPr>
          <p:cNvSpPr txBox="1"/>
          <p:nvPr/>
        </p:nvSpPr>
        <p:spPr>
          <a:xfrm>
            <a:off x="702521" y="674495"/>
            <a:ext cx="10159131" cy="113415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b="1" dirty="0">
                <a:solidFill>
                  <a:srgbClr val="000000"/>
                </a:solidFill>
              </a:rPr>
              <a:t>YOLO Algoritmasının Dezavantajları</a:t>
            </a:r>
            <a:endParaRPr lang="tr-TR" sz="3600" b="1" dirty="0"/>
          </a:p>
          <a:p>
            <a:endParaRPr lang="tr-TR" sz="2400" b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tr-TR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tr-TR" sz="2000" b="1" dirty="0">
                <a:ea typeface="+mn-lt"/>
                <a:cs typeface="+mn-lt"/>
              </a:rPr>
              <a:t>Küçük Nesneler: </a:t>
            </a:r>
            <a:r>
              <a:rPr lang="tr-TR" sz="2000" dirty="0">
                <a:ea typeface="+mn-lt"/>
                <a:cs typeface="+mn-lt"/>
              </a:rPr>
              <a:t>YOLO, özellikle çok küçük nesneleri tespit ederken diğer yöntemlere göre daha zayıf olabilir.</a:t>
            </a: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tr-TR" sz="2000" b="1" dirty="0">
                <a:ea typeface="+mn-lt"/>
                <a:cs typeface="+mn-lt"/>
              </a:rPr>
              <a:t>Tahmin Hassasiyeti:</a:t>
            </a:r>
            <a:r>
              <a:rPr lang="tr-TR" sz="2000" dirty="0">
                <a:ea typeface="+mn-lt"/>
                <a:cs typeface="+mn-lt"/>
              </a:rPr>
              <a:t> Algoritmanın geniş aralıkta farklı büyüklükteki nesneleri aynı başarı ile tanıması zor olabilir.</a:t>
            </a:r>
            <a:endParaRPr lang="tr-TR" dirty="0"/>
          </a:p>
          <a:p>
            <a:pPr marL="342900" indent="-342900">
              <a:buFont typeface="Arial"/>
              <a:buChar char="•"/>
            </a:pPr>
            <a:endParaRPr lang="tr-TR" sz="20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tr-TR" sz="2000" b="1" dirty="0">
                <a:ea typeface="+mn-lt"/>
                <a:cs typeface="+mn-lt"/>
              </a:rPr>
              <a:t>Detay Eksikliği:</a:t>
            </a:r>
            <a:r>
              <a:rPr lang="tr-TR" sz="2000" dirty="0">
                <a:ea typeface="+mn-lt"/>
                <a:cs typeface="+mn-lt"/>
              </a:rPr>
              <a:t> Her ızgara hücresine sadece bir nesne tahmini yapılır; bu, çok karmaşık sahnelerde sınırlı olabilir.</a:t>
            </a:r>
            <a:endParaRPr lang="tr-TR" dirty="0"/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endParaRPr lang="tr-TR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endParaRPr lang="tr-TR" sz="3600" b="1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0" lvl="3">
              <a:buFont typeface="Arial"/>
              <a:buChar char="•"/>
            </a:pPr>
            <a:endParaRPr lang="tr-TR" sz="2500" b="1" dirty="0">
              <a:solidFill>
                <a:srgbClr val="000000"/>
              </a:solidFill>
              <a:ea typeface="+mn-lt"/>
              <a:cs typeface="Arial"/>
            </a:endParaRPr>
          </a:p>
          <a:p>
            <a:pPr marL="0" lvl="3"/>
            <a:endParaRPr lang="tr-TR" sz="2500" dirty="0">
              <a:ea typeface="+mn-lt"/>
              <a:cs typeface="Arial"/>
            </a:endParaRPr>
          </a:p>
          <a:p>
            <a:pPr marL="0" lvl="3"/>
            <a:endParaRPr lang="tr-TR" sz="2500" dirty="0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0" lvl="3"/>
            <a:endParaRPr lang="tr-TR" sz="2500" b="1" dirty="0">
              <a:ea typeface="+mn-lt"/>
              <a:cs typeface="Arial"/>
            </a:endParaRPr>
          </a:p>
          <a:p>
            <a:pPr marL="0" lvl="3"/>
            <a:endParaRPr lang="tr-TR" sz="2500" b="1" dirty="0"/>
          </a:p>
          <a:p>
            <a:pPr lvl="3"/>
            <a:endParaRPr lang="tr-TR" sz="2500" b="1" dirty="0"/>
          </a:p>
          <a:p>
            <a:endParaRPr lang="tr-TR" dirty="0"/>
          </a:p>
          <a:p>
            <a:endParaRPr lang="tr-TR"/>
          </a:p>
          <a:p>
            <a:endParaRPr lang="tr-TR" dirty="0"/>
          </a:p>
          <a:p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6296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19126" y="778144"/>
            <a:ext cx="10295029" cy="50976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tr-TR" sz="1400">
                <a:cs typeface="Calibri Light"/>
              </a:rPr>
            </a:br>
            <a:endParaRPr lang="tr-TR" sz="1400">
              <a:cs typeface="Calibri Ligh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30A5E44-8206-CC77-758D-808F992424D0}"/>
              </a:ext>
            </a:extLst>
          </p:cNvPr>
          <p:cNvSpPr txBox="1"/>
          <p:nvPr/>
        </p:nvSpPr>
        <p:spPr>
          <a:xfrm>
            <a:off x="702521" y="674495"/>
            <a:ext cx="10159131" cy="122033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b="1" dirty="0">
                <a:solidFill>
                  <a:srgbClr val="000000"/>
                </a:solidFill>
              </a:rPr>
              <a:t>Uygulama Alanları:</a:t>
            </a:r>
            <a:endParaRPr lang="tr-TR" sz="3600" b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tr-TR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r>
              <a:rPr lang="tr-TR" sz="2000" b="1" dirty="0"/>
              <a:t>Otonom Araçlar:</a:t>
            </a:r>
            <a:r>
              <a:rPr lang="tr-TR" sz="2000" dirty="0"/>
              <a:t> Gerçek zamanlı nesne tespiti, araçların çevresini algılamasına yardımcı olur.</a:t>
            </a:r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r>
              <a:rPr lang="tr-TR" sz="2000" b="1" dirty="0"/>
              <a:t>Güvenlik Sistemleri:</a:t>
            </a:r>
            <a:r>
              <a:rPr lang="tr-TR" sz="2000" dirty="0"/>
              <a:t> İnsanları ve nesneleri tespit etme.</a:t>
            </a:r>
            <a:endParaRPr lang="tr-TR" dirty="0"/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r>
              <a:rPr lang="tr-TR" sz="2000" b="1" dirty="0"/>
              <a:t>Sağlık:</a:t>
            </a:r>
            <a:r>
              <a:rPr lang="tr-TR" sz="2000" dirty="0"/>
              <a:t> Tıbbi görüntülerde anormalliklerin tespiti.</a:t>
            </a:r>
            <a:endParaRPr lang="tr-TR" dirty="0"/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r>
              <a:rPr lang="tr-TR" sz="2000" b="1" dirty="0"/>
              <a:t>E-ticaret:</a:t>
            </a:r>
            <a:r>
              <a:rPr lang="tr-TR" sz="2000" dirty="0"/>
              <a:t> Görüntülerdeki ürünleri tanıma ve sınıflandırma.</a:t>
            </a:r>
            <a:endParaRPr lang="tr-TR" dirty="0"/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r>
              <a:rPr lang="tr-TR" sz="2000" dirty="0"/>
              <a:t>Vb.</a:t>
            </a:r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endParaRPr lang="tr-TR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solidFill>
                <a:srgbClr val="000000"/>
              </a:solidFill>
              <a:ea typeface="+mn-lt"/>
              <a:cs typeface="Arial"/>
            </a:endParaRPr>
          </a:p>
          <a:p>
            <a:endParaRPr lang="tr-TR" sz="3600" b="1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ea typeface="+mn-lt"/>
              <a:cs typeface="Arial"/>
            </a:endParaRPr>
          </a:p>
          <a:p>
            <a:pPr marL="0" lvl="3">
              <a:buFont typeface="Arial"/>
              <a:buChar char="•"/>
            </a:pPr>
            <a:endParaRPr lang="tr-TR" sz="2500" b="1" dirty="0">
              <a:ea typeface="+mn-lt"/>
              <a:cs typeface="Arial"/>
            </a:endParaRPr>
          </a:p>
          <a:p>
            <a:pPr marL="0" lvl="3"/>
            <a:endParaRPr lang="tr-TR" sz="2500" dirty="0">
              <a:cs typeface="Arial"/>
            </a:endParaRPr>
          </a:p>
          <a:p>
            <a:pPr marL="0" lvl="3"/>
            <a:endParaRPr lang="tr-TR" sz="2500" dirty="0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0" lvl="3"/>
            <a:endParaRPr lang="tr-TR" sz="2500" b="1" dirty="0">
              <a:cs typeface="Arial"/>
            </a:endParaRPr>
          </a:p>
          <a:p>
            <a:pPr marL="0" lvl="3"/>
            <a:endParaRPr lang="tr-TR" sz="2500" b="1" dirty="0"/>
          </a:p>
          <a:p>
            <a:pPr lvl="3"/>
            <a:endParaRPr lang="tr-TR" sz="2500" b="1" dirty="0"/>
          </a:p>
          <a:p>
            <a:endParaRPr lang="tr-TR" dirty="0"/>
          </a:p>
          <a:p>
            <a:endParaRPr lang="tr-TR"/>
          </a:p>
          <a:p>
            <a:endParaRPr lang="tr-TR" dirty="0"/>
          </a:p>
          <a:p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6359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19126" y="778144"/>
            <a:ext cx="10295029" cy="50976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tr-TR" sz="1400">
                <a:cs typeface="Calibri Light"/>
              </a:rPr>
            </a:br>
            <a:endParaRPr lang="tr-TR" sz="1400">
              <a:cs typeface="Calibri Ligh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30A5E44-8206-CC77-758D-808F992424D0}"/>
              </a:ext>
            </a:extLst>
          </p:cNvPr>
          <p:cNvSpPr txBox="1"/>
          <p:nvPr/>
        </p:nvSpPr>
        <p:spPr>
          <a:xfrm>
            <a:off x="702521" y="674495"/>
            <a:ext cx="10159131" cy="112800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b="1" dirty="0">
                <a:solidFill>
                  <a:srgbClr val="000000"/>
                </a:solidFill>
              </a:rPr>
              <a:t>Sonuç:</a:t>
            </a:r>
            <a:endParaRPr lang="tr-TR" sz="3600" b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tr-TR" sz="2000" dirty="0"/>
              <a:t>YOLO algoritması, nesne tespitinde hız ve performans açısından öne çıkar.</a:t>
            </a:r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r>
              <a:rPr lang="tr-TR" sz="2000" dirty="0"/>
              <a:t>Gerçek zamanlı uygulamalarda özellikle tercih edilen bir yöntemdir.</a:t>
            </a:r>
            <a:endParaRPr lang="tr-TR" dirty="0"/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r>
              <a:rPr lang="tr-TR" sz="2000"/>
              <a:t>Gelişmeye devam eden YOLO versiyonları, daha yüksek doğruluk ve hız sunarak birçok alanda uygulanabilir.</a:t>
            </a:r>
            <a:endParaRPr lang="tr-TR"/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endParaRPr lang="tr-TR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solidFill>
                <a:srgbClr val="000000"/>
              </a:solidFill>
              <a:ea typeface="+mn-lt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Arial"/>
            </a:endParaRPr>
          </a:p>
          <a:p>
            <a:endParaRPr lang="tr-TR" sz="3600" b="1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ea typeface="+mn-lt"/>
              <a:cs typeface="Arial"/>
            </a:endParaRPr>
          </a:p>
          <a:p>
            <a:pPr marL="0" lvl="3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0" lvl="3"/>
            <a:endParaRPr lang="tr-TR" sz="2500" dirty="0">
              <a:ea typeface="+mn-lt"/>
              <a:cs typeface="Arial"/>
            </a:endParaRPr>
          </a:p>
          <a:p>
            <a:pPr marL="0" lvl="3"/>
            <a:endParaRPr lang="tr-TR" sz="2500" dirty="0"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0" lvl="3"/>
            <a:endParaRPr lang="tr-TR" sz="2500" b="1" dirty="0">
              <a:cs typeface="Arial"/>
            </a:endParaRPr>
          </a:p>
          <a:p>
            <a:pPr marL="0" lvl="3"/>
            <a:endParaRPr lang="tr-TR" sz="2500" b="1" dirty="0"/>
          </a:p>
          <a:p>
            <a:pPr lvl="3"/>
            <a:endParaRPr lang="tr-TR" sz="2500" b="1" dirty="0"/>
          </a:p>
          <a:p>
            <a:endParaRPr lang="tr-TR" dirty="0"/>
          </a:p>
          <a:p>
            <a:endParaRPr lang="tr-TR"/>
          </a:p>
          <a:p>
            <a:endParaRPr lang="tr-TR" dirty="0"/>
          </a:p>
          <a:p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029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19126" y="778144"/>
            <a:ext cx="10295029" cy="50976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tr-TR" sz="1400">
                <a:cs typeface="Calibri Light"/>
              </a:rPr>
            </a:br>
            <a:endParaRPr lang="tr-TR" sz="1400">
              <a:cs typeface="Calibri Ligh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30A5E44-8206-CC77-758D-808F992424D0}"/>
              </a:ext>
            </a:extLst>
          </p:cNvPr>
          <p:cNvSpPr txBox="1"/>
          <p:nvPr/>
        </p:nvSpPr>
        <p:spPr>
          <a:xfrm>
            <a:off x="2821507" y="2208934"/>
            <a:ext cx="6088172" cy="97411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b="1" dirty="0">
                <a:solidFill>
                  <a:srgbClr val="000000"/>
                </a:solidFill>
              </a:rPr>
              <a:t>Dinlediğiniz İçin Teşekkürler</a:t>
            </a:r>
            <a:endParaRPr lang="tr-TR" sz="3600" b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endParaRPr lang="tr-TR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solidFill>
                <a:srgbClr val="000000"/>
              </a:solidFill>
              <a:ea typeface="+mn-lt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Arial"/>
            </a:endParaRPr>
          </a:p>
          <a:p>
            <a:endParaRPr lang="tr-TR" sz="3600" b="1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ea typeface="+mn-lt"/>
              <a:cs typeface="Arial"/>
            </a:endParaRPr>
          </a:p>
          <a:p>
            <a:pPr marL="0" lvl="3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0" lvl="3"/>
            <a:endParaRPr lang="tr-TR" sz="2500" dirty="0">
              <a:ea typeface="+mn-lt"/>
              <a:cs typeface="Arial"/>
            </a:endParaRPr>
          </a:p>
          <a:p>
            <a:pPr marL="0" lvl="3"/>
            <a:endParaRPr lang="tr-TR" sz="2500" dirty="0"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0" lvl="3"/>
            <a:endParaRPr lang="tr-TR" sz="2500" b="1" dirty="0">
              <a:cs typeface="Arial"/>
            </a:endParaRPr>
          </a:p>
          <a:p>
            <a:pPr marL="0" lvl="3"/>
            <a:endParaRPr lang="tr-TR" sz="2500" b="1" dirty="0"/>
          </a:p>
          <a:p>
            <a:pPr lvl="3"/>
            <a:endParaRPr lang="tr-TR" sz="2500" b="1" dirty="0"/>
          </a:p>
          <a:p>
            <a:endParaRPr lang="tr-TR" dirty="0"/>
          </a:p>
          <a:p>
            <a:endParaRPr lang="tr-TR"/>
          </a:p>
          <a:p>
            <a:endParaRPr lang="tr-TR" dirty="0"/>
          </a:p>
          <a:p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674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19126" y="778144"/>
            <a:ext cx="10295029" cy="50976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tr-TR" sz="1400">
                <a:cs typeface="Calibri Light"/>
              </a:rPr>
            </a:br>
            <a:endParaRPr lang="tr-TR" sz="1400">
              <a:cs typeface="Calibri Ligh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30A5E44-8206-CC77-758D-808F992424D0}"/>
              </a:ext>
            </a:extLst>
          </p:cNvPr>
          <p:cNvSpPr txBox="1"/>
          <p:nvPr/>
        </p:nvSpPr>
        <p:spPr>
          <a:xfrm>
            <a:off x="712959" y="674495"/>
            <a:ext cx="10148693" cy="67864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b="1" dirty="0">
                <a:solidFill>
                  <a:srgbClr val="000000"/>
                </a:solidFill>
              </a:rPr>
              <a:t>KONULAR</a:t>
            </a:r>
            <a:endParaRPr lang="tr-TR" dirty="0"/>
          </a:p>
          <a:p>
            <a:endParaRPr lang="tr-TR" sz="36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571500" indent="-571500">
              <a:buFont typeface="Calibri"/>
              <a:buChar char="-"/>
            </a:pPr>
            <a:r>
              <a:rPr lang="tr-TR" sz="2800" b="1" dirty="0">
                <a:solidFill>
                  <a:srgbClr val="000000"/>
                </a:solidFill>
                <a:ea typeface="+mn-lt"/>
                <a:cs typeface="+mn-lt"/>
              </a:rPr>
              <a:t>YOLO Algoritması Nedir?</a:t>
            </a:r>
          </a:p>
          <a:p>
            <a:pPr marL="571500" indent="-571500">
              <a:buFont typeface="Calibri"/>
              <a:buChar char="-"/>
            </a:pPr>
            <a:r>
              <a:rPr lang="tr-TR" sz="2800" b="1" dirty="0">
                <a:solidFill>
                  <a:srgbClr val="000000"/>
                </a:solidFill>
                <a:ea typeface="+mn-lt"/>
                <a:cs typeface="+mn-lt"/>
              </a:rPr>
              <a:t>YOLO Algoritması Nasıl Çalışır?</a:t>
            </a:r>
          </a:p>
          <a:p>
            <a:pPr marL="571500" indent="-571500">
              <a:buFont typeface="Calibri"/>
              <a:buChar char="-"/>
            </a:pPr>
            <a:r>
              <a:rPr lang="tr-TR" sz="2800" b="1" dirty="0">
                <a:ea typeface="+mn-lt"/>
                <a:cs typeface="+mn-lt"/>
              </a:rPr>
              <a:t>YOLO Algoritmasının Diğer Algoritmalarla Kıyaslanması</a:t>
            </a:r>
          </a:p>
          <a:p>
            <a:pPr marL="571500" indent="-571500">
              <a:buFont typeface="Calibri"/>
              <a:buChar char="-"/>
            </a:pPr>
            <a:r>
              <a:rPr lang="tr-TR" sz="2800" b="1" dirty="0">
                <a:ea typeface="+mn-lt"/>
                <a:cs typeface="+mn-lt"/>
              </a:rPr>
              <a:t>YOLO Algoritmasının Avantaj ve Dezavantajları</a:t>
            </a:r>
          </a:p>
          <a:p>
            <a:pPr marL="0"/>
            <a:endParaRPr lang="tr-TR" sz="3600" b="1">
              <a:ea typeface="+mn-lt"/>
              <a:cs typeface="+mn-lt"/>
            </a:endParaRPr>
          </a:p>
          <a:p>
            <a:pPr marL="0" lvl="3">
              <a:buFont typeface="Arial"/>
              <a:buChar char="•"/>
            </a:pPr>
            <a:endParaRPr lang="tr-TR" sz="2500" b="1">
              <a:ea typeface="+mn-lt"/>
              <a:cs typeface="+mn-lt"/>
            </a:endParaRPr>
          </a:p>
          <a:p>
            <a:pPr marL="0" lvl="3"/>
            <a:r>
              <a:rPr lang="tr-TR" sz="2500" b="1" dirty="0">
                <a:ea typeface="+mn-lt"/>
                <a:cs typeface="+mn-lt"/>
              </a:rPr>
              <a:t> </a:t>
            </a:r>
          </a:p>
          <a:p>
            <a:pPr marL="0" lvl="3"/>
            <a:endParaRPr lang="tr-TR" sz="2500" b="1" dirty="0"/>
          </a:p>
          <a:p>
            <a:pPr marL="0" lvl="3"/>
            <a:endParaRPr lang="tr-TR" sz="25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lvl="3"/>
            <a:endParaRPr lang="tr-TR" sz="2500" b="1" dirty="0">
              <a:ea typeface="+mn-lt"/>
              <a:cs typeface="+mn-lt"/>
            </a:endParaRPr>
          </a:p>
          <a:p>
            <a:endParaRPr lang="tr-TR" dirty="0">
              <a:ea typeface="+mn-lt"/>
              <a:cs typeface="+mn-lt"/>
            </a:endParaRPr>
          </a:p>
          <a:p>
            <a:endParaRPr lang="tr-TR">
              <a:ea typeface="+mn-lt"/>
              <a:cs typeface="+mn-lt"/>
            </a:endParaRPr>
          </a:p>
          <a:p>
            <a:endParaRPr lang="tr-TR" dirty="0"/>
          </a:p>
          <a:p>
            <a:endParaRPr lang="tr-TR">
              <a:ea typeface="+mn-lt"/>
              <a:cs typeface="+mn-lt"/>
            </a:endParaRP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685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19126" y="778144"/>
            <a:ext cx="10295029" cy="50976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tr-TR" sz="1400">
                <a:cs typeface="Calibri Light"/>
              </a:rPr>
            </a:br>
            <a:endParaRPr lang="tr-TR" sz="1400">
              <a:cs typeface="Calibri Ligh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30A5E44-8206-CC77-758D-808F992424D0}"/>
              </a:ext>
            </a:extLst>
          </p:cNvPr>
          <p:cNvSpPr txBox="1"/>
          <p:nvPr/>
        </p:nvSpPr>
        <p:spPr>
          <a:xfrm>
            <a:off x="712959" y="674495"/>
            <a:ext cx="10148693" cy="68172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b="1" dirty="0">
                <a:solidFill>
                  <a:srgbClr val="000000"/>
                </a:solidFill>
              </a:rPr>
              <a:t>YOLO Algoritması Nedir?</a:t>
            </a:r>
            <a:endParaRPr lang="tr-TR" dirty="0"/>
          </a:p>
          <a:p>
            <a:endParaRPr lang="tr-TR" sz="3600" b="1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YOLO; nesne tespiti yapan, görüntüdeki çeşitli obje veya nesneleri birbirinden ayrıştırmamıza yardımcı olan </a:t>
            </a:r>
            <a:r>
              <a:rPr lang="tr-TR" sz="2000" err="1">
                <a:ea typeface="+mn-lt"/>
                <a:cs typeface="+mn-lt"/>
              </a:rPr>
              <a:t>deep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err="1">
                <a:ea typeface="+mn-lt"/>
                <a:cs typeface="+mn-lt"/>
              </a:rPr>
              <a:t>learning</a:t>
            </a:r>
            <a:r>
              <a:rPr lang="tr-TR" sz="2000" dirty="0">
                <a:ea typeface="+mn-lt"/>
                <a:cs typeface="+mn-lt"/>
              </a:rPr>
              <a:t> (derin öğrenme) algoritmasıdır.</a:t>
            </a:r>
            <a:endParaRPr lang="tr-TR" sz="2000" dirty="0"/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r>
              <a:rPr lang="tr-TR" sz="2000" dirty="0">
                <a:ea typeface="+mn-lt"/>
                <a:cs typeface="Arial"/>
              </a:rPr>
              <a:t>Görüntüyü tek seferde nöral ağlardan geçirir bu sebeple diğer nesne takip algoritmalarına göre daha hızlı çalışmaktadır.</a:t>
            </a:r>
            <a:endParaRPr lang="tr-TR" sz="2000" dirty="0"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solidFill>
                <a:srgbClr val="000000"/>
              </a:solidFill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ea typeface="+mn-lt"/>
              <a:cs typeface="Arial"/>
            </a:endParaRPr>
          </a:p>
          <a:p>
            <a:pPr marL="0" lvl="3"/>
            <a:endParaRPr lang="tr-TR" sz="2500" b="1" dirty="0">
              <a:cs typeface="Arial"/>
            </a:endParaRPr>
          </a:p>
          <a:p>
            <a:pPr marL="0" lvl="3"/>
            <a:endParaRPr lang="tr-TR" sz="2500" b="1" dirty="0">
              <a:ea typeface="+mn-lt"/>
              <a:cs typeface="+mn-lt"/>
            </a:endParaRPr>
          </a:p>
          <a:p>
            <a:pPr lvl="3"/>
            <a:endParaRPr lang="tr-TR" sz="2500" b="1" dirty="0"/>
          </a:p>
          <a:p>
            <a:endParaRPr lang="tr-TR" dirty="0"/>
          </a:p>
          <a:p>
            <a:endParaRPr lang="tr-TR"/>
          </a:p>
          <a:p>
            <a:endParaRPr lang="tr-TR" dirty="0"/>
          </a:p>
          <a:p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860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19126" y="778144"/>
            <a:ext cx="10295029" cy="50976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tr-TR" sz="1400">
                <a:cs typeface="Calibri Light"/>
              </a:rPr>
            </a:br>
            <a:endParaRPr lang="tr-TR" sz="1400">
              <a:cs typeface="Calibri Ligh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30A5E44-8206-CC77-758D-808F992424D0}"/>
              </a:ext>
            </a:extLst>
          </p:cNvPr>
          <p:cNvSpPr txBox="1"/>
          <p:nvPr/>
        </p:nvSpPr>
        <p:spPr>
          <a:xfrm>
            <a:off x="702521" y="674495"/>
            <a:ext cx="10159131" cy="88793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b="1" dirty="0">
                <a:solidFill>
                  <a:srgbClr val="000000"/>
                </a:solidFill>
              </a:rPr>
              <a:t>YOLO Algoritması Nasıl Çalışır?</a:t>
            </a:r>
            <a:endParaRPr lang="tr-TR" dirty="0"/>
          </a:p>
          <a:p>
            <a:endParaRPr lang="tr-TR" sz="3600" b="1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tr-TR" sz="2400" b="1" dirty="0">
                <a:solidFill>
                  <a:srgbClr val="000000"/>
                </a:solidFill>
                <a:ea typeface="+mn-lt"/>
                <a:cs typeface="+mn-lt"/>
              </a:rPr>
              <a:t>Görüntünün Bölünmesi(Grid Yaklaşımı):</a:t>
            </a:r>
          </a:p>
          <a:p>
            <a:endParaRPr lang="tr-TR" sz="24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YOLO, görüntüyü sabit bir </a:t>
            </a:r>
            <a:r>
              <a:rPr lang="tr-TR" sz="2000" dirty="0" err="1">
                <a:ea typeface="+mn-lt"/>
                <a:cs typeface="+mn-lt"/>
              </a:rPr>
              <a:t>SxS</a:t>
            </a:r>
            <a:r>
              <a:rPr lang="tr-TR" sz="2000" dirty="0">
                <a:ea typeface="+mn-lt"/>
                <a:cs typeface="+mn-lt"/>
              </a:rPr>
              <a:t> boyutunda ızgaralara böler (örneğin 7x7 grid).</a:t>
            </a:r>
            <a:endParaRPr lang="tr-TR" sz="2000"/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Her bir ızgara kendi içinde, alanda nesnenin olup olmadığını, varsa orta noktasının içinde olup olmadığını, orta noktası da içindeyse uzunluğunu, yüksekliğini ve hangi sınıftan olduğunu bulmakla sorumlu.</a:t>
            </a:r>
          </a:p>
          <a:p>
            <a:endParaRPr lang="tr-TR" sz="3600" b="1">
              <a:solidFill>
                <a:srgbClr val="000000"/>
              </a:solidFill>
              <a:ea typeface="+mn-lt"/>
              <a:cs typeface="+mn-lt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ea typeface="+mn-lt"/>
              <a:cs typeface="+mn-lt"/>
            </a:endParaRPr>
          </a:p>
          <a:p>
            <a:pPr marL="0" lvl="3">
              <a:buFont typeface="Arial"/>
              <a:buChar char="•"/>
            </a:pPr>
            <a:endParaRPr lang="tr-TR" sz="2500" b="1" dirty="0">
              <a:ea typeface="+mn-lt"/>
              <a:cs typeface="+mn-lt"/>
            </a:endParaRPr>
          </a:p>
          <a:p>
            <a:pPr marL="0" lvl="3"/>
            <a:endParaRPr lang="tr-TR" sz="2500" dirty="0">
              <a:ea typeface="+mn-lt"/>
              <a:cs typeface="+mn-lt"/>
            </a:endParaRPr>
          </a:p>
          <a:p>
            <a:pPr marL="0" lvl="3"/>
            <a:endParaRPr lang="tr-TR" sz="2500" dirty="0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solidFill>
                <a:srgbClr val="000000"/>
              </a:solidFill>
              <a:ea typeface="+mn-lt"/>
              <a:cs typeface="Arial"/>
            </a:endParaRPr>
          </a:p>
          <a:p>
            <a:pPr marL="0" lvl="3"/>
            <a:endParaRPr lang="tr-TR" sz="2500" b="1" dirty="0">
              <a:ea typeface="+mn-lt"/>
              <a:cs typeface="Arial"/>
            </a:endParaRPr>
          </a:p>
          <a:p>
            <a:pPr marL="0" lvl="3"/>
            <a:endParaRPr lang="tr-TR" sz="2500" b="1" dirty="0">
              <a:ea typeface="+mn-lt"/>
              <a:cs typeface="+mn-lt"/>
            </a:endParaRPr>
          </a:p>
          <a:p>
            <a:pPr lvl="3"/>
            <a:endParaRPr lang="tr-TR" sz="2500" b="1" dirty="0">
              <a:ea typeface="+mn-lt"/>
              <a:cs typeface="+mn-lt"/>
            </a:endParaRPr>
          </a:p>
          <a:p>
            <a:endParaRPr lang="tr-TR" dirty="0"/>
          </a:p>
          <a:p>
            <a:endParaRPr lang="tr-TR">
              <a:ea typeface="+mn-lt"/>
              <a:cs typeface="+mn-lt"/>
            </a:endParaRPr>
          </a:p>
          <a:p>
            <a:endParaRPr lang="tr-TR" dirty="0"/>
          </a:p>
          <a:p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311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19126" y="778144"/>
            <a:ext cx="10295029" cy="50976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tr-TR" sz="1400">
                <a:cs typeface="Calibri Light"/>
              </a:rPr>
            </a:br>
            <a:endParaRPr lang="tr-TR" sz="1400">
              <a:cs typeface="Calibri Ligh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30A5E44-8206-CC77-758D-808F992424D0}"/>
              </a:ext>
            </a:extLst>
          </p:cNvPr>
          <p:cNvSpPr txBox="1"/>
          <p:nvPr/>
        </p:nvSpPr>
        <p:spPr>
          <a:xfrm>
            <a:off x="702521" y="674495"/>
            <a:ext cx="10159131" cy="99873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b="1" dirty="0">
                <a:solidFill>
                  <a:srgbClr val="000000"/>
                </a:solidFill>
              </a:rPr>
              <a:t>YOLO Algoritması Nasıl Çalışır?</a:t>
            </a:r>
            <a:endParaRPr lang="tr-TR" dirty="0"/>
          </a:p>
          <a:p>
            <a:endParaRPr lang="tr-TR" sz="3600" b="1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 </a:t>
            </a:r>
            <a:r>
              <a:rPr lang="tr-TR" sz="2000" dirty="0">
                <a:solidFill>
                  <a:srgbClr val="000000"/>
                </a:solidFill>
                <a:ea typeface="+mn-lt"/>
                <a:cs typeface="+mn-lt"/>
              </a:rPr>
              <a:t>YOLO her ızgara için ayrı bir tahmin vektörü oluşturur. Bunların her birinin içinde:</a:t>
            </a:r>
          </a:p>
          <a:p>
            <a:pPr lvl="1">
              <a:buFont typeface="Courier New"/>
              <a:buChar char="o"/>
            </a:pPr>
            <a:r>
              <a:rPr lang="tr-TR" sz="2000" dirty="0">
                <a:ea typeface="+mn-lt"/>
                <a:cs typeface="+mn-lt"/>
              </a:rPr>
              <a:t> Güven Skoru</a:t>
            </a:r>
            <a:endParaRPr lang="tr-TR" sz="2000" dirty="0"/>
          </a:p>
          <a:p>
            <a:pPr lvl="1">
              <a:buFont typeface="Courier New"/>
              <a:buChar char="o"/>
            </a:pPr>
            <a:r>
              <a:rPr lang="tr-TR" sz="2000" dirty="0"/>
              <a:t> </a:t>
            </a:r>
            <a:r>
              <a:rPr lang="tr-TR" sz="2000" dirty="0" err="1"/>
              <a:t>Bx</a:t>
            </a:r>
            <a:endParaRPr lang="tr-TR" sz="2000"/>
          </a:p>
          <a:p>
            <a:pPr lvl="1">
              <a:buFont typeface="Courier New"/>
              <a:buChar char="o"/>
            </a:pPr>
            <a:r>
              <a:rPr lang="tr-TR" sz="2000" dirty="0"/>
              <a:t> </a:t>
            </a:r>
            <a:r>
              <a:rPr lang="tr-TR" sz="2000" err="1"/>
              <a:t>By</a:t>
            </a:r>
            <a:endParaRPr lang="tr-TR" sz="2000" dirty="0" err="1"/>
          </a:p>
          <a:p>
            <a:pPr lvl="1">
              <a:buFont typeface="Courier New"/>
              <a:buChar char="o"/>
            </a:pPr>
            <a:r>
              <a:rPr lang="tr-TR" sz="2000" dirty="0"/>
              <a:t> </a:t>
            </a:r>
            <a:r>
              <a:rPr lang="tr-TR" sz="2000" dirty="0" err="1"/>
              <a:t>Bw</a:t>
            </a:r>
            <a:endParaRPr lang="tr-TR" sz="2000"/>
          </a:p>
          <a:p>
            <a:pPr lvl="1">
              <a:buFont typeface="Courier New"/>
              <a:buChar char="o"/>
            </a:pPr>
            <a:r>
              <a:rPr lang="tr-TR" sz="2000" dirty="0"/>
              <a:t> Bh</a:t>
            </a:r>
          </a:p>
          <a:p>
            <a:pPr lvl="1">
              <a:buFont typeface="Courier New"/>
              <a:buChar char="o"/>
            </a:pPr>
            <a:r>
              <a:rPr lang="tr-TR" sz="2000" dirty="0"/>
              <a:t> Bağlı Sınıf olasılığı</a:t>
            </a:r>
          </a:p>
          <a:p>
            <a:pPr lvl="1"/>
            <a:r>
              <a:rPr lang="tr-TR" sz="2000" dirty="0"/>
              <a:t>Bulunur.</a:t>
            </a:r>
          </a:p>
          <a:p>
            <a:pPr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endParaRPr lang="tr-TR" sz="2000" dirty="0">
              <a:ea typeface="+mn-lt"/>
              <a:cs typeface="+mn-lt"/>
            </a:endParaRPr>
          </a:p>
          <a:p>
            <a:endParaRPr lang="tr-TR" sz="3600" b="1">
              <a:solidFill>
                <a:srgbClr val="000000"/>
              </a:solidFill>
              <a:ea typeface="+mn-lt"/>
              <a:cs typeface="+mn-lt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ea typeface="+mn-lt"/>
              <a:cs typeface="+mn-lt"/>
            </a:endParaRPr>
          </a:p>
          <a:p>
            <a:pPr marL="0" lvl="3">
              <a:buFont typeface="Arial"/>
              <a:buChar char="•"/>
            </a:pPr>
            <a:endParaRPr lang="tr-TR" sz="2500" b="1" dirty="0">
              <a:ea typeface="+mn-lt"/>
              <a:cs typeface="+mn-lt"/>
            </a:endParaRPr>
          </a:p>
          <a:p>
            <a:pPr marL="0" lvl="3"/>
            <a:endParaRPr lang="tr-TR" sz="2500" dirty="0">
              <a:ea typeface="+mn-lt"/>
              <a:cs typeface="+mn-lt"/>
            </a:endParaRPr>
          </a:p>
          <a:p>
            <a:pPr marL="0" lvl="3"/>
            <a:endParaRPr lang="tr-TR" sz="2500" dirty="0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solidFill>
                <a:srgbClr val="000000"/>
              </a:solidFill>
              <a:ea typeface="+mn-lt"/>
              <a:cs typeface="Arial"/>
            </a:endParaRPr>
          </a:p>
          <a:p>
            <a:pPr marL="0" lvl="3"/>
            <a:endParaRPr lang="tr-TR" sz="2500" b="1" dirty="0">
              <a:ea typeface="+mn-lt"/>
              <a:cs typeface="Arial"/>
            </a:endParaRPr>
          </a:p>
          <a:p>
            <a:pPr marL="0" lvl="3"/>
            <a:endParaRPr lang="tr-TR" sz="2500" b="1" dirty="0">
              <a:ea typeface="+mn-lt"/>
              <a:cs typeface="+mn-lt"/>
            </a:endParaRPr>
          </a:p>
          <a:p>
            <a:pPr lvl="3"/>
            <a:endParaRPr lang="tr-TR" sz="2500" b="1" dirty="0">
              <a:ea typeface="+mn-lt"/>
              <a:cs typeface="+mn-lt"/>
            </a:endParaRPr>
          </a:p>
          <a:p>
            <a:endParaRPr lang="tr-TR" dirty="0"/>
          </a:p>
          <a:p>
            <a:endParaRPr lang="tr-TR">
              <a:ea typeface="+mn-lt"/>
              <a:cs typeface="+mn-lt"/>
            </a:endParaRPr>
          </a:p>
          <a:p>
            <a:endParaRPr lang="tr-TR" dirty="0"/>
          </a:p>
          <a:p>
            <a:endParaRPr lang="tr-TR"/>
          </a:p>
          <a:p>
            <a:endParaRPr lang="tr-TR"/>
          </a:p>
        </p:txBody>
      </p:sp>
      <p:pic>
        <p:nvPicPr>
          <p:cNvPr id="4" name="Resim 3" descr="metin, yer, köpek cinsi, köpek içeren bir resim&#10;&#10;Açıklama otomatik olarak oluşturuldu">
            <a:extLst>
              <a:ext uri="{FF2B5EF4-FFF2-40B4-BE49-F238E27FC236}">
                <a16:creationId xmlns:a16="http://schemas.microsoft.com/office/drawing/2014/main" id="{C7E8FF9C-18C5-0E4E-819C-35899E27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46" y="2897557"/>
            <a:ext cx="4291386" cy="329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9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19126" y="778144"/>
            <a:ext cx="10295029" cy="50976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tr-TR" sz="1400">
                <a:cs typeface="Calibri Light"/>
              </a:rPr>
            </a:br>
            <a:endParaRPr lang="tr-TR" sz="1400">
              <a:cs typeface="Calibri Ligh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30A5E44-8206-CC77-758D-808F992424D0}"/>
              </a:ext>
            </a:extLst>
          </p:cNvPr>
          <p:cNvSpPr txBox="1"/>
          <p:nvPr/>
        </p:nvSpPr>
        <p:spPr>
          <a:xfrm>
            <a:off x="702521" y="674495"/>
            <a:ext cx="10159131" cy="101566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b="1" dirty="0">
                <a:solidFill>
                  <a:srgbClr val="000000"/>
                </a:solidFill>
              </a:rPr>
              <a:t>YOLO Algoritması Nasıl Çalışır?</a:t>
            </a:r>
            <a:endParaRPr lang="tr-TR" dirty="0"/>
          </a:p>
          <a:p>
            <a:endParaRPr lang="tr-TR" sz="3600" b="1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tr-TR" sz="2400" b="1" dirty="0">
                <a:solidFill>
                  <a:srgbClr val="000000"/>
                </a:solidFill>
                <a:ea typeface="+mn-lt"/>
                <a:cs typeface="+mn-lt"/>
              </a:rPr>
              <a:t>Güven Skoru:</a:t>
            </a:r>
            <a:endParaRPr lang="tr-TR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 </a:t>
            </a:r>
            <a:r>
              <a:rPr lang="tr-TR" sz="2000" dirty="0">
                <a:solidFill>
                  <a:srgbClr val="000000"/>
                </a:solidFill>
                <a:ea typeface="+mn-lt"/>
                <a:cs typeface="+mn-lt"/>
              </a:rPr>
              <a:t>Bu skor modelin geçerli ızgara içinde nesne bulunup bulunmadığından ne kadar            emin olduğunu gösterir. (0 ise kesinlikle yok 1 ise kesinlikle var)</a:t>
            </a:r>
          </a:p>
          <a:p>
            <a:pPr>
              <a:buFont typeface="Arial"/>
              <a:buChar char="•"/>
            </a:pPr>
            <a:endParaRPr lang="tr-TR" sz="2000">
              <a:ea typeface="+mn-lt"/>
              <a:cs typeface="+mn-lt"/>
            </a:endParaRPr>
          </a:p>
          <a:p>
            <a:pPr marL="0" lvl="3"/>
            <a:r>
              <a:rPr lang="tr-TR" sz="2400" b="1" dirty="0" err="1">
                <a:ea typeface="+mn-lt"/>
                <a:cs typeface="+mn-lt"/>
              </a:rPr>
              <a:t>Bx</a:t>
            </a:r>
            <a:r>
              <a:rPr lang="tr-TR" sz="2400" b="1" dirty="0">
                <a:ea typeface="+mn-lt"/>
                <a:cs typeface="+mn-lt"/>
              </a:rPr>
              <a:t>: </a:t>
            </a:r>
            <a:r>
              <a:rPr lang="tr-TR" sz="2000" dirty="0">
                <a:ea typeface="+mn-lt"/>
                <a:cs typeface="+mn-lt"/>
              </a:rPr>
              <a:t>Nesnenin orta noktasının x koordinatı</a:t>
            </a:r>
            <a:endParaRPr lang="tr-TR" sz="1500" dirty="0">
              <a:solidFill>
                <a:srgbClr val="242424"/>
              </a:solidFill>
              <a:ea typeface="+mn-lt"/>
              <a:cs typeface="+mn-lt"/>
            </a:endParaRPr>
          </a:p>
          <a:p>
            <a:pPr marL="0" lvl="3"/>
            <a:r>
              <a:rPr lang="tr-TR" sz="2400" b="1" dirty="0" err="1">
                <a:ea typeface="+mn-lt"/>
                <a:cs typeface="+mn-lt"/>
              </a:rPr>
              <a:t>By</a:t>
            </a:r>
            <a:r>
              <a:rPr lang="tr-TR" sz="2400" b="1" dirty="0">
                <a:ea typeface="+mn-lt"/>
                <a:cs typeface="+mn-lt"/>
              </a:rPr>
              <a:t>: </a:t>
            </a:r>
            <a:r>
              <a:rPr lang="tr-TR" sz="2000" dirty="0">
                <a:ea typeface="+mn-lt"/>
                <a:cs typeface="+mn-lt"/>
              </a:rPr>
              <a:t>Nesnenin orta noktasının y koordinatı</a:t>
            </a:r>
            <a:endParaRPr lang="tr-TR"/>
          </a:p>
          <a:p>
            <a:pPr marL="0" lvl="3"/>
            <a:r>
              <a:rPr lang="tr-TR" sz="2400" b="1" dirty="0" err="1">
                <a:ea typeface="+mn-lt"/>
                <a:cs typeface="+mn-lt"/>
              </a:rPr>
              <a:t>Bw</a:t>
            </a:r>
            <a:r>
              <a:rPr lang="tr-TR" sz="2400" b="1" dirty="0">
                <a:ea typeface="+mn-lt"/>
                <a:cs typeface="+mn-lt"/>
              </a:rPr>
              <a:t>: </a:t>
            </a:r>
            <a:r>
              <a:rPr lang="tr-TR" sz="2000" dirty="0">
                <a:solidFill>
                  <a:srgbClr val="000000"/>
                </a:solidFill>
                <a:ea typeface="+mn-lt"/>
                <a:cs typeface="+mn-lt"/>
              </a:rPr>
              <a:t>Nesnenin genişliği</a:t>
            </a:r>
            <a:endParaRPr lang="tr-TR" dirty="0">
              <a:solidFill>
                <a:srgbClr val="000000"/>
              </a:solidFill>
            </a:endParaRPr>
          </a:p>
          <a:p>
            <a:pPr marL="0" lvl="3"/>
            <a:r>
              <a:rPr lang="tr-TR" sz="2400" b="1" dirty="0">
                <a:ea typeface="+mn-lt"/>
                <a:cs typeface="Arial"/>
              </a:rPr>
              <a:t>Bh: </a:t>
            </a:r>
            <a:r>
              <a:rPr lang="tr-TR" sz="2000" dirty="0">
                <a:ea typeface="+mn-lt"/>
                <a:cs typeface="Arial"/>
              </a:rPr>
              <a:t>Nesnenin yüksekliği</a:t>
            </a:r>
            <a:endParaRPr lang="tr-TR" dirty="0"/>
          </a:p>
          <a:p>
            <a:r>
              <a:rPr lang="tr-TR" sz="2300" b="1" dirty="0">
                <a:cs typeface="Arial"/>
              </a:rPr>
              <a:t>Bağlı Sınıf Olasılığı:</a:t>
            </a:r>
            <a:r>
              <a:rPr lang="tr-TR" sz="2400" b="1" dirty="0">
                <a:cs typeface="Arial"/>
              </a:rPr>
              <a:t> </a:t>
            </a:r>
            <a:r>
              <a:rPr lang="tr-TR" sz="2000" dirty="0">
                <a:cs typeface="Arial"/>
              </a:rPr>
              <a:t>Modelimizde kaç farklı sınıf varsa o kadar sayıda tahmin değeri örneğin; köpek: 1, kedi: 0</a:t>
            </a:r>
            <a:endParaRPr lang="tr-TR" dirty="0">
              <a:cs typeface="Arial"/>
            </a:endParaRPr>
          </a:p>
          <a:p>
            <a:pPr marL="0" lvl="3"/>
            <a:endParaRPr lang="tr-TR" sz="2000" dirty="0">
              <a:cs typeface="Arial"/>
            </a:endParaRPr>
          </a:p>
          <a:p>
            <a:pPr marL="0" lvl="3"/>
            <a:endParaRPr lang="tr-TR" sz="2400" b="1" dirty="0">
              <a:solidFill>
                <a:srgbClr val="000000"/>
              </a:solidFill>
              <a:ea typeface="+mn-lt"/>
              <a:cs typeface="Arial"/>
            </a:endParaRPr>
          </a:p>
          <a:p>
            <a:pPr marL="0" lvl="3"/>
            <a:endParaRPr lang="tr-TR" sz="2400" b="1" dirty="0">
              <a:ea typeface="+mn-lt"/>
              <a:cs typeface="Arial"/>
            </a:endParaRPr>
          </a:p>
          <a:p>
            <a:pPr marL="0" lvl="3">
              <a:buFont typeface="Arial"/>
              <a:buChar char="•"/>
            </a:pPr>
            <a:endParaRPr lang="tr-TR" sz="2500" b="1" dirty="0">
              <a:ea typeface="+mn-lt"/>
              <a:cs typeface="Arial"/>
            </a:endParaRPr>
          </a:p>
          <a:p>
            <a:pPr marL="0" lvl="3"/>
            <a:endParaRPr lang="tr-TR" sz="2500" dirty="0">
              <a:ea typeface="+mn-lt"/>
              <a:cs typeface="Arial"/>
            </a:endParaRPr>
          </a:p>
          <a:p>
            <a:pPr marL="0" lvl="3"/>
            <a:endParaRPr lang="tr-TR" sz="2500" dirty="0"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0" lvl="3"/>
            <a:endParaRPr lang="tr-TR" sz="2500" b="1" dirty="0">
              <a:cs typeface="Arial"/>
            </a:endParaRPr>
          </a:p>
          <a:p>
            <a:pPr marL="0" lvl="3"/>
            <a:endParaRPr lang="tr-TR" sz="2500" b="1" dirty="0"/>
          </a:p>
          <a:p>
            <a:pPr lvl="3"/>
            <a:endParaRPr lang="tr-TR" sz="2500" b="1" dirty="0"/>
          </a:p>
          <a:p>
            <a:endParaRPr lang="tr-TR" dirty="0"/>
          </a:p>
          <a:p>
            <a:endParaRPr lang="tr-TR"/>
          </a:p>
          <a:p>
            <a:endParaRPr lang="tr-TR" dirty="0"/>
          </a:p>
          <a:p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503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19126" y="778144"/>
            <a:ext cx="10295029" cy="50976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tr-TR" sz="1400">
                <a:cs typeface="Calibri Light"/>
              </a:rPr>
            </a:br>
            <a:endParaRPr lang="tr-TR" sz="1400">
              <a:cs typeface="Calibri Ligh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30A5E44-8206-CC77-758D-808F992424D0}"/>
              </a:ext>
            </a:extLst>
          </p:cNvPr>
          <p:cNvSpPr txBox="1"/>
          <p:nvPr/>
        </p:nvSpPr>
        <p:spPr>
          <a:xfrm>
            <a:off x="712959" y="674495"/>
            <a:ext cx="10148693" cy="82022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b="1" dirty="0">
                <a:solidFill>
                  <a:srgbClr val="000000"/>
                </a:solidFill>
              </a:rPr>
              <a:t>YOLO Algoritması Nasıl Çalışır?</a:t>
            </a:r>
            <a:endParaRPr lang="tr-TR" dirty="0"/>
          </a:p>
          <a:p>
            <a:endParaRPr lang="tr-TR" sz="3600" b="1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tr-TR" sz="3600" b="1" dirty="0">
                <a:cs typeface="Arial"/>
              </a:rPr>
              <a:t>Tahmin Vektörü Örneği</a:t>
            </a:r>
          </a:p>
          <a:p>
            <a:pPr marL="0"/>
            <a:endParaRPr lang="tr-TR" sz="3600" b="1" dirty="0">
              <a:cs typeface="Arial"/>
            </a:endParaRPr>
          </a:p>
          <a:p>
            <a:pPr lvl="3"/>
            <a:endParaRPr lang="tr-TR" sz="2000" dirty="0">
              <a:solidFill>
                <a:srgbClr val="000000"/>
              </a:solidFill>
              <a:ea typeface="+mn-lt"/>
              <a:cs typeface="Arial"/>
            </a:endParaRPr>
          </a:p>
          <a:p>
            <a:pPr marL="0" lvl="3"/>
            <a:endParaRPr lang="tr-TR" sz="2400" b="1" dirty="0">
              <a:ea typeface="+mn-lt"/>
              <a:cs typeface="Arial"/>
            </a:endParaRPr>
          </a:p>
          <a:p>
            <a:pPr marL="0" lvl="3"/>
            <a:endParaRPr lang="tr-TR" sz="2400" b="1" dirty="0">
              <a:ea typeface="+mn-lt"/>
              <a:cs typeface="Arial"/>
            </a:endParaRPr>
          </a:p>
          <a:p>
            <a:pPr marL="0" lvl="3">
              <a:buFont typeface="Arial"/>
              <a:buChar char="•"/>
            </a:pPr>
            <a:endParaRPr lang="tr-TR" sz="2500" b="1" dirty="0">
              <a:ea typeface="+mn-lt"/>
              <a:cs typeface="Arial"/>
            </a:endParaRPr>
          </a:p>
          <a:p>
            <a:pPr marL="0" lvl="3"/>
            <a:endParaRPr lang="tr-TR" sz="2500" dirty="0">
              <a:cs typeface="Arial"/>
            </a:endParaRPr>
          </a:p>
          <a:p>
            <a:pPr marL="0" lvl="3"/>
            <a:endParaRPr lang="tr-TR" sz="2500" dirty="0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0" lvl="3"/>
            <a:endParaRPr lang="tr-TR" sz="2500" b="1" dirty="0">
              <a:cs typeface="Arial"/>
            </a:endParaRPr>
          </a:p>
          <a:p>
            <a:pPr lvl="3"/>
            <a:endParaRPr lang="tr-TR" sz="2500" b="1" dirty="0">
              <a:cs typeface="Arial"/>
            </a:endParaRPr>
          </a:p>
          <a:p>
            <a:pPr lvl="3"/>
            <a:endParaRPr lang="tr-TR" sz="2500" b="1" dirty="0">
              <a:cs typeface="Arial"/>
            </a:endParaRPr>
          </a:p>
          <a:p>
            <a:endParaRPr lang="tr-TR" dirty="0">
              <a:cs typeface="Arial"/>
            </a:endParaRPr>
          </a:p>
          <a:p>
            <a:endParaRPr lang="tr-TR"/>
          </a:p>
          <a:p>
            <a:endParaRPr lang="tr-TR" dirty="0"/>
          </a:p>
          <a:p>
            <a:endParaRPr lang="tr-TR"/>
          </a:p>
          <a:p>
            <a:endParaRPr lang="tr-TR"/>
          </a:p>
        </p:txBody>
      </p:sp>
      <p:pic>
        <p:nvPicPr>
          <p:cNvPr id="5" name="Resim 4" descr="metin, yer, köpek cinsi, köpek içeren bir resim&#10;&#10;Açıklama otomatik olarak oluşturuldu">
            <a:extLst>
              <a:ext uri="{FF2B5EF4-FFF2-40B4-BE49-F238E27FC236}">
                <a16:creationId xmlns:a16="http://schemas.microsoft.com/office/drawing/2014/main" id="{D486CDDB-14DE-702B-BB0A-C2164C383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483" y="2636598"/>
            <a:ext cx="4228756" cy="323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1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19126" y="778144"/>
            <a:ext cx="10295029" cy="50976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tr-TR" sz="1400">
                <a:cs typeface="Calibri Light"/>
              </a:rPr>
            </a:br>
            <a:endParaRPr lang="tr-TR" sz="1400">
              <a:cs typeface="Calibri Ligh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30A5E44-8206-CC77-758D-808F992424D0}"/>
              </a:ext>
            </a:extLst>
          </p:cNvPr>
          <p:cNvSpPr txBox="1"/>
          <p:nvPr/>
        </p:nvSpPr>
        <p:spPr>
          <a:xfrm>
            <a:off x="702521" y="674495"/>
            <a:ext cx="10159131" cy="94949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b="1" dirty="0">
                <a:solidFill>
                  <a:srgbClr val="000000"/>
                </a:solidFill>
              </a:rPr>
              <a:t>YOLO Algoritması Nasıl Çalışır?</a:t>
            </a:r>
            <a:endParaRPr lang="tr-TR" dirty="0"/>
          </a:p>
          <a:p>
            <a:endParaRPr lang="tr-TR" sz="3600" b="1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tr-TR" sz="2400" b="1" dirty="0">
                <a:solidFill>
                  <a:srgbClr val="000000"/>
                </a:solidFill>
                <a:ea typeface="+mn-lt"/>
                <a:cs typeface="+mn-lt"/>
              </a:rPr>
              <a:t>Görüntünün Bölünmesi(Grid Yaklaşımı):</a:t>
            </a:r>
          </a:p>
          <a:p>
            <a:endParaRPr lang="tr-TR" sz="24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Sonuç olarak her hücre, aşağıdaki verileri tahmin eder:</a:t>
            </a:r>
          </a:p>
          <a:p>
            <a:pPr marL="800100" lvl="1" indent="-342900">
              <a:buFont typeface="Courier New"/>
              <a:buChar char="o"/>
            </a:pPr>
            <a:r>
              <a:rPr lang="tr-TR" sz="2000" dirty="0" err="1">
                <a:ea typeface="+mn-lt"/>
                <a:cs typeface="+mn-lt"/>
              </a:rPr>
              <a:t>Bounding</a:t>
            </a:r>
            <a:r>
              <a:rPr lang="tr-TR" sz="2000" dirty="0">
                <a:ea typeface="+mn-lt"/>
                <a:cs typeface="+mn-lt"/>
              </a:rPr>
              <a:t> Box: Birden fazla kutu koordinatları (x, y, w, h)</a:t>
            </a:r>
            <a:endParaRPr lang="tr-TR" dirty="0"/>
          </a:p>
          <a:p>
            <a:pPr marL="800100" lvl="1" indent="-342900">
              <a:buFont typeface="Courier New"/>
              <a:buChar char="o"/>
            </a:pPr>
            <a:r>
              <a:rPr lang="tr-TR" sz="2000" dirty="0" err="1">
                <a:ea typeface="+mn-lt"/>
                <a:cs typeface="+mn-lt"/>
              </a:rPr>
              <a:t>Confidence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Score</a:t>
            </a:r>
            <a:r>
              <a:rPr lang="tr-TR" sz="2000" dirty="0"/>
              <a:t>:</a:t>
            </a:r>
            <a:r>
              <a:rPr lang="tr-TR" sz="2000" dirty="0">
                <a:ea typeface="+mn-lt"/>
                <a:cs typeface="+mn-lt"/>
              </a:rPr>
              <a:t> Kutunun güven skoru</a:t>
            </a:r>
            <a:endParaRPr lang="tr-TR" dirty="0"/>
          </a:p>
          <a:p>
            <a:pPr marL="800100" lvl="1" indent="-342900">
              <a:buFont typeface="Courier New"/>
              <a:buChar char="o"/>
            </a:pPr>
            <a:r>
              <a:rPr lang="tr-TR" sz="2000" dirty="0">
                <a:ea typeface="+mn-lt"/>
                <a:cs typeface="+mn-lt"/>
              </a:rPr>
              <a:t>Class </a:t>
            </a:r>
            <a:r>
              <a:rPr lang="tr-TR" sz="2000" err="1">
                <a:ea typeface="+mn-lt"/>
                <a:cs typeface="+mn-lt"/>
              </a:rPr>
              <a:t>Probabilities</a:t>
            </a:r>
            <a:r>
              <a:rPr lang="tr-TR" sz="2000" dirty="0">
                <a:ea typeface="+mn-lt"/>
                <a:cs typeface="+mn-lt"/>
              </a:rPr>
              <a:t>: Nesnenin ait olduğu sınıfın olasılıkları</a:t>
            </a:r>
            <a:endParaRPr lang="tr-TR"/>
          </a:p>
          <a:p>
            <a:pPr marL="342900" indent="-342900"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Bu tahminler bir araya getirilir ve yüksek </a:t>
            </a:r>
            <a:r>
              <a:rPr lang="tr-TR" sz="2000" dirty="0" err="1">
                <a:ea typeface="+mn-lt"/>
                <a:cs typeface="+mn-lt"/>
              </a:rPr>
              <a:t>confidence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score’a</a:t>
            </a:r>
            <a:r>
              <a:rPr lang="tr-TR" sz="2000" dirty="0">
                <a:ea typeface="+mn-lt"/>
                <a:cs typeface="+mn-lt"/>
              </a:rPr>
              <a:t> sahip olan kutular son algılama sonucu olarak belirlenir.</a:t>
            </a:r>
            <a:endParaRPr lang="tr-TR" dirty="0"/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endParaRPr lang="tr-TR" sz="3600" b="1">
              <a:solidFill>
                <a:srgbClr val="000000"/>
              </a:solidFill>
              <a:ea typeface="+mn-lt"/>
              <a:cs typeface="+mn-lt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ea typeface="+mn-lt"/>
              <a:cs typeface="+mn-lt"/>
            </a:endParaRPr>
          </a:p>
          <a:p>
            <a:pPr marL="0" lvl="3">
              <a:buFont typeface="Arial"/>
              <a:buChar char="•"/>
            </a:pPr>
            <a:endParaRPr lang="tr-TR" sz="2500" b="1" dirty="0">
              <a:ea typeface="+mn-lt"/>
              <a:cs typeface="+mn-lt"/>
            </a:endParaRPr>
          </a:p>
          <a:p>
            <a:pPr marL="0" lvl="3"/>
            <a:endParaRPr lang="tr-TR" sz="2500" dirty="0">
              <a:ea typeface="+mn-lt"/>
              <a:cs typeface="+mn-lt"/>
            </a:endParaRPr>
          </a:p>
          <a:p>
            <a:pPr marL="0" lvl="3"/>
            <a:endParaRPr lang="tr-TR" sz="2500" dirty="0"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solidFill>
                <a:srgbClr val="000000"/>
              </a:solidFill>
              <a:ea typeface="+mn-lt"/>
              <a:cs typeface="Arial"/>
            </a:endParaRPr>
          </a:p>
          <a:p>
            <a:pPr marL="0" lvl="3"/>
            <a:endParaRPr lang="tr-TR" sz="2500" b="1" dirty="0">
              <a:ea typeface="+mn-lt"/>
              <a:cs typeface="Arial"/>
            </a:endParaRPr>
          </a:p>
          <a:p>
            <a:pPr marL="0" lvl="3"/>
            <a:endParaRPr lang="tr-TR" sz="2500" b="1" dirty="0">
              <a:ea typeface="+mn-lt"/>
              <a:cs typeface="+mn-lt"/>
            </a:endParaRPr>
          </a:p>
          <a:p>
            <a:pPr lvl="3"/>
            <a:endParaRPr lang="tr-TR" sz="2500" b="1" dirty="0">
              <a:ea typeface="+mn-lt"/>
              <a:cs typeface="+mn-lt"/>
            </a:endParaRPr>
          </a:p>
          <a:p>
            <a:endParaRPr lang="tr-TR" dirty="0"/>
          </a:p>
          <a:p>
            <a:endParaRPr lang="tr-TR">
              <a:ea typeface="+mn-lt"/>
              <a:cs typeface="+mn-lt"/>
            </a:endParaRPr>
          </a:p>
          <a:p>
            <a:endParaRPr lang="tr-TR" dirty="0"/>
          </a:p>
          <a:p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802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19126" y="778144"/>
            <a:ext cx="10295029" cy="50976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tr-TR" sz="1400">
                <a:cs typeface="Calibri Light"/>
              </a:rPr>
            </a:br>
            <a:endParaRPr lang="tr-TR" sz="1400">
              <a:cs typeface="Calibri Ligh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30A5E44-8206-CC77-758D-808F992424D0}"/>
              </a:ext>
            </a:extLst>
          </p:cNvPr>
          <p:cNvSpPr txBox="1"/>
          <p:nvPr/>
        </p:nvSpPr>
        <p:spPr>
          <a:xfrm>
            <a:off x="702521" y="674495"/>
            <a:ext cx="10159131" cy="102335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b="1" dirty="0">
                <a:solidFill>
                  <a:srgbClr val="000000"/>
                </a:solidFill>
              </a:rPr>
              <a:t>YOLO Algoritması Nasıl Çalışır?</a:t>
            </a:r>
            <a:endParaRPr lang="tr-TR" dirty="0"/>
          </a:p>
          <a:p>
            <a:endParaRPr lang="tr-TR" sz="2400" b="1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tr-TR" sz="2400" b="1" dirty="0" err="1">
                <a:solidFill>
                  <a:srgbClr val="000000"/>
                </a:solidFill>
                <a:ea typeface="+mn-lt"/>
                <a:cs typeface="+mn-lt"/>
              </a:rPr>
              <a:t>Non</a:t>
            </a:r>
            <a:r>
              <a:rPr lang="tr-TR" sz="2400" b="1" dirty="0">
                <a:solidFill>
                  <a:srgbClr val="000000"/>
                </a:solidFill>
                <a:ea typeface="+mn-lt"/>
                <a:cs typeface="+mn-lt"/>
              </a:rPr>
              <a:t>-Maximum </a:t>
            </a:r>
            <a:r>
              <a:rPr lang="tr-TR" sz="2400" b="1" dirty="0" err="1">
                <a:solidFill>
                  <a:srgbClr val="000000"/>
                </a:solidFill>
                <a:ea typeface="+mn-lt"/>
                <a:cs typeface="+mn-lt"/>
              </a:rPr>
              <a:t>Suppression</a:t>
            </a:r>
            <a:r>
              <a:rPr lang="tr-TR" sz="2400" b="1" dirty="0">
                <a:solidFill>
                  <a:srgbClr val="000000"/>
                </a:solidFill>
                <a:ea typeface="+mn-lt"/>
                <a:cs typeface="+mn-lt"/>
              </a:rPr>
              <a:t> (NMS):</a:t>
            </a:r>
            <a:endParaRPr lang="tr-TR" sz="3600" b="1">
              <a:solidFill>
                <a:srgbClr val="000000"/>
              </a:solidFill>
              <a:ea typeface="+mn-lt"/>
              <a:cs typeface="+mn-lt"/>
            </a:endParaRPr>
          </a:p>
          <a:p>
            <a:endParaRPr lang="tr-TR" sz="24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tr-TR" sz="2000" dirty="0"/>
              <a:t>YOLO, aynı nesne için birden fazla </a:t>
            </a:r>
            <a:r>
              <a:rPr lang="tr-TR" sz="2000" dirty="0" err="1"/>
              <a:t>bounding</a:t>
            </a:r>
            <a:r>
              <a:rPr lang="tr-TR" sz="2000" dirty="0"/>
              <a:t> </a:t>
            </a:r>
            <a:r>
              <a:rPr lang="tr-TR" sz="2000" dirty="0" err="1"/>
              <a:t>box</a:t>
            </a:r>
            <a:r>
              <a:rPr lang="tr-TR" sz="2000" dirty="0"/>
              <a:t> tahmin edebilir.</a:t>
            </a:r>
            <a:endParaRPr lang="tr-TR" dirty="0"/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r>
              <a:rPr lang="tr-TR" sz="2000" dirty="0"/>
              <a:t>Bu durumu ele almak için </a:t>
            </a:r>
            <a:r>
              <a:rPr lang="tr-TR" sz="2000" dirty="0" err="1"/>
              <a:t>Non</a:t>
            </a:r>
            <a:r>
              <a:rPr lang="tr-TR" sz="2000" dirty="0"/>
              <a:t>-Maximum </a:t>
            </a:r>
            <a:r>
              <a:rPr lang="tr-TR" sz="2000" dirty="0" err="1"/>
              <a:t>Suppression</a:t>
            </a:r>
            <a:r>
              <a:rPr lang="tr-TR" sz="2000" dirty="0"/>
              <a:t> (NMS) adı verilen bir işlem yapılır:</a:t>
            </a:r>
            <a:endParaRPr lang="tr-TR" dirty="0"/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r>
              <a:rPr lang="tr-TR" sz="2000" dirty="0"/>
              <a:t>En yüksek güven skoruna sahip olan kutu korunur, diğerleri elenir.</a:t>
            </a:r>
            <a:endParaRPr lang="tr-TR" dirty="0"/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r>
              <a:rPr lang="tr-TR" sz="2000" dirty="0"/>
              <a:t>Bu işlem, gereksiz ve çakışan kutuların ortadan kaldırılmasını sağlar.</a:t>
            </a:r>
            <a:endParaRPr lang="tr-TR" dirty="0"/>
          </a:p>
          <a:p>
            <a:pPr marL="342900" indent="-342900">
              <a:buFont typeface="Arial"/>
              <a:buChar char="•"/>
            </a:pPr>
            <a:endParaRPr lang="tr-TR" sz="2000" dirty="0"/>
          </a:p>
          <a:p>
            <a:pPr marL="342900" indent="-342900">
              <a:buFont typeface="Arial"/>
              <a:buChar char="•"/>
            </a:pPr>
            <a:endParaRPr lang="tr-TR" sz="20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tr-TR" sz="3600" b="1">
              <a:ea typeface="+mn-lt"/>
              <a:cs typeface="+mn-lt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ea typeface="+mn-lt"/>
              <a:cs typeface="+mn-lt"/>
            </a:endParaRPr>
          </a:p>
          <a:p>
            <a:pPr marL="0" lvl="3">
              <a:buFont typeface="Arial"/>
              <a:buChar char="•"/>
            </a:pPr>
            <a:endParaRPr lang="tr-TR" sz="2500" b="1" dirty="0">
              <a:ea typeface="+mn-lt"/>
              <a:cs typeface="+mn-lt"/>
            </a:endParaRPr>
          </a:p>
          <a:p>
            <a:pPr marL="0" lvl="3"/>
            <a:endParaRPr lang="tr-TR" sz="2500" dirty="0">
              <a:ea typeface="+mn-lt"/>
              <a:cs typeface="Arial"/>
            </a:endParaRPr>
          </a:p>
          <a:p>
            <a:pPr marL="0" lvl="3"/>
            <a:endParaRPr lang="tr-TR" sz="2500" dirty="0"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solidFill>
                <a:srgbClr val="000000"/>
              </a:solidFill>
              <a:ea typeface="+mn-lt"/>
              <a:cs typeface="Arial"/>
            </a:endParaRPr>
          </a:p>
          <a:p>
            <a:pPr marL="342900" lvl="3" indent="-342900">
              <a:buFont typeface="Arial"/>
              <a:buChar char="•"/>
            </a:pPr>
            <a:endParaRPr lang="tr-TR" sz="2500" b="1" dirty="0">
              <a:ea typeface="+mn-lt"/>
              <a:cs typeface="Arial"/>
            </a:endParaRPr>
          </a:p>
          <a:p>
            <a:pPr marL="0" lvl="3"/>
            <a:endParaRPr lang="tr-TR" sz="2500" b="1" dirty="0">
              <a:ea typeface="+mn-lt"/>
              <a:cs typeface="Arial"/>
            </a:endParaRPr>
          </a:p>
          <a:p>
            <a:pPr marL="0" lvl="3"/>
            <a:endParaRPr lang="tr-TR" sz="2500" b="1" dirty="0">
              <a:ea typeface="+mn-lt"/>
              <a:cs typeface="+mn-lt"/>
            </a:endParaRPr>
          </a:p>
          <a:p>
            <a:pPr lvl="3"/>
            <a:endParaRPr lang="tr-TR" sz="2500" b="1" dirty="0"/>
          </a:p>
          <a:p>
            <a:endParaRPr lang="tr-TR" dirty="0">
              <a:ea typeface="+mn-lt"/>
              <a:cs typeface="+mn-lt"/>
            </a:endParaRPr>
          </a:p>
          <a:p>
            <a:endParaRPr lang="tr-TR"/>
          </a:p>
          <a:p>
            <a:endParaRPr lang="tr-TR" dirty="0"/>
          </a:p>
          <a:p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01804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CosineVTI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588</cp:revision>
  <dcterms:created xsi:type="dcterms:W3CDTF">2023-07-16T09:27:59Z</dcterms:created>
  <dcterms:modified xsi:type="dcterms:W3CDTF">2024-10-07T18:33:46Z</dcterms:modified>
</cp:coreProperties>
</file>