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1"/>
  </p:sldMasterIdLst>
  <p:sldIdLst>
    <p:sldId id="316" r:id="rId2"/>
    <p:sldId id="357" r:id="rId3"/>
    <p:sldId id="345" r:id="rId4"/>
    <p:sldId id="337" r:id="rId5"/>
    <p:sldId id="338" r:id="rId6"/>
    <p:sldId id="339" r:id="rId7"/>
    <p:sldId id="340" r:id="rId8"/>
    <p:sldId id="341" r:id="rId9"/>
    <p:sldId id="344" r:id="rId10"/>
    <p:sldId id="346" r:id="rId11"/>
    <p:sldId id="347" r:id="rId12"/>
    <p:sldId id="348" r:id="rId13"/>
    <p:sldId id="349" r:id="rId14"/>
    <p:sldId id="350" r:id="rId15"/>
    <p:sldId id="351" r:id="rId16"/>
    <p:sldId id="352" r:id="rId17"/>
    <p:sldId id="353" r:id="rId18"/>
    <p:sldId id="354" r:id="rId19"/>
    <p:sldId id="355" r:id="rId20"/>
    <p:sldId id="356" r:id="rId21"/>
    <p:sldId id="343" r:id="rId22"/>
    <p:sldId id="257" r:id="rId23"/>
    <p:sldId id="331" r:id="rId24"/>
    <p:sldId id="332" r:id="rId25"/>
    <p:sldId id="333" r:id="rId26"/>
    <p:sldId id="334" r:id="rId27"/>
    <p:sldId id="335" r:id="rId28"/>
    <p:sldId id="336" r:id="rId29"/>
    <p:sldId id="284" r:id="rId3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9290CE-00EC-7FE4-7552-00B527706F2A}" v="2043" dt="2025-03-02T18:14:28.284"/>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3/2/2025</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56668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3/2/2025</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9893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3/2/2025</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009264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3/2/2025</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728597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3/2/2025</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941305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3/2/2025</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978048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3/2/2025</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76341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3/2/2025</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917027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3/2/2025</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92697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3/2/2025</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490430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3/2/2025</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30739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3/2/2025</a:t>
            </a:fld>
            <a:endParaRPr lang="en-US"/>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02356522"/>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77" r:id="rId6"/>
    <p:sldLayoutId id="2147483873" r:id="rId7"/>
    <p:sldLayoutId id="2147483874" r:id="rId8"/>
    <p:sldLayoutId id="2147483875" r:id="rId9"/>
    <p:sldLayoutId id="2147483876" r:id="rId10"/>
    <p:sldLayoutId id="2147483878"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E5201-BB98-480C-BADB-207C8F893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9730426-7927-49A4-AEF1-F89E5D3DA8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CF483FAD-F6DC-4BD1-9F5E-4F797C28E1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BE58ADD-8E8B-4F12-8EDE-70230B372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60357A6-3739-44EE-9190-910E00A6C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93B5C7E-2014-450B-8783-D6F8B49FD8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7A90EE5-0C8F-41E4-9C7E-E039A3D55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18D50F5-AF54-4152-934C-A02E01286E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0097E5B-FEB0-40E8-BEEC-C85984EFF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943C8FF-F65E-4A53-904A-088EFA9501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0E9654E-215A-41FB-93B2-F323CE191A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2DAF69-2C0F-41F8-811C-849473456B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C11372B-560D-438D-B831-BFDDC97AD3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3537632-39C3-456D-BE2E-7D5F8E3C09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81D6148-3C2B-464B-A8BC-7230EAAE9B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E7FD4AC-AD6A-4636-9208-1475AB252B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2E1E831-66E4-4F46-9D1D-7694855AAF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794ABAE-531B-41BA-9F88-4D544D324C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8EE85C8-2E16-4BB8-A276-A93D69D680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A2CF32B-7655-4F08-B3A2-4C1D423F2C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7F5DA01-C42A-4146-BCDD-F3E22D0CE6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C1356DD-4E07-4146-AAAE-02446DD496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A7DFAAF-4204-485A-9B3B-57E60A82F9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2B9A5C3-A4F9-4D0F-96B7-F0F9BA1FFC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C4C0C28-39D0-49A4-8CCA-F06ACE19FB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7FC979C-6B0E-48F2-85E1-93DA2B5CEB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0F74FB6-9A38-49A1-86D6-7679A9D103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73C0F2-2193-49BB-A34A-42855CBF78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B8C63D8-86B1-46B2-A7E9-96C0A0E43E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3EE6681-9724-477C-9869-347B272351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05E4C19-6356-404E-8FB5-8CC94599AF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886AAE0-A34C-42D0-8DAB-8D12E358E9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725F354-4164-493C-8D50-322D37D2EF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864B9254-C448-41C9-B0B5-5C6D50733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B30A5E44-8206-CC77-758D-808F992424D0}"/>
              </a:ext>
            </a:extLst>
          </p:cNvPr>
          <p:cNvSpPr txBox="1"/>
          <p:nvPr/>
        </p:nvSpPr>
        <p:spPr>
          <a:xfrm>
            <a:off x="1969398" y="535267"/>
            <a:ext cx="901797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4000" b="1" dirty="0">
                <a:solidFill>
                  <a:srgbClr val="000000"/>
                </a:solidFill>
                <a:latin typeface="Times New Roman"/>
                <a:cs typeface="Times New Roman"/>
              </a:rPr>
              <a:t>GEMİ TESPİTİ MAKALE ÖZETLERİ</a:t>
            </a:r>
            <a:endParaRPr lang="tr-TR" sz="4000">
              <a:latin typeface="Times New Roman"/>
              <a:cs typeface="Times New Roman"/>
            </a:endParaRPr>
          </a:p>
        </p:txBody>
      </p:sp>
      <p:pic>
        <p:nvPicPr>
          <p:cNvPr id="6" name="Resim 5" descr="daire, uzay, boşluk, mekan, ekran görüntüsü, evren, kainat içeren bir resim&#10;&#10;Yapay zeka tarafından oluşturulan içerik yanlış olabilir.">
            <a:extLst>
              <a:ext uri="{FF2B5EF4-FFF2-40B4-BE49-F238E27FC236}">
                <a16:creationId xmlns:a16="http://schemas.microsoft.com/office/drawing/2014/main" id="{80501F26-960F-D474-8F1B-D6E9ACB5245E}"/>
              </a:ext>
            </a:extLst>
          </p:cNvPr>
          <p:cNvPicPr>
            <a:picLocks noChangeAspect="1"/>
          </p:cNvPicPr>
          <p:nvPr/>
        </p:nvPicPr>
        <p:blipFill>
          <a:blip r:embed="rId2"/>
          <a:stretch>
            <a:fillRect/>
          </a:stretch>
        </p:blipFill>
        <p:spPr>
          <a:xfrm>
            <a:off x="3386008" y="1598542"/>
            <a:ext cx="5438384" cy="5438384"/>
          </a:xfrm>
          <a:prstGeom prst="rect">
            <a:avLst/>
          </a:prstGeom>
        </p:spPr>
      </p:pic>
      <p:pic>
        <p:nvPicPr>
          <p:cNvPr id="9" name="Resim 8" descr="simge, sembol, ekran görüntüsü, grafik, tasarım içeren bir resim&#10;&#10;Yapay zeka tarafından oluşturulan içerik yanlış olabilir.">
            <a:extLst>
              <a:ext uri="{FF2B5EF4-FFF2-40B4-BE49-F238E27FC236}">
                <a16:creationId xmlns:a16="http://schemas.microsoft.com/office/drawing/2014/main" id="{769FBA5E-6CD6-2547-D0AD-1BC7F47FBD29}"/>
              </a:ext>
            </a:extLst>
          </p:cNvPr>
          <p:cNvPicPr>
            <a:picLocks noChangeAspect="1"/>
          </p:cNvPicPr>
          <p:nvPr/>
        </p:nvPicPr>
        <p:blipFill>
          <a:blip r:embed="rId3"/>
          <a:stretch>
            <a:fillRect/>
          </a:stretch>
        </p:blipFill>
        <p:spPr>
          <a:xfrm>
            <a:off x="5790270" y="1136570"/>
            <a:ext cx="607513" cy="544882"/>
          </a:xfrm>
          <a:prstGeom prst="rect">
            <a:avLst/>
          </a:prstGeom>
        </p:spPr>
      </p:pic>
    </p:spTree>
    <p:extLst>
      <p:ext uri="{BB962C8B-B14F-4D97-AF65-F5344CB8AC3E}">
        <p14:creationId xmlns:p14="http://schemas.microsoft.com/office/powerpoint/2010/main" val="3735737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E283E0F-B492-BBE4-B11F-A5F016C4CAF4}"/>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2C5713-7AAC-377A-FBFA-6A6A103BA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81367E14-8B9E-DAF3-B866-217D80256D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C424BDD3-BEA7-E2FA-D715-A7F1B31910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EE2450-923B-1C01-480F-D99155D45B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628E590-0582-D7D3-5EBF-D9B63F6CE6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3BB6D4B-09CF-CDCF-2E66-E8E8D10438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221DDC7-55EF-3DAF-395B-9181514B3F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B423479-9075-61BF-9ABD-FC0D12E28C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99E6447-4F16-1C70-459F-510F7C1C83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8E49887-FAA2-0B62-EE73-6510354AF2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E450F3E-D938-6EA7-F88F-DF1F5366C1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4450A49-CB28-341B-8F17-9E9B9A49AA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32B99A2-432D-11D1-ADB1-BFB7773B01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CCBC6B7-DDED-8AAB-C21B-C448953401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F7C9E2D-B159-D4B4-DB81-A14EB8993C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D2D9930-982D-B6E3-EF0D-676D9FC4FD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573085-0D42-FA39-ED69-233BBAF63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EFC99DF-4070-537E-66AB-F5A50103F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A5A0713-E97E-1670-1A52-3E2663A07C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9CC756B-072D-0CF6-5F12-43EC260201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BCEB362-E8FA-08DF-034D-7A14CAECAB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3E61133-E4F0-2D46-AA76-61046B8370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144F18-76E6-B08E-933B-ACF28637D7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60372D4-DA2C-C129-4437-D2F191FE11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4764D13-F240-0CCD-0D5F-3028115893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1A42EEE-931F-CF38-46BA-F8DA5BF81B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DE26EC8-67E2-98CF-B132-1FDC11E79F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BB64E9F-5414-85D7-AB37-1908448693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6D5D092-EBCF-1E88-149B-4216962A2B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9A38641-55A8-06FB-EBD3-2C9A947AC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86230F3-3D12-6B93-8696-E4289E18B5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4CAC95D-7ABD-072B-377B-7553DA033F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AFF3EB9-2FB9-6698-93B4-73BC0A5C6C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F2BACAFA-8FD2-BED0-44A1-6372313C3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E836F2A2-9FEB-0CF2-F288-70170DCC7110}"/>
              </a:ext>
            </a:extLst>
          </p:cNvPr>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78AAB526-009E-FC42-E64F-51E3E8CF694A}"/>
              </a:ext>
            </a:extLst>
          </p:cNvPr>
          <p:cNvSpPr txBox="1"/>
          <p:nvPr/>
        </p:nvSpPr>
        <p:spPr>
          <a:xfrm>
            <a:off x="2432344" y="1172726"/>
            <a:ext cx="7335155"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lvl="3"/>
            <a:r>
              <a:rPr lang="tr-TR" sz="2500" b="1" dirty="0">
                <a:latin typeface="Times New Roman"/>
                <a:ea typeface="+mn-lt"/>
                <a:cs typeface="Times New Roman"/>
              </a:rPr>
              <a:t>Mask R-CNN İle Uydu Görüntülerinde Gemi Tespiti </a:t>
            </a:r>
            <a:endParaRPr lang="tr-TR" dirty="0"/>
          </a:p>
        </p:txBody>
      </p:sp>
      <p:pic>
        <p:nvPicPr>
          <p:cNvPr id="4" name="Resim 3" descr="daire, renklilik içeren bir resim&#10;&#10;Yapay zeka tarafından oluşturulan içerik yanlış olabilir.">
            <a:extLst>
              <a:ext uri="{FF2B5EF4-FFF2-40B4-BE49-F238E27FC236}">
                <a16:creationId xmlns:a16="http://schemas.microsoft.com/office/drawing/2014/main" id="{35D6B9B6-309E-8306-9962-D5FC1F7853F1}"/>
              </a:ext>
            </a:extLst>
          </p:cNvPr>
          <p:cNvPicPr>
            <a:picLocks noChangeAspect="1"/>
          </p:cNvPicPr>
          <p:nvPr/>
        </p:nvPicPr>
        <p:blipFill>
          <a:blip r:embed="rId2"/>
          <a:stretch>
            <a:fillRect/>
          </a:stretch>
        </p:blipFill>
        <p:spPr>
          <a:xfrm>
            <a:off x="4700465" y="2597638"/>
            <a:ext cx="2815493" cy="2844800"/>
          </a:xfrm>
          <a:prstGeom prst="rect">
            <a:avLst/>
          </a:prstGeom>
        </p:spPr>
      </p:pic>
      <p:pic>
        <p:nvPicPr>
          <p:cNvPr id="7" name="Resim 6" descr="simge, sembol, ekran görüntüsü, grafik, tasarım içeren bir resim&#10;&#10;Yapay zeka tarafından oluşturulan içerik yanlış olabilir.">
            <a:extLst>
              <a:ext uri="{FF2B5EF4-FFF2-40B4-BE49-F238E27FC236}">
                <a16:creationId xmlns:a16="http://schemas.microsoft.com/office/drawing/2014/main" id="{31C51D36-FBDA-EDA3-7DE8-8BB48235BF29}"/>
              </a:ext>
            </a:extLst>
          </p:cNvPr>
          <p:cNvPicPr>
            <a:picLocks noChangeAspect="1"/>
          </p:cNvPicPr>
          <p:nvPr/>
        </p:nvPicPr>
        <p:blipFill>
          <a:blip r:embed="rId3"/>
          <a:stretch>
            <a:fillRect/>
          </a:stretch>
        </p:blipFill>
        <p:spPr>
          <a:xfrm>
            <a:off x="5790270" y="1810647"/>
            <a:ext cx="607513" cy="544882"/>
          </a:xfrm>
          <a:prstGeom prst="rect">
            <a:avLst/>
          </a:prstGeom>
        </p:spPr>
      </p:pic>
    </p:spTree>
    <p:extLst>
      <p:ext uri="{BB962C8B-B14F-4D97-AF65-F5344CB8AC3E}">
        <p14:creationId xmlns:p14="http://schemas.microsoft.com/office/powerpoint/2010/main" val="2326365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0D4F7C9-2E05-C77A-A8E4-923646DE8460}"/>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E230F3-4AA1-9822-1D93-C22BD0C79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078C5AB-7737-2E77-1183-9C85681981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5AE6C3C0-12FF-35AC-6D49-DD21884C9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D153494-DFFF-E5F3-F320-21A7464FD1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7F08471-E70E-E776-2123-7067B16AB6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A248A80-83DA-6ECD-D6BF-468106BEE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E2E957B-FC63-EC58-ECB8-E6CAE81569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B58CA88-041A-BDBE-532D-9364CEF4E1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01FEDB2-2248-965A-4213-264A001C5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B2F44FC-EBBF-786A-C33C-78B4567AF1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CBC3F02-DA6C-FCD5-AA3B-427195477B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48B8BE8-E87C-3DD0-6A9A-17028C996B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01C90D4-ABEA-1727-8730-C84F2B8C40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B92FFC-8050-5E8C-BBCD-CD1AC0496D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3426882-A602-0416-5500-345EEE0C7B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7E4CD79-6ED3-7549-EFAE-C53F2A2FB7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42A235B-284C-69E6-86EF-5703AFCE31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4133CE6-DCEE-4906-F389-3AEC0E8BAE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19E54CD-B482-1BC3-B3BF-DDAA2F08FD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382AC6F-2524-20D7-DA3D-FE5EFB5061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17F170E-3CDF-38FE-2426-AF1981C1C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7C2FF64-BD18-A7D3-67C7-ECF822AA51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B29DDB6-FBB3-4C88-C385-3D267B348E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F33DB51-241A-093C-A819-EED1DF5F7E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D906157-5150-B1C9-C2DF-B3010AF113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8A9A90B-0A3E-DB73-8DC0-75305EBFB4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1D7E5E5-F5C2-8F7C-1F77-D3A082A738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5D56B61-10D4-AB09-8308-6522E1E456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C939C8D-1853-8A9E-37A1-805A50395F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2562E67-950D-A7BC-0366-B8B2290231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9EEE697-1984-DB79-064F-2FB47D1C83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254DB31-1D46-63B9-FDFB-EA567089DB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37FD056-42FF-1710-FE5F-5D4F654FB4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0264F9BC-A5EC-3E33-74D2-42FCE31FB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3BBF1356-3FED-F4D4-DE5C-93D5D13034C1}"/>
              </a:ext>
            </a:extLst>
          </p:cNvPr>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3651826B-18EC-1686-8874-AF819142A3B9}"/>
              </a:ext>
            </a:extLst>
          </p:cNvPr>
          <p:cNvSpPr txBox="1"/>
          <p:nvPr/>
        </p:nvSpPr>
        <p:spPr>
          <a:xfrm>
            <a:off x="-850118" y="781957"/>
            <a:ext cx="12864539"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tr-TR" sz="2500" b="1" dirty="0">
                <a:ea typeface="+mn-lt"/>
                <a:cs typeface="+mn-lt"/>
              </a:rPr>
              <a:t>2. </a:t>
            </a:r>
            <a:r>
              <a:rPr lang="tr-TR" sz="2500" b="1" dirty="0">
                <a:latin typeface="Times New Roman"/>
                <a:ea typeface="+mn-lt"/>
                <a:cs typeface="Times New Roman"/>
              </a:rPr>
              <a:t>Mask R-CNN İle Uydu Görüntülerinde Gemi Tespiti </a:t>
            </a:r>
            <a:endParaRPr lang="tr-TR" sz="2500" dirty="0">
              <a:latin typeface="Times New Roman"/>
              <a:ea typeface="+mn-lt"/>
              <a:cs typeface="Times New Roman"/>
            </a:endParaRPr>
          </a:p>
          <a:p>
            <a:pPr lvl="3"/>
            <a:endParaRPr lang="tr-TR" sz="2500" b="1" dirty="0"/>
          </a:p>
        </p:txBody>
      </p:sp>
      <p:sp>
        <p:nvSpPr>
          <p:cNvPr id="4" name="Metin kutusu 3">
            <a:extLst>
              <a:ext uri="{FF2B5EF4-FFF2-40B4-BE49-F238E27FC236}">
                <a16:creationId xmlns:a16="http://schemas.microsoft.com/office/drawing/2014/main" id="{B821CCC3-7746-8199-0E8F-91CD1A6A13AC}"/>
              </a:ext>
            </a:extLst>
          </p:cNvPr>
          <p:cNvSpPr txBox="1"/>
          <p:nvPr/>
        </p:nvSpPr>
        <p:spPr>
          <a:xfrm>
            <a:off x="551403" y="2338957"/>
            <a:ext cx="10536948"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000" dirty="0">
                <a:latin typeface="Times New Roman"/>
                <a:ea typeface="+mn-lt"/>
                <a:cs typeface="Times New Roman"/>
              </a:rPr>
              <a:t>Bu çalışmada, optik uydu görüntülerindeki gemileri tespit etmek üzere bölge-tabanlı </a:t>
            </a:r>
            <a:r>
              <a:rPr lang="tr-TR" sz="2000" dirty="0" err="1">
                <a:latin typeface="Times New Roman"/>
                <a:ea typeface="+mn-lt"/>
                <a:cs typeface="Times New Roman"/>
              </a:rPr>
              <a:t>konvolüsyonel</a:t>
            </a:r>
            <a:r>
              <a:rPr lang="tr-TR" sz="2000" dirty="0">
                <a:latin typeface="Times New Roman"/>
                <a:ea typeface="+mn-lt"/>
                <a:cs typeface="Times New Roman"/>
              </a:rPr>
              <a:t> sinir ağı modellerinden biri olan Mask R-CNN yöntemi kullanılmıştır.</a:t>
            </a:r>
            <a:endParaRPr lang="tr-TR" dirty="0">
              <a:latin typeface="Grandview"/>
              <a:ea typeface="+mn-lt"/>
              <a:cs typeface="Times New Roman"/>
            </a:endParaRPr>
          </a:p>
          <a:p>
            <a:endParaRPr lang="tr-TR" sz="2000" dirty="0">
              <a:latin typeface="Times New Roman"/>
              <a:ea typeface="+mn-lt"/>
              <a:cs typeface="Times New Roman"/>
            </a:endParaRPr>
          </a:p>
          <a:p>
            <a:r>
              <a:rPr lang="tr-TR" sz="2000" dirty="0">
                <a:latin typeface="Times New Roman"/>
                <a:ea typeface="+mn-lt"/>
                <a:cs typeface="Times New Roman"/>
              </a:rPr>
              <a:t>Çalışmadaki temel amaç, kullanılan modelin uydu görüntülerindeki gemi tespit performansını ve sınırlarını incelemektir. </a:t>
            </a:r>
            <a:endParaRPr lang="tr-TR" dirty="0"/>
          </a:p>
        </p:txBody>
      </p:sp>
      <p:sp>
        <p:nvSpPr>
          <p:cNvPr id="5" name="Metin kutusu 4">
            <a:extLst>
              <a:ext uri="{FF2B5EF4-FFF2-40B4-BE49-F238E27FC236}">
                <a16:creationId xmlns:a16="http://schemas.microsoft.com/office/drawing/2014/main" id="{E901F0D7-0A6B-D05D-D39F-68AF96B504FF}"/>
              </a:ext>
            </a:extLst>
          </p:cNvPr>
          <p:cNvSpPr txBox="1"/>
          <p:nvPr/>
        </p:nvSpPr>
        <p:spPr>
          <a:xfrm>
            <a:off x="546764" y="1821247"/>
            <a:ext cx="43955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t>2.1 Çalışmanın Amacı</a:t>
            </a:r>
          </a:p>
        </p:txBody>
      </p:sp>
    </p:spTree>
    <p:extLst>
      <p:ext uri="{BB962C8B-B14F-4D97-AF65-F5344CB8AC3E}">
        <p14:creationId xmlns:p14="http://schemas.microsoft.com/office/powerpoint/2010/main" val="2570763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51063DA-1AA5-E97E-EEB2-50A757025390}"/>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82D4EE2-6F19-61BE-5DCB-965B384C0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42E856A-D4FC-1B4C-98FD-7C87963DF5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05B6F351-A0C4-B4A7-AE46-A58E82E973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2DE65B3-09F2-2587-15FF-3448300716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5545D14-1783-2300-E3F6-4820967A11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32EDD9C-6398-A086-8C51-48BE26402B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B49277A-4005-0809-5433-04E137031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62F425A-06B6-D629-ECB4-DA2BEBC67D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644956E-3A8D-B8F1-2C4F-EB574AA8B3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C78B394-E4E5-20ED-3CCA-B47D971748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62739A3-CBAB-BAF6-FFF8-80351D8B09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3AD9CD3-35AE-8234-F5CC-6356CB5198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8F0EEB5-E9DB-7524-0288-ABC124B8A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8A26876-2858-E2E9-859F-1AB8DDB581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815B855-D89D-BC7E-8246-5E687324D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5BC1CF5-0913-6856-D80B-CCF6851B12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7CE396A-FD13-4BEC-FC06-AC45C3CD04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5F1DB95-44B1-39E5-F519-0CB2D3DFB7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3E968E2-EDF1-30C4-31ED-9A2E056276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CD5A478-1A83-6F1C-3EFE-E40DADB66F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166E5A4-1C58-FF1A-C0EA-2CC9CD19AC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8E03F17-20AE-6118-8C80-3246884173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FA61A8-BB46-AF0E-1215-E1AD4A5A70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D98BB02-2478-23BC-F7A9-51BDAB7455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8E89D44-84B9-052B-2A09-67DAD6B70E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291B9FC-4C33-316C-AC05-CCA774754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6B2AE29-0E7C-171D-A376-89AE4C23E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8F4892F-6710-E69A-68C5-394AB342C6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4899C0A-7EC3-E228-B8DB-A71C888999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4E47C52-6DDE-8754-B64C-67A2F6AB6A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36DB933-DE72-EF81-D23F-41E41B8A25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E79E127-FB55-B862-7D03-88DA00ED8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0141633-999F-BEA4-7E10-7D61683B4C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1FCEF3B8-9F33-99A1-9334-2C2467F328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3E908908-5063-02B5-B03F-E5529BCB1653}"/>
              </a:ext>
            </a:extLst>
          </p:cNvPr>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BDFFB631-B454-1315-951B-43559C34FB38}"/>
              </a:ext>
            </a:extLst>
          </p:cNvPr>
          <p:cNvSpPr txBox="1"/>
          <p:nvPr/>
        </p:nvSpPr>
        <p:spPr>
          <a:xfrm>
            <a:off x="-850118" y="781957"/>
            <a:ext cx="12864539"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tr-TR" sz="2500" b="1" dirty="0">
                <a:ea typeface="+mn-lt"/>
                <a:cs typeface="+mn-lt"/>
              </a:rPr>
              <a:t>2. </a:t>
            </a:r>
            <a:r>
              <a:rPr lang="tr-TR" sz="2500" b="1" dirty="0">
                <a:latin typeface="Times New Roman"/>
                <a:ea typeface="+mn-lt"/>
                <a:cs typeface="Times New Roman"/>
              </a:rPr>
              <a:t>Mask R-CNN İle Uydu Görüntülerinde Gemi Tespiti </a:t>
            </a:r>
            <a:endParaRPr lang="tr-TR" sz="2500" dirty="0">
              <a:latin typeface="Times New Roman"/>
              <a:ea typeface="+mn-lt"/>
              <a:cs typeface="Times New Roman"/>
            </a:endParaRPr>
          </a:p>
          <a:p>
            <a:pPr lvl="3"/>
            <a:endParaRPr lang="tr-TR" sz="2500" b="1" dirty="0"/>
          </a:p>
        </p:txBody>
      </p:sp>
      <p:sp>
        <p:nvSpPr>
          <p:cNvPr id="4" name="Metin kutusu 3">
            <a:extLst>
              <a:ext uri="{FF2B5EF4-FFF2-40B4-BE49-F238E27FC236}">
                <a16:creationId xmlns:a16="http://schemas.microsoft.com/office/drawing/2014/main" id="{5B38D834-C735-D451-807D-C8491B441134}"/>
              </a:ext>
            </a:extLst>
          </p:cNvPr>
          <p:cNvSpPr txBox="1"/>
          <p:nvPr/>
        </p:nvSpPr>
        <p:spPr>
          <a:xfrm>
            <a:off x="551403" y="2338957"/>
            <a:ext cx="1105471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000" dirty="0">
                <a:latin typeface="Times New Roman"/>
                <a:ea typeface="+mn-lt"/>
                <a:cs typeface="Times New Roman"/>
              </a:rPr>
              <a:t>Bu çalışmada </a:t>
            </a:r>
            <a:r>
              <a:rPr lang="tr-TR" sz="2000" dirty="0" err="1">
                <a:latin typeface="Times New Roman"/>
                <a:ea typeface="+mn-lt"/>
                <a:cs typeface="Times New Roman"/>
              </a:rPr>
              <a:t>Şekil’de</a:t>
            </a:r>
            <a:r>
              <a:rPr lang="tr-TR" sz="2000" dirty="0">
                <a:latin typeface="Times New Roman"/>
                <a:ea typeface="+mn-lt"/>
                <a:cs typeface="Times New Roman"/>
              </a:rPr>
              <a:t> gösterilen bir akış süreci izlenmiştir. Ham görüntülerden başlayan süreçte öncelikle görüntüler işlenip etiketlenmekte ve veri setleri oluşturulmaktadır. Ardından bu veriler kullanılarak model eğitilmekte ve test görüntülerdeki gemilerin tespitiyle süreç tamamlanmaktadır</a:t>
            </a:r>
            <a:endParaRPr lang="tr-TR" dirty="0"/>
          </a:p>
        </p:txBody>
      </p:sp>
      <p:sp>
        <p:nvSpPr>
          <p:cNvPr id="5" name="Metin kutusu 4">
            <a:extLst>
              <a:ext uri="{FF2B5EF4-FFF2-40B4-BE49-F238E27FC236}">
                <a16:creationId xmlns:a16="http://schemas.microsoft.com/office/drawing/2014/main" id="{49182D94-6910-FA38-AC8C-16E01F820410}"/>
              </a:ext>
            </a:extLst>
          </p:cNvPr>
          <p:cNvSpPr txBox="1"/>
          <p:nvPr/>
        </p:nvSpPr>
        <p:spPr>
          <a:xfrm>
            <a:off x="546764" y="1821247"/>
            <a:ext cx="43955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t>2.2 Materyal ve Yöntem</a:t>
            </a:r>
          </a:p>
        </p:txBody>
      </p:sp>
      <p:pic>
        <p:nvPicPr>
          <p:cNvPr id="6" name="Resim 5" descr="metin, ekran görüntüsü, diyagram, tasarım içeren bir resim&#10;&#10;Yapay zeka tarafından oluşturulan içerik yanlış olabilir.">
            <a:extLst>
              <a:ext uri="{FF2B5EF4-FFF2-40B4-BE49-F238E27FC236}">
                <a16:creationId xmlns:a16="http://schemas.microsoft.com/office/drawing/2014/main" id="{08AFEEA3-0484-32AF-2BCE-85B0634BB89D}"/>
              </a:ext>
            </a:extLst>
          </p:cNvPr>
          <p:cNvPicPr>
            <a:picLocks noChangeAspect="1"/>
          </p:cNvPicPr>
          <p:nvPr/>
        </p:nvPicPr>
        <p:blipFill>
          <a:blip r:embed="rId2"/>
          <a:stretch>
            <a:fillRect/>
          </a:stretch>
        </p:blipFill>
        <p:spPr>
          <a:xfrm>
            <a:off x="3515946" y="3426192"/>
            <a:ext cx="4134338" cy="3229465"/>
          </a:xfrm>
          <a:prstGeom prst="rect">
            <a:avLst/>
          </a:prstGeom>
        </p:spPr>
      </p:pic>
    </p:spTree>
    <p:extLst>
      <p:ext uri="{BB962C8B-B14F-4D97-AF65-F5344CB8AC3E}">
        <p14:creationId xmlns:p14="http://schemas.microsoft.com/office/powerpoint/2010/main" val="498233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3DF69F5-EE5B-4440-F498-142B048CF0B0}"/>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ECBA1B-62D6-3B01-5DA0-8FE9A495AE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91F3BED-9AAC-CC8C-A227-573D98981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D86B6D9C-9E04-1DE5-6A03-EC88DAA5F7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590AE9E-7CC4-4AD4-F7AF-89ACBBE305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8B5314C-E67B-9B8F-7A06-B2D7142317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650F614-891E-85E0-5597-2F536B52E0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01BAD6B-F308-4805-B4F9-EB1286129B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CC04B2B-EA17-27BE-FB37-B569733C43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4D69DA3-C95D-DC30-90A2-6F33CCA32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C6AE5BB-D391-C552-BB40-CAC3AB3E34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50F365C-EA4D-9377-F043-0FAB861082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298151E-E502-5162-1E91-E5645D07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E02290-7C17-48CD-26E3-F7B3E02422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15A514B-29B5-FE58-35D6-F361CEE667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3A53CB6-8973-6727-F282-641988A853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DD95979-592D-29F5-AFE8-7E4373B04D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3298335-CBD6-B4ED-5668-10B0448700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632D2BD-DE2F-42E3-C317-4156214C59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C88B460-829C-F761-BC84-2F9CA50E68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3688B2F-0CB3-513C-EDD2-AAC2DD2EEE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84AA05A-C3DE-1D24-74D9-6008B4A55C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80BAE-231B-3386-2B25-16F7ABE073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366891D-A15D-B1CC-5991-13C3E960AC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BDFEB7E-3BBE-B41C-47B7-C1851091A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5A95D38-BCAA-FED5-CC8C-3783562111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3F429F2-EF21-85EC-8203-28BD4192B0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CF7A587-B710-5D37-0FEA-4A7CB3B091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AC3C15E-7145-5278-C399-1D6F347407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EF213FA-1194-04E8-B865-06093647EF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81E4924-1D66-4A2A-46E1-5927D61DA9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50DA4D6-3003-006B-841C-19ACCD9F7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3724E27-89A1-3BEE-A192-89194A24F1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D7A9420-5B87-97E6-B1D9-31ED0E6005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C4CA3B16-D97A-1BF9-12AD-C686D1851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DC2D05F2-806D-DF3E-B250-B8B4408CD40D}"/>
              </a:ext>
            </a:extLst>
          </p:cNvPr>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046E3360-8FFB-A7E6-1E0C-C4EC3D25331B}"/>
              </a:ext>
            </a:extLst>
          </p:cNvPr>
          <p:cNvSpPr txBox="1"/>
          <p:nvPr/>
        </p:nvSpPr>
        <p:spPr>
          <a:xfrm>
            <a:off x="-850118" y="781957"/>
            <a:ext cx="12864539"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tr-TR" sz="2500" b="1" dirty="0">
                <a:ea typeface="+mn-lt"/>
                <a:cs typeface="+mn-lt"/>
              </a:rPr>
              <a:t>2. </a:t>
            </a:r>
            <a:r>
              <a:rPr lang="tr-TR" sz="2500" b="1" dirty="0">
                <a:latin typeface="Times New Roman"/>
                <a:ea typeface="+mn-lt"/>
                <a:cs typeface="Times New Roman"/>
              </a:rPr>
              <a:t>Mask R-CNN İle Uydu Görüntülerinde Gemi Tespiti </a:t>
            </a:r>
            <a:endParaRPr lang="tr-TR" sz="2500" dirty="0">
              <a:latin typeface="Times New Roman"/>
              <a:ea typeface="+mn-lt"/>
              <a:cs typeface="Times New Roman"/>
            </a:endParaRPr>
          </a:p>
          <a:p>
            <a:pPr lvl="3"/>
            <a:endParaRPr lang="tr-TR" sz="2500" b="1" dirty="0"/>
          </a:p>
        </p:txBody>
      </p:sp>
      <p:sp>
        <p:nvSpPr>
          <p:cNvPr id="4" name="Metin kutusu 3">
            <a:extLst>
              <a:ext uri="{FF2B5EF4-FFF2-40B4-BE49-F238E27FC236}">
                <a16:creationId xmlns:a16="http://schemas.microsoft.com/office/drawing/2014/main" id="{23041387-11E9-9DD1-0F34-1295941A9E07}"/>
              </a:ext>
            </a:extLst>
          </p:cNvPr>
          <p:cNvSpPr txBox="1"/>
          <p:nvPr/>
        </p:nvSpPr>
        <p:spPr>
          <a:xfrm>
            <a:off x="551403" y="2338957"/>
            <a:ext cx="11054717"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000" dirty="0">
                <a:latin typeface="Times New Roman"/>
                <a:ea typeface="+mn-lt"/>
                <a:cs typeface="+mn-lt"/>
              </a:rPr>
              <a:t>Çalışmada kullanılan veriler Google Earth tarafından sağlanan 1 metre mekânsal çözünürlüklü, </a:t>
            </a:r>
            <a:r>
              <a:rPr lang="tr-TR" sz="2000" dirty="0" err="1">
                <a:latin typeface="Times New Roman"/>
                <a:ea typeface="+mn-lt"/>
                <a:cs typeface="+mn-lt"/>
              </a:rPr>
              <a:t>geotif</a:t>
            </a:r>
            <a:r>
              <a:rPr lang="tr-TR" sz="2000" dirty="0">
                <a:latin typeface="Times New Roman"/>
                <a:ea typeface="+mn-lt"/>
                <a:cs typeface="+mn-lt"/>
              </a:rPr>
              <a:t> formatındaki RGB uydu görüntüleridir.</a:t>
            </a:r>
          </a:p>
          <a:p>
            <a:endParaRPr lang="tr-TR" sz="2000" dirty="0">
              <a:latin typeface="Times New Roman"/>
              <a:cs typeface="Times New Roman"/>
            </a:endParaRPr>
          </a:p>
          <a:p>
            <a:r>
              <a:rPr lang="tr-TR" sz="2000" dirty="0">
                <a:latin typeface="Times New Roman"/>
                <a:ea typeface="+mn-lt"/>
                <a:cs typeface="Times New Roman"/>
              </a:rPr>
              <a:t>Açık denizlerden, kıyı yakınlarından ve iç sulardan örnekler bulunmaktadır.</a:t>
            </a:r>
          </a:p>
          <a:p>
            <a:endParaRPr lang="tr-TR" sz="2000" dirty="0">
              <a:latin typeface="Times New Roman"/>
              <a:cs typeface="Times New Roman"/>
            </a:endParaRPr>
          </a:p>
          <a:p>
            <a:r>
              <a:rPr lang="tr-TR" sz="2000" dirty="0">
                <a:latin typeface="Times New Roman"/>
                <a:ea typeface="+mn-lt"/>
                <a:cs typeface="Times New Roman"/>
              </a:rPr>
              <a:t>Süreçte öncelikle her biri 768x768 piksel büyüklüğünde toplam 1838 görüntü elde edilmiştir. </a:t>
            </a:r>
            <a:endParaRPr lang="tr-TR" dirty="0">
              <a:latin typeface="Grandview"/>
              <a:ea typeface="+mn-lt"/>
              <a:cs typeface="Times New Roman"/>
            </a:endParaRPr>
          </a:p>
          <a:p>
            <a:endParaRPr lang="tr-TR" sz="2000" dirty="0">
              <a:latin typeface="Times New Roman"/>
              <a:ea typeface="+mn-lt"/>
              <a:cs typeface="Times New Roman"/>
            </a:endParaRPr>
          </a:p>
          <a:p>
            <a:r>
              <a:rPr lang="tr-TR" sz="2000" dirty="0">
                <a:latin typeface="Times New Roman"/>
                <a:ea typeface="+mn-lt"/>
                <a:cs typeface="Times New Roman"/>
              </a:rPr>
              <a:t>Bunlar kullanılarak eğitim, validasyon ve test veri setleri oluşturulmuştur. Görüntülerdeki toplam 3279 gemi bir GIS yazılımı kullanılarak sayısallaştırılmıştır. </a:t>
            </a:r>
          </a:p>
          <a:p>
            <a:endParaRPr lang="tr-TR" sz="2000" dirty="0">
              <a:latin typeface="Times New Roman"/>
              <a:cs typeface="Times New Roman"/>
            </a:endParaRPr>
          </a:p>
          <a:p>
            <a:r>
              <a:rPr lang="tr-TR" sz="2000" dirty="0">
                <a:latin typeface="Times New Roman"/>
                <a:ea typeface="+mn-lt"/>
                <a:cs typeface="Times New Roman"/>
              </a:rPr>
              <a:t>Oluşturulan eğitim ve validasyon setleri kullanılarak model eğitilmiş ve doğrulaması yapılmıştır. Sonrasında, eğitilen model test görüntüleri üzerinde çalıştırılarak tespit performansı hesaplanmıştır.</a:t>
            </a:r>
            <a:endParaRPr lang="tr-TR" dirty="0"/>
          </a:p>
        </p:txBody>
      </p:sp>
      <p:sp>
        <p:nvSpPr>
          <p:cNvPr id="5" name="Metin kutusu 4">
            <a:extLst>
              <a:ext uri="{FF2B5EF4-FFF2-40B4-BE49-F238E27FC236}">
                <a16:creationId xmlns:a16="http://schemas.microsoft.com/office/drawing/2014/main" id="{2883BCD5-4A35-2A79-3525-158CB7D5D41F}"/>
              </a:ext>
            </a:extLst>
          </p:cNvPr>
          <p:cNvSpPr txBox="1"/>
          <p:nvPr/>
        </p:nvSpPr>
        <p:spPr>
          <a:xfrm>
            <a:off x="546764" y="1821247"/>
            <a:ext cx="43955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t>2.2.1 Veri Setleri</a:t>
            </a:r>
          </a:p>
        </p:txBody>
      </p:sp>
    </p:spTree>
    <p:extLst>
      <p:ext uri="{BB962C8B-B14F-4D97-AF65-F5344CB8AC3E}">
        <p14:creationId xmlns:p14="http://schemas.microsoft.com/office/powerpoint/2010/main" val="1881878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96CED5A-7540-B95B-5189-6DBCBB811FA4}"/>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A8919A6-EB98-343A-9220-D7178360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C0106F3-F392-BF5C-EBA5-63EE33224A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B7172190-E9C2-6E6A-DC08-619B11E03B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FEE869E-60A9-8641-C6D6-0846520463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C162B68-5643-7BD1-CAAF-7D3FB9B18A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0B3DF12-21F5-05CA-E2F0-3AC37330D3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CDD88FA-05B8-BC92-E9D7-27E197B22A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6BBB981-5BB2-8B54-0EF3-80D039B581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9D1DD81-35AB-3F55-BC54-43297B23DD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20793AA-36AB-D819-D1EA-637DD890E3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8B817AD-4B7D-CA3E-7D78-B2DE41429A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F370BDC-931A-F9D4-ECC1-DFEBB533B2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DDCFB79-7E6B-24EC-05FC-0313895C5C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B14C9D9-7D16-3EF2-B693-8553137CAF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CA3A660-42C9-62E4-67CD-2D9CAE692A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355D367-3C9E-9BB3-491A-CD1100DBD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57DB1CD-D8E3-3594-E7A6-524E21D32C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00EE207-A247-1DE4-3C4A-BFBA731BBB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5F11DBC-0BE3-B482-5016-4A9841A960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C9F3A64-05B9-581B-15ED-2A28E1209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7D38FAB-2E70-2123-8369-93F9B7D79F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596F0A6-BEF9-0115-18D9-57715272F7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039EE9C-1798-9172-2379-BD4FC18F0D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470A1FD-1858-196D-A0FB-0FFBA7C313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C8C5D2D-6D58-C924-C5B5-6D4D999A51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3AFDCFE-5F77-F70E-91FB-81DA0D9B9E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5A56D49-DC56-A705-E49B-72ABE962B8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52585F4-960F-C8A7-CDAD-A1A3C84A18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019CCEF-D4F1-F085-9AB2-0A08A39A5C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0AC758-A461-A9F1-EB90-FFA62656D5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501FD50-ECCE-8F60-36C0-76EA7CBA4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3783FA9-B20F-D97A-952B-278776C01C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10C17F3-9934-6F8B-C445-D3B1BAB6F7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4D7057DB-5F3E-2337-2CD2-F662A8FEC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C88F7B47-225E-5AA5-4C53-FA0E83C0C4F5}"/>
              </a:ext>
            </a:extLst>
          </p:cNvPr>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45DFD05B-8EA2-B9B0-3EEF-DD30EDF7FE26}"/>
              </a:ext>
            </a:extLst>
          </p:cNvPr>
          <p:cNvSpPr txBox="1"/>
          <p:nvPr/>
        </p:nvSpPr>
        <p:spPr>
          <a:xfrm>
            <a:off x="-850118" y="781957"/>
            <a:ext cx="12864539"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tr-TR" sz="2500" b="1" dirty="0">
                <a:ea typeface="+mn-lt"/>
                <a:cs typeface="+mn-lt"/>
              </a:rPr>
              <a:t>2. </a:t>
            </a:r>
            <a:r>
              <a:rPr lang="tr-TR" sz="2500" b="1" dirty="0">
                <a:latin typeface="Times New Roman"/>
                <a:ea typeface="+mn-lt"/>
                <a:cs typeface="Times New Roman"/>
              </a:rPr>
              <a:t>Mask R-CNN İle Uydu Görüntülerinde Gemi Tespiti </a:t>
            </a:r>
            <a:endParaRPr lang="tr-TR" sz="2500" dirty="0">
              <a:latin typeface="Times New Roman"/>
              <a:ea typeface="+mn-lt"/>
              <a:cs typeface="Times New Roman"/>
            </a:endParaRPr>
          </a:p>
          <a:p>
            <a:pPr lvl="3"/>
            <a:endParaRPr lang="tr-TR" sz="2500" b="1" dirty="0"/>
          </a:p>
        </p:txBody>
      </p:sp>
      <p:sp>
        <p:nvSpPr>
          <p:cNvPr id="5" name="Metin kutusu 4">
            <a:extLst>
              <a:ext uri="{FF2B5EF4-FFF2-40B4-BE49-F238E27FC236}">
                <a16:creationId xmlns:a16="http://schemas.microsoft.com/office/drawing/2014/main" id="{879A3DA1-D1C0-D1BA-134D-FF00F708D3D2}"/>
              </a:ext>
            </a:extLst>
          </p:cNvPr>
          <p:cNvSpPr txBox="1"/>
          <p:nvPr/>
        </p:nvSpPr>
        <p:spPr>
          <a:xfrm>
            <a:off x="546764" y="1821247"/>
            <a:ext cx="43955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t>2.2.1 Veri Setleri</a:t>
            </a:r>
          </a:p>
        </p:txBody>
      </p:sp>
      <p:pic>
        <p:nvPicPr>
          <p:cNvPr id="6" name="Resim 5" descr="metin, ekran görüntüsü, yazı tipi, çizgi içeren bir resim&#10;&#10;Yapay zeka tarafından oluşturulan içerik yanlış olabilir.">
            <a:extLst>
              <a:ext uri="{FF2B5EF4-FFF2-40B4-BE49-F238E27FC236}">
                <a16:creationId xmlns:a16="http://schemas.microsoft.com/office/drawing/2014/main" id="{2C098542-EEB5-0F4B-8E7D-F713650F5BF1}"/>
              </a:ext>
            </a:extLst>
          </p:cNvPr>
          <p:cNvPicPr>
            <a:picLocks noChangeAspect="1"/>
          </p:cNvPicPr>
          <p:nvPr/>
        </p:nvPicPr>
        <p:blipFill>
          <a:blip r:embed="rId2"/>
          <a:stretch>
            <a:fillRect/>
          </a:stretch>
        </p:blipFill>
        <p:spPr>
          <a:xfrm>
            <a:off x="1962150" y="2724150"/>
            <a:ext cx="8267700" cy="1409700"/>
          </a:xfrm>
          <a:prstGeom prst="rect">
            <a:avLst/>
          </a:prstGeom>
        </p:spPr>
      </p:pic>
    </p:spTree>
    <p:extLst>
      <p:ext uri="{BB962C8B-B14F-4D97-AF65-F5344CB8AC3E}">
        <p14:creationId xmlns:p14="http://schemas.microsoft.com/office/powerpoint/2010/main" val="209490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DD42F9C-A65F-01E1-B00C-BFC9BEE197C5}"/>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4F309F-0D8D-B538-7D3F-ED1AC3356C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F4B79EFB-8EA9-9199-BA7A-20B730A159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1311AE9B-278B-15CB-3CB4-EB9FD4737A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4AFA116-BB0B-1267-2FC6-231028DF09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D4CF33C-35E8-EC8D-3613-439740109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7E9AF8A-7C9C-47EC-9B4E-1BAA0B8643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92DD436-5824-1B9B-8360-4B3753ADDE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554F26C-8971-9355-EEF1-39E7FFA635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F000BFF-C5F8-F4DE-D791-412C313FC1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EC851F0-8BD1-E4FE-E1BB-9CCA9E5D72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E025121-3800-32F6-FF60-F8EB134D8D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691A1E-0A6D-2555-49DF-C7ABED557E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7FFA6AE-1643-CF18-4E7A-7CBE94A37F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4990F39-8729-F62F-ADC5-DE9277330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7924562-5469-7E02-2295-5FB539527D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D53511F-346B-FF9C-75DE-B3C56109C2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EC882D1-43A2-6F21-F86D-A695E70422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C5F0672-C34B-7920-6529-911C10B603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7EACDB5-7EBB-0142-D848-4C1345D86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E864267-D475-5338-667E-D5F3B3308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F6DA6E4-F086-543F-9376-A683B7D91C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B46D09-32A9-D207-0BF1-21A69CBA57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9626D97-EF1D-FFF5-5E15-7953CC164F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170FD6B-5DE4-03B3-A8D2-12C291DB7C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1E07C5B-7308-413F-E4B7-E0E3111B5F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4FEF75-DC82-BBF5-2922-7C54B78070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98004D4-02EF-DBC6-EF88-7506353F54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EF7E0AA-7552-1FC3-A4D7-62A052564C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AAD655B-86F3-4513-B1FD-285E671C07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2D0A8C0-4715-C604-2E24-73DF820CA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A4DED17-69F7-C68F-2CAB-06B3239FFF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D5CC732-BA33-FDB4-97CF-6F01C81CAC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E0AD7CD-6ECD-B2C6-12FA-3A6E4FDF41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7F775896-8FE3-F916-3264-1A27EC1A0C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F6DBFADC-6823-0B0E-2003-CD8C145E825E}"/>
              </a:ext>
            </a:extLst>
          </p:cNvPr>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5D59CFA7-3D42-C73F-1161-A769C20B9788}"/>
              </a:ext>
            </a:extLst>
          </p:cNvPr>
          <p:cNvSpPr txBox="1"/>
          <p:nvPr/>
        </p:nvSpPr>
        <p:spPr>
          <a:xfrm>
            <a:off x="-850118" y="781957"/>
            <a:ext cx="12864539"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tr-TR" sz="2500" b="1" dirty="0">
                <a:ea typeface="+mn-lt"/>
                <a:cs typeface="+mn-lt"/>
              </a:rPr>
              <a:t>2. </a:t>
            </a:r>
            <a:r>
              <a:rPr lang="tr-TR" sz="2500" b="1" dirty="0">
                <a:latin typeface="Times New Roman"/>
                <a:ea typeface="+mn-lt"/>
                <a:cs typeface="Times New Roman"/>
              </a:rPr>
              <a:t>Mask R-CNN İle Uydu Görüntülerinde Gemi Tespiti </a:t>
            </a:r>
            <a:endParaRPr lang="tr-TR" sz="2500" dirty="0">
              <a:latin typeface="Times New Roman"/>
              <a:ea typeface="+mn-lt"/>
              <a:cs typeface="Times New Roman"/>
            </a:endParaRPr>
          </a:p>
          <a:p>
            <a:pPr lvl="3"/>
            <a:endParaRPr lang="tr-TR" sz="2500" b="1" dirty="0"/>
          </a:p>
        </p:txBody>
      </p:sp>
      <p:sp>
        <p:nvSpPr>
          <p:cNvPr id="4" name="Metin kutusu 3">
            <a:extLst>
              <a:ext uri="{FF2B5EF4-FFF2-40B4-BE49-F238E27FC236}">
                <a16:creationId xmlns:a16="http://schemas.microsoft.com/office/drawing/2014/main" id="{42E60DB3-CFC1-842A-1538-CEE7FE14D7A0}"/>
              </a:ext>
            </a:extLst>
          </p:cNvPr>
          <p:cNvSpPr txBox="1"/>
          <p:nvPr/>
        </p:nvSpPr>
        <p:spPr>
          <a:xfrm>
            <a:off x="551403" y="2338957"/>
            <a:ext cx="11054717"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000" dirty="0">
                <a:latin typeface="Times New Roman"/>
                <a:ea typeface="+mn-lt"/>
                <a:cs typeface="Times New Roman"/>
              </a:rPr>
              <a:t>Mask R-CNN modeli kullanılmıştır.</a:t>
            </a:r>
            <a:endParaRPr lang="tr-TR" dirty="0">
              <a:latin typeface="Grandview"/>
              <a:ea typeface="+mn-lt"/>
              <a:cs typeface="Times New Roman"/>
            </a:endParaRPr>
          </a:p>
          <a:p>
            <a:endParaRPr lang="tr-TR" sz="2000" dirty="0">
              <a:latin typeface="Times New Roman"/>
              <a:ea typeface="+mn-lt"/>
              <a:cs typeface="Times New Roman"/>
            </a:endParaRPr>
          </a:p>
          <a:p>
            <a:r>
              <a:rPr lang="tr-TR" sz="2000" dirty="0">
                <a:latin typeface="Times New Roman"/>
                <a:ea typeface="+mn-lt"/>
                <a:cs typeface="Times New Roman"/>
              </a:rPr>
              <a:t>Girdi görüntüsü bu modelde Şekil ’de gösterilen aşamalardan geçerek işlenmektedir. Mask R-CNN çıktı olarak, tespit ettiği gemilerin maskelerini üretmekte, sınırlayıcı kutularını oluşturmakta ve her tespitin olasılık değerini hesaplamaktadır. </a:t>
            </a:r>
            <a:endParaRPr lang="tr-TR" dirty="0"/>
          </a:p>
        </p:txBody>
      </p:sp>
      <p:sp>
        <p:nvSpPr>
          <p:cNvPr id="5" name="Metin kutusu 4">
            <a:extLst>
              <a:ext uri="{FF2B5EF4-FFF2-40B4-BE49-F238E27FC236}">
                <a16:creationId xmlns:a16="http://schemas.microsoft.com/office/drawing/2014/main" id="{859A0101-BDD9-BA58-E660-B80E5F17CE59}"/>
              </a:ext>
            </a:extLst>
          </p:cNvPr>
          <p:cNvSpPr txBox="1"/>
          <p:nvPr/>
        </p:nvSpPr>
        <p:spPr>
          <a:xfrm>
            <a:off x="546764" y="1821247"/>
            <a:ext cx="43955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t>2.2.2 Yöntem</a:t>
            </a:r>
          </a:p>
        </p:txBody>
      </p:sp>
      <p:pic>
        <p:nvPicPr>
          <p:cNvPr id="6" name="Resim 5" descr="metin, ekran görüntüsü, diyagram, ekran, görüntüleme içeren bir resim&#10;&#10;Yapay zeka tarafından oluşturulan içerik yanlış olabilir.">
            <a:extLst>
              <a:ext uri="{FF2B5EF4-FFF2-40B4-BE49-F238E27FC236}">
                <a16:creationId xmlns:a16="http://schemas.microsoft.com/office/drawing/2014/main" id="{E1FAE74C-5C48-14DE-41A5-D9BE865FC549}"/>
              </a:ext>
            </a:extLst>
          </p:cNvPr>
          <p:cNvPicPr>
            <a:picLocks noChangeAspect="1"/>
          </p:cNvPicPr>
          <p:nvPr/>
        </p:nvPicPr>
        <p:blipFill>
          <a:blip r:embed="rId2"/>
          <a:stretch>
            <a:fillRect/>
          </a:stretch>
        </p:blipFill>
        <p:spPr>
          <a:xfrm>
            <a:off x="2298212" y="3961423"/>
            <a:ext cx="7810500" cy="2667000"/>
          </a:xfrm>
          <a:prstGeom prst="rect">
            <a:avLst/>
          </a:prstGeom>
        </p:spPr>
      </p:pic>
    </p:spTree>
    <p:extLst>
      <p:ext uri="{BB962C8B-B14F-4D97-AF65-F5344CB8AC3E}">
        <p14:creationId xmlns:p14="http://schemas.microsoft.com/office/powerpoint/2010/main" val="4100898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5CDD591-AC20-29BF-56D1-BC6FD848F46D}"/>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4478AC1-CDCE-0AF6-90DA-6A32A6D80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D559067-49B6-0B4F-6AA7-1EF0442563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EA1581CC-74F8-08A0-7FBB-C7D73DD2AA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E036F25-A3CC-8BE3-D32C-60E91ADD5D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2B7C39C-C34C-37C3-8113-C1F9BF7EF5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D358FB-731B-EFA4-08FF-E1900CDC72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61A623-2DFE-8B66-99C3-1D68B9CA2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202A05D-E9AD-A791-E669-8C736FC999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68CEEAC-2944-DD5D-2C12-CC57034735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839D92A-C649-7907-4DA0-AA114A0947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8862C35-45D8-3345-6634-F9AE8AC49C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ED9D179-7C09-71ED-F413-4E157BE2FE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886D858-B860-D58D-8A88-28EA0B5846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2D0C2C4-654C-6B9B-59F3-31EE5E6A72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BDF779A-249C-5F4E-36D2-F410E2C949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57744F2-F9A2-839D-08BB-D4E36D2C8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29BFEEC-7FB6-AE4E-BF46-B23297D2A9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2A63B7C-69A9-24EB-6308-AA75BE2D57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252BA0-5759-31A0-71A5-CFB52DE2C6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EA810BA-14A3-E3E7-61A7-571BE66ACF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248B955-3051-F548-5AC1-A86458AF18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039024A-89CE-B3FD-A7C1-D1CA7C464E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3121778-D568-9D47-2D39-53E9DD348E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72F20E-A6DE-5539-163B-1D952BE049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6927519-8902-31C2-A0FA-328CE77E50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ED419E0-8210-B631-1D69-88AC13C31D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17899F7-45F8-C1B9-BBB5-0F3D2A001D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9E4CE69-3364-965A-36E7-5C055EDECE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FE08A68-DA92-EB55-834A-6B809D0B87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E84E876-8548-0F11-9C58-B876CD190A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9027070-104C-8AE5-AC98-A9FD242F3B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F20B35B-EE78-796C-1EC3-68E7B8DBCD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DBB5652-54C4-C15E-2DFE-98A09AD9EA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47CDD00E-CDDC-36A1-472E-EDD999D68C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3070776F-EA8A-B1DF-7357-4D00127CB990}"/>
              </a:ext>
            </a:extLst>
          </p:cNvPr>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F0D77425-0643-5219-77AB-BC64B5AF957E}"/>
              </a:ext>
            </a:extLst>
          </p:cNvPr>
          <p:cNvSpPr txBox="1"/>
          <p:nvPr/>
        </p:nvSpPr>
        <p:spPr>
          <a:xfrm>
            <a:off x="-850118" y="781957"/>
            <a:ext cx="12864539"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tr-TR" sz="2500" b="1" dirty="0">
                <a:ea typeface="+mn-lt"/>
                <a:cs typeface="+mn-lt"/>
              </a:rPr>
              <a:t>2. </a:t>
            </a:r>
            <a:r>
              <a:rPr lang="tr-TR" sz="2500" b="1" dirty="0">
                <a:latin typeface="Times New Roman"/>
                <a:ea typeface="+mn-lt"/>
                <a:cs typeface="Times New Roman"/>
              </a:rPr>
              <a:t>Mask R-CNN İle Uydu Görüntülerinde Gemi Tespiti </a:t>
            </a:r>
            <a:endParaRPr lang="tr-TR" sz="2500" dirty="0">
              <a:latin typeface="Times New Roman"/>
              <a:ea typeface="+mn-lt"/>
              <a:cs typeface="Times New Roman"/>
            </a:endParaRPr>
          </a:p>
          <a:p>
            <a:pPr lvl="3"/>
            <a:endParaRPr lang="tr-TR" sz="2500" b="1" dirty="0"/>
          </a:p>
        </p:txBody>
      </p:sp>
      <p:sp>
        <p:nvSpPr>
          <p:cNvPr id="4" name="Metin kutusu 3">
            <a:extLst>
              <a:ext uri="{FF2B5EF4-FFF2-40B4-BE49-F238E27FC236}">
                <a16:creationId xmlns:a16="http://schemas.microsoft.com/office/drawing/2014/main" id="{FDB342A6-5618-47C5-55D3-AA190D4101DF}"/>
              </a:ext>
            </a:extLst>
          </p:cNvPr>
          <p:cNvSpPr txBox="1"/>
          <p:nvPr/>
        </p:nvSpPr>
        <p:spPr>
          <a:xfrm>
            <a:off x="551403" y="2338957"/>
            <a:ext cx="11054717"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tr-TR" sz="2000" b="1" dirty="0">
                <a:latin typeface="Times New Roman"/>
                <a:ea typeface="+mn-lt"/>
                <a:cs typeface="Times New Roman"/>
              </a:rPr>
              <a:t>Kesinlik:</a:t>
            </a:r>
            <a:r>
              <a:rPr lang="tr-TR" sz="2000" dirty="0">
                <a:latin typeface="Times New Roman"/>
                <a:ea typeface="+mn-lt"/>
                <a:cs typeface="Times New Roman"/>
              </a:rPr>
              <a:t> Doğru tahminlerin toplam tahminler içerisindeki oranını göstermektedir.</a:t>
            </a:r>
            <a:endParaRPr lang="tr-TR" dirty="0">
              <a:latin typeface="Grandview"/>
              <a:ea typeface="+mn-lt"/>
              <a:cs typeface="Times New Roman"/>
            </a:endParaRPr>
          </a:p>
          <a:p>
            <a:pPr marL="342900" indent="-342900">
              <a:buFont typeface="Arial"/>
              <a:buChar char="•"/>
            </a:pPr>
            <a:endParaRPr lang="tr-TR" sz="2000" dirty="0">
              <a:latin typeface="Times New Roman"/>
              <a:ea typeface="+mn-lt"/>
              <a:cs typeface="Times New Roman"/>
            </a:endParaRPr>
          </a:p>
          <a:p>
            <a:pPr marL="342900" indent="-342900">
              <a:buFont typeface="Arial"/>
              <a:buChar char="•"/>
            </a:pPr>
            <a:r>
              <a:rPr lang="tr-TR" sz="2000" b="1" dirty="0">
                <a:latin typeface="Times New Roman"/>
                <a:ea typeface="+mn-lt"/>
                <a:cs typeface="Times New Roman"/>
              </a:rPr>
              <a:t>Geri getirme: </a:t>
            </a:r>
            <a:r>
              <a:rPr lang="tr-TR" sz="2000" dirty="0">
                <a:latin typeface="Times New Roman"/>
                <a:ea typeface="+mn-lt"/>
                <a:cs typeface="Times New Roman"/>
              </a:rPr>
              <a:t>Yapılan tespitlerdeki doğru pozitiflerin toplam yer doğruluklarına oranıdır ve tespit doğruluğu olarak da geçmektedir.</a:t>
            </a:r>
            <a:endParaRPr lang="tr-TR" dirty="0">
              <a:latin typeface="Grandview"/>
              <a:ea typeface="+mn-lt"/>
              <a:cs typeface="Times New Roman"/>
            </a:endParaRPr>
          </a:p>
          <a:p>
            <a:pPr marL="342900" indent="-342900">
              <a:buFont typeface="Arial"/>
              <a:buChar char="•"/>
            </a:pPr>
            <a:endParaRPr lang="tr-TR" sz="2000" dirty="0">
              <a:latin typeface="Times New Roman"/>
              <a:ea typeface="+mn-lt"/>
              <a:cs typeface="Times New Roman"/>
            </a:endParaRPr>
          </a:p>
          <a:p>
            <a:pPr marL="342900" indent="-342900">
              <a:buFont typeface="Arial"/>
              <a:buChar char="•"/>
            </a:pPr>
            <a:r>
              <a:rPr lang="tr-TR" sz="2000" b="1" dirty="0">
                <a:latin typeface="Times New Roman"/>
                <a:ea typeface="+mn-lt"/>
                <a:cs typeface="Times New Roman"/>
              </a:rPr>
              <a:t>F1- skoru:</a:t>
            </a:r>
            <a:r>
              <a:rPr lang="tr-TR" sz="2000" dirty="0">
                <a:latin typeface="Times New Roman"/>
                <a:ea typeface="+mn-lt"/>
                <a:cs typeface="Times New Roman"/>
              </a:rPr>
              <a:t> kesinlik ve geri getirme metriklerinin harmonik ortalamasıdır</a:t>
            </a:r>
            <a:endParaRPr lang="tr-TR" sz="2000" dirty="0">
              <a:latin typeface="Times New Roman"/>
              <a:cs typeface="Times New Roman"/>
            </a:endParaRPr>
          </a:p>
        </p:txBody>
      </p:sp>
      <p:sp>
        <p:nvSpPr>
          <p:cNvPr id="5" name="Metin kutusu 4">
            <a:extLst>
              <a:ext uri="{FF2B5EF4-FFF2-40B4-BE49-F238E27FC236}">
                <a16:creationId xmlns:a16="http://schemas.microsoft.com/office/drawing/2014/main" id="{8B823012-31AF-41A3-28D6-1D7142D079D6}"/>
              </a:ext>
            </a:extLst>
          </p:cNvPr>
          <p:cNvSpPr txBox="1"/>
          <p:nvPr/>
        </p:nvSpPr>
        <p:spPr>
          <a:xfrm>
            <a:off x="546764" y="1821247"/>
            <a:ext cx="43955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t>2.3 Değerlendirme Metrikleri</a:t>
            </a:r>
          </a:p>
        </p:txBody>
      </p:sp>
    </p:spTree>
    <p:extLst>
      <p:ext uri="{BB962C8B-B14F-4D97-AF65-F5344CB8AC3E}">
        <p14:creationId xmlns:p14="http://schemas.microsoft.com/office/powerpoint/2010/main" val="3882386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32B9FF9-BA33-458A-167E-E97AFA0564A6}"/>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DBF7BBD-538C-1E20-17BD-47C4A0F3B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6CDF466-1A2B-6BD0-699C-D7294C1D5C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2A9BC700-A256-047C-3562-410D311B11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387C376-EC0F-F1DB-73E9-CEE3F89167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EBA76DE-D9C0-8C41-210F-2A3FC64AA9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2F9548E-9CC3-5DF4-2774-516E5C8EB3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7507134-9D28-4DD5-DCD5-1097147120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334A942-4D61-3AB5-92BC-3BFDD735E6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133D13C-B6F7-1813-F613-3B140F8FAE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3A8FB6C-4F2B-369C-D4A2-C654672A8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38B3204-FE19-284F-2B6B-D6EE0168C1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7BBA892-59FE-9C28-4BE7-CA4213AC1D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95B0C2F-9F1C-AA39-6CAB-8A085EAF01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47B2691-8311-D0B4-03F1-DDB4DE1F91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4E39D1C-18AD-DB68-D018-78D3BF5DDC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F2E1B66-1257-D768-6331-3C9F6FADFC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81A3FDE-EC78-12B4-E251-1E2712FA6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0E8F1AE-012F-F86F-709E-B50D754E8B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D507526-91A7-460E-0F35-73E935A6CC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08BC524-44B9-946C-1E68-DA6CC0806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C1F67C0-5793-F3EB-4321-E8A27F552A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D64AE24-04AA-15FE-7F24-DF6A52C7DA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4C99CA9-0B3D-4367-CAC9-0A3E12C0AD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126A443-9CAC-E4ED-606B-898B2FCAE1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CCB63BF-7A97-8239-8843-A89BAAC86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FB1A1AF-99DF-D274-C256-4E879E4145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968F7D6-61EF-C678-3262-AC35197C9E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49C35F7-01C3-4C0B-DA3C-E3F323F57E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2EA924C-F4EA-DE53-91EC-757DB5EE1A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7A58362-5607-1E54-825F-4526559F31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769DC30-3B5C-2A3C-22D7-B0E1E1E811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CA16CDD-CC63-A5E5-36E9-E602ED70FC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853C22A-FD14-10D5-F76F-20175C7DCA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D5A2976A-E620-84D3-126E-8F43AD9CE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363FD333-E6FA-D25B-DD10-1BB71A86FB85}"/>
              </a:ext>
            </a:extLst>
          </p:cNvPr>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94D28DD6-104C-A309-28ED-60176B997464}"/>
              </a:ext>
            </a:extLst>
          </p:cNvPr>
          <p:cNvSpPr txBox="1"/>
          <p:nvPr/>
        </p:nvSpPr>
        <p:spPr>
          <a:xfrm>
            <a:off x="-850118" y="781957"/>
            <a:ext cx="12864539"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tr-TR" sz="2500" b="1" dirty="0">
                <a:ea typeface="+mn-lt"/>
                <a:cs typeface="+mn-lt"/>
              </a:rPr>
              <a:t>2. </a:t>
            </a:r>
            <a:r>
              <a:rPr lang="tr-TR" sz="2500" b="1" dirty="0">
                <a:latin typeface="Times New Roman"/>
                <a:ea typeface="+mn-lt"/>
                <a:cs typeface="Times New Roman"/>
              </a:rPr>
              <a:t>Mask R-CNN İle Uydu Görüntülerinde Gemi Tespiti </a:t>
            </a:r>
            <a:endParaRPr lang="tr-TR" sz="2500" dirty="0">
              <a:latin typeface="Times New Roman"/>
              <a:ea typeface="+mn-lt"/>
              <a:cs typeface="Times New Roman"/>
            </a:endParaRPr>
          </a:p>
          <a:p>
            <a:pPr lvl="3"/>
            <a:endParaRPr lang="tr-TR" sz="2500" b="1" dirty="0"/>
          </a:p>
        </p:txBody>
      </p:sp>
      <p:sp>
        <p:nvSpPr>
          <p:cNvPr id="4" name="Metin kutusu 3">
            <a:extLst>
              <a:ext uri="{FF2B5EF4-FFF2-40B4-BE49-F238E27FC236}">
                <a16:creationId xmlns:a16="http://schemas.microsoft.com/office/drawing/2014/main" id="{2921A343-7628-FEE5-81C7-4CE06D4FAF97}"/>
              </a:ext>
            </a:extLst>
          </p:cNvPr>
          <p:cNvSpPr txBox="1"/>
          <p:nvPr/>
        </p:nvSpPr>
        <p:spPr>
          <a:xfrm>
            <a:off x="551403" y="2338957"/>
            <a:ext cx="11054717"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000" dirty="0">
                <a:latin typeface="Times New Roman"/>
                <a:ea typeface="+mn-lt"/>
                <a:cs typeface="Times New Roman"/>
              </a:rPr>
              <a:t>Test kümesindeki 604 yer doğruluğunun 558’ini tespit etmiş, 46’sını gözden kaçırmış 58 adet de yanlış alarm üretmiştir. Buna göre, test verisi için modelin </a:t>
            </a:r>
            <a:endParaRPr lang="tr-TR" dirty="0">
              <a:latin typeface="Grandview"/>
              <a:ea typeface="+mn-lt"/>
              <a:cs typeface="Times New Roman"/>
            </a:endParaRPr>
          </a:p>
          <a:p>
            <a:pPr marL="342900" indent="-342900">
              <a:buFont typeface="Arial"/>
              <a:buChar char="•"/>
            </a:pPr>
            <a:r>
              <a:rPr lang="tr-TR" sz="2000" dirty="0">
                <a:latin typeface="Times New Roman"/>
                <a:ea typeface="+mn-lt"/>
                <a:cs typeface="Times New Roman"/>
              </a:rPr>
              <a:t>geri getirmesi 0,9238</a:t>
            </a:r>
            <a:endParaRPr lang="tr-TR" dirty="0">
              <a:latin typeface="Grandview"/>
              <a:ea typeface="+mn-lt"/>
              <a:cs typeface="Times New Roman"/>
            </a:endParaRPr>
          </a:p>
          <a:p>
            <a:pPr marL="342900" indent="-342900">
              <a:buFont typeface="Arial"/>
              <a:buChar char="•"/>
            </a:pPr>
            <a:r>
              <a:rPr lang="tr-TR" sz="2000" dirty="0">
                <a:latin typeface="Times New Roman"/>
                <a:ea typeface="+mn-lt"/>
                <a:cs typeface="Times New Roman"/>
              </a:rPr>
              <a:t>kesinliği 0,9058</a:t>
            </a:r>
            <a:endParaRPr lang="tr-TR" dirty="0">
              <a:latin typeface="Grandview"/>
              <a:ea typeface="+mn-lt"/>
              <a:cs typeface="Times New Roman"/>
            </a:endParaRPr>
          </a:p>
          <a:p>
            <a:pPr marL="342900" indent="-342900">
              <a:buFont typeface="Arial"/>
              <a:buChar char="•"/>
            </a:pPr>
            <a:r>
              <a:rPr lang="tr-TR" sz="2000" dirty="0">
                <a:latin typeface="Times New Roman"/>
                <a:ea typeface="+mn-lt"/>
                <a:cs typeface="Times New Roman"/>
              </a:rPr>
              <a:t>F1-skoru ise 0,9148 olmuştur. </a:t>
            </a:r>
            <a:endParaRPr lang="tr-TR" dirty="0">
              <a:latin typeface="Grandview"/>
              <a:cs typeface="Times New Roman"/>
            </a:endParaRPr>
          </a:p>
        </p:txBody>
      </p:sp>
      <p:sp>
        <p:nvSpPr>
          <p:cNvPr id="5" name="Metin kutusu 4">
            <a:extLst>
              <a:ext uri="{FF2B5EF4-FFF2-40B4-BE49-F238E27FC236}">
                <a16:creationId xmlns:a16="http://schemas.microsoft.com/office/drawing/2014/main" id="{D1D184A0-B34A-A06B-44C1-E1B0D5CB2B75}"/>
              </a:ext>
            </a:extLst>
          </p:cNvPr>
          <p:cNvSpPr txBox="1"/>
          <p:nvPr/>
        </p:nvSpPr>
        <p:spPr>
          <a:xfrm>
            <a:off x="546764" y="1821247"/>
            <a:ext cx="43955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t>2.4 Sonuçlar</a:t>
            </a:r>
          </a:p>
        </p:txBody>
      </p:sp>
    </p:spTree>
    <p:extLst>
      <p:ext uri="{BB962C8B-B14F-4D97-AF65-F5344CB8AC3E}">
        <p14:creationId xmlns:p14="http://schemas.microsoft.com/office/powerpoint/2010/main" val="773873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895A464-8FD9-5C90-0287-7957D098A965}"/>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A8EC540-2207-8C38-CBC3-AAA4F78C6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9FDA3CF-DB79-FDB5-A6B1-5E9C7A8EBD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3F83567B-CCEE-8BFF-0B04-6671FD859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D651DA6-D601-AAEC-965A-BBCB5451C7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AC99173-CCA0-B04A-AA39-DD053752EB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6E34D2-18F3-C841-0D39-63BC37B474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75E4107-0BAF-6AFA-65E3-ACE1F7DDCC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1C3C84A-8289-7747-394E-E7E5A91E2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F88E6E-511B-00F8-89AC-E777C43698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CE9664A-7741-814B-0029-D3A65FEEF0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A60100D-15CF-C58C-CABB-666161A5EA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6330B3D-B4AC-FCC8-FECC-8470B42B3E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EB1A9E-9004-77C2-69E6-6BC334A45C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9DA05CE-DD7E-6E65-D698-2A5D1EF78D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C3CDD61-4814-ADF2-7454-5EB1C5F260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A043CCC-8E48-E889-EA7E-19B3E72144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E54FFA4-36FB-6B74-3985-DC12FE97E2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6D23825-8DD4-F83B-11B2-A86313042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D6EC5D9-192A-084C-872D-B20FC6646D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26AC9D0-A20A-7842-46DC-499D8BE2B5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DADD66F-90AE-147E-F22C-2A5023EA64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3B605DE-88DF-8C4A-CD4E-5F72F5A1E8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DE5387-E1E3-6C89-631C-5074D6EB7F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62C36FB-E4DF-D12C-3FF1-0B0D81796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2E815DB-BF23-0DC4-68F7-EFD71ADAE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D724E1D-DCEB-3E61-5283-7F63A05A0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E7D4EDE-0854-3BC6-66FD-C254B0971F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B81BCD4-135F-1A18-2FD8-F3432EF24C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319457E-7204-70FD-AD36-DFA0DAA6EB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2A2D95A-8734-5864-6C48-026E5DD54A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ACAE54C-DC3B-C08D-89D4-394101D504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D37C945-C6EE-E1A8-A141-B6E60737B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F0A48B6-CD1F-42FD-E743-278607167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D39250E9-7F6E-1B95-0FB8-6E3D6AF90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0B90CF18-0A1D-8894-8DCB-BCE8032DE20A}"/>
              </a:ext>
            </a:extLst>
          </p:cNvPr>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D6F9DDC8-5C9A-9ED9-71E5-C443A9A57487}"/>
              </a:ext>
            </a:extLst>
          </p:cNvPr>
          <p:cNvSpPr txBox="1"/>
          <p:nvPr/>
        </p:nvSpPr>
        <p:spPr>
          <a:xfrm>
            <a:off x="-850118" y="781957"/>
            <a:ext cx="12864539"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tr-TR" sz="2500" b="1" dirty="0">
                <a:ea typeface="+mn-lt"/>
                <a:cs typeface="+mn-lt"/>
              </a:rPr>
              <a:t>2. </a:t>
            </a:r>
            <a:r>
              <a:rPr lang="tr-TR" sz="2500" b="1" dirty="0">
                <a:latin typeface="Times New Roman"/>
                <a:ea typeface="+mn-lt"/>
                <a:cs typeface="Times New Roman"/>
              </a:rPr>
              <a:t>Mask R-CNN İle Uydu Görüntülerinde Gemi Tespiti </a:t>
            </a:r>
            <a:endParaRPr lang="tr-TR" sz="2500" dirty="0">
              <a:latin typeface="Times New Roman"/>
              <a:ea typeface="+mn-lt"/>
              <a:cs typeface="Times New Roman"/>
            </a:endParaRPr>
          </a:p>
          <a:p>
            <a:pPr lvl="3"/>
            <a:endParaRPr lang="tr-TR" sz="2500" b="1" dirty="0"/>
          </a:p>
        </p:txBody>
      </p:sp>
      <p:sp>
        <p:nvSpPr>
          <p:cNvPr id="5" name="Metin kutusu 4">
            <a:extLst>
              <a:ext uri="{FF2B5EF4-FFF2-40B4-BE49-F238E27FC236}">
                <a16:creationId xmlns:a16="http://schemas.microsoft.com/office/drawing/2014/main" id="{9FACF86C-D031-807D-A207-F91A9C18411D}"/>
              </a:ext>
            </a:extLst>
          </p:cNvPr>
          <p:cNvSpPr txBox="1"/>
          <p:nvPr/>
        </p:nvSpPr>
        <p:spPr>
          <a:xfrm>
            <a:off x="546764" y="1821247"/>
            <a:ext cx="43955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t>2.4 Sonuçlar</a:t>
            </a:r>
          </a:p>
        </p:txBody>
      </p:sp>
      <p:pic>
        <p:nvPicPr>
          <p:cNvPr id="6" name="Resim 5" descr="ekran görüntüsü, metin, grafik, tasarım içeren bir resim&#10;&#10;Yapay zeka tarafından oluşturulan içerik yanlış olabilir.">
            <a:extLst>
              <a:ext uri="{FF2B5EF4-FFF2-40B4-BE49-F238E27FC236}">
                <a16:creationId xmlns:a16="http://schemas.microsoft.com/office/drawing/2014/main" id="{C54A611A-0798-BECB-FC5D-1A6028F74356}"/>
              </a:ext>
            </a:extLst>
          </p:cNvPr>
          <p:cNvPicPr>
            <a:picLocks noChangeAspect="1"/>
          </p:cNvPicPr>
          <p:nvPr/>
        </p:nvPicPr>
        <p:blipFill>
          <a:blip r:embed="rId2"/>
          <a:stretch>
            <a:fillRect/>
          </a:stretch>
        </p:blipFill>
        <p:spPr>
          <a:xfrm>
            <a:off x="2152650" y="2008432"/>
            <a:ext cx="7886700" cy="4638675"/>
          </a:xfrm>
          <a:prstGeom prst="rect">
            <a:avLst/>
          </a:prstGeom>
        </p:spPr>
      </p:pic>
    </p:spTree>
    <p:extLst>
      <p:ext uri="{BB962C8B-B14F-4D97-AF65-F5344CB8AC3E}">
        <p14:creationId xmlns:p14="http://schemas.microsoft.com/office/powerpoint/2010/main" val="2069867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E82E2D3-E1C5-0CBA-5DFE-105AF77E90ED}"/>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5C40E16-7B6A-54A5-361E-D8B6A6429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96350F80-6E26-97F0-9491-00FEF8760B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C52F4E40-F1DD-FAD2-BFAE-8D71209F1F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5E94E50-386E-EB04-5CEF-7254BA5CAE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6DC0615-1018-B135-5EEC-93F313B20A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008FBF-0C17-690D-E3F6-921C409A62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1BC81F-894A-1629-D0B0-51F1245E2B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14D6338-D5F2-0FE1-077C-C8075150AA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F2F8789-0529-95A1-8870-610CC4994E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00C4B2B-3447-C8FE-C0D9-616E485F26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1494B43-8080-75D3-2DEF-9B10C3A3C5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E2D66CB-816E-5078-CDC3-2E19941CDD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24549F5-CDF7-CE4D-BB7D-5EEBF04994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E53B4C8-F185-254E-8ACD-46C7F9173F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C76267F-9233-6A90-4A5D-B700048F9F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1D011F0-11EF-A851-D679-5EA32367CC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8C04A75-A55F-0F9C-0184-8FD5EC5AA5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18EDF5F-F103-E7FC-990D-7B7CEE2400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3F40197-9631-9F7D-54BB-D8A7052F5A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1724FD0-AB4B-6B0E-AA25-8677497BE3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9C10290-BADB-E75D-3DB5-649C766FF3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CD6B500-4016-F0FE-B5FE-1CBB7D9707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1BB0AA6-9D4B-47BE-02A2-0C4E998710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6711CD-25DE-F66B-4311-9ED2B0B54D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6092973-3902-2A15-0C97-E53D66B335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A24414A-2AE4-3796-9CD2-A3F6313781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9D77806-981F-36BD-8978-4286348D2E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F12A303-D0E2-3658-24C1-ED0CF8A5DF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AB506E1-428C-496A-9007-B3F4A38C22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8F8D7DC-A9B2-5EB5-9D97-080FA07882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40EF527-8547-43A2-50BE-2E0E674BE6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E7F1EFB-D390-4188-899B-51ECC01B3C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F05C7FC-6F40-0A80-B14B-602B0991BF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2681D889-4445-FD55-D2AD-1C26B19B3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2E5998F6-1C02-C92C-920D-03EA2DB87659}"/>
              </a:ext>
            </a:extLst>
          </p:cNvPr>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1F6C020F-7AC5-7C60-74FE-2D061C905781}"/>
              </a:ext>
            </a:extLst>
          </p:cNvPr>
          <p:cNvSpPr txBox="1"/>
          <p:nvPr/>
        </p:nvSpPr>
        <p:spPr>
          <a:xfrm>
            <a:off x="-850118" y="781957"/>
            <a:ext cx="12864539"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tr-TR" sz="2500" b="1" dirty="0">
                <a:ea typeface="+mn-lt"/>
                <a:cs typeface="+mn-lt"/>
              </a:rPr>
              <a:t>2. </a:t>
            </a:r>
            <a:r>
              <a:rPr lang="tr-TR" sz="2500" b="1" dirty="0">
                <a:latin typeface="Times New Roman"/>
                <a:ea typeface="+mn-lt"/>
                <a:cs typeface="Times New Roman"/>
              </a:rPr>
              <a:t>Mask R-CNN İle Uydu Görüntülerinde Gemi Tespiti </a:t>
            </a:r>
            <a:endParaRPr lang="tr-TR" sz="2500" dirty="0">
              <a:latin typeface="Times New Roman"/>
              <a:ea typeface="+mn-lt"/>
              <a:cs typeface="Times New Roman"/>
            </a:endParaRPr>
          </a:p>
          <a:p>
            <a:pPr lvl="3"/>
            <a:endParaRPr lang="tr-TR" sz="2500" b="1" dirty="0"/>
          </a:p>
        </p:txBody>
      </p:sp>
      <p:sp>
        <p:nvSpPr>
          <p:cNvPr id="5" name="Metin kutusu 4">
            <a:extLst>
              <a:ext uri="{FF2B5EF4-FFF2-40B4-BE49-F238E27FC236}">
                <a16:creationId xmlns:a16="http://schemas.microsoft.com/office/drawing/2014/main" id="{C06FAE14-9F29-A0C0-7626-61346CFB2CE1}"/>
              </a:ext>
            </a:extLst>
          </p:cNvPr>
          <p:cNvSpPr txBox="1"/>
          <p:nvPr/>
        </p:nvSpPr>
        <p:spPr>
          <a:xfrm>
            <a:off x="546764" y="1821247"/>
            <a:ext cx="43955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t>2.4 Sonuçlar</a:t>
            </a:r>
          </a:p>
        </p:txBody>
      </p:sp>
      <p:pic>
        <p:nvPicPr>
          <p:cNvPr id="4" name="Resim 3" descr="metin, ekran görüntüsü içeren bir resim&#10;&#10;Yapay zeka tarafından oluşturulan içerik yanlış olabilir.">
            <a:extLst>
              <a:ext uri="{FF2B5EF4-FFF2-40B4-BE49-F238E27FC236}">
                <a16:creationId xmlns:a16="http://schemas.microsoft.com/office/drawing/2014/main" id="{F1E9B50C-FCB2-F0B2-9EB2-CDA0F2768DFC}"/>
              </a:ext>
            </a:extLst>
          </p:cNvPr>
          <p:cNvPicPr>
            <a:picLocks noChangeAspect="1"/>
          </p:cNvPicPr>
          <p:nvPr/>
        </p:nvPicPr>
        <p:blipFill>
          <a:blip r:embed="rId2"/>
          <a:stretch>
            <a:fillRect/>
          </a:stretch>
        </p:blipFill>
        <p:spPr>
          <a:xfrm>
            <a:off x="2238619" y="1824038"/>
            <a:ext cx="7734300" cy="4733925"/>
          </a:xfrm>
          <a:prstGeom prst="rect">
            <a:avLst/>
          </a:prstGeom>
        </p:spPr>
      </p:pic>
    </p:spTree>
    <p:extLst>
      <p:ext uri="{BB962C8B-B14F-4D97-AF65-F5344CB8AC3E}">
        <p14:creationId xmlns:p14="http://schemas.microsoft.com/office/powerpoint/2010/main" val="708897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B30A5E44-8206-CC77-758D-808F992424D0}"/>
              </a:ext>
            </a:extLst>
          </p:cNvPr>
          <p:cNvSpPr txBox="1"/>
          <p:nvPr/>
        </p:nvSpPr>
        <p:spPr>
          <a:xfrm>
            <a:off x="712959" y="674495"/>
            <a:ext cx="10148693" cy="77559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3600" b="1" dirty="0">
                <a:solidFill>
                  <a:srgbClr val="000000"/>
                </a:solidFill>
                <a:latin typeface="Times New Roman"/>
                <a:cs typeface="Times New Roman"/>
              </a:rPr>
              <a:t>İÇİNDEKİLER</a:t>
            </a:r>
            <a:endParaRPr lang="tr-TR" dirty="0">
              <a:latin typeface="Times New Roman"/>
              <a:cs typeface="Times New Roman"/>
            </a:endParaRPr>
          </a:p>
          <a:p>
            <a:endParaRPr lang="tr-TR" sz="3600" b="1" dirty="0">
              <a:solidFill>
                <a:srgbClr val="000000"/>
              </a:solidFill>
              <a:latin typeface="Times New Roman"/>
              <a:ea typeface="+mn-lt"/>
              <a:cs typeface="+mn-lt"/>
            </a:endParaRPr>
          </a:p>
          <a:p>
            <a:pPr marL="342900" indent="-342900">
              <a:buFont typeface="Arial"/>
              <a:buChar char="•"/>
            </a:pPr>
            <a:r>
              <a:rPr lang="tr-TR" sz="2500" b="1" dirty="0">
                <a:solidFill>
                  <a:srgbClr val="000000"/>
                </a:solidFill>
                <a:latin typeface="Times New Roman"/>
                <a:ea typeface="+mn-lt"/>
                <a:cs typeface="Times New Roman"/>
              </a:rPr>
              <a:t>Gelişmiş Deniz Gözlemi: SAR Tabanlı Gemi Tespiti için CNN Algoritmalarının Kullanımı</a:t>
            </a:r>
            <a:endParaRPr lang="tr-TR" sz="2500" dirty="0">
              <a:solidFill>
                <a:srgbClr val="000000"/>
              </a:solidFill>
              <a:latin typeface="Times New Roman"/>
              <a:ea typeface="+mn-lt"/>
              <a:cs typeface="Times New Roman"/>
            </a:endParaRPr>
          </a:p>
          <a:p>
            <a:pPr marL="571500" indent="-571500">
              <a:buFont typeface="Arial"/>
              <a:buChar char="•"/>
            </a:pPr>
            <a:endParaRPr lang="tr-TR" sz="2500" b="1" dirty="0">
              <a:solidFill>
                <a:srgbClr val="000000"/>
              </a:solidFill>
              <a:latin typeface="Times New Roman"/>
              <a:ea typeface="+mn-lt"/>
              <a:cs typeface="+mn-lt"/>
            </a:endParaRPr>
          </a:p>
          <a:p>
            <a:pPr marL="342900" indent="-342900">
              <a:buFont typeface="Arial"/>
              <a:buChar char="•"/>
            </a:pPr>
            <a:r>
              <a:rPr lang="tr-TR" sz="2500" b="1" dirty="0">
                <a:latin typeface="Times New Roman"/>
                <a:ea typeface="+mn-lt"/>
                <a:cs typeface="Times New Roman"/>
              </a:rPr>
              <a:t>Mask R-CNN İle Uydu Görüntülerinde Gemi Tespiti </a:t>
            </a:r>
            <a:endParaRPr lang="tr-TR" sz="2500" dirty="0">
              <a:latin typeface="Times New Roman"/>
              <a:ea typeface="+mn-lt"/>
              <a:cs typeface="Times New Roman"/>
            </a:endParaRPr>
          </a:p>
          <a:p>
            <a:pPr marL="571500" indent="-571500">
              <a:buFont typeface="Arial"/>
              <a:buChar char="•"/>
            </a:pPr>
            <a:endParaRPr lang="tr-TR" sz="2500" b="1" dirty="0">
              <a:latin typeface="Times New Roman"/>
              <a:ea typeface="+mn-lt"/>
              <a:cs typeface="+mn-lt"/>
            </a:endParaRPr>
          </a:p>
          <a:p>
            <a:pPr marL="342900" indent="-342900">
              <a:buFont typeface="Arial"/>
              <a:buChar char="•"/>
            </a:pPr>
            <a:r>
              <a:rPr lang="tr-TR" sz="2500" b="1">
                <a:latin typeface="Times New Roman"/>
                <a:ea typeface="+mn-lt"/>
                <a:cs typeface="+mn-lt"/>
              </a:rPr>
              <a:t>GEMİ TESPİTİ UYGULAMASINDA YOLOV8 VE YOLOV9 ALGORİTMALARININ PERFORMANS DEĞERLENDİRMESİ</a:t>
            </a:r>
            <a:endParaRPr lang="tr-TR" sz="2500" b="1" dirty="0">
              <a:latin typeface="Times New Roman"/>
              <a:ea typeface="+mn-lt"/>
              <a:cs typeface="+mn-lt"/>
            </a:endParaRPr>
          </a:p>
          <a:p>
            <a:pPr marL="0"/>
            <a:endParaRPr lang="tr-TR" sz="3600" b="1" dirty="0">
              <a:latin typeface="Times New Roman"/>
              <a:ea typeface="+mn-lt"/>
              <a:cs typeface="+mn-lt"/>
            </a:endParaRPr>
          </a:p>
          <a:p>
            <a:pPr marL="0" lvl="3">
              <a:buFont typeface="Arial"/>
              <a:buChar char="•"/>
            </a:pPr>
            <a:endParaRPr lang="tr-TR" sz="2500" b="1" dirty="0">
              <a:latin typeface="Times New Roman"/>
              <a:ea typeface="+mn-lt"/>
              <a:cs typeface="+mn-lt"/>
            </a:endParaRPr>
          </a:p>
          <a:p>
            <a:pPr marL="0" lvl="3"/>
            <a:r>
              <a:rPr lang="tr-TR" sz="2500" b="1" dirty="0">
                <a:latin typeface="Times New Roman"/>
                <a:ea typeface="+mn-lt"/>
                <a:cs typeface="+mn-lt"/>
              </a:rPr>
              <a:t> </a:t>
            </a:r>
          </a:p>
          <a:p>
            <a:pPr marL="0" lvl="3"/>
            <a:endParaRPr lang="tr-TR" sz="2500" b="1" dirty="0">
              <a:latin typeface="Times New Roman"/>
              <a:cs typeface="Times New Roman"/>
            </a:endParaRPr>
          </a:p>
          <a:p>
            <a:pPr marL="0" lvl="3"/>
            <a:endParaRPr lang="tr-TR" sz="2500" b="1" dirty="0">
              <a:solidFill>
                <a:srgbClr val="000000"/>
              </a:solidFill>
              <a:latin typeface="Times New Roman"/>
              <a:ea typeface="+mn-lt"/>
              <a:cs typeface="+mn-lt"/>
            </a:endParaRPr>
          </a:p>
          <a:p>
            <a:pPr lvl="3"/>
            <a:endParaRPr lang="tr-TR" sz="2500" b="1" dirty="0">
              <a:latin typeface="Times New Roman"/>
              <a:ea typeface="+mn-lt"/>
              <a:cs typeface="+mn-lt"/>
            </a:endParaRPr>
          </a:p>
          <a:p>
            <a:endParaRPr lang="tr-TR" dirty="0">
              <a:latin typeface="Times New Roman"/>
              <a:ea typeface="+mn-lt"/>
              <a:cs typeface="+mn-lt"/>
            </a:endParaRPr>
          </a:p>
          <a:p>
            <a:endParaRPr lang="tr-TR" dirty="0">
              <a:latin typeface="Times New Roman"/>
              <a:ea typeface="+mn-lt"/>
              <a:cs typeface="+mn-lt"/>
            </a:endParaRPr>
          </a:p>
          <a:p>
            <a:endParaRPr lang="tr-TR" dirty="0">
              <a:latin typeface="Times New Roman"/>
              <a:cs typeface="Times New Roman"/>
            </a:endParaRPr>
          </a:p>
          <a:p>
            <a:endParaRPr lang="tr-TR" dirty="0">
              <a:latin typeface="Times New Roman"/>
              <a:ea typeface="+mn-lt"/>
              <a:cs typeface="+mn-lt"/>
            </a:endParaRPr>
          </a:p>
          <a:p>
            <a:endParaRPr lang="tr-TR" dirty="0">
              <a:latin typeface="Times New Roman"/>
              <a:cs typeface="Times New Roman"/>
            </a:endParaRPr>
          </a:p>
        </p:txBody>
      </p:sp>
    </p:spTree>
    <p:extLst>
      <p:ext uri="{BB962C8B-B14F-4D97-AF65-F5344CB8AC3E}">
        <p14:creationId xmlns:p14="http://schemas.microsoft.com/office/powerpoint/2010/main" val="3186064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F59BA12-FE11-93F0-6D81-52993E457503}"/>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C077D8C-9046-B3C2-34A2-86BFCA29D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CC8C2C8-186E-B945-B097-4486C1E337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506463C6-5232-B6E8-CC52-1C995F3695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759AA27-B0D7-9A52-F846-7C8D2DBE5D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21FC7BB-F21B-4F53-DEEC-6BB803C797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DAA615-F02E-D189-F0D1-7B773C3ADA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0C223FE-D654-A6A2-4922-E4E64D7C7E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69BA66F-800B-B8F4-7261-B26BEEA6D4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B105222-FF4E-84AA-3CC5-15E8268BC7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93C490C-8B6F-4D2F-4D8E-7AD680E8DF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A67EC1D-F7B2-AA47-9EA1-7AC003D68A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53040C5-AD11-BEEA-7E67-6744EFEEE2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CD3C421-2F5D-E543-8D51-8FFE651E4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329AC4C-3883-AEB3-E618-887E417255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813907-EBFA-3735-7324-1D13EF1E6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5E82FA0-0474-61F3-5237-D58B8A154E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7251E4-A744-5CFE-E54B-512CCF04FA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348B218-55C2-B970-53DA-693A07BF47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B691AA9-F0DF-42FE-7BF6-276C9B67B3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C510AB5-C2B6-95A3-F6B7-D1DBD11FC0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C7F8BF3-C45E-4E1C-77A4-392635D722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85C13B4-CBE4-0FD2-467E-A61B1A5A4C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39B748F-6D7F-E201-8C59-B9712C76CE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ACE78E5-9E8E-05E2-342D-D0A2C695E3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1FA0280-6A90-B048-0FD7-C4AA6C214A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3F08D14-3C66-A336-C05A-D6A4485B4D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69049EE-3CE3-99AE-1B7B-A252509FCD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8CB5744-88E9-8874-7966-4999EA8186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8B96072-2BDA-B2E0-B91A-9E0DE28A2F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E26CD23-9807-F1B6-E9B0-E96BAC8CB1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D54466D-38FA-2CCA-F1B2-1859CBC446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E65B8BC-A11C-5E04-720E-40AC0D21B4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42753E8-E0A0-3633-D93A-F5FAD285D5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D64E8264-04C7-1F34-0852-73E470936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1E03E025-E381-7CAC-8511-CDE9CC2FC521}"/>
              </a:ext>
            </a:extLst>
          </p:cNvPr>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7AA26C40-381C-55CA-C2FE-AF4E6E5483C8}"/>
              </a:ext>
            </a:extLst>
          </p:cNvPr>
          <p:cNvSpPr txBox="1"/>
          <p:nvPr/>
        </p:nvSpPr>
        <p:spPr>
          <a:xfrm>
            <a:off x="-850118" y="781957"/>
            <a:ext cx="12864539"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tr-TR" sz="2500" b="1" dirty="0">
                <a:ea typeface="+mn-lt"/>
                <a:cs typeface="+mn-lt"/>
              </a:rPr>
              <a:t>2. </a:t>
            </a:r>
            <a:r>
              <a:rPr lang="tr-TR" sz="2500" b="1" dirty="0">
                <a:latin typeface="Times New Roman"/>
                <a:ea typeface="+mn-lt"/>
                <a:cs typeface="Times New Roman"/>
              </a:rPr>
              <a:t>Mask R-CNN İle Uydu Görüntülerinde Gemi Tespiti </a:t>
            </a:r>
            <a:endParaRPr lang="tr-TR" sz="2500" dirty="0">
              <a:latin typeface="Times New Roman"/>
              <a:ea typeface="+mn-lt"/>
              <a:cs typeface="Times New Roman"/>
            </a:endParaRPr>
          </a:p>
          <a:p>
            <a:pPr lvl="3"/>
            <a:endParaRPr lang="tr-TR" sz="2500" b="1" dirty="0"/>
          </a:p>
        </p:txBody>
      </p:sp>
      <p:sp>
        <p:nvSpPr>
          <p:cNvPr id="5" name="Metin kutusu 4">
            <a:extLst>
              <a:ext uri="{FF2B5EF4-FFF2-40B4-BE49-F238E27FC236}">
                <a16:creationId xmlns:a16="http://schemas.microsoft.com/office/drawing/2014/main" id="{9013DBE4-16B0-C508-8A73-5301824C2F2C}"/>
              </a:ext>
            </a:extLst>
          </p:cNvPr>
          <p:cNvSpPr txBox="1"/>
          <p:nvPr/>
        </p:nvSpPr>
        <p:spPr>
          <a:xfrm>
            <a:off x="546764" y="1821247"/>
            <a:ext cx="43955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t>2.4 Sonuçlar</a:t>
            </a:r>
          </a:p>
        </p:txBody>
      </p:sp>
      <p:pic>
        <p:nvPicPr>
          <p:cNvPr id="6" name="Resim 5" descr="metin, ekran görüntüsü, grafik tasarım içeren bir resim&#10;&#10;Yapay zeka tarafından oluşturulan içerik yanlış olabilir.">
            <a:extLst>
              <a:ext uri="{FF2B5EF4-FFF2-40B4-BE49-F238E27FC236}">
                <a16:creationId xmlns:a16="http://schemas.microsoft.com/office/drawing/2014/main" id="{8C8A0523-D4CB-0975-FFC3-12BB1BB1DB1E}"/>
              </a:ext>
            </a:extLst>
          </p:cNvPr>
          <p:cNvPicPr>
            <a:picLocks noChangeAspect="1"/>
          </p:cNvPicPr>
          <p:nvPr/>
        </p:nvPicPr>
        <p:blipFill>
          <a:blip r:embed="rId2"/>
          <a:stretch>
            <a:fillRect/>
          </a:stretch>
        </p:blipFill>
        <p:spPr>
          <a:xfrm>
            <a:off x="1938338" y="2004158"/>
            <a:ext cx="8315325" cy="4686300"/>
          </a:xfrm>
          <a:prstGeom prst="rect">
            <a:avLst/>
          </a:prstGeom>
        </p:spPr>
      </p:pic>
    </p:spTree>
    <p:extLst>
      <p:ext uri="{BB962C8B-B14F-4D97-AF65-F5344CB8AC3E}">
        <p14:creationId xmlns:p14="http://schemas.microsoft.com/office/powerpoint/2010/main" val="149517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1B28976-958E-9628-6F6F-4A223BDFB138}"/>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3D38C52-E40A-A1F1-F06C-CA7FDC010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80CB89B-F1CC-E65C-BAA3-42B1E8C09D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2C33F416-E19E-238B-3A8D-23ED3EB168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B8207F6-628F-4DEF-E232-D8C9769C7C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3B23A37-30CD-C3B5-4957-86236D9A0B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B014425-AA17-9EB4-9FB5-45C511A62D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2414A46-34B4-6827-BF73-AA55731884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74CFD2A-CDC1-ED24-547C-E13BF21F95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A2B8783-422C-0813-DDBA-64475888D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60EA0E5-4ED9-3810-46AA-38AD290965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7017817-4337-A9B7-FAD6-022B0134EA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353D000-2214-2F12-C7BB-8CA31BC7F4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C9C496D-0D0E-E2DF-AE55-3954003F7C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4AB7AC4-93CE-80E9-35A2-FAE366157B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60EB033-2A38-D938-68D2-644948C9F7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5EF9F2-BA05-FC75-D69C-065E45E327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D2C09EF-2938-3F76-21D5-11D69B119D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1F6A838-E977-926B-E417-CA88C9F014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0C28622-CC7F-B9DF-8227-03DE430961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1D4623-52A8-2502-F118-98126A0B7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5ADBA99-2B32-7FE2-5929-A16967D2E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85D43A-DFE0-EA10-112C-BECCF83E96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7ED88DA-4FB1-4190-A5F7-5A114189CF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20F69B9-52BE-5138-C697-8930E928B6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A394E-728B-2F65-DBDF-351334A6F6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0E3380C-70FB-D971-B170-7082E16E09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9250969-A967-B00C-F4ED-3C93B5E895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8A6CD89-3AA9-F13C-3C71-B496CC9E30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E122403-54C6-4945-F84E-25A3E8AE42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F3DF3DB-DE9B-93C1-2F44-0FE195ED36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1CA292D-BEE9-323D-A5F5-823124160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476E406-EFD9-338D-1159-D92C81208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031EAE0-2F37-952C-41E2-FE10C7147D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7480B697-54A8-9D64-5FFD-F398D8492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9F0B1D7C-D628-51C3-4D63-3B9ACC7CE52F}"/>
              </a:ext>
            </a:extLst>
          </p:cNvPr>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1557F412-58D4-6B26-C312-D51FF42DDD4C}"/>
              </a:ext>
            </a:extLst>
          </p:cNvPr>
          <p:cNvSpPr txBox="1"/>
          <p:nvPr/>
        </p:nvSpPr>
        <p:spPr>
          <a:xfrm>
            <a:off x="1435882" y="781957"/>
            <a:ext cx="9328078"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lvl="3"/>
            <a:r>
              <a:rPr lang="tr-TR" sz="2500" b="1" dirty="0">
                <a:latin typeface="Times New Roman"/>
                <a:ea typeface="+mn-lt"/>
                <a:cs typeface="+mn-lt"/>
              </a:rPr>
              <a:t>GEMİ TESPİTİ UYGULAMASINDA YOLOV8 VE YOLOV9 ALGORİTMALARININ PERFORMANS DEĞERLENDİRMESİ</a:t>
            </a:r>
            <a:endParaRPr lang="en-US" sz="2500">
              <a:latin typeface="Times New Roman"/>
              <a:ea typeface="+mn-lt"/>
              <a:cs typeface="+mn-lt"/>
            </a:endParaRPr>
          </a:p>
        </p:txBody>
      </p:sp>
      <p:pic>
        <p:nvPicPr>
          <p:cNvPr id="4" name="Resim 3" descr="grafik, kırpıntı çizim, grafik tasarım, tasarım içeren bir resim&#10;&#10;Yapay zeka tarafından oluşturulan içerik yanlış olabilir.">
            <a:extLst>
              <a:ext uri="{FF2B5EF4-FFF2-40B4-BE49-F238E27FC236}">
                <a16:creationId xmlns:a16="http://schemas.microsoft.com/office/drawing/2014/main" id="{A773BF09-481D-1A82-4AF7-6942A6A71ED3}"/>
              </a:ext>
            </a:extLst>
          </p:cNvPr>
          <p:cNvPicPr>
            <a:picLocks noChangeAspect="1"/>
          </p:cNvPicPr>
          <p:nvPr/>
        </p:nvPicPr>
        <p:blipFill>
          <a:blip r:embed="rId2"/>
          <a:stretch>
            <a:fillRect/>
          </a:stretch>
        </p:blipFill>
        <p:spPr>
          <a:xfrm>
            <a:off x="3780692" y="2214013"/>
            <a:ext cx="3995616" cy="2156435"/>
          </a:xfrm>
          <a:prstGeom prst="rect">
            <a:avLst/>
          </a:prstGeom>
        </p:spPr>
      </p:pic>
    </p:spTree>
    <p:extLst>
      <p:ext uri="{BB962C8B-B14F-4D97-AF65-F5344CB8AC3E}">
        <p14:creationId xmlns:p14="http://schemas.microsoft.com/office/powerpoint/2010/main" val="257846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E5201-BB98-480C-BADB-207C8F893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9730426-7927-49A4-AEF1-F89E5D3DA8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CF483FAD-F6DC-4BD1-9F5E-4F797C28E1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BE58ADD-8E8B-4F12-8EDE-70230B372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60357A6-3739-44EE-9190-910E00A6C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93B5C7E-2014-450B-8783-D6F8B49FD8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7A90EE5-0C8F-41E4-9C7E-E039A3D55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18D50F5-AF54-4152-934C-A02E01286E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0097E5B-FEB0-40E8-BEEC-C85984EFF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943C8FF-F65E-4A53-904A-088EFA9501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0E9654E-215A-41FB-93B2-F323CE191A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2DAF69-2C0F-41F8-811C-849473456B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C11372B-560D-438D-B831-BFDDC97AD3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3537632-39C3-456D-BE2E-7D5F8E3C09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81D6148-3C2B-464B-A8BC-7230EAAE9B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E7FD4AC-AD6A-4636-9208-1475AB252B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2E1E831-66E4-4F46-9D1D-7694855AAF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794ABAE-531B-41BA-9F88-4D544D324C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8EE85C8-2E16-4BB8-A276-A93D69D680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A2CF32B-7655-4F08-B3A2-4C1D423F2C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7F5DA01-C42A-4146-BCDD-F3E22D0CE6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C1356DD-4E07-4146-AAAE-02446DD496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A7DFAAF-4204-485A-9B3B-57E60A82F9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2B9A5C3-A4F9-4D0F-96B7-F0F9BA1FFC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C4C0C28-39D0-49A4-8CCA-F06ACE19FB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7FC979C-6B0E-48F2-85E1-93DA2B5CEB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0F74FB6-9A38-49A1-86D6-7679A9D103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73C0F2-2193-49BB-A34A-42855CBF78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B8C63D8-86B1-46B2-A7E9-96C0A0E43E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3EE6681-9724-477C-9869-347B272351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05E4C19-6356-404E-8FB5-8CC94599AF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886AAE0-A34C-42D0-8DAB-8D12E358E9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725F354-4164-493C-8D50-322D37D2EF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864B9254-C448-41C9-B0B5-5C6D50733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B30A5E44-8206-CC77-758D-808F992424D0}"/>
              </a:ext>
            </a:extLst>
          </p:cNvPr>
          <p:cNvSpPr txBox="1"/>
          <p:nvPr/>
        </p:nvSpPr>
        <p:spPr>
          <a:xfrm>
            <a:off x="-850118" y="781957"/>
            <a:ext cx="12864539"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tr-TR" sz="2500" b="1" dirty="0">
                <a:ea typeface="+mn-lt"/>
                <a:cs typeface="+mn-lt"/>
              </a:rPr>
              <a:t>3. GEMİ TESPİTİ UYGULAMASINDA YOLOV8 VE YOLOV9 ALGORİTMALARININ PERFORMANS DEĞERLENDİRMESİ</a:t>
            </a:r>
            <a:endParaRPr lang="tr-TR" dirty="0"/>
          </a:p>
        </p:txBody>
      </p:sp>
      <p:sp>
        <p:nvSpPr>
          <p:cNvPr id="4" name="Metin kutusu 3">
            <a:extLst>
              <a:ext uri="{FF2B5EF4-FFF2-40B4-BE49-F238E27FC236}">
                <a16:creationId xmlns:a16="http://schemas.microsoft.com/office/drawing/2014/main" id="{BA2C3662-9675-8955-632D-4A406583DA90}"/>
              </a:ext>
            </a:extLst>
          </p:cNvPr>
          <p:cNvSpPr txBox="1"/>
          <p:nvPr/>
        </p:nvSpPr>
        <p:spPr>
          <a:xfrm>
            <a:off x="551403" y="2338957"/>
            <a:ext cx="10107102"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000" dirty="0">
                <a:latin typeface="Times New Roman"/>
                <a:cs typeface="Times New Roman"/>
              </a:rPr>
              <a:t>Gemi tespiti, denizcilik, güvenlik, çevre izleme ve askeri uygulamalar gibi birçok alanda büyük öneme sahiptir. Uydu görüntüleri, insansız hava araçları ve diğer uzaktan algılama teknikleri ile elde edilen veriler, gemi tespiti için büyük bir kaynak sağlamaktadır. Ancak, bu görüntüler üzerinde gemi tespitinin doğru, hızlı ve verimli bir şekilde gerçekleştirilmesi büyük bir zorluktur.</a:t>
            </a:r>
          </a:p>
          <a:p>
            <a:endParaRPr lang="tr-TR" sz="2000" dirty="0">
              <a:latin typeface="Times New Roman"/>
              <a:cs typeface="Times New Roman"/>
            </a:endParaRPr>
          </a:p>
          <a:p>
            <a:r>
              <a:rPr lang="tr-TR" sz="2000" dirty="0">
                <a:latin typeface="Times New Roman"/>
                <a:cs typeface="Times New Roman"/>
              </a:rPr>
              <a:t>Bu makalede, </a:t>
            </a:r>
            <a:r>
              <a:rPr lang="tr-TR" sz="2000" dirty="0" err="1">
                <a:latin typeface="Times New Roman"/>
                <a:cs typeface="Times New Roman"/>
              </a:rPr>
              <a:t>YOLO’nun</a:t>
            </a:r>
            <a:r>
              <a:rPr lang="tr-TR" sz="2000" dirty="0">
                <a:latin typeface="Times New Roman"/>
                <a:cs typeface="Times New Roman"/>
              </a:rPr>
              <a:t> güncel versiyonları olan YOLOv8 ve YOLOv9 algoritmaları karşılaştırılmış ve uzaktan algılama görüntülerinde gemi tespitindeki performansları detaylı olarak incelenmiştir. Çalışmanın amacı, her iki modelin doğruluk, hız, ve veri setine uyumluluk açısından performanslarını değerlendirerek en etkili çözümü belirlemektir.</a:t>
            </a:r>
            <a:endParaRPr lang="tr-TR" dirty="0"/>
          </a:p>
          <a:p>
            <a:endParaRPr lang="tr-TR" sz="2000" dirty="0">
              <a:latin typeface="Times New Roman"/>
              <a:cs typeface="Times New Roman"/>
            </a:endParaRPr>
          </a:p>
        </p:txBody>
      </p:sp>
      <p:sp>
        <p:nvSpPr>
          <p:cNvPr id="5" name="Metin kutusu 4">
            <a:extLst>
              <a:ext uri="{FF2B5EF4-FFF2-40B4-BE49-F238E27FC236}">
                <a16:creationId xmlns:a16="http://schemas.microsoft.com/office/drawing/2014/main" id="{05731C8F-FEA0-7BE6-7A6B-C79A8C6D0BDE}"/>
              </a:ext>
            </a:extLst>
          </p:cNvPr>
          <p:cNvSpPr txBox="1"/>
          <p:nvPr/>
        </p:nvSpPr>
        <p:spPr>
          <a:xfrm>
            <a:off x="546764" y="1840785"/>
            <a:ext cx="38680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t>3.1 Problem Tanımı</a:t>
            </a:r>
          </a:p>
        </p:txBody>
      </p:sp>
    </p:spTree>
    <p:extLst>
      <p:ext uri="{BB962C8B-B14F-4D97-AF65-F5344CB8AC3E}">
        <p14:creationId xmlns:p14="http://schemas.microsoft.com/office/powerpoint/2010/main" val="1416855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E4FD424-5618-2C74-E039-CD3ECF139ACB}"/>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DF149C5-8637-A25C-955F-78D2E220F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83EC6233-CA64-813E-29CD-DCDB35BDA4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F33A6AD2-0C79-AD5A-97DE-593E945C0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6DEAC4C-3E23-DBEF-2E47-3D7F081A22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C72A6C1-2026-57E0-C912-AD43058D7B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617EBC4-A551-579F-BBF8-01943DD25E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2D7C422-CB62-8921-4A5C-BD1C59A59F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56A9C7-95C0-7AAD-7CB3-03085A648E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88835A1-F902-CDF9-C113-C7A763B29D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4698127-817A-63E0-D1E2-73D1EDB55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0B3ADDB-4387-5EA2-FB5D-1EA111E6D6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49A8E3E-E75C-4E62-C3E7-5D752DB062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8DBDB36-78ED-7548-0CD6-53F21A5463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7A290E2-F1F2-901E-36F5-99521F8B01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F261474-7515-D525-4C36-4333B4C018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7140379-52ED-DFCC-5419-362D16C6EC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F2DB0F7-1273-295A-EC29-C4986F0843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749D201-CBB1-C0B7-994B-2940ED6E5E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36C1F93-DAD1-25D3-F4B7-2DECCC659F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8CE790D-713B-76AC-8FCE-3F813ED68C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55354A2-BB8C-B989-4B2D-3FAC051642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E94B99B-4903-5180-E055-28C1030960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524F055-D69D-8A45-5753-C018D96C2F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A57F7CB-C97A-D957-B974-5FD31742B6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89D14E4-110C-8366-8372-A28ADB7DF8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CE83FA4-9F16-36AE-C88E-11D44BBB27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BDDBE1C-3B2E-E765-5459-738D09EECD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8308DC4-9AFD-8210-AAF0-807904025F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72A8627-FCE9-E9E6-E5F4-1E3B9DE854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0D28BD8-6CBB-9A5F-500A-DF20B978B4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26E26A1-2C62-6583-DC1A-A4560391C0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5A55632-E708-F06E-5136-C550889D60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B514D9B-4868-070D-30BE-579B989694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49D44A60-8D72-FD98-6BCF-0CA8871E86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44BF3339-E07E-8CDF-4DC2-40D746FD6BB9}"/>
              </a:ext>
            </a:extLst>
          </p:cNvPr>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B34F0607-365D-C082-531A-A7FACD8CA84F}"/>
              </a:ext>
            </a:extLst>
          </p:cNvPr>
          <p:cNvSpPr txBox="1"/>
          <p:nvPr/>
        </p:nvSpPr>
        <p:spPr>
          <a:xfrm>
            <a:off x="-850118" y="781957"/>
            <a:ext cx="12864539"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tr-TR" sz="2500" b="1" dirty="0">
                <a:ea typeface="+mn-lt"/>
                <a:cs typeface="+mn-lt"/>
              </a:rPr>
              <a:t>3. GEMİ TESPİTİ UYGULAMASINDA YOLOV8 VE YOLOV9 ALGORİTMALARININ PERFORMANS DEĞERLENDİRMESİ</a:t>
            </a:r>
            <a:endParaRPr lang="tr-TR" dirty="0"/>
          </a:p>
        </p:txBody>
      </p:sp>
      <p:sp>
        <p:nvSpPr>
          <p:cNvPr id="4" name="Metin kutusu 3">
            <a:extLst>
              <a:ext uri="{FF2B5EF4-FFF2-40B4-BE49-F238E27FC236}">
                <a16:creationId xmlns:a16="http://schemas.microsoft.com/office/drawing/2014/main" id="{7E55D440-60AF-5D4D-863E-B17EECBC388E}"/>
              </a:ext>
            </a:extLst>
          </p:cNvPr>
          <p:cNvSpPr txBox="1"/>
          <p:nvPr/>
        </p:nvSpPr>
        <p:spPr>
          <a:xfrm>
            <a:off x="551403" y="2338957"/>
            <a:ext cx="10107102"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000" dirty="0">
                <a:latin typeface="Times New Roman"/>
                <a:cs typeface="Times New Roman"/>
              </a:rPr>
              <a:t>Çalışmada "</a:t>
            </a:r>
            <a:r>
              <a:rPr lang="tr-TR" sz="2000" dirty="0" err="1">
                <a:latin typeface="Times New Roman"/>
                <a:cs typeface="Times New Roman"/>
              </a:rPr>
              <a:t>Ships</a:t>
            </a:r>
            <a:r>
              <a:rPr lang="tr-TR" sz="2000" dirty="0">
                <a:latin typeface="Times New Roman"/>
                <a:cs typeface="Times New Roman"/>
              </a:rPr>
              <a:t> in Google Earth" veri seti kullanılmıştır. Bu veri seti, 1658 farklı görüntü içermekte olup, çeşitli büyüklük ve açılarda görüntülenmiş gemiler barındırmaktadır. </a:t>
            </a:r>
            <a:endParaRPr lang="tr-TR" dirty="0"/>
          </a:p>
          <a:p>
            <a:endParaRPr lang="tr-TR" sz="2000" dirty="0">
              <a:latin typeface="Times New Roman"/>
              <a:cs typeface="Times New Roman"/>
            </a:endParaRPr>
          </a:p>
          <a:p>
            <a:pPr marL="285750" indent="-285750">
              <a:buFont typeface="Arial"/>
              <a:buChar char="•"/>
            </a:pPr>
            <a:r>
              <a:rPr lang="tr-TR" sz="2000" dirty="0">
                <a:latin typeface="Times New Roman"/>
                <a:cs typeface="Times New Roman"/>
              </a:rPr>
              <a:t>Eğitim seti, toplam görüntülerin %86'sı</a:t>
            </a:r>
            <a:endParaRPr lang="tr-TR" dirty="0"/>
          </a:p>
          <a:p>
            <a:pPr marL="285750" indent="-285750">
              <a:buFont typeface="Arial"/>
              <a:buChar char="•"/>
            </a:pPr>
            <a:r>
              <a:rPr lang="tr-TR" sz="2000" dirty="0">
                <a:latin typeface="Times New Roman"/>
                <a:cs typeface="Times New Roman"/>
              </a:rPr>
              <a:t>Doğrulama seti %10 </a:t>
            </a:r>
            <a:endParaRPr lang="tr-TR" dirty="0"/>
          </a:p>
          <a:p>
            <a:pPr marL="285750" indent="-285750">
              <a:buFont typeface="Arial"/>
              <a:buChar char="•"/>
            </a:pPr>
            <a:r>
              <a:rPr lang="tr-TR" sz="2000" dirty="0">
                <a:latin typeface="Times New Roman"/>
                <a:cs typeface="Times New Roman"/>
              </a:rPr>
              <a:t>Test seti ise toplamda %5 şeklinde ayrılmıştır</a:t>
            </a:r>
            <a:endParaRPr lang="tr-TR" dirty="0"/>
          </a:p>
          <a:p>
            <a:pPr marL="285750" indent="-285750">
              <a:buFont typeface="Arial"/>
              <a:buChar char="•"/>
            </a:pPr>
            <a:endParaRPr lang="tr-TR" sz="2000" dirty="0">
              <a:latin typeface="Times New Roman"/>
              <a:cs typeface="Times New Roman"/>
            </a:endParaRPr>
          </a:p>
          <a:p>
            <a:r>
              <a:rPr lang="tr-TR" sz="2000" dirty="0">
                <a:latin typeface="Times New Roman"/>
                <a:cs typeface="Times New Roman"/>
              </a:rPr>
              <a:t>Veri setindeki gemiler etiketleme işlemi ile belirtilmiş ve YOLOv8 ile YOLOv9 modellerine eğitim ve test için uygun hale getirilmiştir.</a:t>
            </a:r>
            <a:endParaRPr lang="tr-TR" dirty="0"/>
          </a:p>
          <a:p>
            <a:endParaRPr lang="tr-TR" sz="2000" dirty="0">
              <a:latin typeface="Times New Roman"/>
              <a:cs typeface="Times New Roman"/>
            </a:endParaRPr>
          </a:p>
        </p:txBody>
      </p:sp>
      <p:sp>
        <p:nvSpPr>
          <p:cNvPr id="5" name="Metin kutusu 4">
            <a:extLst>
              <a:ext uri="{FF2B5EF4-FFF2-40B4-BE49-F238E27FC236}">
                <a16:creationId xmlns:a16="http://schemas.microsoft.com/office/drawing/2014/main" id="{85F442E8-021C-F063-95B8-8FB0131B5EF7}"/>
              </a:ext>
            </a:extLst>
          </p:cNvPr>
          <p:cNvSpPr txBox="1"/>
          <p:nvPr/>
        </p:nvSpPr>
        <p:spPr>
          <a:xfrm>
            <a:off x="546764" y="1840785"/>
            <a:ext cx="38680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t>3.2 Yöntem ve Kullanılan Veri Seti</a:t>
            </a:r>
          </a:p>
        </p:txBody>
      </p:sp>
    </p:spTree>
    <p:extLst>
      <p:ext uri="{BB962C8B-B14F-4D97-AF65-F5344CB8AC3E}">
        <p14:creationId xmlns:p14="http://schemas.microsoft.com/office/powerpoint/2010/main" val="34617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4F47C0D-BD8E-025A-8CE0-EC2D68E265B6}"/>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921220D-DB1F-8AFA-A0C3-F5B2051EF8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652B2CE-5969-949C-21B6-CCAEFF9AC0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A7E23E8D-405A-C07E-AB9D-016CDF16F5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3AEF816-4E15-804F-CA0E-98931BF180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C4BEC2A-7B64-9923-A321-D1661C4AEB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AB426D-9922-6B60-FE6D-99BB58724C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A0F4743-6958-DD8E-A60D-4EABD64792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F894B31-10CB-7067-4511-31E5B5F219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88EFC03-49A8-173B-AA7A-17989211A4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5F7439D-C5ED-28AE-80B6-B9EBAF4666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6041A7B-181B-30A1-8FC6-31830381D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84CA3CD-24B6-3F1D-338E-EDBA6232C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C2C3A13-2F63-C018-0C1B-B464DB8297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C856989-60BD-AE51-7EDF-BEE47EA4E6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1FE5FC8-F75A-8855-7D8F-802B121B34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57B640D-E930-D2C5-A13A-4539879574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E390819-C5A0-CD7B-E3F6-F3ED3C0A4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D522BE4-A649-E7B7-054F-A74C8207E4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F4508C1-FFBE-D277-A415-D71F65F22E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53624D3-AED8-40F1-EB34-3A5731E578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733BB3E-006D-8BDE-E122-4C472BC37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997254A-7120-7AF0-AE95-2DCE4A0049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6C6AFBD-E216-C6DD-7AE7-3CB0227C7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291E1E3-D9BC-528A-254F-C84D0ABEE5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BB67BC-3CED-61D6-4DA8-95F4ECAD3D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B253D2C-97A9-E5CD-7EA9-114151371A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0360901-E4E0-D817-C91D-2D393B5160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3B90FCF-A0C5-2DBF-3584-6E46333909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73F7D06-12AD-77EB-412F-2228F8BCC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B8A7765-B0C1-AC57-48CC-4B7635CF02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0B89FDA-2BF1-E56F-F87C-45C9969DA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AD32CCA-08B0-462D-9A24-B45958DF85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43A39B5-D9E7-D202-E679-74FD045C5E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D785BAD5-FDF1-C554-6F2E-61951A8A0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A8E3964C-BA6E-8524-2562-F26846EB4CEC}"/>
              </a:ext>
            </a:extLst>
          </p:cNvPr>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0F98B78C-08A2-73A7-697A-3CB3B5A224C6}"/>
              </a:ext>
            </a:extLst>
          </p:cNvPr>
          <p:cNvSpPr txBox="1"/>
          <p:nvPr/>
        </p:nvSpPr>
        <p:spPr>
          <a:xfrm>
            <a:off x="-850118" y="781957"/>
            <a:ext cx="12864539"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tr-TR" sz="2500" b="1" dirty="0">
                <a:ea typeface="+mn-lt"/>
                <a:cs typeface="+mn-lt"/>
              </a:rPr>
              <a:t>3. GEMİ TESPİTİ UYGULAMASINDA YOLOV8 VE YOLOV9 ALGORİTMALARININ PERFORMANS DEĞERLENDİRMESİ</a:t>
            </a:r>
            <a:endParaRPr lang="tr-TR" dirty="0"/>
          </a:p>
        </p:txBody>
      </p:sp>
      <p:sp>
        <p:nvSpPr>
          <p:cNvPr id="4" name="Metin kutusu 3">
            <a:extLst>
              <a:ext uri="{FF2B5EF4-FFF2-40B4-BE49-F238E27FC236}">
                <a16:creationId xmlns:a16="http://schemas.microsoft.com/office/drawing/2014/main" id="{D00222EE-6329-DD26-BB0B-5CE23D2F2CB7}"/>
              </a:ext>
            </a:extLst>
          </p:cNvPr>
          <p:cNvSpPr txBox="1"/>
          <p:nvPr/>
        </p:nvSpPr>
        <p:spPr>
          <a:xfrm>
            <a:off x="551403" y="2338957"/>
            <a:ext cx="10107102"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tr-TR" sz="2000" dirty="0">
                <a:latin typeface="Times New Roman"/>
                <a:cs typeface="Times New Roman"/>
              </a:rPr>
              <a:t>Veri ön işleme sürecinde, görüntüler öncelikle otomatik yönlendirme (Auto-Orient) uygulanarak düzgün bir hale getirilmiştir. Ardından 640x640 piksel olacak şekilde yeniden boyutlandırılmıştır.</a:t>
            </a:r>
            <a:endParaRPr lang="tr-TR" dirty="0"/>
          </a:p>
          <a:p>
            <a:pPr marL="342900" indent="-342900">
              <a:buFont typeface="Arial"/>
              <a:buChar char="•"/>
            </a:pPr>
            <a:endParaRPr lang="tr-TR" sz="2000" dirty="0">
              <a:latin typeface="Times New Roman"/>
              <a:cs typeface="Times New Roman"/>
            </a:endParaRPr>
          </a:p>
          <a:p>
            <a:pPr marL="342900" indent="-342900">
              <a:buFont typeface="Arial"/>
              <a:buChar char="•"/>
            </a:pPr>
            <a:r>
              <a:rPr lang="tr-TR" sz="2000" dirty="0">
                <a:latin typeface="Times New Roman"/>
                <a:cs typeface="Times New Roman"/>
              </a:rPr>
              <a:t>Görüntüler veri artırma (data </a:t>
            </a:r>
            <a:r>
              <a:rPr lang="tr-TR" sz="2000" dirty="0" err="1">
                <a:latin typeface="Times New Roman"/>
                <a:cs typeface="Times New Roman"/>
              </a:rPr>
              <a:t>augmentation</a:t>
            </a:r>
            <a:r>
              <a:rPr lang="tr-TR" sz="2000" dirty="0">
                <a:latin typeface="Times New Roman"/>
                <a:cs typeface="Times New Roman"/>
              </a:rPr>
              <a:t>) teknikleriyle güçlendirilmiş, farklı ölçeklerde ve açılarda varyasyonlar oluşturulmuştur.</a:t>
            </a:r>
            <a:endParaRPr lang="tr-TR" dirty="0"/>
          </a:p>
          <a:p>
            <a:endParaRPr lang="tr-TR" sz="2000" dirty="0">
              <a:latin typeface="Times New Roman"/>
              <a:cs typeface="Times New Roman"/>
            </a:endParaRPr>
          </a:p>
        </p:txBody>
      </p:sp>
      <p:sp>
        <p:nvSpPr>
          <p:cNvPr id="5" name="Metin kutusu 4">
            <a:extLst>
              <a:ext uri="{FF2B5EF4-FFF2-40B4-BE49-F238E27FC236}">
                <a16:creationId xmlns:a16="http://schemas.microsoft.com/office/drawing/2014/main" id="{23C0F4A0-40C2-CE03-7882-7699088F0D90}"/>
              </a:ext>
            </a:extLst>
          </p:cNvPr>
          <p:cNvSpPr txBox="1"/>
          <p:nvPr/>
        </p:nvSpPr>
        <p:spPr>
          <a:xfrm>
            <a:off x="546764" y="1840785"/>
            <a:ext cx="38680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t>3.3 Ön İşleme ve Model Eğitimi</a:t>
            </a:r>
          </a:p>
        </p:txBody>
      </p:sp>
    </p:spTree>
    <p:extLst>
      <p:ext uri="{BB962C8B-B14F-4D97-AF65-F5344CB8AC3E}">
        <p14:creationId xmlns:p14="http://schemas.microsoft.com/office/powerpoint/2010/main" val="2796595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8177B94-0260-8C29-01BC-1B944EF28179}"/>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067674E-363F-D6DD-FBAD-660BA220DF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893A76F7-3FD1-15B9-1620-F307B0FFF4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4ECE7550-FD82-C633-3A6E-CA9514F0F9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915AE7-49CD-C96D-D4CE-52B4BAEFCA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C763F8F-D177-D27E-F729-9CCE911661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E971B5C-E23B-7E4B-AFF4-67B38A664A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668D8F5-9BF9-D6B5-E3C2-537CFDE3FE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75597BE-49A8-848C-16F4-F55ABA981B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008C37F-9072-2544-8A18-023A7ABD19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72BE15F-393A-D466-3F71-6B5B5E1971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11C8B3A-8A5A-F17F-26B6-F52E584460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24D4CAE-C294-E727-76BB-10B2B7D37E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208BD20-5532-5C09-E2E6-484FBFAD8A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F9C3A26-08E4-A04C-AA28-F75ABBB53B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C65E0D9-DA52-7F39-818E-9601AFD3BA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30A2C3E-29AB-74DF-E82B-BA5B98BE09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22DC7A2-EF12-F240-5144-0E0F0245F2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431A496-B938-8226-0862-5C7E08100A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1F0F347-588A-F40D-2DD6-3A0B27E3AF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08625EF-234D-1DC4-C62C-1504A17107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D9D5AD3-9938-A3BA-37A1-3F195B89D1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0D7B312-8E45-B600-6AF1-D1E25CE606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BFFE472-5B84-7A5A-EF0C-A38255092A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E9055B5-666D-5FEC-1781-A42A6D0239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8D10FDA-6E87-DE35-9D91-B0CDE6A9E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458D0B2-2ED5-BAD9-C44C-F07A744D11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3345C4F-40A6-EDA6-DF79-8A0138D6D8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F45A0B9-A47B-9C02-22FE-543950D941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9D4C0A-6840-868D-721C-E309A731A7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A874A85-3297-85FE-238A-3939DE25FB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63B81C2-ABED-7AA8-F42F-821BCE088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A047F42-DD02-874F-9A24-C469CA97E2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B7DE988-A947-7713-639F-6D38DCF4EB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E695A996-AAF1-AC42-51EC-B2893BDBE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CACB6A66-C58E-2EDA-1351-FF6B09782212}"/>
              </a:ext>
            </a:extLst>
          </p:cNvPr>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51BBFD3B-63BB-9227-3636-FFFDBAE7CFD7}"/>
              </a:ext>
            </a:extLst>
          </p:cNvPr>
          <p:cNvSpPr txBox="1"/>
          <p:nvPr/>
        </p:nvSpPr>
        <p:spPr>
          <a:xfrm>
            <a:off x="-850118" y="781957"/>
            <a:ext cx="12864539"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tr-TR" sz="2500" b="1" dirty="0">
                <a:ea typeface="+mn-lt"/>
                <a:cs typeface="+mn-lt"/>
              </a:rPr>
              <a:t>3. GEMİ TESPİTİ UYGULAMASINDA YOLOV8 VE YOLOV9 ALGORİTMALARININ PERFORMANS DEĞERLENDİRMESİ</a:t>
            </a:r>
            <a:endParaRPr lang="tr-TR" dirty="0"/>
          </a:p>
        </p:txBody>
      </p:sp>
      <p:sp>
        <p:nvSpPr>
          <p:cNvPr id="4" name="Metin kutusu 3">
            <a:extLst>
              <a:ext uri="{FF2B5EF4-FFF2-40B4-BE49-F238E27FC236}">
                <a16:creationId xmlns:a16="http://schemas.microsoft.com/office/drawing/2014/main" id="{9597638A-6137-1985-DE77-CDD8D09F49A0}"/>
              </a:ext>
            </a:extLst>
          </p:cNvPr>
          <p:cNvSpPr txBox="1"/>
          <p:nvPr/>
        </p:nvSpPr>
        <p:spPr>
          <a:xfrm>
            <a:off x="551403" y="2338957"/>
            <a:ext cx="10107102"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000" dirty="0">
                <a:latin typeface="Times New Roman"/>
                <a:cs typeface="Times New Roman"/>
              </a:rPr>
              <a:t>Her iki model, aşağıdaki metrikler kullanılarak karşılaştırılmıştır:</a:t>
            </a:r>
            <a:endParaRPr lang="tr-TR" dirty="0"/>
          </a:p>
          <a:p>
            <a:pPr marL="342900" indent="-342900">
              <a:buFont typeface="Arial"/>
              <a:buChar char="•"/>
            </a:pPr>
            <a:endParaRPr lang="tr-TR" sz="2000" dirty="0">
              <a:latin typeface="Times New Roman"/>
              <a:cs typeface="Times New Roman"/>
            </a:endParaRPr>
          </a:p>
          <a:p>
            <a:pPr marL="342900" indent="-342900">
              <a:buFont typeface="Arial"/>
              <a:buChar char="•"/>
            </a:pPr>
            <a:r>
              <a:rPr lang="tr-TR" sz="2000" b="1" dirty="0">
                <a:latin typeface="Times New Roman"/>
                <a:cs typeface="Times New Roman"/>
              </a:rPr>
              <a:t>Kesinlik:</a:t>
            </a:r>
            <a:r>
              <a:rPr lang="tr-TR" sz="2000" dirty="0">
                <a:latin typeface="Times New Roman"/>
                <a:cs typeface="Times New Roman"/>
              </a:rPr>
              <a:t> Doğru tespit edilen gemi sayısının, toplam tespit sayısına oranı.</a:t>
            </a:r>
            <a:endParaRPr lang="tr-TR" dirty="0"/>
          </a:p>
          <a:p>
            <a:pPr marL="342900" indent="-342900">
              <a:buFont typeface="Arial"/>
              <a:buChar char="•"/>
            </a:pPr>
            <a:r>
              <a:rPr lang="tr-TR" sz="2000" b="1" dirty="0" err="1">
                <a:latin typeface="Times New Roman"/>
                <a:cs typeface="Times New Roman"/>
              </a:rPr>
              <a:t>Recall</a:t>
            </a:r>
            <a:r>
              <a:rPr lang="tr-TR" sz="2000" b="1" dirty="0">
                <a:latin typeface="Times New Roman"/>
                <a:cs typeface="Times New Roman"/>
              </a:rPr>
              <a:t>:</a:t>
            </a:r>
            <a:r>
              <a:rPr lang="tr-TR" sz="2000" dirty="0">
                <a:latin typeface="Times New Roman"/>
                <a:cs typeface="Times New Roman"/>
              </a:rPr>
              <a:t> Gerçek gemi sayısına göre kaç tanesinin doğru tespit edildiğini gösterir.</a:t>
            </a:r>
            <a:endParaRPr lang="tr-TR" dirty="0"/>
          </a:p>
          <a:p>
            <a:pPr marL="342900" indent="-342900">
              <a:buFont typeface="Arial"/>
              <a:buChar char="•"/>
            </a:pPr>
            <a:r>
              <a:rPr lang="tr-TR" sz="2000" b="1" dirty="0">
                <a:latin typeface="Times New Roman"/>
                <a:cs typeface="Times New Roman"/>
              </a:rPr>
              <a:t>Ortalama Hassasiyet (</a:t>
            </a:r>
            <a:r>
              <a:rPr lang="tr-TR" sz="2000" b="1" dirty="0" err="1">
                <a:latin typeface="Times New Roman"/>
                <a:cs typeface="Times New Roman"/>
              </a:rPr>
              <a:t>mAP</a:t>
            </a:r>
            <a:r>
              <a:rPr lang="tr-TR" sz="2000" b="1" dirty="0">
                <a:latin typeface="Times New Roman"/>
                <a:cs typeface="Times New Roman"/>
              </a:rPr>
              <a:t>):</a:t>
            </a:r>
            <a:r>
              <a:rPr lang="tr-TR" sz="2000" dirty="0">
                <a:latin typeface="Times New Roman"/>
                <a:cs typeface="Times New Roman"/>
              </a:rPr>
              <a:t> Farklı eşik değerlerinde ortalama doğruluk performansı.</a:t>
            </a:r>
            <a:endParaRPr lang="tr-TR" dirty="0"/>
          </a:p>
          <a:p>
            <a:pPr marL="342900" indent="-342900">
              <a:buFont typeface="Arial"/>
              <a:buChar char="•"/>
            </a:pPr>
            <a:r>
              <a:rPr lang="tr-TR" sz="2000" b="1" dirty="0">
                <a:latin typeface="Times New Roman"/>
                <a:cs typeface="Times New Roman"/>
              </a:rPr>
              <a:t>Eğitim ve Doğrulama Kaybı:</a:t>
            </a:r>
            <a:r>
              <a:rPr lang="tr-TR" sz="2000" dirty="0">
                <a:latin typeface="Times New Roman"/>
                <a:cs typeface="Times New Roman"/>
              </a:rPr>
              <a:t> Modelin öğrenme sürecindeki hata oranlarını gösterir.</a:t>
            </a:r>
            <a:endParaRPr lang="tr-TR" dirty="0"/>
          </a:p>
          <a:p>
            <a:pPr marL="342900" indent="-342900">
              <a:buFont typeface="Arial"/>
              <a:buChar char="•"/>
            </a:pPr>
            <a:r>
              <a:rPr lang="tr-TR" sz="2000" b="1" dirty="0">
                <a:latin typeface="Times New Roman"/>
                <a:cs typeface="Times New Roman"/>
              </a:rPr>
              <a:t>Çalışma Süresi:</a:t>
            </a:r>
            <a:r>
              <a:rPr lang="tr-TR" sz="2000" dirty="0">
                <a:latin typeface="Times New Roman"/>
                <a:cs typeface="Times New Roman"/>
              </a:rPr>
              <a:t> Modelin eğitim ve çıkarım süresinin karşılaştırılması.</a:t>
            </a:r>
            <a:endParaRPr lang="tr-TR" dirty="0"/>
          </a:p>
          <a:p>
            <a:pPr marL="342900" indent="-342900">
              <a:buFont typeface="Arial"/>
              <a:buChar char="•"/>
            </a:pPr>
            <a:endParaRPr lang="tr-TR" sz="2000" dirty="0">
              <a:latin typeface="Times New Roman"/>
              <a:cs typeface="Times New Roman"/>
            </a:endParaRPr>
          </a:p>
        </p:txBody>
      </p:sp>
      <p:sp>
        <p:nvSpPr>
          <p:cNvPr id="5" name="Metin kutusu 4">
            <a:extLst>
              <a:ext uri="{FF2B5EF4-FFF2-40B4-BE49-F238E27FC236}">
                <a16:creationId xmlns:a16="http://schemas.microsoft.com/office/drawing/2014/main" id="{B730B755-8D9E-23DA-A2FD-26EA77B686E1}"/>
              </a:ext>
            </a:extLst>
          </p:cNvPr>
          <p:cNvSpPr txBox="1"/>
          <p:nvPr/>
        </p:nvSpPr>
        <p:spPr>
          <a:xfrm>
            <a:off x="546764" y="1840785"/>
            <a:ext cx="38680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t>3.4 Değerlendirme Metrikleri</a:t>
            </a:r>
          </a:p>
        </p:txBody>
      </p:sp>
    </p:spTree>
    <p:extLst>
      <p:ext uri="{BB962C8B-B14F-4D97-AF65-F5344CB8AC3E}">
        <p14:creationId xmlns:p14="http://schemas.microsoft.com/office/powerpoint/2010/main" val="2272597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C2E96FF-1B64-A93C-94AE-1E27D55C8B77}"/>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6E9A8B-36E9-B0E0-A472-F77DF5FA8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9422FB6B-F17C-F93C-B747-361FEEA076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F0489992-0963-E125-CF5A-832B68B1E6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B783440-FA8F-C675-57EA-CC5D8AE76D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DD46C-6B50-29FB-134E-76A39935E8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256AA65-407B-33E8-D98E-0AA89B1C5A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A28854A-0FCD-68B5-2A8E-A676AB3633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4A7B288-8460-4539-7AA4-7D72F881B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AA1A3B1-66CE-9525-2012-D3C01CCCD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D0B2C5-D0E6-1560-ED9E-6B0E1A973E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9093A3-F172-828F-F1EE-0042275030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80785BC-2199-324E-6C61-D4A949004D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E075C75-8A25-1D4E-04FD-2007C91678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92B97DE-BD2C-318C-1632-0BA464CF0E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5C547B1-BEDC-D4BD-5132-684A76BC26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072BB83-08B6-DCCE-1B14-EB49B7D4FD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3F400F4-0B20-BA38-C2E4-8F05592474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E3FE04F-D69A-D2B4-BACD-A7BE64AB1C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3428E84-70C6-F2DD-90BF-BBF3CB8181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0C270D1-C9A0-656F-9597-82FB9D1A40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0147DDE-C303-6951-AFAA-57ECAC2175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BABDCF6-3647-C634-2C90-8F6898BEA5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7CA5799-480F-F403-8268-D062B499FF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6B5A4-B834-7235-54DD-9AC60C201D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81B5E55-B9ED-391D-038F-3FA9DCCF49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7135A30-1661-02E2-106F-F128DFF3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DF62D59-2113-6741-4A80-30BB0D68D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5BD9F3-C3ED-05D3-D60D-DE7DFCF42E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634953F-96EC-5EF4-380B-D020BD3079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3CF513-25DD-E84D-053D-961A8666B4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EFF206C-06AA-CDD8-61BD-7589430759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902BE94-A334-DE38-D764-5F95B9E0E8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09C291F-2803-CF66-6380-4E33733EFE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D2B2B7F1-51DF-02B3-BDEB-3DCEF40D9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B7A6C6DF-7457-092E-EA8A-04D684B89CC6}"/>
              </a:ext>
            </a:extLst>
          </p:cNvPr>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6BD6AB38-3308-6D8B-D848-3670BBE0FF86}"/>
              </a:ext>
            </a:extLst>
          </p:cNvPr>
          <p:cNvSpPr txBox="1"/>
          <p:nvPr/>
        </p:nvSpPr>
        <p:spPr>
          <a:xfrm>
            <a:off x="-850118" y="781957"/>
            <a:ext cx="12864539"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tr-TR" sz="2500" b="1" dirty="0">
                <a:ea typeface="+mn-lt"/>
                <a:cs typeface="+mn-lt"/>
              </a:rPr>
              <a:t>3. GEMİ TESPİTİ UYGULAMASINDA YOLOV8 VE YOLOV9 ALGORİTMALARININ PERFORMANS DEĞERLENDİRMESİ</a:t>
            </a:r>
            <a:endParaRPr lang="tr-TR" dirty="0"/>
          </a:p>
        </p:txBody>
      </p:sp>
      <p:sp>
        <p:nvSpPr>
          <p:cNvPr id="4" name="Metin kutusu 3">
            <a:extLst>
              <a:ext uri="{FF2B5EF4-FFF2-40B4-BE49-F238E27FC236}">
                <a16:creationId xmlns:a16="http://schemas.microsoft.com/office/drawing/2014/main" id="{385F3791-E908-6615-704D-EFF24A5390E5}"/>
              </a:ext>
            </a:extLst>
          </p:cNvPr>
          <p:cNvSpPr txBox="1"/>
          <p:nvPr/>
        </p:nvSpPr>
        <p:spPr>
          <a:xfrm>
            <a:off x="551403" y="2338957"/>
            <a:ext cx="10107102"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000" b="1" dirty="0">
                <a:latin typeface="Times New Roman"/>
                <a:cs typeface="Times New Roman"/>
              </a:rPr>
              <a:t>Eğitim Süreci:</a:t>
            </a:r>
            <a:endParaRPr lang="tr-TR" b="1" dirty="0"/>
          </a:p>
          <a:p>
            <a:endParaRPr lang="tr-TR" sz="2000" b="1" dirty="0">
              <a:latin typeface="Times New Roman"/>
              <a:cs typeface="Times New Roman"/>
            </a:endParaRPr>
          </a:p>
          <a:p>
            <a:pPr marL="342900" indent="-342900">
              <a:buFont typeface="Arial"/>
              <a:buChar char="•"/>
            </a:pPr>
            <a:r>
              <a:rPr lang="tr-TR" sz="2000" dirty="0">
                <a:latin typeface="Times New Roman"/>
                <a:cs typeface="Times New Roman"/>
              </a:rPr>
              <a:t>YOLOv9, </a:t>
            </a:r>
            <a:r>
              <a:rPr lang="tr-TR" sz="2000" b="1" dirty="0">
                <a:latin typeface="Times New Roman"/>
                <a:cs typeface="Times New Roman"/>
              </a:rPr>
              <a:t>daha hızlı yakınsama</a:t>
            </a:r>
            <a:r>
              <a:rPr lang="tr-TR" sz="2000" dirty="0">
                <a:latin typeface="Times New Roman"/>
                <a:cs typeface="Times New Roman"/>
              </a:rPr>
              <a:t> göstermiş ve eğitimin erken aşamalarında daha düşük doğrulama kaybı elde etmiştir.</a:t>
            </a:r>
            <a:endParaRPr lang="tr-TR" dirty="0"/>
          </a:p>
          <a:p>
            <a:pPr marL="342900" indent="-342900">
              <a:buFont typeface="Arial"/>
              <a:buChar char="•"/>
            </a:pPr>
            <a:r>
              <a:rPr lang="tr-TR" sz="2000" dirty="0">
                <a:latin typeface="Times New Roman"/>
                <a:cs typeface="Times New Roman"/>
              </a:rPr>
              <a:t>YOLOv8’in öğrenme süreci stabil bir ilerleme göstermiştir.</a:t>
            </a:r>
            <a:endParaRPr lang="tr-TR" dirty="0"/>
          </a:p>
          <a:p>
            <a:pPr marL="342900" indent="-342900">
              <a:buFont typeface="Arial"/>
              <a:buChar char="•"/>
            </a:pPr>
            <a:r>
              <a:rPr lang="tr-TR" sz="2000" dirty="0">
                <a:latin typeface="Times New Roman"/>
                <a:cs typeface="Times New Roman"/>
              </a:rPr>
              <a:t>YOLOv9, doğrulama setinde daha iyi bir genelleme performansı sergilemiştir.</a:t>
            </a:r>
            <a:endParaRPr lang="tr-TR" dirty="0"/>
          </a:p>
          <a:p>
            <a:endParaRPr lang="tr-TR" sz="2000" dirty="0">
              <a:latin typeface="Times New Roman"/>
              <a:cs typeface="Times New Roman"/>
            </a:endParaRPr>
          </a:p>
          <a:p>
            <a:r>
              <a:rPr lang="tr-TR" sz="2000" b="1" dirty="0">
                <a:latin typeface="Times New Roman"/>
                <a:cs typeface="Times New Roman"/>
              </a:rPr>
              <a:t>Tespit Başarımı:</a:t>
            </a:r>
            <a:endParaRPr lang="tr-TR" dirty="0"/>
          </a:p>
          <a:p>
            <a:endParaRPr lang="tr-TR" sz="2000" b="1" dirty="0">
              <a:latin typeface="Times New Roman"/>
              <a:cs typeface="Times New Roman"/>
            </a:endParaRPr>
          </a:p>
          <a:p>
            <a:pPr marL="342900" indent="-342900">
              <a:buFont typeface="Arial"/>
              <a:buChar char="•"/>
            </a:pPr>
            <a:r>
              <a:rPr lang="tr-TR" sz="2000" b="1" dirty="0">
                <a:latin typeface="Times New Roman"/>
                <a:cs typeface="Times New Roman"/>
              </a:rPr>
              <a:t>YOLOv8 modeli</a:t>
            </a:r>
            <a:r>
              <a:rPr lang="tr-TR" sz="2000" dirty="0">
                <a:latin typeface="Times New Roman"/>
                <a:cs typeface="Times New Roman"/>
              </a:rPr>
              <a:t>, daha </a:t>
            </a:r>
            <a:r>
              <a:rPr lang="tr-TR" sz="2000" b="1" dirty="0">
                <a:latin typeface="Times New Roman"/>
                <a:cs typeface="Times New Roman"/>
              </a:rPr>
              <a:t>küçük ve kısmen gizli nesneleri </a:t>
            </a:r>
            <a:r>
              <a:rPr lang="tr-TR" sz="2000" dirty="0">
                <a:latin typeface="Times New Roman"/>
                <a:cs typeface="Times New Roman"/>
              </a:rPr>
              <a:t>tespit etmede başarılı olmuştur, ancak bazı durumlarda YOLOv9’un gerisinde kalmıştır.</a:t>
            </a:r>
            <a:endParaRPr lang="tr-TR" dirty="0"/>
          </a:p>
          <a:p>
            <a:pPr>
              <a:buFont typeface="Arial"/>
            </a:pPr>
            <a:endParaRPr lang="tr-TR" sz="2000" dirty="0">
              <a:latin typeface="Times New Roman"/>
              <a:cs typeface="Times New Roman"/>
            </a:endParaRPr>
          </a:p>
          <a:p>
            <a:endParaRPr lang="tr-TR" sz="2000" dirty="0">
              <a:latin typeface="Times New Roman"/>
              <a:cs typeface="Times New Roman"/>
            </a:endParaRPr>
          </a:p>
        </p:txBody>
      </p:sp>
      <p:sp>
        <p:nvSpPr>
          <p:cNvPr id="5" name="Metin kutusu 4">
            <a:extLst>
              <a:ext uri="{FF2B5EF4-FFF2-40B4-BE49-F238E27FC236}">
                <a16:creationId xmlns:a16="http://schemas.microsoft.com/office/drawing/2014/main" id="{82D1F57B-1B5C-F549-8A79-645C311D337F}"/>
              </a:ext>
            </a:extLst>
          </p:cNvPr>
          <p:cNvSpPr txBox="1"/>
          <p:nvPr/>
        </p:nvSpPr>
        <p:spPr>
          <a:xfrm>
            <a:off x="546764" y="1821247"/>
            <a:ext cx="43955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t>3.5 Deneysel Sonuçlar ve Karşılaştırma</a:t>
            </a:r>
          </a:p>
        </p:txBody>
      </p:sp>
    </p:spTree>
    <p:extLst>
      <p:ext uri="{BB962C8B-B14F-4D97-AF65-F5344CB8AC3E}">
        <p14:creationId xmlns:p14="http://schemas.microsoft.com/office/powerpoint/2010/main" val="2700932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B2D72AF-271B-856B-38EC-957EEAA7BEC6}"/>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39E8B8-3D4C-B386-B29A-AE9269867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5EC409B-3714-8ADD-0FA3-22DD70F9662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882FF84B-E9A9-62A9-CD95-541DFD0CAB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5D84D99-FAB9-346A-C1B3-EC389E87AC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4E45064-7EDB-B33E-B328-60C68F6398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34AA939-7B50-0EFC-3DF1-8A5E4FDDAB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4104262-8DA1-12BB-C0C9-EDA694A6B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53A8619-2AAA-6728-39BF-CC38490B8B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DA08E95-6C2F-EE9A-2E9F-FE599191B2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AFF177C-E330-450C-9FB7-9E50E7DF0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58E2EC-1554-A561-36D6-C9C4AD28BC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84A568D-C234-8A90-2805-DB6A564CED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D72897-FF4F-022E-0ADD-17AEBD302E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73B1B9D-8FD3-9570-6159-43399BB0F6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AF5FDD4-B071-AE3A-7C03-CC84FBD6BA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A98BD8D-2073-4916-B91E-1FB3722380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582B356-8A8B-7B7A-1873-08B651BD3E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EF39AC5-8471-C7D0-9CC1-B8B219F66E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88FB2B9-702E-6770-CEAC-36C50ABF68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66259B9-306B-DC28-59D3-142327F724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69B3994-3F11-07CC-934A-471F1663EC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AFC096E-074B-51DE-5704-3D154FE324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AF10D18-0F13-3007-164B-D3D9076467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987D092-B851-3D1F-CBE7-0D21ECEF50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852560F-6E48-7FEE-5A14-2B2DC3FF53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3687394-0233-B65C-EF76-D3E6D27365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E9CA612-210F-3D43-E01E-1C4E9F29F6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3908E8D-2BA4-CA19-4BA3-0B21BC696F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052133C-06A5-31D4-DC93-FD2E85321C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2C52D4C-229B-F4AA-CCEB-FCF0758201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6039718-8C73-2002-4A71-0BAD76715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660FAFE-FD91-BE57-2142-7AB5212AAF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9EC6C24-413A-39DD-1D7E-BFD88E0066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CDE93114-58DE-2315-9E78-B43FFAA06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CAA1D550-4575-3DAE-2AF5-DDF9C800DE2C}"/>
              </a:ext>
            </a:extLst>
          </p:cNvPr>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D4D6D377-3543-01DA-E64B-F2EFF6409BAF}"/>
              </a:ext>
            </a:extLst>
          </p:cNvPr>
          <p:cNvSpPr txBox="1"/>
          <p:nvPr/>
        </p:nvSpPr>
        <p:spPr>
          <a:xfrm>
            <a:off x="-850118" y="781957"/>
            <a:ext cx="12864539"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tr-TR" sz="2500" b="1" dirty="0">
                <a:ea typeface="+mn-lt"/>
                <a:cs typeface="+mn-lt"/>
              </a:rPr>
              <a:t>3. GEMİ TESPİTİ UYGULAMASINDA YOLOV8 VE YOLOV9 ALGORİTMALARININ PERFORMANS DEĞERLENDİRMESİ</a:t>
            </a:r>
            <a:endParaRPr lang="tr-TR" dirty="0"/>
          </a:p>
        </p:txBody>
      </p:sp>
      <p:sp>
        <p:nvSpPr>
          <p:cNvPr id="4" name="Metin kutusu 3">
            <a:extLst>
              <a:ext uri="{FF2B5EF4-FFF2-40B4-BE49-F238E27FC236}">
                <a16:creationId xmlns:a16="http://schemas.microsoft.com/office/drawing/2014/main" id="{5387D94B-BAB1-6F70-24EF-68B85D9046D8}"/>
              </a:ext>
            </a:extLst>
          </p:cNvPr>
          <p:cNvSpPr txBox="1"/>
          <p:nvPr/>
        </p:nvSpPr>
        <p:spPr>
          <a:xfrm>
            <a:off x="551403" y="2338957"/>
            <a:ext cx="10107102"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000" b="1" dirty="0">
                <a:latin typeface="Times New Roman"/>
                <a:cs typeface="Times New Roman"/>
              </a:rPr>
              <a:t>Metriklerin Karşılaştırılması:</a:t>
            </a:r>
            <a:endParaRPr lang="tr-TR" dirty="0"/>
          </a:p>
          <a:p>
            <a:endParaRPr lang="tr-TR" sz="2000" b="1" dirty="0">
              <a:latin typeface="Times New Roman"/>
              <a:cs typeface="Times New Roman"/>
            </a:endParaRPr>
          </a:p>
          <a:p>
            <a:pPr marL="342900" indent="-342900">
              <a:buFont typeface="Arial"/>
              <a:buChar char="•"/>
            </a:pPr>
            <a:r>
              <a:rPr lang="tr-TR" sz="2000" dirty="0">
                <a:latin typeface="Times New Roman"/>
                <a:cs typeface="Times New Roman"/>
              </a:rPr>
              <a:t>YOLOv9, genel olarak </a:t>
            </a:r>
            <a:r>
              <a:rPr lang="tr-TR" sz="2000" dirty="0" err="1">
                <a:latin typeface="Times New Roman"/>
                <a:cs typeface="Times New Roman"/>
              </a:rPr>
              <a:t>mAP</a:t>
            </a:r>
            <a:r>
              <a:rPr lang="tr-TR" sz="2000" dirty="0">
                <a:latin typeface="Times New Roman"/>
                <a:cs typeface="Times New Roman"/>
              </a:rPr>
              <a:t> ve duyarlılık açısından YOLOv8’e göre biraz daha iyi performans sergilemektedir.</a:t>
            </a:r>
            <a:endParaRPr lang="tr-TR" dirty="0"/>
          </a:p>
          <a:p>
            <a:pPr marL="342900" indent="-342900">
              <a:buFont typeface="Arial"/>
              <a:buChar char="•"/>
            </a:pPr>
            <a:endParaRPr lang="tr-TR" sz="2000" dirty="0">
              <a:latin typeface="Times New Roman"/>
              <a:cs typeface="Times New Roman"/>
            </a:endParaRPr>
          </a:p>
          <a:p>
            <a:pPr marL="342900" indent="-342900">
              <a:buFont typeface="Arial"/>
              <a:buChar char="•"/>
            </a:pPr>
            <a:r>
              <a:rPr lang="tr-TR" sz="2000" dirty="0">
                <a:latin typeface="Times New Roman"/>
                <a:cs typeface="Times New Roman"/>
              </a:rPr>
              <a:t>YOLOv9, eğitimin başlarında YOLOv8'e göre biraz daha yüksek kesinlik ve duyarlılık değerlerine ulaşmaktadır.</a:t>
            </a:r>
            <a:endParaRPr lang="tr-TR" dirty="0"/>
          </a:p>
          <a:p>
            <a:endParaRPr lang="tr-TR" sz="2000" b="1" dirty="0">
              <a:latin typeface="Times New Roman"/>
              <a:cs typeface="Times New Roman"/>
            </a:endParaRPr>
          </a:p>
        </p:txBody>
      </p:sp>
      <p:sp>
        <p:nvSpPr>
          <p:cNvPr id="5" name="Metin kutusu 4">
            <a:extLst>
              <a:ext uri="{FF2B5EF4-FFF2-40B4-BE49-F238E27FC236}">
                <a16:creationId xmlns:a16="http://schemas.microsoft.com/office/drawing/2014/main" id="{720213E5-871A-535C-6AC9-914BA1E93BB3}"/>
              </a:ext>
            </a:extLst>
          </p:cNvPr>
          <p:cNvSpPr txBox="1"/>
          <p:nvPr/>
        </p:nvSpPr>
        <p:spPr>
          <a:xfrm>
            <a:off x="546764" y="1821247"/>
            <a:ext cx="43955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t>3.5 Deneysel Sonuçlar ve Karşılaştırma</a:t>
            </a:r>
          </a:p>
        </p:txBody>
      </p:sp>
    </p:spTree>
    <p:extLst>
      <p:ext uri="{BB962C8B-B14F-4D97-AF65-F5344CB8AC3E}">
        <p14:creationId xmlns:p14="http://schemas.microsoft.com/office/powerpoint/2010/main" val="947505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B43A42E-922A-D7BF-A2CB-37476557CBD1}"/>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7679EE4-89A1-8BEF-AE83-F37DA3CE0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94DBAF14-4FCB-A79B-9C27-1B5D6CA328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E5C1A2E4-4037-98D5-0BC7-6615ACE3A7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5C437D5-159C-2517-E62B-B2E90390B5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82F059-C3AB-F906-3017-8D32EE382A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5BB99E2-4C8F-EC28-322D-C2E42C4F75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75A7BD-AF05-AD7A-9963-62DD77AF66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5BBFCB6-F047-0AEB-F2C7-BBBAB6DE5D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1B30D31-4628-00B6-88DB-2F76E71DEC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444E999-BF66-B179-6EF0-C595BB4AC7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0D49FC6-F5EC-ACCD-A398-A2971698DC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F1774CF-8337-D4A6-065B-8316F340DB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9508C30-EBF9-7DA7-575E-4ED0058D9F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8F8714B-5319-AA2E-56DF-F08B41F80B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FFD8D5F-768D-AC60-40D6-E22FC6195D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256C65-6236-028D-657B-7335C5977A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10E2D5D-5111-5AFC-F92E-1D784F72D9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94CAE96-0199-9C48-1ACC-C67FD4C903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B62931-38DA-30C9-E6F3-CFD9AAEB5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7EC23DF-7E78-75C5-7A2C-DEC05E90B6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F6707F-F11E-7C7D-A65F-9AD1593141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C5EC736-B5B9-8155-7C17-1C69D22A6C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88D66F1-D557-F279-E457-4FFD7F2785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FE3E903-EBEE-4044-3F7C-1FCCE39722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DDA7BA0-7FB4-ED31-4006-A2B1114F4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5E778E1-8879-824D-FF5E-B4927B2F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DAAB8DD-20ED-9081-47DE-55D88DB4A4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19F3224-9A21-E554-F2AE-4A19556274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3EDD716-437C-6567-B63D-1622168F0C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04E5FE6-18D1-3B64-7E19-8B31A90D6E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3C697D4-C652-27D0-9589-1D670BA410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5097234-8D62-944C-ECA7-F3AD1EC333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07EF5E3-1FC4-5112-0AF8-C11663653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B8D94B27-7FF4-5EB2-3D2B-1DF61EB972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AC7D906E-B644-5EEE-FB9C-C5EFFA3717A7}"/>
              </a:ext>
            </a:extLst>
          </p:cNvPr>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F9B7F9C8-64FA-B9AB-6116-7A8D5C04B71A}"/>
              </a:ext>
            </a:extLst>
          </p:cNvPr>
          <p:cNvSpPr txBox="1"/>
          <p:nvPr/>
        </p:nvSpPr>
        <p:spPr>
          <a:xfrm>
            <a:off x="-850118" y="781957"/>
            <a:ext cx="12864539"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tr-TR" sz="2500" b="1" dirty="0">
                <a:ea typeface="+mn-lt"/>
                <a:cs typeface="+mn-lt"/>
              </a:rPr>
              <a:t>3. GEMİ TESPİTİ UYGULAMASINDA YOLOV8 VE YOLOV9 ALGORİTMALARININ PERFORMANS DEĞERLENDİRMESİ</a:t>
            </a:r>
            <a:endParaRPr lang="tr-TR" dirty="0"/>
          </a:p>
        </p:txBody>
      </p:sp>
      <p:sp>
        <p:nvSpPr>
          <p:cNvPr id="4" name="Metin kutusu 3">
            <a:extLst>
              <a:ext uri="{FF2B5EF4-FFF2-40B4-BE49-F238E27FC236}">
                <a16:creationId xmlns:a16="http://schemas.microsoft.com/office/drawing/2014/main" id="{EAEB5872-B106-2BE7-EF26-6C3DA3ED19F2}"/>
              </a:ext>
            </a:extLst>
          </p:cNvPr>
          <p:cNvSpPr txBox="1"/>
          <p:nvPr/>
        </p:nvSpPr>
        <p:spPr>
          <a:xfrm>
            <a:off x="551403" y="2338957"/>
            <a:ext cx="10107102"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000" dirty="0">
                <a:latin typeface="Times New Roman"/>
                <a:cs typeface="Times New Roman"/>
              </a:rPr>
              <a:t>Bu çalışmada, YOLOv8 ve YOLOv9 modellerinin uzaktan algılama görüntülerinde gemi tespiti performansı karşılaştırılmıştır.</a:t>
            </a:r>
            <a:endParaRPr lang="tr-TR" dirty="0"/>
          </a:p>
          <a:p>
            <a:endParaRPr lang="tr-TR" sz="2000" dirty="0">
              <a:latin typeface="Times New Roman"/>
              <a:cs typeface="Times New Roman"/>
            </a:endParaRPr>
          </a:p>
          <a:p>
            <a:r>
              <a:rPr lang="tr-TR" sz="2000" dirty="0">
                <a:latin typeface="Times New Roman"/>
                <a:cs typeface="Times New Roman"/>
              </a:rPr>
              <a:t>Gelecekteki çalışmalarda, sadece gemi türleri değil deniz araçlarının birçoğunu kapsayacak bir veri seti ile çalışılması planlanmaktadır.</a:t>
            </a:r>
            <a:endParaRPr lang="tr-TR" dirty="0"/>
          </a:p>
        </p:txBody>
      </p:sp>
      <p:sp>
        <p:nvSpPr>
          <p:cNvPr id="5" name="Metin kutusu 4">
            <a:extLst>
              <a:ext uri="{FF2B5EF4-FFF2-40B4-BE49-F238E27FC236}">
                <a16:creationId xmlns:a16="http://schemas.microsoft.com/office/drawing/2014/main" id="{B9820E25-5400-60B1-3F7B-9405C9E80A95}"/>
              </a:ext>
            </a:extLst>
          </p:cNvPr>
          <p:cNvSpPr txBox="1"/>
          <p:nvPr/>
        </p:nvSpPr>
        <p:spPr>
          <a:xfrm>
            <a:off x="546764" y="1821247"/>
            <a:ext cx="43955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t>3.6 Sonuç ve Öneriler</a:t>
            </a:r>
          </a:p>
        </p:txBody>
      </p:sp>
    </p:spTree>
    <p:extLst>
      <p:ext uri="{BB962C8B-B14F-4D97-AF65-F5344CB8AC3E}">
        <p14:creationId xmlns:p14="http://schemas.microsoft.com/office/powerpoint/2010/main" val="36420210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B30A5E44-8206-CC77-758D-808F992424D0}"/>
              </a:ext>
            </a:extLst>
          </p:cNvPr>
          <p:cNvSpPr txBox="1"/>
          <p:nvPr/>
        </p:nvSpPr>
        <p:spPr>
          <a:xfrm>
            <a:off x="722855" y="548014"/>
            <a:ext cx="10399212" cy="128035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tr-TR" sz="3600" b="1" dirty="0">
              <a:solidFill>
                <a:srgbClr val="111111"/>
              </a:solidFill>
              <a:latin typeface="Times New Roman"/>
              <a:ea typeface="+mn-lt"/>
              <a:cs typeface="+mn-lt"/>
            </a:endParaRPr>
          </a:p>
          <a:p>
            <a:endParaRPr lang="tr-TR" dirty="0">
              <a:solidFill>
                <a:srgbClr val="111111"/>
              </a:solidFill>
              <a:latin typeface="Times New Roman"/>
              <a:cs typeface="Times New Roman"/>
            </a:endParaRPr>
          </a:p>
          <a:p>
            <a:endParaRPr lang="tr-TR" b="1" dirty="0">
              <a:latin typeface="Times New Roman"/>
              <a:cs typeface="Times New Roman"/>
            </a:endParaRPr>
          </a:p>
          <a:p>
            <a:r>
              <a:rPr lang="tr-TR" sz="2800" b="1" dirty="0">
                <a:solidFill>
                  <a:srgbClr val="000000"/>
                </a:solidFill>
                <a:latin typeface="Times New Roman"/>
                <a:cs typeface="Times New Roman"/>
              </a:rPr>
              <a:t>Umut </a:t>
            </a:r>
            <a:r>
              <a:rPr lang="tr-TR" sz="2800" b="1" err="1">
                <a:solidFill>
                  <a:srgbClr val="000000"/>
                </a:solidFill>
                <a:latin typeface="Times New Roman"/>
                <a:cs typeface="Times New Roman"/>
              </a:rPr>
              <a:t>Sefkan</a:t>
            </a:r>
            <a:r>
              <a:rPr lang="tr-TR" sz="2800" b="1" dirty="0">
                <a:solidFill>
                  <a:srgbClr val="000000"/>
                </a:solidFill>
                <a:latin typeface="Times New Roman"/>
                <a:cs typeface="Times New Roman"/>
              </a:rPr>
              <a:t> SAK</a:t>
            </a:r>
          </a:p>
          <a:p>
            <a:endParaRPr lang="tr-TR" sz="2800" b="1" dirty="0">
              <a:solidFill>
                <a:srgbClr val="000000"/>
              </a:solidFill>
              <a:latin typeface="Times New Roman"/>
              <a:cs typeface="Times New Roman"/>
            </a:endParaRPr>
          </a:p>
          <a:p>
            <a:r>
              <a:rPr lang="tr-TR" sz="2800" b="1" dirty="0">
                <a:solidFill>
                  <a:srgbClr val="000000"/>
                </a:solidFill>
                <a:latin typeface="Times New Roman"/>
                <a:cs typeface="Times New Roman"/>
              </a:rPr>
              <a:t>Yazılım Mühendisliği</a:t>
            </a:r>
          </a:p>
          <a:p>
            <a:endParaRPr lang="tr-TR" sz="2800" b="1" dirty="0">
              <a:solidFill>
                <a:srgbClr val="000000"/>
              </a:solidFill>
              <a:latin typeface="Times New Roman"/>
              <a:cs typeface="Times New Roman"/>
            </a:endParaRPr>
          </a:p>
          <a:p>
            <a:r>
              <a:rPr lang="tr-TR" sz="2000" i="1" dirty="0">
                <a:solidFill>
                  <a:srgbClr val="000000"/>
                </a:solidFill>
                <a:latin typeface="Times New Roman"/>
                <a:cs typeface="Times New Roman"/>
              </a:rPr>
              <a:t>2024-2025 Bahar Dönemi</a:t>
            </a:r>
          </a:p>
          <a:p>
            <a:r>
              <a:rPr lang="tr-TR" sz="2800" i="1" dirty="0">
                <a:solidFill>
                  <a:srgbClr val="111111"/>
                </a:solidFill>
                <a:latin typeface="Times New Roman"/>
                <a:cs typeface="Times New Roman"/>
              </a:rPr>
              <a:t>Doç. Dr. Kazım HANBAY</a:t>
            </a:r>
            <a:endParaRPr lang="tr-TR">
              <a:latin typeface="Times New Roman"/>
              <a:cs typeface="Times New Roman"/>
            </a:endParaRPr>
          </a:p>
          <a:p>
            <a:pPr marL="285750" indent="-285750">
              <a:buFont typeface="Arial"/>
              <a:buChar char="•"/>
            </a:pPr>
            <a:endParaRPr lang="tr-TR" dirty="0">
              <a:solidFill>
                <a:srgbClr val="111111"/>
              </a:solidFill>
              <a:latin typeface="Times New Roman"/>
              <a:cs typeface="Times New Roman"/>
            </a:endParaRPr>
          </a:p>
          <a:p>
            <a:pPr marL="285750" indent="-285750">
              <a:buFont typeface="Arial"/>
              <a:buChar char="•"/>
            </a:pPr>
            <a:endParaRPr lang="tr-TR" b="1" dirty="0">
              <a:solidFill>
                <a:srgbClr val="111111"/>
              </a:solidFill>
              <a:latin typeface="Times New Roman"/>
              <a:cs typeface="Times New Roman"/>
            </a:endParaRPr>
          </a:p>
          <a:p>
            <a:endParaRPr lang="tr-TR" b="1" dirty="0">
              <a:solidFill>
                <a:srgbClr val="111111"/>
              </a:solidFill>
              <a:latin typeface="Times New Roman"/>
              <a:cs typeface="Times New Roman"/>
            </a:endParaRPr>
          </a:p>
          <a:p>
            <a:endParaRPr lang="tr-TR" dirty="0">
              <a:solidFill>
                <a:srgbClr val="111111"/>
              </a:solidFill>
              <a:latin typeface="Times New Roman"/>
              <a:cs typeface="Times New Roman"/>
            </a:endParaRPr>
          </a:p>
          <a:p>
            <a:pPr marL="285750" indent="-285750">
              <a:buFont typeface="Arial"/>
              <a:buChar char="•"/>
            </a:pPr>
            <a:endParaRPr lang="tr-TR" dirty="0">
              <a:solidFill>
                <a:srgbClr val="111111"/>
              </a:solidFill>
              <a:latin typeface="Times New Roman"/>
              <a:cs typeface="Times New Roman"/>
            </a:endParaRPr>
          </a:p>
          <a:p>
            <a:pPr marL="285750" indent="-285750">
              <a:buFont typeface="Arial"/>
              <a:buChar char="•"/>
            </a:pPr>
            <a:endParaRPr lang="tr-TR" dirty="0">
              <a:solidFill>
                <a:srgbClr val="111111"/>
              </a:solidFill>
              <a:latin typeface="Times New Roman"/>
              <a:cs typeface="Times New Roman"/>
            </a:endParaRPr>
          </a:p>
          <a:p>
            <a:endParaRPr lang="tr-TR" b="1" dirty="0">
              <a:solidFill>
                <a:srgbClr val="111111"/>
              </a:solidFill>
              <a:latin typeface="Times New Roman"/>
              <a:cs typeface="Times New Roman"/>
            </a:endParaRPr>
          </a:p>
          <a:p>
            <a:pPr marL="285750" indent="-285750">
              <a:spcBef>
                <a:spcPct val="0"/>
              </a:spcBef>
              <a:buFont typeface="Arial"/>
              <a:buChar char="•"/>
            </a:pPr>
            <a:endParaRPr lang="tr-TR" dirty="0">
              <a:solidFill>
                <a:srgbClr val="111111"/>
              </a:solidFill>
              <a:latin typeface="Times New Roman"/>
              <a:cs typeface="Times New Roman"/>
            </a:endParaRPr>
          </a:p>
          <a:p>
            <a:endParaRPr lang="tr-TR" dirty="0">
              <a:solidFill>
                <a:srgbClr val="111111"/>
              </a:solidFill>
              <a:latin typeface="Times New Roman"/>
              <a:cs typeface="Times New Roman"/>
            </a:endParaRPr>
          </a:p>
          <a:p>
            <a:endParaRPr lang="tr-TR" dirty="0">
              <a:solidFill>
                <a:srgbClr val="111111"/>
              </a:solidFill>
              <a:latin typeface="Times New Roman"/>
              <a:cs typeface="Times New Roman"/>
            </a:endParaRPr>
          </a:p>
          <a:p>
            <a:br>
              <a:rPr lang="en-US" dirty="0"/>
            </a:br>
            <a:endParaRPr lang="en-US">
              <a:latin typeface="Times New Roman"/>
              <a:cs typeface="Times New Roman"/>
            </a:endParaRPr>
          </a:p>
          <a:p>
            <a:endParaRPr lang="tr-TR" b="1" dirty="0">
              <a:latin typeface="Times New Roman"/>
              <a:cs typeface="Arial"/>
            </a:endParaRPr>
          </a:p>
          <a:p>
            <a:endParaRPr lang="tr-TR" b="1" dirty="0">
              <a:latin typeface="Times New Roman"/>
              <a:cs typeface="Arial"/>
            </a:endParaRPr>
          </a:p>
          <a:p>
            <a:pPr marL="285750" indent="-285750">
              <a:buFont typeface="Arial"/>
              <a:buChar char="•"/>
            </a:pPr>
            <a:endParaRPr lang="tr-TR" b="1" dirty="0">
              <a:latin typeface="Times New Roman"/>
              <a:cs typeface="Arial"/>
            </a:endParaRPr>
          </a:p>
          <a:p>
            <a:pPr marL="285750" indent="-285750">
              <a:buFont typeface="Arial"/>
              <a:buChar char="•"/>
            </a:pPr>
            <a:endParaRPr lang="tr-TR" b="1" dirty="0">
              <a:latin typeface="Times New Roman"/>
              <a:cs typeface="Arial"/>
            </a:endParaRPr>
          </a:p>
          <a:p>
            <a:pPr marL="285750" indent="-285750">
              <a:buFont typeface="Arial"/>
              <a:buChar char="•"/>
            </a:pPr>
            <a:endParaRPr lang="tr-TR" dirty="0">
              <a:latin typeface="Times New Roman"/>
              <a:cs typeface="Arial"/>
            </a:endParaRPr>
          </a:p>
          <a:p>
            <a:pPr marL="285750" indent="-285750">
              <a:buFont typeface="Arial"/>
              <a:buChar char="•"/>
            </a:pPr>
            <a:endParaRPr lang="tr-TR" dirty="0">
              <a:latin typeface="Times New Roman"/>
              <a:cs typeface="Arial"/>
            </a:endParaRPr>
          </a:p>
          <a:p>
            <a:endParaRPr lang="tr-TR" dirty="0">
              <a:latin typeface="Times New Roman"/>
              <a:cs typeface="Arial"/>
            </a:endParaRPr>
          </a:p>
          <a:p>
            <a:endParaRPr lang="tr-TR" dirty="0">
              <a:latin typeface="Times New Roman"/>
              <a:cs typeface="Arial"/>
            </a:endParaRPr>
          </a:p>
          <a:p>
            <a:pPr marL="285750" indent="-285750">
              <a:buFont typeface="Arial"/>
              <a:buChar char="•"/>
            </a:pPr>
            <a:endParaRPr lang="tr-TR" dirty="0">
              <a:latin typeface="Times New Roman"/>
              <a:cs typeface="Arial"/>
            </a:endParaRPr>
          </a:p>
          <a:p>
            <a:pPr marL="285750" indent="-285750">
              <a:buFont typeface="Arial"/>
              <a:buChar char="•"/>
            </a:pPr>
            <a:endParaRPr lang="tr-TR" b="1" dirty="0">
              <a:latin typeface="Times New Roman"/>
              <a:cs typeface="Arial"/>
            </a:endParaRPr>
          </a:p>
          <a:p>
            <a:pPr marL="285750" indent="-285750">
              <a:buFont typeface="Arial"/>
              <a:buChar char="•"/>
            </a:pPr>
            <a:endParaRPr lang="tr-TR" dirty="0">
              <a:latin typeface="Times New Roman"/>
              <a:cs typeface="Arial"/>
            </a:endParaRPr>
          </a:p>
          <a:p>
            <a:pPr marL="285750" indent="-285750">
              <a:buFont typeface="Arial"/>
              <a:buChar char="•"/>
            </a:pPr>
            <a:endParaRPr lang="tr-TR" dirty="0">
              <a:latin typeface="Times New Roman"/>
              <a:cs typeface="Arial"/>
            </a:endParaRPr>
          </a:p>
          <a:p>
            <a:pPr marL="285750" indent="-285750">
              <a:buFont typeface="Arial"/>
              <a:buChar char="•"/>
            </a:pPr>
            <a:endParaRPr lang="tr-TR" dirty="0">
              <a:latin typeface="Times New Roman"/>
              <a:cs typeface="Arial"/>
            </a:endParaRPr>
          </a:p>
          <a:p>
            <a:pPr marL="285750" indent="-285750">
              <a:buFont typeface="Arial"/>
              <a:buChar char="•"/>
            </a:pPr>
            <a:endParaRPr lang="tr-TR" dirty="0">
              <a:latin typeface="Times New Roman"/>
              <a:cs typeface="Arial"/>
            </a:endParaRPr>
          </a:p>
          <a:p>
            <a:pPr marL="285750" indent="-285750">
              <a:buFont typeface="Arial"/>
              <a:buChar char="•"/>
            </a:pPr>
            <a:endParaRPr lang="tr-TR" dirty="0">
              <a:latin typeface="Times New Roman"/>
              <a:cs typeface="Arial"/>
            </a:endParaRPr>
          </a:p>
          <a:p>
            <a:pPr marL="285750" lvl="1" indent="-285750">
              <a:buFont typeface="Arial"/>
              <a:buChar char="•"/>
            </a:pPr>
            <a:endParaRPr lang="tr-TR" dirty="0">
              <a:latin typeface="Times New Roman"/>
              <a:cs typeface="Arial"/>
            </a:endParaRPr>
          </a:p>
          <a:p>
            <a:pPr marL="285750" indent="-285750">
              <a:buFont typeface="Arial"/>
              <a:buChar char="•"/>
            </a:pPr>
            <a:endParaRPr lang="tr-TR" dirty="0">
              <a:latin typeface="Times New Roman"/>
              <a:cs typeface="Arial"/>
            </a:endParaRPr>
          </a:p>
          <a:p>
            <a:pPr marL="285750" indent="-285750">
              <a:buFont typeface="Arial"/>
              <a:buChar char="•"/>
            </a:pPr>
            <a:endParaRPr lang="en-US" dirty="0">
              <a:latin typeface="Times New Roman"/>
              <a:cs typeface="Times New Roman"/>
            </a:endParaRPr>
          </a:p>
          <a:p>
            <a:pPr marL="571500" indent="-571500">
              <a:buFont typeface="Arial"/>
              <a:buChar char="•"/>
            </a:pPr>
            <a:endParaRPr lang="tr-TR" sz="3600" b="1" dirty="0">
              <a:latin typeface="Times New Roman"/>
              <a:cs typeface="Times New Roman"/>
            </a:endParaRPr>
          </a:p>
          <a:p>
            <a:endParaRPr lang="tr-TR" dirty="0">
              <a:latin typeface="Times New Roman"/>
              <a:cs typeface="Times New Roman"/>
            </a:endParaRPr>
          </a:p>
        </p:txBody>
      </p:sp>
    </p:spTree>
    <p:extLst>
      <p:ext uri="{BB962C8B-B14F-4D97-AF65-F5344CB8AC3E}">
        <p14:creationId xmlns:p14="http://schemas.microsoft.com/office/powerpoint/2010/main" val="3035443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E64F7B5-248E-3DF8-4485-495A719CEA2C}"/>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4662A0-DB0D-C78A-C453-634185B37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9BD77CB-8FAA-6779-E7A1-DED0496A53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8AE83111-86CB-D92D-D329-13B71B3C68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7208CEB-43F8-F526-D5FF-143A51F528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4E678A9-8122-D6DC-612D-9F2EA1198D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8B526AC-796B-3A1E-0928-7550C707CD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E8E8783-C5D5-9725-30B3-B5390DA409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D083B14-C89A-8BEA-8E62-67F14C317F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FB61D79-A009-0AB4-0B77-D027C922EB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500F2B2-7862-B225-A0C2-66D180F374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16CE439-F94D-A089-D4D5-BFDD4D5C8C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E07B0FA-C359-038D-DF10-0D4B12D85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8557F4A-6EF4-CB95-37B3-37DDA25341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C7BD03D-7574-A2FB-E5A3-0F1A81DD1D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CBB9A5F-75D6-AB12-CA82-351F17E0A0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9ABD8D4-170D-67F4-CED2-F3B3DDF05B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0B68994-2C28-14FA-2919-452DA44B88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04BDF02-8DB3-8A57-BC60-CEBCCC7EED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913CFEC-0F6A-189B-A588-7907677D94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028CAA-A3A9-1BFC-4B7E-21E5D47A8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B274F22-B4B8-ADBB-D516-91CAD01A15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EE62AF4-ACCC-D8B9-8653-336666FC1F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D6EFA07-1D58-5B96-C3C3-65DB1DE495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15C16F7-E642-C7FF-BF61-3A7B286B2D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08908DB-467D-68B1-5A12-EB0BEED3F2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5DCBDDA-DE07-3201-2CD3-125ADFB51A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F9B3EFA-032F-376A-1A85-F86B4086E1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E654727-22E4-9D5C-61A5-977B48B56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358E595-BD5D-5B3E-4951-00B52E3BAE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CE48497-0956-BE07-7E84-285968C66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9DE38A0-5CBA-A5EA-4376-4F4F38D857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71ED73D-76A6-8973-C036-7CD0C1A29A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B405264-1F3B-FEBF-CF01-6BA11AF937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768F15A6-7F14-AB2B-1A56-8D8CA7EF2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0495E118-5675-20E3-734F-7F9A461BE083}"/>
              </a:ext>
            </a:extLst>
          </p:cNvPr>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CB464B29-8655-B03F-57CA-6958213667B5}"/>
              </a:ext>
            </a:extLst>
          </p:cNvPr>
          <p:cNvSpPr txBox="1"/>
          <p:nvPr/>
        </p:nvSpPr>
        <p:spPr>
          <a:xfrm>
            <a:off x="1435882" y="781957"/>
            <a:ext cx="9328078"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lvl="3"/>
            <a:r>
              <a:rPr lang="tr-TR" sz="2500" b="1" dirty="0">
                <a:latin typeface="Times New Roman"/>
                <a:ea typeface="+mn-lt"/>
                <a:cs typeface="Times New Roman"/>
              </a:rPr>
              <a:t>Gelişmiş Deniz Gözlemi: SAR Tabanlı Gemi Tespiti için CNN Algoritmalarının Kullanımı</a:t>
            </a:r>
            <a:endParaRPr lang="tr-TR" sz="2500" dirty="0">
              <a:latin typeface="Grandview"/>
              <a:cs typeface="Times New Roman"/>
            </a:endParaRPr>
          </a:p>
        </p:txBody>
      </p:sp>
      <p:pic>
        <p:nvPicPr>
          <p:cNvPr id="5" name="Resim 4" descr="daire, kırpıntı çizim, grafik, logo içeren bir resim&#10;&#10;Yapay zeka tarafından oluşturulan içerik yanlış olabilir.">
            <a:extLst>
              <a:ext uri="{FF2B5EF4-FFF2-40B4-BE49-F238E27FC236}">
                <a16:creationId xmlns:a16="http://schemas.microsoft.com/office/drawing/2014/main" id="{8FC7CD36-9239-8F19-A12C-F89DED0AF0C5}"/>
              </a:ext>
            </a:extLst>
          </p:cNvPr>
          <p:cNvPicPr>
            <a:picLocks noChangeAspect="1"/>
          </p:cNvPicPr>
          <p:nvPr/>
        </p:nvPicPr>
        <p:blipFill>
          <a:blip r:embed="rId2"/>
          <a:stretch>
            <a:fillRect/>
          </a:stretch>
        </p:blipFill>
        <p:spPr>
          <a:xfrm>
            <a:off x="4038600" y="2104292"/>
            <a:ext cx="3636108" cy="3636108"/>
          </a:xfrm>
          <a:prstGeom prst="rect">
            <a:avLst/>
          </a:prstGeom>
        </p:spPr>
      </p:pic>
    </p:spTree>
    <p:extLst>
      <p:ext uri="{BB962C8B-B14F-4D97-AF65-F5344CB8AC3E}">
        <p14:creationId xmlns:p14="http://schemas.microsoft.com/office/powerpoint/2010/main" val="391811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445581-1BF7-E890-2995-EC65F6BEA4CE}"/>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EE01D77-5CA0-4EFE-8572-004B84899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F6A2F30-1DD0-5611-BFAC-B747DA1402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066D122D-6018-53C0-2F39-DB6E6B189C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A8C5B66-5335-3AE6-A880-728F8D7161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7B2E335-AA2D-ABBD-6F2C-DFB31C1BB0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95C96F3-7298-79A4-AD72-CEE637D3A0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84D09E7-925E-D527-5EC6-43B1BADC14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9065846-927E-E124-21F0-42920825ED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E8F8617-1CB8-BF7D-3831-E78B15F905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D2B66C0-696C-9F50-CD5D-20D1EFF17E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3662B78-DFC4-F402-D86F-1979CE6986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C660BE5-0888-8954-6639-9B82D1489D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36EAF5D-345A-2234-2588-A9A760A563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D048BBA-61C2-E2D0-F7E5-FAD47A607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9715702-3496-2A3A-610C-3011D3FC07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FB96436-EDD1-A83F-7013-A0342D2C6D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37537C6-13CF-A24C-3F3F-1CA9ABE5BF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0F362A3-33D7-FBB2-D6C1-BCE45EF123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EE3ADAB-96E5-6706-D04D-274B0467A7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3C84BC0-DD63-93CC-07CF-A0C1B67B2C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B8975DE-6526-6E3F-4E97-D29C2A9FC9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6CF41DE-ABFC-84F5-86C5-0E48E81F7E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2E786EF-DADD-D544-9C13-D8AC96285F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7F30901-0080-F8EB-8B25-65DDC48E55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8691C32-5267-6B42-64C2-432F96BE1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3FDA02D-42F8-B835-C993-704FBB8C3A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7EA7E80-7410-413F-BDA6-4F50B92096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DF02E5E-F4C7-C03E-9848-E259DF40D4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2FA64F5-240F-6404-75D0-E4ACD6935C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E2E6DA4-23B2-85A4-E3FD-061F083E50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FB91DCF-76CB-0D0A-A597-E85508A3F8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F72ABEA-CF1B-BABC-C5F0-C3CEC17A1F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36B82CC-EFD1-68DE-D024-66561ADEE9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16703B5D-71B5-22FC-1262-9237501C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DDFB19C6-E78C-57B9-A516-928BEC64C351}"/>
              </a:ext>
            </a:extLst>
          </p:cNvPr>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E17C8EC1-54FB-E85A-7F33-D543AB52293E}"/>
              </a:ext>
            </a:extLst>
          </p:cNvPr>
          <p:cNvSpPr txBox="1"/>
          <p:nvPr/>
        </p:nvSpPr>
        <p:spPr>
          <a:xfrm>
            <a:off x="-850118" y="781957"/>
            <a:ext cx="12864539"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tr-TR" sz="2500" b="1" dirty="0"/>
              <a:t>1. </a:t>
            </a:r>
            <a:r>
              <a:rPr lang="tr-TR" sz="2500" b="1" dirty="0">
                <a:ea typeface="+mn-lt"/>
                <a:cs typeface="+mn-lt"/>
              </a:rPr>
              <a:t>Gelişmiş Deniz Gözlemi: SAR Tabanlı Gemi Tespiti için CNN Algoritmalarının Kullanımı </a:t>
            </a:r>
            <a:endParaRPr lang="tr-TR" sz="2500" b="1" dirty="0"/>
          </a:p>
        </p:txBody>
      </p:sp>
      <p:sp>
        <p:nvSpPr>
          <p:cNvPr id="4" name="Metin kutusu 3">
            <a:extLst>
              <a:ext uri="{FF2B5EF4-FFF2-40B4-BE49-F238E27FC236}">
                <a16:creationId xmlns:a16="http://schemas.microsoft.com/office/drawing/2014/main" id="{E399D1AA-B8D8-BFE6-A486-A023C0D3FE68}"/>
              </a:ext>
            </a:extLst>
          </p:cNvPr>
          <p:cNvSpPr txBox="1"/>
          <p:nvPr/>
        </p:nvSpPr>
        <p:spPr>
          <a:xfrm>
            <a:off x="551403" y="2338957"/>
            <a:ext cx="10917948"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000" dirty="0">
                <a:ea typeface="+mn-lt"/>
                <a:cs typeface="+mn-lt"/>
              </a:rPr>
              <a:t>Gemi tespiti, deniz güvenliği, kaçakçılık, çevresel izleme, arama kurtarma operasyonları ve </a:t>
            </a:r>
            <a:r>
              <a:rPr lang="tr-TR" sz="2000" dirty="0">
                <a:latin typeface="Times New Roman"/>
                <a:ea typeface="+mn-lt"/>
                <a:cs typeface="+mn-lt"/>
              </a:rPr>
              <a:t>deniz trafiği yönetimi gibi birçok alanda büyük önem taşımaktadır. Geleneksel yöntemler, genellikle insan müdahalesine dayalı olup, zaman alıcı ve maliyetli olabilir. Günümüzde, uydu tabanlı görüntüleme teknolojileri ve yapay zeka algoritmaları, gemi tespiti sürecini hızlandırmakta ve doğruluğu artırmaktadır.</a:t>
            </a:r>
            <a:endParaRPr lang="tr-TR" sz="2000" dirty="0">
              <a:latin typeface="Times New Roman"/>
            </a:endParaRPr>
          </a:p>
          <a:p>
            <a:endParaRPr lang="tr-TR" sz="2000" dirty="0">
              <a:latin typeface="Times New Roman"/>
              <a:ea typeface="+mn-lt"/>
              <a:cs typeface="+mn-lt"/>
            </a:endParaRPr>
          </a:p>
          <a:p>
            <a:r>
              <a:rPr lang="tr-TR" sz="2000" dirty="0">
                <a:latin typeface="Times New Roman"/>
                <a:ea typeface="+mn-lt"/>
                <a:cs typeface="+mn-lt"/>
              </a:rPr>
              <a:t>Bu çalışmada, Avrupa Uzay Ajansı (ESA) tarafından işletilen Sentinel-1 uydusunun sağladığı Sentetik Açıklıklı Radar (SAR) görüntülerinin kullanımı ve </a:t>
            </a:r>
            <a:r>
              <a:rPr lang="tr-TR" sz="2000" dirty="0" err="1">
                <a:latin typeface="Times New Roman"/>
                <a:ea typeface="+mn-lt"/>
                <a:cs typeface="+mn-lt"/>
              </a:rPr>
              <a:t>Faster</a:t>
            </a:r>
            <a:r>
              <a:rPr lang="tr-TR" sz="2000" dirty="0">
                <a:latin typeface="Times New Roman"/>
                <a:ea typeface="+mn-lt"/>
                <a:cs typeface="+mn-lt"/>
              </a:rPr>
              <a:t> R-CNN algoritmasının gemi tespiti üzerindeki performansı incelenmiştir.</a:t>
            </a:r>
            <a:endParaRPr lang="tr-TR" dirty="0">
              <a:latin typeface="Times New Roman"/>
            </a:endParaRPr>
          </a:p>
          <a:p>
            <a:endParaRPr lang="tr-TR" sz="2000" dirty="0">
              <a:latin typeface="Grandview"/>
              <a:cs typeface="Times New Roman"/>
            </a:endParaRPr>
          </a:p>
        </p:txBody>
      </p:sp>
      <p:sp>
        <p:nvSpPr>
          <p:cNvPr id="5" name="Metin kutusu 4">
            <a:extLst>
              <a:ext uri="{FF2B5EF4-FFF2-40B4-BE49-F238E27FC236}">
                <a16:creationId xmlns:a16="http://schemas.microsoft.com/office/drawing/2014/main" id="{B86AFDB6-18C7-9189-1993-5D64714E225A}"/>
              </a:ext>
            </a:extLst>
          </p:cNvPr>
          <p:cNvSpPr txBox="1"/>
          <p:nvPr/>
        </p:nvSpPr>
        <p:spPr>
          <a:xfrm>
            <a:off x="546764" y="1840785"/>
            <a:ext cx="38680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t>1.1 Problem Tanımı</a:t>
            </a:r>
          </a:p>
        </p:txBody>
      </p:sp>
    </p:spTree>
    <p:extLst>
      <p:ext uri="{BB962C8B-B14F-4D97-AF65-F5344CB8AC3E}">
        <p14:creationId xmlns:p14="http://schemas.microsoft.com/office/powerpoint/2010/main" val="742424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5323EDF-D54C-1FF9-A4EE-2AE26D6EC442}"/>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7654D0A-C38E-854B-DA25-428649C2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9683A4C-C826-92E3-941D-385D31F40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8BDBB7BD-A455-63BC-B062-C893D5A761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E249FCB-FCCD-B8D5-217C-60B6C245E6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C166D75-5B6A-FE76-3EF6-9B1040F143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6BEFF7-0C9A-A23B-E5C6-311392FD7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CF47AD2-6EDC-1722-6C78-239203E035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BAEA0AC-64C3-6329-9C86-76AB9E08AD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6417262-4B5A-ED83-AC76-1F12BF3B20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2B20802-DB30-C7FE-5CE9-524BC60BE3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6B5B75F-7B0D-06C5-BC31-773CD5041A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063AA4A-7378-0784-ADE6-EA09A75E6F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80BFE03-777A-DEA4-8B82-AE0855E1A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3F48972-67F1-4879-B634-A5EFC9451E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ED979B1-CFB7-6A07-4736-21AF80C2F4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D572AF-902D-2A5A-7183-5E5D09835D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05CA0E-472E-F660-AAF9-C46ADAC32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E88A5B9-6AB6-AC0C-37D9-BD8F66D21D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D58021D-9780-3FDD-84C6-5B2191DB3C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E5F71F3-4B15-E559-DF9E-82B4D4DFB9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B5DC8DA-ADAC-CCF7-ECB8-BAEBACECAE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84BE908-D735-7438-5BA5-087F26F215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671C3BA-0FDC-481E-BE96-BF28358DDA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8ED33AB-EFE3-9A9F-55A3-3AFB93443B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9DE22F1-3C06-DB81-3739-7103A8D2B7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25DA430-01E0-20B3-EE3E-4BE9A5BFF6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5E2E591-75B5-5CC4-9360-558E1D8596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7CF770-DF26-ECF9-1EC4-713D435756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A0C032B-C9B9-0281-FFB8-E02D5A62FA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713122E-ED6B-EE17-2922-C8E3290940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5A58F10-A37A-2B50-B387-23AA6EE2C8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F68DA93-05F5-7EB1-052A-3EF6875FE3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D9D4699-47F2-BF46-3DCA-84026A5BE2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D70DF30D-5615-6934-57B8-E607D244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18D4F0DE-6D1A-AFFE-27F4-68A199CD7AC5}"/>
              </a:ext>
            </a:extLst>
          </p:cNvPr>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C6525666-4087-41B4-1DBF-A6CE03287424}"/>
              </a:ext>
            </a:extLst>
          </p:cNvPr>
          <p:cNvSpPr txBox="1"/>
          <p:nvPr/>
        </p:nvSpPr>
        <p:spPr>
          <a:xfrm>
            <a:off x="-850118" y="781957"/>
            <a:ext cx="12864539"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tr-TR" sz="2500" b="1" dirty="0"/>
              <a:t>1. </a:t>
            </a:r>
            <a:r>
              <a:rPr lang="tr-TR" sz="2500" b="1" dirty="0">
                <a:ea typeface="+mn-lt"/>
                <a:cs typeface="+mn-lt"/>
              </a:rPr>
              <a:t>Gelişmiş Deniz Gözlemi: SAR Tabanlı Gemi Tespiti için CNN Algoritmalarının Kullanımı </a:t>
            </a:r>
            <a:endParaRPr lang="tr-TR" sz="2500" b="1" dirty="0"/>
          </a:p>
        </p:txBody>
      </p:sp>
      <p:sp>
        <p:nvSpPr>
          <p:cNvPr id="4" name="Metin kutusu 3">
            <a:extLst>
              <a:ext uri="{FF2B5EF4-FFF2-40B4-BE49-F238E27FC236}">
                <a16:creationId xmlns:a16="http://schemas.microsoft.com/office/drawing/2014/main" id="{AE11173A-EB48-E7CF-1085-8AA459F64CA4}"/>
              </a:ext>
            </a:extLst>
          </p:cNvPr>
          <p:cNvSpPr txBox="1"/>
          <p:nvPr/>
        </p:nvSpPr>
        <p:spPr>
          <a:xfrm>
            <a:off x="551403" y="2338957"/>
            <a:ext cx="10917948"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000" b="1" dirty="0">
                <a:latin typeface="Times New Roman"/>
                <a:ea typeface="+mn-lt"/>
                <a:cs typeface="+mn-lt"/>
              </a:rPr>
              <a:t>Çalışma Alanı:</a:t>
            </a:r>
            <a:endParaRPr lang="tr-TR" sz="2000" b="1" dirty="0">
              <a:latin typeface="Times New Roman"/>
              <a:ea typeface="+mn-lt"/>
              <a:cs typeface="Times New Roman"/>
            </a:endParaRPr>
          </a:p>
          <a:p>
            <a:r>
              <a:rPr lang="tr-TR" sz="2000" dirty="0">
                <a:latin typeface="Times New Roman"/>
                <a:ea typeface="+mn-lt"/>
                <a:cs typeface="Times New Roman"/>
              </a:rPr>
              <a:t>Bu çalışmada, Türkiye'nin en büyük limanlarından biri olan Mersin Limanı çalışma alanı olarak seçilmiştir. Mersin Limanı, yüksek gemi trafiği, farklı boyutlardaki gemilerin sıkça giriş çıkış yapması ve stratejik konumu nedeniyle gemi tespit algoritmalarının doğruluğunu test etmek için ideal bir bölge olarak değerlendirilmiştir.</a:t>
            </a:r>
            <a:endParaRPr lang="tr-TR" dirty="0"/>
          </a:p>
          <a:p>
            <a:endParaRPr lang="tr-TR" sz="2000" dirty="0">
              <a:latin typeface="Times New Roman"/>
              <a:cs typeface="Times New Roman"/>
            </a:endParaRPr>
          </a:p>
        </p:txBody>
      </p:sp>
      <p:sp>
        <p:nvSpPr>
          <p:cNvPr id="5" name="Metin kutusu 4">
            <a:extLst>
              <a:ext uri="{FF2B5EF4-FFF2-40B4-BE49-F238E27FC236}">
                <a16:creationId xmlns:a16="http://schemas.microsoft.com/office/drawing/2014/main" id="{CF9B0DAF-F352-C0B3-8BBD-88B875F6F423}"/>
              </a:ext>
            </a:extLst>
          </p:cNvPr>
          <p:cNvSpPr txBox="1"/>
          <p:nvPr/>
        </p:nvSpPr>
        <p:spPr>
          <a:xfrm>
            <a:off x="546764" y="1840785"/>
            <a:ext cx="38680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t>1.2 Materyal ve Yöntem</a:t>
            </a:r>
          </a:p>
        </p:txBody>
      </p:sp>
      <p:pic>
        <p:nvPicPr>
          <p:cNvPr id="6" name="Resim 5" descr="metin, harita, diyagram, ekran görüntüsü içeren bir resim&#10;&#10;Yapay zeka tarafından oluşturulan içerik yanlış olabilir.">
            <a:extLst>
              <a:ext uri="{FF2B5EF4-FFF2-40B4-BE49-F238E27FC236}">
                <a16:creationId xmlns:a16="http://schemas.microsoft.com/office/drawing/2014/main" id="{A359AA2A-FDCE-C92B-0006-0CD7633CD2C9}"/>
              </a:ext>
            </a:extLst>
          </p:cNvPr>
          <p:cNvPicPr>
            <a:picLocks noChangeAspect="1"/>
          </p:cNvPicPr>
          <p:nvPr/>
        </p:nvPicPr>
        <p:blipFill>
          <a:blip r:embed="rId2"/>
          <a:stretch>
            <a:fillRect/>
          </a:stretch>
        </p:blipFill>
        <p:spPr>
          <a:xfrm>
            <a:off x="3751019" y="3690450"/>
            <a:ext cx="4025656" cy="2857256"/>
          </a:xfrm>
          <a:prstGeom prst="rect">
            <a:avLst/>
          </a:prstGeom>
        </p:spPr>
      </p:pic>
    </p:spTree>
    <p:extLst>
      <p:ext uri="{BB962C8B-B14F-4D97-AF65-F5344CB8AC3E}">
        <p14:creationId xmlns:p14="http://schemas.microsoft.com/office/powerpoint/2010/main" val="625471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4A5FFEC-4A21-7819-59F3-C01C7071135F}"/>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AADFF14-A68F-E239-FB42-26951FFE60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9AB5FE7-5E40-3B05-401B-70AF06947D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A0981A66-2863-D535-1372-905E483F2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FC32D70-B8AA-407C-AAD1-F8B78B011E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5D36DE-AF73-136C-3741-94F95462F9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12D2375-D4E3-E78A-FBB9-9B0186741D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D4C17F8-73D3-D441-8166-2CFD0B3111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69EDE8B-E3FA-2F80-720F-39FAE056B5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80F8C96-B636-9E8E-DDE9-2453B72E5A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F5E76D-B7DF-512D-62B0-3B01814AB3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7B1376-8221-42B1-39E3-78EA05F720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DBDDA87-BD9D-62EC-0EE9-34F9347C30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71C8F8A-2D98-EAEF-FA8D-8C794A120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C6858D3-0753-6482-C239-1D62550D7A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948E179-25BF-AE0B-4E56-A11A3AA2A7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14FCC1D-6076-EC0B-F87E-D051DB2205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6B7C5DB-664B-C9D2-4A77-33D71FB35F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B85E9B4-226F-E831-BD36-09B48C3C5E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295034F-ECA0-14BA-5342-FFA26CA479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DD4D8FE-9A66-235B-15C2-F9189F4175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2B3E7CF-F5A9-ED1C-60E2-0079AE1F24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47E00E4-3E0A-5F85-15DB-03D1409A9C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5675D9C-FA59-28DB-7731-5B243410E7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38F0C1-EEC4-D09B-A49A-75A9AEF2AC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B8EFD5B-578C-AB70-1D07-4A3F212A6F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ED42F85-9958-6E9F-868E-C3407B495B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7F0C323-4598-7B11-0E00-BCD2FD9036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B2B5BDF-48A1-4590-52C4-3931F0E05D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0BB62B0-D592-6B7A-FD7E-638314F184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87C5649-B31B-BA51-FADD-F43E28A158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1815CE2-44C5-68F3-EEFF-FDAD0EBC90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A5A124B-0A30-6A4B-F0AF-274CC371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E351AE2-9896-C10B-FC64-380263A7C9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8F3F61D4-3DEA-2F56-A25B-E6FCEF16B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747D13C7-CECB-2AD0-6D04-2998B751B300}"/>
              </a:ext>
            </a:extLst>
          </p:cNvPr>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44589DAE-2FAE-F91B-2523-3729A691AF59}"/>
              </a:ext>
            </a:extLst>
          </p:cNvPr>
          <p:cNvSpPr txBox="1"/>
          <p:nvPr/>
        </p:nvSpPr>
        <p:spPr>
          <a:xfrm>
            <a:off x="-850118" y="781957"/>
            <a:ext cx="12864539"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tr-TR" sz="2500" b="1" dirty="0"/>
              <a:t>1. </a:t>
            </a:r>
            <a:r>
              <a:rPr lang="tr-TR" sz="2500" b="1" dirty="0">
                <a:ea typeface="+mn-lt"/>
                <a:cs typeface="+mn-lt"/>
              </a:rPr>
              <a:t>Gelişmiş Deniz Gözlemi: SAR Tabanlı Gemi Tespiti için CNN Algoritmalarının Kullanımı </a:t>
            </a:r>
            <a:endParaRPr lang="tr-TR" sz="2500" b="1" dirty="0"/>
          </a:p>
        </p:txBody>
      </p:sp>
      <p:sp>
        <p:nvSpPr>
          <p:cNvPr id="4" name="Metin kutusu 3">
            <a:extLst>
              <a:ext uri="{FF2B5EF4-FFF2-40B4-BE49-F238E27FC236}">
                <a16:creationId xmlns:a16="http://schemas.microsoft.com/office/drawing/2014/main" id="{35414544-E75A-D0D5-9816-098BB1DF5991}"/>
              </a:ext>
            </a:extLst>
          </p:cNvPr>
          <p:cNvSpPr txBox="1"/>
          <p:nvPr/>
        </p:nvSpPr>
        <p:spPr>
          <a:xfrm>
            <a:off x="551403" y="2338957"/>
            <a:ext cx="10917948"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000" b="1" dirty="0">
                <a:latin typeface="Times New Roman"/>
                <a:cs typeface="Times New Roman"/>
              </a:rPr>
              <a:t>Sentinel-1 Uydu Verileri:</a:t>
            </a:r>
            <a:endParaRPr lang="tr-TR" dirty="0"/>
          </a:p>
          <a:p>
            <a:endParaRPr lang="tr-TR" sz="2000" b="1" dirty="0">
              <a:latin typeface="Times New Roman"/>
              <a:ea typeface="+mn-lt"/>
              <a:cs typeface="Times New Roman"/>
            </a:endParaRPr>
          </a:p>
          <a:p>
            <a:pPr marL="342900" indent="-342900">
              <a:buFont typeface="Arial"/>
              <a:buChar char="•"/>
            </a:pPr>
            <a:r>
              <a:rPr lang="tr-TR" sz="2000" dirty="0">
                <a:latin typeface="Times New Roman"/>
                <a:ea typeface="+mn-lt"/>
                <a:cs typeface="Times New Roman"/>
              </a:rPr>
              <a:t>Sentinel-1, C-bandı radar sinyalleri ile gün ışığına ve hava koşullarına bağlı olmadan sürekli görüntüleme yapabilen bir uydu sistemidir.</a:t>
            </a:r>
            <a:endParaRPr lang="tr-TR" dirty="0"/>
          </a:p>
          <a:p>
            <a:endParaRPr lang="tr-TR" sz="2000" dirty="0">
              <a:latin typeface="Times New Roman"/>
              <a:ea typeface="+mn-lt"/>
              <a:cs typeface="Times New Roman"/>
            </a:endParaRPr>
          </a:p>
          <a:p>
            <a:pPr marL="342900" indent="-342900">
              <a:buFont typeface="Arial"/>
              <a:buChar char="•"/>
            </a:pPr>
            <a:r>
              <a:rPr lang="tr-TR" sz="2000" dirty="0">
                <a:latin typeface="Times New Roman"/>
                <a:ea typeface="+mn-lt"/>
                <a:cs typeface="Times New Roman"/>
              </a:rPr>
              <a:t>Çalışmada kullanılan görüntüler, yüksek </a:t>
            </a:r>
            <a:r>
              <a:rPr lang="tr-TR" sz="2000" err="1">
                <a:latin typeface="Times New Roman"/>
                <a:ea typeface="+mn-lt"/>
                <a:cs typeface="Times New Roman"/>
              </a:rPr>
              <a:t>mekansal</a:t>
            </a:r>
            <a:r>
              <a:rPr lang="tr-TR" sz="2000" dirty="0">
                <a:latin typeface="Times New Roman"/>
                <a:ea typeface="+mn-lt"/>
                <a:cs typeface="Times New Roman"/>
              </a:rPr>
              <a:t> çözünürlüğe sahip SAR (Sentetik Açıklıklı Radar) verileridir.</a:t>
            </a:r>
            <a:endParaRPr lang="tr-TR" dirty="0"/>
          </a:p>
          <a:p>
            <a:endParaRPr lang="tr-TR" sz="2000" dirty="0">
              <a:latin typeface="Times New Roman"/>
              <a:ea typeface="+mn-lt"/>
              <a:cs typeface="Times New Roman"/>
            </a:endParaRPr>
          </a:p>
          <a:p>
            <a:pPr marL="342900" indent="-342900">
              <a:buFont typeface="Arial"/>
              <a:buChar char="•"/>
            </a:pPr>
            <a:r>
              <a:rPr lang="tr-TR" sz="2000" dirty="0">
                <a:latin typeface="Times New Roman"/>
                <a:ea typeface="+mn-lt"/>
                <a:cs typeface="Times New Roman"/>
              </a:rPr>
              <a:t>Radar görüntüleri, optik sensörlerden bağımsız olarak çalıştığı için gece ve bulutlu hava koşullarında da güvenilir veri sağlamaktadır.</a:t>
            </a:r>
            <a:endParaRPr lang="tr-TR" dirty="0"/>
          </a:p>
          <a:p>
            <a:endParaRPr lang="tr-TR" sz="2000" b="1" dirty="0">
              <a:latin typeface="Times New Roman"/>
              <a:cs typeface="Times New Roman"/>
            </a:endParaRPr>
          </a:p>
        </p:txBody>
      </p:sp>
      <p:sp>
        <p:nvSpPr>
          <p:cNvPr id="5" name="Metin kutusu 4">
            <a:extLst>
              <a:ext uri="{FF2B5EF4-FFF2-40B4-BE49-F238E27FC236}">
                <a16:creationId xmlns:a16="http://schemas.microsoft.com/office/drawing/2014/main" id="{775855B5-B4F3-B8F2-F4FB-2B2EE9F7E627}"/>
              </a:ext>
            </a:extLst>
          </p:cNvPr>
          <p:cNvSpPr txBox="1"/>
          <p:nvPr/>
        </p:nvSpPr>
        <p:spPr>
          <a:xfrm>
            <a:off x="546764" y="1840785"/>
            <a:ext cx="38680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t>1.3 Kullanılan Veriler ve Yöntemler</a:t>
            </a:r>
          </a:p>
        </p:txBody>
      </p:sp>
    </p:spTree>
    <p:extLst>
      <p:ext uri="{BB962C8B-B14F-4D97-AF65-F5344CB8AC3E}">
        <p14:creationId xmlns:p14="http://schemas.microsoft.com/office/powerpoint/2010/main" val="610115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19728A4-99F2-A559-0A1B-BAD2F464B57F}"/>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BB04E7-3362-9765-5A22-735AFD30E6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8743FEA4-7156-FD90-DA12-989BCCC36B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36F73473-4DC1-3510-C367-0169E4F0D8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25FE2E2-9512-98D7-5004-F6FEFF5E76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0136628-7D35-222F-066B-602F9CED5E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B8F1C17-3F6F-9038-F49C-BD6E69588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3ABD940-424B-2EB2-EBB2-DDC7EBD8C0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38D6421-4682-91AA-2EBB-F3ADC0C798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584B48B-CD6F-C65B-1B46-B78ADB801E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B2EA8E6-9E25-8AA7-9F4B-44B5F12869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DE37900-541F-C260-4988-642ECF6E20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986A731-9D97-3F3D-3030-0E285B4C31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4CF4851-77B2-174E-91F6-2EC1791963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2EB0733-1C18-E4EA-0342-D8DE28B30A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F42CDD8-0909-5CB1-7DE2-D298DEC6E5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9F5BF41-BF63-B853-52E1-D63713793B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35EDCEE-8EA0-5664-C378-1B12F1E653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73D88F9-C7EA-5FBA-C5C2-F42908141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234A446-BC3F-3707-E1B9-4A81F20CA3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A1E5DC2-7B90-D9BA-7D64-BDFDFEA7C1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9CEE4F7-FFFC-07C9-E411-4EA1771AD9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B5E60CA-01AE-F743-91A9-29A324DF94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E937FC6-02BD-A17F-7511-8BD61FFF0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D6075E6-994F-824D-46E1-ED1C96B3E9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F0FBCA1-4DF1-9EB3-7AEE-3DFFD9BDDE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C6FB40E-F457-FA5B-9BC2-ABA3A08620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E9E9B3B-C6BA-E939-A8E9-C070AD9B60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7ADF960-47EB-1800-7BEF-32A5D98AEB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273FB85-AB6F-AD29-1198-71E9EF5951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2819E8C-A930-500F-23CD-8598361E80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47C3391-5710-CBF0-05A7-CDF3A826A7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D82474F-5B88-441A-4BD8-779E54BE7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3C79B22-C2C6-315F-59F0-1F5E376719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8EF4CBAF-AA60-3C6A-3B48-1009B07A4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CF2BDB69-3E91-5BAE-ACF2-45408D499C2C}"/>
              </a:ext>
            </a:extLst>
          </p:cNvPr>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20E3C640-EC43-9D6D-FC04-D3A53F402F55}"/>
              </a:ext>
            </a:extLst>
          </p:cNvPr>
          <p:cNvSpPr txBox="1"/>
          <p:nvPr/>
        </p:nvSpPr>
        <p:spPr>
          <a:xfrm>
            <a:off x="-850118" y="781957"/>
            <a:ext cx="12864539"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tr-TR" sz="2500" b="1" dirty="0"/>
              <a:t>1. </a:t>
            </a:r>
            <a:r>
              <a:rPr lang="tr-TR" sz="2500" b="1" dirty="0">
                <a:ea typeface="+mn-lt"/>
                <a:cs typeface="+mn-lt"/>
              </a:rPr>
              <a:t>Gelişmiş Deniz Gözlemi: SAR Tabanlı Gemi Tespiti için CNN Algoritmalarının Kullanımı </a:t>
            </a:r>
            <a:endParaRPr lang="tr-TR" sz="2500" b="1" dirty="0"/>
          </a:p>
        </p:txBody>
      </p:sp>
      <p:sp>
        <p:nvSpPr>
          <p:cNvPr id="4" name="Metin kutusu 3">
            <a:extLst>
              <a:ext uri="{FF2B5EF4-FFF2-40B4-BE49-F238E27FC236}">
                <a16:creationId xmlns:a16="http://schemas.microsoft.com/office/drawing/2014/main" id="{DDEB9C4F-3A59-5AB4-A0EB-2020ABCBC50A}"/>
              </a:ext>
            </a:extLst>
          </p:cNvPr>
          <p:cNvSpPr txBox="1"/>
          <p:nvPr/>
        </p:nvSpPr>
        <p:spPr>
          <a:xfrm>
            <a:off x="551403" y="2338957"/>
            <a:ext cx="10917948"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000" b="1" dirty="0" err="1">
                <a:latin typeface="Times New Roman"/>
                <a:cs typeface="Times New Roman"/>
              </a:rPr>
              <a:t>Faster</a:t>
            </a:r>
            <a:r>
              <a:rPr lang="tr-TR" sz="2000" b="1" dirty="0">
                <a:latin typeface="Times New Roman"/>
                <a:cs typeface="Times New Roman"/>
              </a:rPr>
              <a:t> R-CNN Algoritması</a:t>
            </a:r>
            <a:endParaRPr lang="tr-TR"/>
          </a:p>
          <a:p>
            <a:endParaRPr lang="tr-TR" sz="2000" b="1" dirty="0">
              <a:latin typeface="Times New Roman"/>
              <a:ea typeface="+mn-lt"/>
              <a:cs typeface="Times New Roman"/>
            </a:endParaRPr>
          </a:p>
          <a:p>
            <a:pPr marL="342900" indent="-342900">
              <a:buFont typeface="Arial"/>
              <a:buChar char="•"/>
            </a:pPr>
            <a:r>
              <a:rPr lang="tr-TR" sz="2000" dirty="0" err="1">
                <a:latin typeface="Times New Roman"/>
                <a:ea typeface="+mn-lt"/>
                <a:cs typeface="Times New Roman"/>
              </a:rPr>
              <a:t>Faster</a:t>
            </a:r>
            <a:r>
              <a:rPr lang="tr-TR" sz="2000" dirty="0">
                <a:latin typeface="Times New Roman"/>
                <a:ea typeface="+mn-lt"/>
                <a:cs typeface="Times New Roman"/>
              </a:rPr>
              <a:t> R-CNN (</a:t>
            </a:r>
            <a:r>
              <a:rPr lang="tr-TR" sz="2000" dirty="0" err="1">
                <a:latin typeface="Times New Roman"/>
                <a:ea typeface="+mn-lt"/>
                <a:cs typeface="Times New Roman"/>
              </a:rPr>
              <a:t>Region-Based</a:t>
            </a:r>
            <a:r>
              <a:rPr lang="tr-TR" sz="2000" dirty="0">
                <a:latin typeface="Times New Roman"/>
                <a:ea typeface="+mn-lt"/>
                <a:cs typeface="Times New Roman"/>
              </a:rPr>
              <a:t> </a:t>
            </a:r>
            <a:r>
              <a:rPr lang="tr-TR" sz="2000" dirty="0" err="1">
                <a:latin typeface="Times New Roman"/>
                <a:ea typeface="+mn-lt"/>
                <a:cs typeface="Times New Roman"/>
              </a:rPr>
              <a:t>Convolutional</a:t>
            </a:r>
            <a:r>
              <a:rPr lang="tr-TR" sz="2000" dirty="0">
                <a:latin typeface="Times New Roman"/>
                <a:ea typeface="+mn-lt"/>
                <a:cs typeface="Times New Roman"/>
              </a:rPr>
              <a:t> </a:t>
            </a:r>
            <a:r>
              <a:rPr lang="tr-TR" sz="2000" dirty="0" err="1">
                <a:latin typeface="Times New Roman"/>
                <a:ea typeface="+mn-lt"/>
                <a:cs typeface="Times New Roman"/>
              </a:rPr>
              <a:t>Neural</a:t>
            </a:r>
            <a:r>
              <a:rPr lang="tr-TR" sz="2000" dirty="0">
                <a:latin typeface="Times New Roman"/>
                <a:ea typeface="+mn-lt"/>
                <a:cs typeface="Times New Roman"/>
              </a:rPr>
              <a:t> Network), nesne tespitinde sıkça kullanılan ve yüksek doğruluk oranlarına sahip bir derin öğrenme modelidir.</a:t>
            </a:r>
            <a:endParaRPr lang="tr-TR" dirty="0"/>
          </a:p>
          <a:p>
            <a:pPr marL="342900" indent="-342900">
              <a:buFont typeface="Arial"/>
              <a:buChar char="•"/>
            </a:pPr>
            <a:endParaRPr lang="tr-TR" sz="2000" dirty="0">
              <a:latin typeface="Times New Roman"/>
              <a:ea typeface="+mn-lt"/>
              <a:cs typeface="Times New Roman"/>
            </a:endParaRPr>
          </a:p>
          <a:p>
            <a:pPr marL="342900" indent="-342900">
              <a:buFont typeface="Arial"/>
              <a:buChar char="•"/>
            </a:pPr>
            <a:r>
              <a:rPr lang="tr-TR" sz="2000" dirty="0">
                <a:latin typeface="Times New Roman"/>
                <a:ea typeface="+mn-lt"/>
                <a:cs typeface="Times New Roman"/>
              </a:rPr>
              <a:t>Algoritma, bölge öneri ağı (RPN) kullanarak potansiyel nesne konumlarını belirler ve ardından </a:t>
            </a:r>
            <a:r>
              <a:rPr lang="tr-TR" sz="2000" dirty="0" err="1">
                <a:latin typeface="Times New Roman"/>
                <a:ea typeface="+mn-lt"/>
                <a:cs typeface="Times New Roman"/>
              </a:rPr>
              <a:t>konvolüsyonel</a:t>
            </a:r>
            <a:r>
              <a:rPr lang="tr-TR" sz="2000" dirty="0">
                <a:latin typeface="Times New Roman"/>
                <a:ea typeface="+mn-lt"/>
                <a:cs typeface="Times New Roman"/>
              </a:rPr>
              <a:t> sinir ağları (CNN) ile bu bölgeleri sınıflandırır.</a:t>
            </a:r>
            <a:endParaRPr lang="tr-TR" dirty="0"/>
          </a:p>
          <a:p>
            <a:pPr marL="342900" indent="-342900">
              <a:buFont typeface="Arial"/>
              <a:buChar char="•"/>
            </a:pPr>
            <a:endParaRPr lang="tr-TR" sz="2000" dirty="0">
              <a:latin typeface="Times New Roman"/>
              <a:ea typeface="+mn-lt"/>
              <a:cs typeface="Times New Roman"/>
            </a:endParaRPr>
          </a:p>
          <a:p>
            <a:pPr marL="342900" indent="-342900">
              <a:buFont typeface="Arial"/>
              <a:buChar char="•"/>
            </a:pPr>
            <a:r>
              <a:rPr lang="tr-TR" sz="2000" dirty="0">
                <a:latin typeface="Times New Roman"/>
                <a:ea typeface="+mn-lt"/>
                <a:cs typeface="Times New Roman"/>
              </a:rPr>
              <a:t>Modelin eğitimi için Sentinel-1 SAR görüntüleri etiketlenmiş ve ağın gemi tespiti yapabilmesi sağlanmıştır.</a:t>
            </a:r>
            <a:endParaRPr lang="tr-TR" dirty="0"/>
          </a:p>
          <a:p>
            <a:endParaRPr lang="tr-TR" sz="2000" b="1" dirty="0">
              <a:latin typeface="Times New Roman"/>
              <a:cs typeface="Times New Roman"/>
            </a:endParaRPr>
          </a:p>
        </p:txBody>
      </p:sp>
      <p:sp>
        <p:nvSpPr>
          <p:cNvPr id="5" name="Metin kutusu 4">
            <a:extLst>
              <a:ext uri="{FF2B5EF4-FFF2-40B4-BE49-F238E27FC236}">
                <a16:creationId xmlns:a16="http://schemas.microsoft.com/office/drawing/2014/main" id="{B490E9A3-476F-D9E2-1742-EDF742C0763E}"/>
              </a:ext>
            </a:extLst>
          </p:cNvPr>
          <p:cNvSpPr txBox="1"/>
          <p:nvPr/>
        </p:nvSpPr>
        <p:spPr>
          <a:xfrm>
            <a:off x="546764" y="1840785"/>
            <a:ext cx="38680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t>1.3 Kullanılan Veriler ve Yöntemler</a:t>
            </a:r>
          </a:p>
        </p:txBody>
      </p:sp>
    </p:spTree>
    <p:extLst>
      <p:ext uri="{BB962C8B-B14F-4D97-AF65-F5344CB8AC3E}">
        <p14:creationId xmlns:p14="http://schemas.microsoft.com/office/powerpoint/2010/main" val="1775080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C6B456F-DD84-D7E1-46CF-BEA63935BF79}"/>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5C6338-EA16-CB49-AFA5-1B037F2A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CF9144D-34E3-0521-C62A-C2A8B10DDF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A316A860-03C2-7231-F39C-678A34B038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406A403-420E-5685-599D-0A7335E518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D27C207-7DFE-7212-8721-DF7A6449DD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B66BAA3-C718-3945-683F-63211C7FA9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9F9C87D-0235-C8A4-C088-73F5F4C243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0460873-975A-ECCD-2F7A-20316218B2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4CD879D-382B-46EA-651B-DF26ADE81B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E380C17-C9B1-E100-7EEC-B28CDC0353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A3F1505-DDDE-9F7C-2591-D78F08EA49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0CF7F20-0AA8-8DBA-07D5-765886EDCC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8E9C5AE-EE92-D07B-7FF9-2136C61FB9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5A6BBCE-C684-CE74-71DE-7613D0296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A2E2A4A-2395-231D-5D66-F94ABF5970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72AAF7F-0BE0-24CF-75BA-09B616783B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DA7F6A0-4ED2-5E34-27AE-A0D3D3EC69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AB2BD74-FF29-4981-B870-2D53846762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CA6EF87-4098-31FC-60FD-9A159D6F52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FCDDCC-6B9A-1E57-D816-F08016B1A6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B5BEF74-C0C1-A4AF-9628-034F988A85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59677DD-C331-2AFD-FB32-AC9DFA9699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DEFEF06-0AF8-4C2E-2C18-CCEE19073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D7A4E74-D13F-61FF-47B7-6E5541D96E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3C1FBBC-EF89-A599-EEA8-DC3DA577C5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F84AE4-E977-7AF9-5626-5B6D855F42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844499-516E-DF6B-AE8E-CC8C1D6F4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0D2E778-5502-E58C-5012-9276C388B6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FC4A9F3-A503-7E5E-FF7F-8B643AF914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4F97393-B1E5-AD96-2800-41471DB44B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661BF74-CC1B-DCBB-E002-90A8EE4C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8751A4-B22B-2803-8AE9-09A9678432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B19C67E-E26F-1B69-0D7A-99E6795191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CA6C7ED4-A8DD-7BFF-4F73-15E1F40648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09C28262-C3C7-D5AC-62F4-BC09FB1A6CAF}"/>
              </a:ext>
            </a:extLst>
          </p:cNvPr>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3109057F-A6B6-AD94-7AC9-9F48B5174E53}"/>
              </a:ext>
            </a:extLst>
          </p:cNvPr>
          <p:cNvSpPr txBox="1"/>
          <p:nvPr/>
        </p:nvSpPr>
        <p:spPr>
          <a:xfrm>
            <a:off x="-850118" y="781957"/>
            <a:ext cx="12864539"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tr-TR" sz="2500" b="1" dirty="0"/>
              <a:t>1. </a:t>
            </a:r>
            <a:r>
              <a:rPr lang="tr-TR" sz="2500" b="1" dirty="0">
                <a:ea typeface="+mn-lt"/>
                <a:cs typeface="+mn-lt"/>
              </a:rPr>
              <a:t>Gelişmiş Deniz Gözlemi: SAR Tabanlı Gemi Tespiti için CNN Algoritmalarının Kullanımı </a:t>
            </a:r>
            <a:endParaRPr lang="tr-TR" sz="2500" b="1" dirty="0"/>
          </a:p>
        </p:txBody>
      </p:sp>
      <p:sp>
        <p:nvSpPr>
          <p:cNvPr id="4" name="Metin kutusu 3">
            <a:extLst>
              <a:ext uri="{FF2B5EF4-FFF2-40B4-BE49-F238E27FC236}">
                <a16:creationId xmlns:a16="http://schemas.microsoft.com/office/drawing/2014/main" id="{905D63D5-9C2D-523F-AB2D-307AEB3CF843}"/>
              </a:ext>
            </a:extLst>
          </p:cNvPr>
          <p:cNvSpPr txBox="1"/>
          <p:nvPr/>
        </p:nvSpPr>
        <p:spPr>
          <a:xfrm>
            <a:off x="551403" y="2338957"/>
            <a:ext cx="10917948"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tr-TR" sz="2000" dirty="0" err="1">
                <a:latin typeface="Times New Roman"/>
                <a:ea typeface="+mn-lt"/>
                <a:cs typeface="+mn-lt"/>
              </a:rPr>
              <a:t>Faster</a:t>
            </a:r>
            <a:r>
              <a:rPr lang="tr-TR" sz="2000" dirty="0">
                <a:latin typeface="Times New Roman"/>
                <a:ea typeface="+mn-lt"/>
                <a:cs typeface="+mn-lt"/>
              </a:rPr>
              <a:t> R-CNN modeli, Sentinel-1 SAR görüntülerinde gemi tespiti için </a:t>
            </a:r>
            <a:r>
              <a:rPr lang="tr-TR" sz="2000" b="1" dirty="0">
                <a:latin typeface="Times New Roman"/>
                <a:ea typeface="+mn-lt"/>
                <a:cs typeface="+mn-lt"/>
              </a:rPr>
              <a:t>%86,11</a:t>
            </a:r>
            <a:r>
              <a:rPr lang="tr-TR" sz="2000" dirty="0">
                <a:latin typeface="Times New Roman"/>
                <a:ea typeface="+mn-lt"/>
                <a:cs typeface="+mn-lt"/>
              </a:rPr>
              <a:t> doğruluk oranına ulaşmıştır.</a:t>
            </a:r>
            <a:endParaRPr lang="tr-TR" dirty="0">
              <a:latin typeface="Times New Roman"/>
              <a:cs typeface="Times New Roman"/>
            </a:endParaRPr>
          </a:p>
          <a:p>
            <a:pPr marL="342900" indent="-342900">
              <a:buFont typeface="Arial"/>
              <a:buChar char="•"/>
            </a:pPr>
            <a:endParaRPr lang="tr-TR" sz="2000" dirty="0">
              <a:latin typeface="Times New Roman"/>
              <a:ea typeface="+mn-lt"/>
              <a:cs typeface="+mn-lt"/>
            </a:endParaRPr>
          </a:p>
          <a:p>
            <a:pPr marL="342900" indent="-342900">
              <a:buFont typeface="Arial"/>
              <a:buChar char="•"/>
            </a:pPr>
            <a:r>
              <a:rPr lang="tr-TR" sz="2000" dirty="0">
                <a:latin typeface="Times New Roman"/>
                <a:ea typeface="+mn-lt"/>
                <a:cs typeface="+mn-lt"/>
              </a:rPr>
              <a:t>Algoritma küçük balıkçı teknelerinin yanı sıra büyük kargo gemilerini de yüksek doğrulukla tespit edebilmiştir.</a:t>
            </a:r>
            <a:endParaRPr lang="tr-TR" dirty="0">
              <a:latin typeface="Times New Roman"/>
              <a:ea typeface="+mn-lt"/>
              <a:cs typeface="+mn-lt"/>
            </a:endParaRPr>
          </a:p>
          <a:p>
            <a:pPr marL="342900" indent="-342900">
              <a:buFont typeface="Arial"/>
              <a:buChar char="•"/>
            </a:pPr>
            <a:endParaRPr lang="tr-TR" sz="2000" dirty="0">
              <a:latin typeface="Times New Roman"/>
              <a:ea typeface="+mn-lt"/>
              <a:cs typeface="+mn-lt"/>
            </a:endParaRPr>
          </a:p>
          <a:p>
            <a:pPr marL="342900" indent="-342900">
              <a:buFont typeface="Arial"/>
              <a:buChar char="•"/>
            </a:pPr>
            <a:r>
              <a:rPr lang="tr-TR" sz="2000" dirty="0">
                <a:latin typeface="Times New Roman"/>
                <a:ea typeface="+mn-lt"/>
                <a:cs typeface="+mn-lt"/>
              </a:rPr>
              <a:t>Gürültü içeren radar görüntülerinde, yanlış pozitif (</a:t>
            </a:r>
            <a:r>
              <a:rPr lang="tr-TR" sz="2000" dirty="0" err="1">
                <a:latin typeface="Times New Roman"/>
                <a:ea typeface="+mn-lt"/>
                <a:cs typeface="+mn-lt"/>
              </a:rPr>
              <a:t>False</a:t>
            </a:r>
            <a:r>
              <a:rPr lang="tr-TR" sz="2000" dirty="0">
                <a:latin typeface="Times New Roman"/>
                <a:ea typeface="+mn-lt"/>
                <a:cs typeface="+mn-lt"/>
              </a:rPr>
              <a:t> </a:t>
            </a:r>
            <a:r>
              <a:rPr lang="tr-TR" sz="2000" dirty="0" err="1">
                <a:latin typeface="Times New Roman"/>
                <a:ea typeface="+mn-lt"/>
                <a:cs typeface="+mn-lt"/>
              </a:rPr>
              <a:t>Positive</a:t>
            </a:r>
            <a:r>
              <a:rPr lang="tr-TR" sz="2000" dirty="0">
                <a:latin typeface="Times New Roman"/>
                <a:ea typeface="+mn-lt"/>
                <a:cs typeface="+mn-lt"/>
              </a:rPr>
              <a:t>) oranı belirli seviyelerde gözlemlenmiştir.</a:t>
            </a:r>
            <a:endParaRPr lang="tr-TR" dirty="0">
              <a:latin typeface="Times New Roman"/>
              <a:cs typeface="Times New Roman"/>
            </a:endParaRPr>
          </a:p>
          <a:p>
            <a:pPr marL="342900" indent="-342900">
              <a:buFont typeface="Arial"/>
              <a:buChar char="•"/>
            </a:pPr>
            <a:endParaRPr lang="tr-TR" sz="2000" dirty="0">
              <a:latin typeface="Times New Roman"/>
              <a:ea typeface="+mn-lt"/>
              <a:cs typeface="+mn-lt"/>
            </a:endParaRPr>
          </a:p>
          <a:p>
            <a:pPr marL="342900" indent="-342900">
              <a:buFont typeface="Arial"/>
              <a:buChar char="•"/>
            </a:pPr>
            <a:r>
              <a:rPr lang="tr-TR" sz="2000" dirty="0">
                <a:latin typeface="Times New Roman"/>
                <a:ea typeface="+mn-lt"/>
                <a:cs typeface="+mn-lt"/>
              </a:rPr>
              <a:t>Yanlış pozitif oranının da düşük olması, algoritmanın görüntülerdeki diğer özellikleri gemi olarak yanlış tanımlamadığını göstermektedir</a:t>
            </a:r>
          </a:p>
          <a:p>
            <a:pPr marL="342900" indent="-342900">
              <a:buFont typeface="Arial"/>
              <a:buChar char="•"/>
            </a:pPr>
            <a:endParaRPr lang="tr-TR" sz="2000" dirty="0">
              <a:latin typeface="Times New Roman"/>
              <a:ea typeface="+mn-lt"/>
              <a:cs typeface="+mn-lt"/>
            </a:endParaRPr>
          </a:p>
          <a:p>
            <a:pPr marL="342900" indent="-342900">
              <a:buFont typeface="Arial"/>
              <a:buChar char="•"/>
            </a:pPr>
            <a:r>
              <a:rPr lang="tr-TR" sz="2000" dirty="0">
                <a:latin typeface="Times New Roman"/>
                <a:ea typeface="+mn-lt"/>
                <a:cs typeface="+mn-lt"/>
              </a:rPr>
              <a:t>Gelecekte, transfer öğrenme ve veri artırma teknikleri ile modelin performansının daha da artırılabileceği belirtilmiştir.</a:t>
            </a:r>
            <a:endParaRPr lang="tr-TR" dirty="0">
              <a:latin typeface="Times New Roman"/>
              <a:cs typeface="Times New Roman"/>
            </a:endParaRPr>
          </a:p>
          <a:p>
            <a:pPr marL="342900" indent="-342900">
              <a:buFont typeface="Arial"/>
              <a:buChar char="•"/>
            </a:pPr>
            <a:endParaRPr lang="tr-TR" sz="2000" dirty="0">
              <a:latin typeface="Grandview"/>
              <a:cs typeface="Times New Roman"/>
            </a:endParaRPr>
          </a:p>
        </p:txBody>
      </p:sp>
      <p:sp>
        <p:nvSpPr>
          <p:cNvPr id="5" name="Metin kutusu 4">
            <a:extLst>
              <a:ext uri="{FF2B5EF4-FFF2-40B4-BE49-F238E27FC236}">
                <a16:creationId xmlns:a16="http://schemas.microsoft.com/office/drawing/2014/main" id="{B488DB3B-0F15-553E-7068-D87588D56E95}"/>
              </a:ext>
            </a:extLst>
          </p:cNvPr>
          <p:cNvSpPr txBox="1"/>
          <p:nvPr/>
        </p:nvSpPr>
        <p:spPr>
          <a:xfrm>
            <a:off x="546764" y="1840785"/>
            <a:ext cx="38680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t>1.4 Bulgular ve Sonuçlar</a:t>
            </a:r>
            <a:endParaRPr lang="tr-TR" dirty="0"/>
          </a:p>
        </p:txBody>
      </p:sp>
    </p:spTree>
    <p:extLst>
      <p:ext uri="{BB962C8B-B14F-4D97-AF65-F5344CB8AC3E}">
        <p14:creationId xmlns:p14="http://schemas.microsoft.com/office/powerpoint/2010/main" val="823789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294516E-9107-84B8-A3F5-FEA46786695A}"/>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D6E488B-CCA7-A71A-CE7F-61BE4BD61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E7CBEBF-BF78-E24A-5BA8-19970556C2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20A6EFA6-FE67-EEEC-0092-0E87A48CF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FADB9F8-5E96-2CC4-0D1C-8D0C6E93BE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9671904-26D0-A52A-2BB9-F11915AB11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C475A85-D08D-CD33-0E65-498E3C77BE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75BA7E1-1212-41CC-9A76-C5FCA8CF30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7D7F3CB-14A5-4428-ABA2-7820C07119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B49E9A5-C514-C11C-7974-CFB5172C6D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61F3306-5E46-1FF8-3D62-7ABEC31608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E75525B-6849-8226-A047-6971B30B1E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9AFC37E-5B94-97ED-B6A1-772588EB40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98E0748-C045-8422-98AF-6A9F8C30AF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5928F08-DDE7-533F-4272-758D1463BF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7319C0B-4854-5873-689A-D99AF9A8E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AE5296D-CAB0-08E5-9C62-0056484113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59DFC68-4828-9A81-0A11-9417EB085B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09D6D8A-6C8F-6A9F-13D0-B759DDA99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B767DE2-9F21-7663-A915-9B2D8D109F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B8BEE90-9205-0521-1EA4-3A2A73280A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E92C39C-44E3-2A94-39B5-A60200836A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A6F9EF5-FDAA-A4F0-2131-4468AC846C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79542D-1010-3525-45A5-563AC5FD1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3232A98-4497-BED2-612A-6C32377349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F277B9D-F908-7D6B-0A02-A25E76C3EC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5C3975A-3D0B-C300-614D-6019DCED5A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889D7E2-57D6-9C1A-F1D1-2E88E6CABE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CD6F8D1-2149-2378-FC49-54DF52A30E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68D8B90-4845-49C6-9B03-4BF1F2652E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D827F22-4B19-B694-12D6-CDADA69520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AD669CC-12CF-2B98-932F-5226636B81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1584CDF-D9FB-3C27-4B0A-13DCBF815D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27D1692-32BA-AAE6-37FB-1AC6B51E3D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E88417EB-E727-97DD-4DE1-243E6DD2C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B36A2A22-581F-9089-1A07-A02D7DCBAA9E}"/>
              </a:ext>
            </a:extLst>
          </p:cNvPr>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4530B74A-28E6-F031-EEEE-3B847717569C}"/>
              </a:ext>
            </a:extLst>
          </p:cNvPr>
          <p:cNvSpPr txBox="1"/>
          <p:nvPr/>
        </p:nvSpPr>
        <p:spPr>
          <a:xfrm>
            <a:off x="-850118" y="781957"/>
            <a:ext cx="12864539"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tr-TR" sz="2500" b="1" dirty="0"/>
              <a:t>1. </a:t>
            </a:r>
            <a:r>
              <a:rPr lang="tr-TR" sz="2500" b="1" dirty="0">
                <a:ea typeface="+mn-lt"/>
                <a:cs typeface="+mn-lt"/>
              </a:rPr>
              <a:t>Gelişmiş Deniz Gözlemi: SAR Tabanlı Gemi Tespiti için CNN Algoritmalarının Kullanımı </a:t>
            </a:r>
            <a:endParaRPr lang="tr-TR" sz="2500" b="1" dirty="0"/>
          </a:p>
        </p:txBody>
      </p:sp>
      <p:sp>
        <p:nvSpPr>
          <p:cNvPr id="5" name="Metin kutusu 4">
            <a:extLst>
              <a:ext uri="{FF2B5EF4-FFF2-40B4-BE49-F238E27FC236}">
                <a16:creationId xmlns:a16="http://schemas.microsoft.com/office/drawing/2014/main" id="{0F1C5B14-C3A5-F3D2-CE20-EAB8A4BB4165}"/>
              </a:ext>
            </a:extLst>
          </p:cNvPr>
          <p:cNvSpPr txBox="1"/>
          <p:nvPr/>
        </p:nvSpPr>
        <p:spPr>
          <a:xfrm>
            <a:off x="546764" y="1840785"/>
            <a:ext cx="38680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t>1.4 Bulgular ve Sonuçlar</a:t>
            </a:r>
            <a:endParaRPr lang="tr-TR" dirty="0"/>
          </a:p>
        </p:txBody>
      </p:sp>
      <p:pic>
        <p:nvPicPr>
          <p:cNvPr id="6" name="Resim 5" descr="metin, ekran görüntüsü, harita içeren bir resim&#10;&#10;Yapay zeka tarafından oluşturulan içerik yanlış olabilir.">
            <a:extLst>
              <a:ext uri="{FF2B5EF4-FFF2-40B4-BE49-F238E27FC236}">
                <a16:creationId xmlns:a16="http://schemas.microsoft.com/office/drawing/2014/main" id="{87E1C9A1-3A6C-18C2-0AC8-BC807C19759C}"/>
              </a:ext>
            </a:extLst>
          </p:cNvPr>
          <p:cNvPicPr>
            <a:picLocks noChangeAspect="1"/>
          </p:cNvPicPr>
          <p:nvPr/>
        </p:nvPicPr>
        <p:blipFill>
          <a:blip r:embed="rId2"/>
          <a:stretch>
            <a:fillRect/>
          </a:stretch>
        </p:blipFill>
        <p:spPr>
          <a:xfrm>
            <a:off x="2809021" y="2336311"/>
            <a:ext cx="6026883" cy="4227146"/>
          </a:xfrm>
          <a:prstGeom prst="rect">
            <a:avLst/>
          </a:prstGeom>
        </p:spPr>
      </p:pic>
    </p:spTree>
    <p:extLst>
      <p:ext uri="{BB962C8B-B14F-4D97-AF65-F5344CB8AC3E}">
        <p14:creationId xmlns:p14="http://schemas.microsoft.com/office/powerpoint/2010/main" val="1620697458"/>
      </p:ext>
    </p:extLst>
  </p:cSld>
  <p:clrMapOvr>
    <a:masterClrMapping/>
  </p:clrMapOvr>
</p:sld>
</file>

<file path=ppt/theme/theme1.xml><?xml version="1.0" encoding="utf-8"?>
<a:theme xmlns:a="http://schemas.openxmlformats.org/drawingml/2006/main" name="CosineVTI">
  <a:themeElements>
    <a:clrScheme name="Custom 133">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Geniş ekran</PresentationFormat>
  <Slides>29</Slides>
  <Notes>0</Notes>
  <HiddenSlides>0</HiddenSlides>
  <ScaleCrop>false</ScaleCrop>
  <HeadingPairs>
    <vt:vector size="4" baseType="variant">
      <vt:variant>
        <vt:lpstr>Tema</vt:lpstr>
      </vt:variant>
      <vt:variant>
        <vt:i4>1</vt:i4>
      </vt:variant>
      <vt:variant>
        <vt:lpstr>Slayt Başlıkları</vt:lpstr>
      </vt:variant>
      <vt:variant>
        <vt:i4>29</vt:i4>
      </vt:variant>
    </vt:vector>
  </HeadingPairs>
  <TitlesOfParts>
    <vt:vector size="30" baseType="lpstr">
      <vt:lpstr>CosineVTI</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revision>986</cp:revision>
  <dcterms:created xsi:type="dcterms:W3CDTF">2023-07-16T09:27:59Z</dcterms:created>
  <dcterms:modified xsi:type="dcterms:W3CDTF">2025-03-02T18:15:39Z</dcterms:modified>
</cp:coreProperties>
</file>