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8" r:id="rId2"/>
    <p:sldId id="315" r:id="rId3"/>
    <p:sldId id="313" r:id="rId4"/>
    <p:sldId id="314" r:id="rId5"/>
    <p:sldId id="316" r:id="rId6"/>
    <p:sldId id="317" r:id="rId7"/>
    <p:sldId id="318" r:id="rId8"/>
    <p:sldId id="319" r:id="rId9"/>
    <p:sldId id="323" r:id="rId10"/>
    <p:sldId id="331" r:id="rId11"/>
    <p:sldId id="324" r:id="rId12"/>
    <p:sldId id="333" r:id="rId13"/>
    <p:sldId id="326" r:id="rId14"/>
    <p:sldId id="328" r:id="rId15"/>
    <p:sldId id="332" r:id="rId16"/>
    <p:sldId id="330" r:id="rId17"/>
    <p:sldId id="310" r:id="rId18"/>
    <p:sldId id="311" r:id="rId19"/>
    <p:sldId id="312" r:id="rId20"/>
    <p:sldId id="334" r:id="rId21"/>
    <p:sldId id="325" r:id="rId22"/>
    <p:sldId id="304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176B32-7DE8-41E9-B7F3-E685C885904D}">
          <p14:sldIdLst>
            <p14:sldId id="308"/>
          </p14:sldIdLst>
        </p14:section>
        <p14:section name="A" id="{A08915A4-DE89-4444-B531-51347E59ECF6}">
          <p14:sldIdLst>
            <p14:sldId id="315"/>
          </p14:sldIdLst>
        </p14:section>
        <p14:section name="B" id="{BBA6BA20-483E-4B90-ADE2-718C0E99F9BD}">
          <p14:sldIdLst>
            <p14:sldId id="313"/>
            <p14:sldId id="314"/>
          </p14:sldIdLst>
        </p14:section>
        <p14:section name="C" id="{3482493D-14BF-4E35-ACCD-5C6BB29941EF}">
          <p14:sldIdLst>
            <p14:sldId id="316"/>
            <p14:sldId id="317"/>
          </p14:sldIdLst>
        </p14:section>
        <p14:section name="D" id="{2197D24F-F2DB-4DF5-92AF-70ADC55A745E}">
          <p14:sldIdLst>
            <p14:sldId id="318"/>
            <p14:sldId id="319"/>
            <p14:sldId id="323"/>
          </p14:sldIdLst>
        </p14:section>
        <p14:section name="E" id="{FF4CD383-0672-4F83-8D6D-D077CFAC41DA}">
          <p14:sldIdLst>
            <p14:sldId id="331"/>
          </p14:sldIdLst>
        </p14:section>
        <p14:section name="F" id="{28CE9545-E4CD-4A1B-8487-18EAE5A755D5}">
          <p14:sldIdLst>
            <p14:sldId id="324"/>
          </p14:sldIdLst>
        </p14:section>
        <p14:section name="G" id="{DD1D9B40-3EB9-4DA9-8F56-13F73DB58231}">
          <p14:sldIdLst>
            <p14:sldId id="333"/>
            <p14:sldId id="326"/>
          </p14:sldIdLst>
        </p14:section>
        <p14:section name="H" id="{28092A8B-F24E-4FD1-A928-2C176C804E03}">
          <p14:sldIdLst>
            <p14:sldId id="328"/>
            <p14:sldId id="332"/>
            <p14:sldId id="330"/>
          </p14:sldIdLst>
        </p14:section>
        <p14:section name="I" id="{43DF1FC1-FCA5-433B-A691-3C284D51C6ED}">
          <p14:sldIdLst>
            <p14:sldId id="310"/>
          </p14:sldIdLst>
        </p14:section>
        <p14:section name="J" id="{507116CF-FD3B-4934-8E60-1DCA17D8F399}">
          <p14:sldIdLst>
            <p14:sldId id="311"/>
          </p14:sldIdLst>
        </p14:section>
        <p14:section name="K" id="{62844310-7CA7-4005-A443-616C95AC3DE1}">
          <p14:sldIdLst>
            <p14:sldId id="312"/>
          </p14:sldIdLst>
        </p14:section>
        <p14:section name="L" id="{8F2777C8-5869-475E-BD20-5CEA1AFFFC1C}">
          <p14:sldIdLst>
            <p14:sldId id="334"/>
            <p14:sldId id="325"/>
          </p14:sldIdLst>
        </p14:section>
        <p14:section name="thanks" id="{7A097013-382E-4230-B273-3BE85AFD1C75}">
          <p14:sldIdLst>
            <p14:sldId id="304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1"/>
    <a:srgbClr val="279CC2"/>
    <a:srgbClr val="74C79B"/>
    <a:srgbClr val="F05422"/>
    <a:srgbClr val="32353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14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B7A8-4248-44DA-84B7-51C7910F73DB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2CDB-6D0E-4854-B9FF-695B9FD76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3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7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60737" y="2907506"/>
            <a:ext cx="2422525" cy="24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场</a:t>
            </a:r>
            <a:r>
              <a:rPr lang="en-US" altLang="zh-CN" dirty="0"/>
              <a:t>-</a:t>
            </a:r>
            <a:r>
              <a:rPr lang="zh-CN" altLang="en-US" dirty="0"/>
              <a:t>出题人姓名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44" y="195515"/>
            <a:ext cx="8019825" cy="751156"/>
          </a:xfrm>
        </p:spPr>
        <p:txBody>
          <a:bodyPr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8629650" cy="36290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6286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68580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1"/>
            <a:r>
              <a:rPr lang="zh-CN" altLang="en-US" dirty="0"/>
              <a:t>内容</a:t>
            </a:r>
            <a:endParaRPr lang="en-US" altLang="zh-CN" dirty="0"/>
          </a:p>
        </p:txBody>
      </p:sp>
      <p:sp>
        <p:nvSpPr>
          <p:cNvPr id="5" name="椭圆 4"/>
          <p:cNvSpPr/>
          <p:nvPr userDrawn="1"/>
        </p:nvSpPr>
        <p:spPr>
          <a:xfrm>
            <a:off x="234801" y="440185"/>
            <a:ext cx="252730" cy="252730"/>
          </a:xfrm>
          <a:prstGeom prst="ellipse">
            <a:avLst/>
          </a:prstGeom>
          <a:solidFill>
            <a:srgbClr val="27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89031" y="439519"/>
            <a:ext cx="162636" cy="162636"/>
          </a:xfrm>
          <a:prstGeom prst="ellipse">
            <a:avLst/>
          </a:prstGeom>
          <a:solidFill>
            <a:srgbClr val="FF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309" y="2062938"/>
            <a:ext cx="6479382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牛客竞赛</a:t>
            </a:r>
            <a:r>
              <a:rPr lang="en-US" altLang="zh-CN" dirty="0"/>
              <a:t>PPT</a:t>
            </a:r>
            <a:r>
              <a:rPr lang="zh-CN" altLang="en-US" dirty="0"/>
              <a:t>标题位置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207" y="2023524"/>
            <a:ext cx="8163612" cy="751156"/>
          </a:xfrm>
        </p:spPr>
        <p:txBody>
          <a:bodyPr>
            <a:norm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牛客暑期多校训练营</a:t>
            </a:r>
            <a:r>
              <a:rPr lang="zh-CN" altLang="en-US" dirty="0" smtClean="0"/>
              <a:t>（</a:t>
            </a:r>
            <a:r>
              <a:rPr lang="zh-CN" altLang="en-US" dirty="0" smtClean="0"/>
              <a:t>第九场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乐清市知临中学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/>
              <a:t>E-Groundhog </a:t>
            </a:r>
            <a:r>
              <a:rPr lang="en-US" altLang="zh-CN" dirty="0"/>
              <a:t>Chasing Death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一个比较显然的思路是，对给出的数分解质因数，然后对于每个质因数分别讨论其幂次。那么问题就从求乘积问题转化为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1400" b="0" i="1" dirty="0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𝑦</m:t>
                            </m:r>
                          </m:e>
                        </m:func>
                      </m:e>
                    </m:func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问题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每个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问题，在幂次上，形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如给出两个数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𝑦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′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400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i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𝑎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400" b="0" i="1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𝑑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min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⁡{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1400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那么可以枚举这个最小值是多少，是在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取到还是在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取到，并可以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(1)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求出每种情况的方案数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注意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处理好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情况，注意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如果要对幂次取模，按照欧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拉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费马小定理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，模数应该取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𝜑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(998244353)</m:t>
                    </m:r>
                    <m:r>
                      <a:rPr lang="zh-CN" altLang="en-US" sz="1400" b="0" i="1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400" b="0" i="1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max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{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b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d</m:t>
                    </m:r>
                    <m:r>
                      <m:rPr>
                        <m:nor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}</m:t>
                    </m:r>
                  </m:oMath>
                </a14:m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，这种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算法的最终复杂度是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𝑛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1400" b="0" i="1" dirty="0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𝑦</m:t>
                            </m:r>
                          </m:e>
                        </m:func>
                      </m:e>
                    </m:func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)</m:t>
                    </m:r>
                    <m:r>
                      <a:rPr lang="zh-CN" altLang="en-US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，通过本题已经绰绰有余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当然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，如果你追求更优秀的算法，可以使用类欧几里得问题的算法做到更优秀的复杂度（如果使用这种做法，复杂度瓶颈在分解质因数，这里不详细展开）。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6028" y="969047"/>
                <a:ext cx="8629650" cy="2312711"/>
              </a:xfrm>
            </p:spPr>
            <p:txBody>
              <a:bodyPr/>
              <a:lstStyle/>
              <a:p>
                <a:r>
                  <a:rPr lang="zh-CN" altLang="en-US" sz="1500" b="0" dirty="0" smtClean="0"/>
                  <a:t>由于要</a:t>
                </a:r>
                <a:r>
                  <a:rPr lang="zh-CN" altLang="en-US" sz="1500" b="0" dirty="0" smtClean="0">
                    <a:solidFill>
                      <a:srgbClr val="FF0000"/>
                    </a:solidFill>
                  </a:rPr>
                  <a:t>最小化</a:t>
                </a:r>
                <a:r>
                  <a:rPr lang="zh-CN" altLang="en-US" sz="1500" b="0" dirty="0" smtClean="0"/>
                  <a:t>最大值和最小值的差值，因此我们可以把所有衣服按照</a:t>
                </a:r>
                <a:r>
                  <a:rPr lang="en-US" altLang="zh-CN" sz="1500" b="0" dirty="0" smtClean="0"/>
                  <a:t>dowdiness</a:t>
                </a:r>
                <a:r>
                  <a:rPr lang="zh-CN" altLang="en-US" sz="1500" b="0" dirty="0" smtClean="0">
                    <a:solidFill>
                      <a:srgbClr val="FF0000"/>
                    </a:solidFill>
                  </a:rPr>
                  <a:t>从小到大排个序</a:t>
                </a:r>
                <a:r>
                  <a:rPr lang="zh-CN" altLang="en-US" sz="1500" b="0" dirty="0" smtClean="0"/>
                  <a:t>。</a:t>
                </a:r>
                <a:endParaRPr lang="en-US" altLang="zh-CN" sz="1500" b="0" dirty="0" smtClean="0"/>
              </a:p>
              <a:p>
                <a:r>
                  <a:rPr lang="zh-CN" altLang="en-US" sz="1500" b="0" dirty="0" smtClean="0"/>
                  <a:t>排序之后，设最终选出的</a:t>
                </a:r>
                <a:r>
                  <a:rPr lang="en-US" altLang="zh-CN" sz="1500" b="0" dirty="0" smtClean="0"/>
                  <a:t>m</a:t>
                </a:r>
                <a:r>
                  <a:rPr lang="zh-CN" altLang="en-US" sz="1500" b="0" dirty="0" smtClean="0"/>
                  <a:t>件衣服最小覆盖区间为</a:t>
                </a:r>
                <a:r>
                  <a:rPr lang="en-US" altLang="zh-CN" sz="1500" b="0" dirty="0" smtClean="0"/>
                  <a:t>[L,R]</a:t>
                </a:r>
                <a:r>
                  <a:rPr lang="zh-CN" altLang="en-US" sz="1500" b="0" dirty="0" smtClean="0"/>
                  <a:t>，则答案为</a:t>
                </a:r>
                <a:r>
                  <a:rPr lang="en-US" altLang="zh-CN" sz="1500" b="0" dirty="0" err="1" smtClean="0"/>
                  <a:t>downdiness</a:t>
                </a:r>
                <a:r>
                  <a:rPr lang="en-US" altLang="zh-CN" sz="1500" b="0" dirty="0" smtClean="0"/>
                  <a:t>[R]-</a:t>
                </a:r>
                <a:r>
                  <a:rPr lang="en-US" altLang="zh-CN" sz="1500" b="0" dirty="0" err="1" smtClean="0"/>
                  <a:t>downdiness</a:t>
                </a:r>
                <a:r>
                  <a:rPr lang="en-US" altLang="zh-CN" sz="1500" b="0" dirty="0" smtClean="0"/>
                  <a:t>[L]</a:t>
                </a:r>
              </a:p>
              <a:p>
                <a:r>
                  <a:rPr lang="zh-CN" altLang="en-US" sz="1500" b="0" dirty="0" smtClean="0"/>
                  <a:t>则一个合法的区间至少需要包含</a:t>
                </a:r>
                <a:r>
                  <a:rPr lang="en-US" altLang="zh-CN" sz="1500" b="0" dirty="0" smtClean="0"/>
                  <a:t>m</a:t>
                </a:r>
                <a:r>
                  <a:rPr lang="zh-CN" altLang="en-US" sz="1500" b="0" dirty="0"/>
                  <a:t>种</a:t>
                </a:r>
                <a:r>
                  <a:rPr lang="zh-CN" altLang="en-US" sz="1500" b="0" dirty="0" smtClean="0"/>
                  <a:t>不同的日期</a:t>
                </a:r>
                <a:endParaRPr lang="en-US" altLang="zh-CN" sz="1500" b="0" dirty="0" smtClean="0"/>
              </a:p>
              <a:p>
                <a:r>
                  <a:rPr lang="zh-CN" altLang="en-US" sz="1500" b="0" dirty="0" smtClean="0"/>
                  <a:t>可以对于每个</a:t>
                </a:r>
                <a:r>
                  <a:rPr lang="en-US" altLang="zh-CN" sz="1500" b="0" dirty="0" smtClean="0"/>
                  <a:t>L</a:t>
                </a:r>
                <a:r>
                  <a:rPr lang="zh-CN" altLang="en-US" sz="1500" b="0" dirty="0" smtClean="0"/>
                  <a:t>求出最小的合法的</a:t>
                </a:r>
                <a:r>
                  <a:rPr lang="en-US" altLang="zh-CN" sz="1500" b="0" dirty="0" smtClean="0"/>
                  <a:t>R</a:t>
                </a:r>
                <a:r>
                  <a:rPr lang="zh-CN" altLang="en-US" sz="1500" b="0" dirty="0"/>
                  <a:t>，</a:t>
                </a:r>
                <a:r>
                  <a:rPr lang="zh-CN" altLang="en-US" sz="1500" b="0" dirty="0" smtClean="0"/>
                  <a:t>这就转化为一个简单的尺取问题了。</a:t>
                </a:r>
                <a:endParaRPr lang="en-US" altLang="zh-CN" sz="1500" b="0" dirty="0" smtClean="0"/>
              </a:p>
              <a:p>
                <a:r>
                  <a:rPr lang="zh-CN" altLang="en-US" sz="1500" b="0" dirty="0" smtClean="0"/>
                  <a:t>若使用基数排序，可以做到</a:t>
                </a:r>
                <a14:m>
                  <m:oMath xmlns:m="http://schemas.openxmlformats.org/officeDocument/2006/math">
                    <m:r>
                      <a:rPr lang="zh-CN" altLang="en-US" sz="1500" b="0" i="0" dirty="0" smtClean="0">
                        <a:latin typeface="Cambria Math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sz="1500" b="0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sz="1500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500" b="0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1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b="0" i="1" dirty="0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5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sz="1500" b="0" dirty="0" smtClean="0"/>
                  <a:t>时间求解</a:t>
                </a:r>
                <a:endParaRPr lang="en-US" altLang="zh-CN" sz="1500" b="0" dirty="0" smtClean="0"/>
              </a:p>
              <a:p>
                <a:pPr marL="0" indent="0">
                  <a:buNone/>
                </a:pPr>
                <a:endParaRPr lang="en-US" altLang="zh-CN" sz="1500" b="0" dirty="0" smtClean="0"/>
              </a:p>
              <a:p>
                <a:endParaRPr lang="en-US" altLang="zh-CN" sz="1500" b="0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6028" y="969047"/>
                <a:ext cx="8629650" cy="2312711"/>
              </a:xfrm>
              <a:blipFill rotWithShape="1">
                <a:blip r:embed="rId2"/>
                <a:stretch>
                  <a:fillRect l="-141" b="-4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F-Groundhog </a:t>
            </a:r>
            <a:r>
              <a:rPr lang="en-US" altLang="zh-CN" dirty="0"/>
              <a:t>Looking Dowdy</a:t>
            </a:r>
          </a:p>
        </p:txBody>
      </p:sp>
    </p:spTree>
    <p:extLst>
      <p:ext uri="{BB962C8B-B14F-4D97-AF65-F5344CB8AC3E}">
        <p14:creationId xmlns:p14="http://schemas.microsoft.com/office/powerpoint/2010/main" val="23102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/>
              <a:t>G-Groundhog </a:t>
            </a:r>
            <a:r>
              <a:rPr lang="en-US" altLang="zh-CN" dirty="0"/>
              <a:t>Playing Scissors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922352"/>
                <a:ext cx="8629650" cy="3150028"/>
              </a:xfrm>
            </p:spPr>
            <p:txBody>
              <a:bodyPr/>
              <a:lstStyle/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首先，容易发现旋转多边形和旋转直线是没有本质差别的，设直线的垂线与</a:t>
                </a: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轴夹角为</a:t>
                </a:r>
                <a14:m>
                  <m:oMath xmlns:m="http://schemas.openxmlformats.org/officeDocument/2006/math"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𝜃</m:t>
                    </m:r>
                    <m: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,</m:t>
                    </m:r>
                    <m:r>
                      <a:rPr lang="el-GR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𝜃</m:t>
                    </m:r>
                    <m:r>
                      <a:rPr lang="el-GR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∈</m:t>
                    </m:r>
                    <m:d>
                      <m:dPr>
                        <m:begChr m:val="["/>
                        <m:ctrlPr>
                          <a:rPr lang="el-GR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l-GR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0,2</m:t>
                        </m:r>
                        <m:r>
                          <a:rPr lang="zh-CN" altLang="en-US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𝜋</m:t>
                        </m:r>
                      </m:e>
                    </m:d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直线在凸包内的长度为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f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zh-CN" altLang="en-US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，所以问题变为求：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f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zh-CN" altLang="en-US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𝜃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L</m:t>
                    </m:r>
                  </m:oMath>
                </a14:m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的</a:t>
                </a:r>
                <a14:m>
                  <m:oMath xmlns:m="http://schemas.openxmlformats.org/officeDocument/2006/math"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𝜃</m:t>
                    </m:r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范围</m:t>
                    </m:r>
                  </m:oMath>
                </a14:m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我们发现，随着直线的旋转，和直线相交的凸包的两条边也会定向改变。可以用两个指针维护，求出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𝜃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的区间，每个区间内相交的两条边是相同的（可以忽略凸包的顶点，因为落在定点上的概率可以算作零）。这样就把原问题化为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个子问题</a:t>
                </a:r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发现每个</a:t>
                </a:r>
                <a14:m>
                  <m:oMath xmlns:m="http://schemas.openxmlformats.org/officeDocument/2006/math">
                    <m:r>
                      <a:rPr lang="zh-CN" altLang="en-US" b="0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子问题中的</m:t>
                    </m:r>
                    <m:r>
                      <m:rPr>
                        <m:sty m:val="p"/>
                      </m:rP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f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zh-CN" altLang="en-US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是一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个严格的单峰函数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，所以可以用三分法求出极值点，再在两侧二分出</a:t>
                </a:r>
                <a14:m>
                  <m:oMath xmlns:m="http://schemas.openxmlformats.org/officeDocument/2006/math"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𝜃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的边界。复杂度是</a:t>
                </a:r>
                <a14:m>
                  <m:oMath xmlns:m="http://schemas.openxmlformats.org/officeDocument/2006/math"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𝑂</m:t>
                    </m:r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𝑛𝑡</m:t>
                    </m:r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的，其中</a:t>
                </a:r>
                <a14:m>
                  <m:oMath xmlns:m="http://schemas.openxmlformats.org/officeDocument/2006/math"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𝑡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是三分</a:t>
                </a: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二分次数，但是由于有大量计算几何的浮点运算，所以常数较大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922352"/>
                <a:ext cx="8629650" cy="3150028"/>
              </a:xfrm>
              <a:blipFill rotWithShape="1"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/>
              <a:t>G-Groundhog </a:t>
            </a:r>
            <a:r>
              <a:rPr lang="en-US" altLang="zh-CN" dirty="0"/>
              <a:t>Playing Scissors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922352"/>
                <a:ext cx="8629650" cy="3150028"/>
              </a:xfrm>
            </p:spPr>
            <p:txBody>
              <a:bodyPr/>
              <a:lstStyle/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还有一种比较暴力的解法，就是直接暴力模拟直线旋转，把整个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2</m:t>
                    </m:r>
                    <m:r>
                      <a:rPr lang="zh-CN" altLang="en-US" b="0" i="1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𝜋</m:t>
                    </m:r>
                  </m:oMath>
                </a14:m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分为很多个小角度，然后每次用均摊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的复杂度求出和哪两条边相交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。如果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把旋转次数开到很大，可以近似求出解。不过由于是比较近似的写法，可能需要调一些参数。事实上，这种算法的计算几何运算较少，精度和常数并不一定弱于前一种。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由于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精度要求只有四位小数，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也许还存在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一些乱搞算法可以通过此题，这里不做讨论。</a:t>
                </a:r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922352"/>
                <a:ext cx="8629650" cy="3150028"/>
              </a:xfrm>
              <a:blipFill rotWithShape="1">
                <a:blip r:embed="rId2"/>
                <a:stretch>
                  <a:fillRect l="-212" r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1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/>
              <a:t>H-Groundhog </a:t>
            </a:r>
            <a:r>
              <a:rPr lang="en-US" altLang="zh-CN" dirty="0"/>
              <a:t>Speaking </a:t>
            </a:r>
            <a:r>
              <a:rPr lang="en-US" altLang="zh-CN" dirty="0" err="1"/>
              <a:t>Groundhogish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01973"/>
                <a:ext cx="8629650" cy="3629025"/>
              </a:xfrm>
            </p:spPr>
            <p:txBody>
              <a:bodyPr/>
              <a:lstStyle/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考虑简单的判定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子序列的算法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：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𝑠</m:t>
                    </m:r>
                  </m:oMath>
                </a14:m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贪心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地匹配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中最前面的对应位置的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字符，能匹配就匹配，最后得到匹配位置为关键点。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合法情况下，每两个关键点之间的位置所放的字符不能与下一个关键点字符相同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所以视构造</a:t>
                </a:r>
                <a:r>
                  <a:rPr lang="en-US" altLang="zh-CN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的过程为：先确定关键点，然后在关键点之间插入若干字符的过程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关键点之间的方案，都是允许插入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𝑚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−1</m:t>
                    </m:r>
                    <m:r>
                      <a:rPr lang="zh-CN" altLang="en-US" b="0" i="1" dirty="0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或</m:t>
                    </m:r>
                    <m:r>
                      <a:rPr lang="en-US" altLang="zh-CN" b="0" i="1" dirty="0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𝑚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种字符（允许插入多次），和具体取值无关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01973"/>
                <a:ext cx="8629650" cy="3629025"/>
              </a:xfrm>
              <a:blipFill rotWithShape="1"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0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H-Groundhog Speaking </a:t>
            </a:r>
            <a:r>
              <a:rPr lang="en-US" altLang="zh-CN" dirty="0" err="1"/>
              <a:t>Groundhogish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8629650" cy="1811861"/>
              </a:xfrm>
            </p:spPr>
            <p:txBody>
              <a:bodyPr/>
              <a:lstStyle/>
              <a:p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而对于每种字符带权的问题，把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𝑚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−1</m:t>
                    </m:r>
                    <m:r>
                      <a:rPr lang="zh-CN" altLang="en-US" b="0" i="1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或</m:t>
                    </m:r>
                    <m:r>
                      <a:rPr lang="en-US" altLang="zh-CN" b="0" i="1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𝑚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种字符的选择  改为  可选字符的权值总和  即可</a:t>
                </a:r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因此，不妨设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𝑗</m:t>
                        </m:r>
                        <m:r>
                          <a:rPr lang="zh-CN" altLang="en-US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b="0">
                        <a:latin typeface="Cambria Math"/>
                        <a:ea typeface="微软雅黑" panose="020B0503020204020204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问题就变为一个分组的完全背包问题：第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/>
                        <a:ea typeface="微软雅黑" panose="020B0503020204020204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个物品的权值是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，总权值是所有物品的权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值乘积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可以直接用动态规划求解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，复杂度为</a:t>
                </a:r>
                <a14:m>
                  <m:oMath xmlns:m="http://schemas.openxmlformats.org/officeDocument/2006/math"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𝑂</m:t>
                    </m:r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𝑛𝑘</m:t>
                    </m:r>
                    <m:r>
                      <a:rPr lang="en-US" altLang="zh-CN" b="0" dirty="0">
                        <a:latin typeface="Cambria Math"/>
                        <a:ea typeface="微软雅黑" panose="020B0503020204020204" charset="-122"/>
                      </a:rPr>
                      <m:t>) 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3"/>
                <a:ext cx="8629650" cy="1811861"/>
              </a:xfrm>
              <a:blipFill rotWithShape="1"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/>
              <a:t>H-Groundhog </a:t>
            </a:r>
            <a:r>
              <a:rPr lang="en-US" altLang="zh-CN" dirty="0"/>
              <a:t>Speaking </a:t>
            </a:r>
            <a:r>
              <a:rPr lang="en-US" altLang="zh-CN" dirty="0" err="1"/>
              <a:t>Groundhogish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而这种类型的背包是显然可以使用生成函数优化的。</a:t>
                </a:r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对于每个物品的完全背包问题，可以列出其对应的普通型生成函数是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=0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/>
                                        <a:ea typeface="微软雅黑" panose="020B0503020204020204" charset="-122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sym typeface="+mn-ea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sym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  <a:sym typeface="+mn-ea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zh-CN" altLang="en-US" b="0" i="1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。</m:t>
                    </m:r>
                  </m:oMath>
                </a14:m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=0</m:t>
                        </m:r>
                      </m:sub>
                      <m:sup>
                        <m: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latin typeface="Cambria Math"/>
                                    <a:ea typeface="微软雅黑" panose="020B0503020204020204" charset="-122"/>
                                    <a:sym typeface="+mn-ea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∏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微软雅黑" panose="020B0503020204020204" charset="-122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可以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先分治</a:t>
                </a: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NTT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求出倒数积再求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逆求出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微软雅黑" panose="020B0503020204020204" charset="-122"/>
                        <a:sym typeface="+mn-ea"/>
                      </a:rPr>
                      <m:t>∏</m:t>
                    </m:r>
                    <m:sSub>
                      <m:sSubPr>
                        <m:ctrlP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latin typeface="Cambria Math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b="0" i="1">
                        <a:latin typeface="Cambria Math"/>
                        <a:ea typeface="微软雅黑" panose="020B0503020204020204" charset="-122"/>
                        <a:sym typeface="+mn-ea"/>
                      </a:rPr>
                      <m:t>𝑥</m:t>
                    </m:r>
                    <m:r>
                      <a:rPr lang="en-US" altLang="zh-CN" b="0" i="0" smtClean="0">
                        <a:latin typeface="Cambria Math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若</a:t>
                </a:r>
                <a:r>
                  <a:rPr lang="zh-CN" altLang="en-US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认为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同阶，复杂度</a:t>
                </a:r>
                <a14:m>
                  <m:oMath xmlns:m="http://schemas.openxmlformats.org/officeDocument/2006/math">
                    <m:r>
                      <a:rPr lang="en-US" altLang="zh-CN" b="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6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I-The </a:t>
            </a:r>
            <a:r>
              <a:rPr lang="en-US" altLang="zh-CN" dirty="0"/>
              <a:t>Crime-solving Plan of </a:t>
            </a:r>
            <a:r>
              <a:rPr lang="en-US" altLang="zh-CN" dirty="0" smtClean="0"/>
              <a:t>Groundhog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/>
                  <a:t>把当前的数字拆成</a:t>
                </a:r>
                <a:r>
                  <a:rPr lang="en-US" altLang="zh-CN" sz="1400" b="0" dirty="0" smtClean="0"/>
                  <a:t>4</a:t>
                </a:r>
                <a:r>
                  <a:rPr lang="zh-CN" altLang="en-US" sz="1400" b="0" dirty="0" smtClean="0"/>
                  <a:t>个数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𝑎</m:t>
                    </m:r>
                    <m:r>
                      <a:rPr lang="en-US" altLang="zh-CN" sz="1400" b="0" i="1" smtClean="0">
                        <a:latin typeface="Cambria Math"/>
                      </a:rPr>
                      <m:t>,</m:t>
                    </m:r>
                    <m:r>
                      <a:rPr lang="en-US" altLang="zh-CN" sz="1400" b="0" i="1" smtClean="0">
                        <a:latin typeface="Cambria Math"/>
                      </a:rPr>
                      <m:t>𝑏</m:t>
                    </m:r>
                    <m:r>
                      <a:rPr lang="en-US" altLang="zh-CN" sz="1400" b="0" i="1" smtClean="0">
                        <a:latin typeface="Cambria Math"/>
                      </a:rPr>
                      <m:t>,</m:t>
                    </m:r>
                    <m:r>
                      <a:rPr lang="en-US" altLang="zh-CN" sz="1400" b="0" i="1" smtClean="0">
                        <a:latin typeface="Cambria Math"/>
                      </a:rPr>
                      <m:t>𝑐</m:t>
                    </m:r>
                    <m:r>
                      <a:rPr lang="en-US" altLang="zh-CN" sz="1400" b="0" i="1" smtClean="0">
                        <a:latin typeface="Cambria Math"/>
                      </a:rPr>
                      <m:t>,</m:t>
                    </m:r>
                    <m:r>
                      <a:rPr lang="en-US" altLang="zh-CN" sz="1400" b="0" i="1" smtClean="0">
                        <a:latin typeface="Cambria Math"/>
                      </a:rPr>
                      <m:t>𝑑</m:t>
                    </m:r>
                    <m:r>
                      <a:rPr lang="en-US" altLang="zh-CN" sz="1400" b="0" i="1" smtClean="0">
                        <a:latin typeface="Cambria Math"/>
                      </a:rPr>
                      <m:t>(</m:t>
                    </m:r>
                    <m:r>
                      <a:rPr lang="en-US" altLang="zh-CN" sz="1400" b="0" i="1" smtClean="0">
                        <a:latin typeface="Cambria Math"/>
                      </a:rPr>
                      <m:t>𝑎</m:t>
                    </m:r>
                    <m:r>
                      <a:rPr lang="en-US" altLang="zh-CN" sz="1400" b="0" i="1" smtClean="0">
                        <a:latin typeface="Cambria Math"/>
                      </a:rPr>
                      <m:t>≤</m:t>
                    </m:r>
                    <m:r>
                      <a:rPr lang="en-US" altLang="zh-CN" sz="1400" b="0" i="1" smtClean="0">
                        <a:latin typeface="Cambria Math"/>
                      </a:rPr>
                      <m:t>𝑏</m:t>
                    </m:r>
                    <m:r>
                      <a:rPr lang="en-US" altLang="zh-CN" sz="1400" b="0" i="1" smtClean="0">
                        <a:latin typeface="Cambria Math"/>
                      </a:rPr>
                      <m:t>≤</m:t>
                    </m:r>
                    <m:r>
                      <a:rPr lang="en-US" altLang="zh-CN" sz="1400" b="0" i="1" smtClean="0">
                        <a:latin typeface="Cambria Math"/>
                      </a:rPr>
                      <m:t>𝑐</m:t>
                    </m:r>
                    <m:r>
                      <a:rPr lang="en-US" altLang="zh-CN" sz="1400" b="0" i="1" smtClean="0">
                        <a:latin typeface="Cambria Math"/>
                      </a:rPr>
                      <m:t>≤</m:t>
                    </m:r>
                    <m:r>
                      <a:rPr lang="en-US" altLang="zh-CN" sz="1400" b="0" i="1" smtClean="0">
                        <a:latin typeface="Cambria Math"/>
                      </a:rPr>
                      <m:t>𝑑</m:t>
                    </m:r>
                    <m:r>
                      <a:rPr lang="en-US" altLang="zh-CN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400" b="0" dirty="0"/>
                  <a:t> ,</a:t>
                </a:r>
                <a:r>
                  <a:rPr lang="zh-CN" altLang="en-US" sz="1400" b="0" dirty="0"/>
                  <a:t>那么我们有两种决策：两</a:t>
                </a:r>
                <a:r>
                  <a:rPr lang="zh-CN" altLang="en-US" sz="1400" b="0" dirty="0" smtClean="0"/>
                  <a:t>位数</a:t>
                </a:r>
                <a:r>
                  <a:rPr lang="en-US" altLang="zh-CN" sz="1400" b="0" dirty="0" smtClean="0"/>
                  <a:t>×</a:t>
                </a:r>
                <a:r>
                  <a:rPr lang="zh-CN" altLang="en-US" sz="1400" b="0" dirty="0"/>
                  <a:t>两位数，或者三</a:t>
                </a:r>
                <a:r>
                  <a:rPr lang="zh-CN" altLang="en-US" sz="1400" b="0" dirty="0" smtClean="0"/>
                  <a:t>位数</a:t>
                </a:r>
                <a:r>
                  <a:rPr lang="en-US" altLang="zh-CN" sz="1400" b="0" dirty="0" smtClean="0"/>
                  <a:t>×</a:t>
                </a:r>
                <a:r>
                  <a:rPr lang="zh-CN" altLang="en-US" sz="1400" b="0" dirty="0"/>
                  <a:t>一位数</a:t>
                </a:r>
                <a:r>
                  <a:rPr lang="zh-CN" altLang="en-US" sz="1400" b="0" dirty="0" smtClean="0"/>
                  <a:t>。</a:t>
                </a:r>
                <a:endParaRPr lang="en-US" altLang="zh-CN" sz="1400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 ⋅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=100</m:t>
                    </m:r>
                    <m:r>
                      <a:rPr lang="en-US" altLang="zh-CN" sz="1400" b="0" i="1" smtClean="0">
                        <a:latin typeface="Cambria Math"/>
                      </a:rPr>
                      <m:t>𝑎𝑏</m:t>
                    </m:r>
                    <m:r>
                      <a:rPr lang="en-US" altLang="zh-CN" sz="1400" b="0" i="1" smtClean="0">
                        <a:latin typeface="Cambria Math"/>
                      </a:rPr>
                      <m:t>+10</m:t>
                    </m:r>
                    <m:r>
                      <a:rPr lang="en-US" altLang="zh-CN" sz="1400" b="0" i="1" smtClean="0">
                        <a:latin typeface="Cambria Math"/>
                      </a:rPr>
                      <m:t>𝑎𝑐</m:t>
                    </m:r>
                    <m:r>
                      <a:rPr lang="en-US" altLang="zh-CN" sz="1400" b="0" i="1" smtClean="0">
                        <a:latin typeface="Cambria Math"/>
                      </a:rPr>
                      <m:t>+10</m:t>
                    </m:r>
                    <m:r>
                      <a:rPr lang="en-US" altLang="zh-CN" sz="1400" b="0" i="1" smtClean="0">
                        <a:latin typeface="Cambria Math"/>
                      </a:rPr>
                      <m:t>𝑏𝑑</m:t>
                    </m:r>
                    <m:r>
                      <a:rPr lang="en-US" altLang="zh-CN" sz="1400" b="0" i="1" smtClean="0">
                        <a:latin typeface="Cambria Math"/>
                      </a:rPr>
                      <m:t>+</m:t>
                    </m:r>
                    <m:r>
                      <a:rPr lang="en-US" altLang="zh-CN" sz="1400" b="0" i="1" smtClean="0">
                        <a:latin typeface="Cambria Math"/>
                      </a:rPr>
                      <m:t>𝑐𝑑</m:t>
                    </m:r>
                  </m:oMath>
                </a14:m>
                <a:endParaRPr lang="en-US" altLang="zh-CN" sz="1400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100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+10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⋅</m:t>
                    </m:r>
                    <m:r>
                      <a:rPr lang="en-US" altLang="zh-CN" sz="1400" b="0" i="1" smtClean="0">
                        <a:latin typeface="Cambria Math"/>
                      </a:rPr>
                      <m:t>𝑎</m:t>
                    </m:r>
                    <m:r>
                      <a:rPr lang="en-US" altLang="zh-CN" sz="1400" b="0" i="1" smtClean="0">
                        <a:latin typeface="Cambria Math"/>
                      </a:rPr>
                      <m:t>=100</m:t>
                    </m:r>
                    <m:r>
                      <a:rPr lang="en-US" altLang="zh-CN" sz="1400" b="0" i="1" smtClean="0">
                        <a:latin typeface="Cambria Math"/>
                      </a:rPr>
                      <m:t>𝑎𝑏</m:t>
                    </m:r>
                    <m:r>
                      <a:rPr lang="en-US" altLang="zh-CN" sz="1400" b="0" i="1" smtClean="0">
                        <a:latin typeface="Cambria Math"/>
                      </a:rPr>
                      <m:t>+10</m:t>
                    </m:r>
                    <m:r>
                      <a:rPr lang="en-US" altLang="zh-CN" sz="1400" b="0" i="1" smtClean="0">
                        <a:latin typeface="Cambria Math"/>
                      </a:rPr>
                      <m:t>𝑎𝑐</m:t>
                    </m:r>
                    <m:r>
                      <a:rPr lang="en-US" altLang="zh-CN" sz="1400" b="0" i="1" smtClean="0">
                        <a:latin typeface="Cambria Math"/>
                      </a:rPr>
                      <m:t>+</m:t>
                    </m:r>
                    <m:r>
                      <a:rPr lang="en-US" altLang="zh-CN" sz="1400" b="0" i="1" smtClean="0">
                        <a:latin typeface="Cambria Math"/>
                      </a:rPr>
                      <m:t>𝑎𝑑</m:t>
                    </m:r>
                    <m:r>
                      <a:rPr lang="en-US" altLang="zh-CN" sz="1400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1400" b="0" dirty="0"/>
              </a:p>
              <a:p>
                <a:r>
                  <a:rPr lang="zh-CN" altLang="en-US" sz="1400" b="0" dirty="0" smtClean="0"/>
                  <a:t>同理类推，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可以</a:t>
                </a:r>
                <a:r>
                  <a:rPr lang="zh-CN" altLang="en-US" sz="1400" b="0" dirty="0"/>
                  <a:t>证明留一个最小的正整数作为第一个数，剩下的所有数字排成最小的数作为第二个数时，答案取到最小值。</a:t>
                </a:r>
              </a:p>
              <a:p>
                <a:r>
                  <a:rPr lang="zh-CN" altLang="en-US" sz="1400" b="0" dirty="0"/>
                  <a:t>注意高精度细节和“正整数”、“整数”的</a:t>
                </a:r>
                <a:r>
                  <a:rPr lang="zh-CN" altLang="en-US" sz="1400" b="0" dirty="0" smtClean="0"/>
                  <a:t>区分，以及前导</a:t>
                </a:r>
                <a:r>
                  <a:rPr lang="en-US" altLang="zh-CN" sz="1400" b="0" dirty="0" smtClean="0"/>
                  <a:t>0</a:t>
                </a:r>
                <a:r>
                  <a:rPr lang="zh-CN" altLang="en-US" sz="1400" b="0" dirty="0" smtClean="0"/>
                  <a:t>的处理。</a:t>
                </a:r>
                <a:endParaRPr lang="zh-CN" altLang="en-US" sz="1400" b="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J-The </a:t>
            </a:r>
            <a:r>
              <a:rPr lang="en-US" altLang="zh-CN" dirty="0"/>
              <a:t>Escape Plan of </a:t>
            </a:r>
            <a:r>
              <a:rPr lang="en-US" altLang="zh-CN" dirty="0" smtClean="0"/>
              <a:t>Groundhog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/>
                  <a:t>如果需要做到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b="0" dirty="0" smtClean="0"/>
                  <a:t>，</a:t>
                </a:r>
                <a:r>
                  <a:rPr lang="zh-CN" altLang="en-US" sz="1400" b="0" dirty="0"/>
                  <a:t>套路一般都是：枚举上下行边界，对于列扫一遍，用前缀和等维护。</a:t>
                </a:r>
              </a:p>
              <a:p>
                <a:r>
                  <a:rPr lang="zh-CN" altLang="en-US" sz="1400" b="0" dirty="0"/>
                  <a:t>那么这里四条边上都要为</a:t>
                </a:r>
                <a:r>
                  <a:rPr lang="en-US" altLang="zh-CN" sz="1400" b="0" dirty="0"/>
                  <a:t>1</a:t>
                </a:r>
                <a:r>
                  <a:rPr lang="zh-CN" altLang="en-US" sz="1400" b="0" dirty="0"/>
                  <a:t>，那么枚举上下边界后，肯定要找一段在这两行都是</a:t>
                </a:r>
                <a:r>
                  <a:rPr lang="en-US" altLang="zh-CN" sz="1400" b="0" dirty="0"/>
                  <a:t>1</a:t>
                </a:r>
                <a:r>
                  <a:rPr lang="zh-CN" altLang="en-US" sz="1400" b="0" dirty="0"/>
                  <a:t>的连续的列区间。然后在这个区间里找。</a:t>
                </a:r>
              </a:p>
              <a:p>
                <a:r>
                  <a:rPr lang="zh-CN" altLang="en-US" sz="1400" b="0" dirty="0"/>
                  <a:t>枚举每一列，如果这一列也都是</a:t>
                </a:r>
                <a:r>
                  <a:rPr lang="en-US" altLang="zh-CN" sz="1400" b="0" dirty="0"/>
                  <a:t>1</a:t>
                </a:r>
                <a:r>
                  <a:rPr lang="zh-CN" altLang="en-US" sz="1400" b="0" dirty="0"/>
                  <a:t>，就可以统计进去。用一个前缀和维护，在原矩阵中</a:t>
                </a:r>
                <a:r>
                  <a:rPr lang="zh-CN" altLang="en-US" sz="1400" b="0" dirty="0" smtClean="0"/>
                  <a:t>为</a:t>
                </a:r>
                <a:r>
                  <a:rPr lang="en-US" altLang="zh-CN" sz="1400" b="0" dirty="0" smtClean="0"/>
                  <a:t>0</a:t>
                </a:r>
                <a:r>
                  <a:rPr lang="zh-CN" altLang="en-US" sz="1400" b="0" dirty="0" smtClean="0"/>
                  <a:t>则</a:t>
                </a:r>
                <a:r>
                  <a:rPr lang="zh-CN" altLang="en-US" sz="1400" b="0" dirty="0"/>
                  <a:t>当做</a:t>
                </a:r>
                <a:r>
                  <a:rPr lang="en-US" altLang="zh-CN" sz="1400" b="0" dirty="0"/>
                  <a:t>-1</a:t>
                </a:r>
                <a:r>
                  <a:rPr lang="zh-CN" altLang="en-US" sz="1400" b="0" dirty="0"/>
                  <a:t>，否则当做</a:t>
                </a:r>
                <a:r>
                  <a:rPr lang="en-US" altLang="zh-CN" sz="1400" b="0" dirty="0"/>
                  <a:t>1</a:t>
                </a:r>
                <a:r>
                  <a:rPr lang="zh-CN" altLang="en-US" sz="1400" b="0" dirty="0"/>
                  <a:t>。那么每次找到合法的列，查询前面的前缀和是否有和它相差</a:t>
                </a:r>
                <a:r>
                  <a:rPr lang="en-US" altLang="zh-CN" sz="1400" b="0" dirty="0"/>
                  <a:t>1</a:t>
                </a:r>
                <a:r>
                  <a:rPr lang="zh-CN" altLang="en-US" sz="1400" b="0" dirty="0"/>
                  <a:t>以内的，计入答案。然后把自己的前缀和加入统计。</a:t>
                </a:r>
              </a:p>
              <a:p>
                <a:r>
                  <a:rPr lang="zh-CN" altLang="en-US" sz="1400" b="0" dirty="0"/>
                  <a:t>注意前缀和不能算上边界的</a:t>
                </a:r>
                <a:r>
                  <a:rPr lang="en-US" altLang="zh-CN" sz="1400" b="0" dirty="0"/>
                  <a:t>1</a:t>
                </a:r>
                <a:r>
                  <a:rPr lang="zh-CN" altLang="en-US" sz="1400" b="0" dirty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400" b="0" i="1" dirty="0" smtClean="0"/>
                  <a:t> </a:t>
                </a:r>
                <a:r>
                  <a:rPr lang="zh-CN" altLang="en-US" sz="1400" b="0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K-The </a:t>
            </a:r>
            <a:r>
              <a:rPr lang="en-US" altLang="zh-CN" dirty="0"/>
              <a:t>Flee Plan of </a:t>
            </a:r>
            <a:r>
              <a:rPr lang="en-US" altLang="zh-CN" dirty="0" smtClean="0"/>
              <a:t>Groundhog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sz="1400" b="0" dirty="0" smtClean="0"/>
                  <a:t>Solution#1</a:t>
                </a:r>
                <a:r>
                  <a:rPr lang="zh-CN" altLang="en-US" sz="1400" b="0" dirty="0" smtClean="0"/>
                  <a:t>： </a:t>
                </a:r>
                <a:endParaRPr lang="en-US" altLang="zh-CN" sz="1400" b="0" dirty="0" smtClean="0"/>
              </a:p>
              <a:p>
                <a:pPr lvl="1"/>
                <a:r>
                  <a:rPr lang="zh-CN" altLang="en-US" sz="1400" b="0" dirty="0" smtClean="0"/>
                  <a:t>二</a:t>
                </a:r>
                <a:r>
                  <a:rPr lang="zh-CN" altLang="en-US" sz="1400" b="0" dirty="0"/>
                  <a:t>分一个时间 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1400" b="0" dirty="0" smtClean="0"/>
                  <a:t>，</a:t>
                </a:r>
                <a:r>
                  <a:rPr lang="zh-CN" altLang="en-US" sz="1400" b="0" dirty="0"/>
                  <a:t>然后判断在 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1400" b="0" dirty="0"/>
                  <a:t> 内 </a:t>
                </a:r>
                <a:r>
                  <a:rPr lang="en-US" altLang="zh-CN" sz="1400" b="0" dirty="0" smtClean="0"/>
                  <a:t>Groundhog </a:t>
                </a:r>
                <a:r>
                  <a:rPr lang="zh-CN" altLang="en-US" sz="1400" b="0" dirty="0"/>
                  <a:t>是否会被 </a:t>
                </a:r>
                <a:r>
                  <a:rPr lang="en-US" altLang="zh-CN" sz="1400" b="0" dirty="0" smtClean="0"/>
                  <a:t>Orange </a:t>
                </a:r>
                <a:r>
                  <a:rPr lang="zh-CN" altLang="en-US" sz="1400" b="0" dirty="0"/>
                  <a:t>追上。</a:t>
                </a:r>
              </a:p>
              <a:p>
                <a:pPr lvl="1"/>
                <a:r>
                  <a:rPr lang="zh-CN" altLang="en-US" sz="1400" b="0" dirty="0" smtClean="0"/>
                  <a:t>以 </a:t>
                </a:r>
                <a:r>
                  <a:rPr lang="en-US" altLang="zh-CN" sz="1400" b="0" dirty="0" smtClean="0"/>
                  <a:t>Orange </a:t>
                </a:r>
                <a:r>
                  <a:rPr lang="zh-CN" altLang="en-US" sz="1400" b="0" dirty="0"/>
                  <a:t>所在的寝室为根建树，从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/>
                  <a:t>到 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1400" b="0" dirty="0"/>
                  <a:t> 枚举所有 </a:t>
                </a:r>
                <a:r>
                  <a:rPr lang="en-US" altLang="zh-CN" sz="1400" b="0" dirty="0" smtClean="0"/>
                  <a:t>Groundhog </a:t>
                </a:r>
                <a:r>
                  <a:rPr lang="zh-CN" altLang="en-US" sz="1400" b="0" dirty="0"/>
                  <a:t>能够到达的点，然后判断在走的过程中会不会被追上即可。</a:t>
                </a:r>
              </a:p>
              <a:p>
                <a:pPr lvl="1"/>
                <a:r>
                  <a:rPr lang="zh-CN" altLang="en-US" sz="1400" b="0" dirty="0"/>
                  <a:t>时间复杂度</a:t>
                </a:r>
                <a:r>
                  <a:rPr lang="en-US" altLang="zh-CN" sz="1400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400" b="0" dirty="0" smtClean="0"/>
              </a:p>
              <a:p>
                <a:r>
                  <a:rPr lang="en-US" altLang="zh-CN" sz="1400" b="0" dirty="0" smtClean="0"/>
                  <a:t>Solution#2</a:t>
                </a:r>
                <a:r>
                  <a:rPr lang="zh-CN" altLang="en-US" sz="1400" b="0" dirty="0" smtClean="0"/>
                  <a:t>： </a:t>
                </a:r>
                <a:endParaRPr lang="zh-CN" altLang="en-US" sz="1400" b="0" dirty="0"/>
              </a:p>
              <a:p>
                <a:pPr lvl="1"/>
                <a:r>
                  <a:rPr lang="zh-CN" altLang="en-US" sz="1400" b="0" dirty="0" smtClean="0"/>
                  <a:t>由于 </a:t>
                </a:r>
                <a:r>
                  <a:rPr lang="en-US" altLang="zh-CN" sz="1400" b="0" dirty="0" smtClean="0"/>
                  <a:t>Orange </a:t>
                </a:r>
                <a:r>
                  <a:rPr lang="zh-CN" altLang="en-US" sz="1400" b="0" dirty="0" smtClean="0"/>
                  <a:t>的</a:t>
                </a:r>
                <a:r>
                  <a:rPr lang="zh-CN" altLang="en-US" sz="1400" b="0" dirty="0"/>
                  <a:t>决策是单一的，所以对于每个点，</a:t>
                </a:r>
                <a:r>
                  <a:rPr lang="zh-CN" altLang="en-US" sz="1400" b="0" dirty="0" smtClean="0"/>
                  <a:t>如果 </a:t>
                </a:r>
                <a:r>
                  <a:rPr lang="en-US" altLang="zh-CN" sz="1400" b="0" dirty="0" smtClean="0"/>
                  <a:t>Orange </a:t>
                </a:r>
                <a:r>
                  <a:rPr lang="zh-CN" altLang="en-US" sz="1400" b="0" dirty="0" smtClean="0"/>
                  <a:t>想</a:t>
                </a:r>
                <a:r>
                  <a:rPr lang="zh-CN" altLang="en-US" sz="1400" b="0" dirty="0"/>
                  <a:t>去则一定会径直走过去不会绕弯路。因此，可以直接以 </a:t>
                </a:r>
                <a:r>
                  <a:rPr lang="en-US" altLang="zh-CN" sz="1400" b="0" dirty="0"/>
                  <a:t>Orange</a:t>
                </a:r>
                <a:r>
                  <a:rPr lang="en-US" altLang="zh-CN" sz="1400" b="0" dirty="0" smtClean="0"/>
                  <a:t> </a:t>
                </a:r>
                <a:r>
                  <a:rPr lang="zh-CN" altLang="en-US" sz="1400" b="0" dirty="0"/>
                  <a:t>为起点</a:t>
                </a:r>
                <a:r>
                  <a:rPr lang="zh-CN" altLang="en-US" sz="1400" b="0" dirty="0" smtClean="0"/>
                  <a:t>，</a:t>
                </a:r>
                <a:r>
                  <a:rPr lang="en-US" altLang="zh-CN" sz="1400" b="0" dirty="0" err="1"/>
                  <a:t>d</a:t>
                </a:r>
                <a:r>
                  <a:rPr lang="en-US" altLang="zh-CN" sz="1400" b="0" dirty="0" err="1" smtClean="0"/>
                  <a:t>fs</a:t>
                </a:r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出 </a:t>
                </a:r>
                <a:r>
                  <a:rPr lang="en-US" altLang="zh-CN" sz="1400" b="0" dirty="0" smtClean="0"/>
                  <a:t>Orange </a:t>
                </a:r>
                <a:r>
                  <a:rPr lang="zh-CN" altLang="en-US" sz="1400" b="0" dirty="0" smtClean="0"/>
                  <a:t>到</a:t>
                </a:r>
                <a:r>
                  <a:rPr lang="zh-CN" altLang="en-US" sz="1400" b="0" dirty="0"/>
                  <a:t>每个点的最短时间。在此之后，再以 </a:t>
                </a:r>
                <a:r>
                  <a:rPr lang="en-US" altLang="zh-CN" sz="1400" b="0" dirty="0"/>
                  <a:t>Groundhog </a:t>
                </a:r>
                <a:r>
                  <a:rPr lang="zh-CN" altLang="en-US" sz="1400" b="0" dirty="0" smtClean="0"/>
                  <a:t>为</a:t>
                </a:r>
                <a:r>
                  <a:rPr lang="zh-CN" altLang="en-US" sz="1400" b="0" dirty="0"/>
                  <a:t>起点 </a:t>
                </a:r>
                <a:r>
                  <a:rPr lang="en-US" altLang="zh-CN" sz="1400" b="0" dirty="0" err="1"/>
                  <a:t>bfs</a:t>
                </a:r>
                <a:r>
                  <a:rPr lang="zh-CN" altLang="en-US" sz="1400" b="0" dirty="0" smtClean="0"/>
                  <a:t>，能</a:t>
                </a:r>
                <a:r>
                  <a:rPr lang="zh-CN" altLang="en-US" sz="1400" b="0" dirty="0"/>
                  <a:t>到达的最</a:t>
                </a:r>
                <a:r>
                  <a:rPr lang="zh-CN" altLang="en-US" sz="1400" b="0" dirty="0" smtClean="0"/>
                  <a:t>远点即为二人时间第一次重合的点。</a:t>
                </a:r>
                <a:endParaRPr lang="zh-CN" altLang="en-US" sz="1400" b="0" dirty="0"/>
              </a:p>
              <a:p>
                <a:pPr lvl="1"/>
                <a:r>
                  <a:rPr lang="zh-CN" altLang="en-US" sz="1400" b="0" dirty="0"/>
                  <a:t>时间复杂度</a:t>
                </a:r>
                <a:r>
                  <a:rPr lang="en-US" altLang="zh-CN" sz="1400" b="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𝑂</m:t>
                    </m:r>
                    <m:r>
                      <a:rPr lang="en-US" altLang="zh-CN" sz="1400" b="0" i="1" smtClean="0">
                        <a:latin typeface="Cambria Math"/>
                      </a:rPr>
                      <m:t>(</m:t>
                    </m:r>
                    <m:r>
                      <a:rPr lang="en-US" altLang="zh-CN" sz="1400" b="0" i="1" smtClean="0">
                        <a:latin typeface="Cambria Math"/>
                      </a:rPr>
                      <m:t>𝑛</m:t>
                    </m:r>
                    <m:r>
                      <a:rPr lang="en-US" altLang="zh-CN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1400" b="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A-Groundhog </a:t>
            </a:r>
            <a:r>
              <a:rPr lang="en-US" altLang="zh-CN" b="0" dirty="0"/>
              <a:t>and 2-Power </a:t>
            </a:r>
            <a:r>
              <a:rPr lang="en-US" altLang="zh-CN" b="0" dirty="0" smtClean="0"/>
              <a:t>Representation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 smtClean="0"/>
              <a:t>朴素的递归思想，模拟从里到外去括号的过程，加上高精度即可</a:t>
            </a:r>
            <a:r>
              <a:rPr lang="en-US" altLang="zh-CN" sz="1400" b="0" dirty="0" smtClean="0"/>
              <a:t>AC</a:t>
            </a:r>
            <a:r>
              <a:rPr lang="zh-CN" altLang="en-US" sz="1400" b="0" dirty="0" smtClean="0"/>
              <a:t>。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8520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L-The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Shopping Plan of Groundhog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下面，将每条边的左侧和右侧都算作一个“半边”。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因为不带修，容易联想到可以离线处理问题。一种自然的思路是，将共计</a:t>
                </a:r>
                <a14:m>
                  <m:oMath xmlns:m="http://schemas.openxmlformats.org/officeDocument/2006/math">
                    <m:r>
                      <a:rPr lang="en-US" altLang="zh-CN" sz="1400" b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b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半边按照礼物价格排序，对于每一种礼物，计算在只走那些礼物价格小于等于它的半边时，两点之间的最短距离，并加上这种礼物的价格作为答案的候选值来更新答案（如果边权比较大，有可能两点是不连通的，此时不更新答案即可）。动态的维护计算最短路用的边权即可。这种算法的正确性是显然的，但是对于每个半边都要重新计算所有询问，时间复杂度是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400" b="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400" b="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b="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的（具体取决于计算路径长度的复杂度），难以通过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 r="-2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6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L-The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Shopping Plan of Groundhog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考虑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用数据结构解决问题。这里提供一种优化思路：可以把所有点对应到它的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dfs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序，这样每组询问就对应二维平面上的一个点，而每条边影响的范围就是二维平面上的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个矩阵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由于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维护边权的时候，每次只会更新一条边的边权，所以我们可以每次对二维平面上的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个矩阵进行加减，而需要额外加上的礼物价格就对应一个矩阵全局的加减修改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这样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，我们把更新转化为了二维平面的矩阵加减操作</a:t>
                </a:r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答案的计算，可以维护某些点的历史最值来实现。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std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使用了单次矩阵加减操作复杂度为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1400" b="0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KD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树实现，总复杂度为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dirty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sz="1400" b="0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。这样实现的常数较大，可能需要一些卡常。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B-Groundhog </a:t>
            </a:r>
            <a:r>
              <a:rPr lang="en-US" altLang="zh-CN" b="0" dirty="0"/>
              <a:t>and Apple </a:t>
            </a:r>
            <a:r>
              <a:rPr lang="en-US" altLang="zh-CN" b="0" dirty="0" smtClean="0"/>
              <a:t>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002983"/>
                <a:ext cx="8629650" cy="3629025"/>
              </a:xfrm>
            </p:spPr>
            <p:txBody>
              <a:bodyPr/>
              <a:lstStyle/>
              <a:p>
                <a:r>
                  <a:rPr lang="zh-CN" altLang="en-US" sz="1400" dirty="0" smtClean="0"/>
                  <a:t>推论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在根</a:t>
                </a:r>
                <a:r>
                  <a:rPr lang="zh-CN" altLang="en-US" sz="1400" dirty="0" smtClean="0"/>
                  <a:t>节点恢复</a:t>
                </a:r>
                <a:r>
                  <a:rPr lang="en-US" altLang="zh-CN" sz="1400" dirty="0" smtClean="0"/>
                  <a:t>HP</a:t>
                </a:r>
                <a:r>
                  <a:rPr lang="zh-CN" altLang="en-US" sz="1400" dirty="0" smtClean="0"/>
                  <a:t>够</a:t>
                </a:r>
                <a:r>
                  <a:rPr lang="zh-CN" altLang="en-US" sz="1400" dirty="0"/>
                  <a:t>了再出发一定更优</a:t>
                </a:r>
              </a:p>
              <a:p>
                <a:r>
                  <a:rPr lang="zh-CN" altLang="en-US" sz="1400" dirty="0"/>
                  <a:t>答案即补足访问所有节点的过程</a:t>
                </a:r>
                <a:r>
                  <a:rPr lang="zh-CN" altLang="en-US" sz="1400" dirty="0" smtClean="0"/>
                  <a:t>中</a:t>
                </a:r>
                <a:r>
                  <a:rPr lang="en-US" altLang="zh-CN" sz="1400" dirty="0" smtClean="0"/>
                  <a:t>HP</a:t>
                </a:r>
                <a:r>
                  <a:rPr lang="zh-CN" altLang="en-US" sz="1400" dirty="0" smtClean="0"/>
                  <a:t>最小值</a:t>
                </a:r>
                <a:endParaRPr lang="zh-CN" altLang="en-US" sz="1400" dirty="0"/>
              </a:p>
              <a:p>
                <a:r>
                  <a:rPr lang="zh-CN" altLang="en-US" sz="1400" b="0" dirty="0"/>
                  <a:t>设访问子</a:t>
                </a:r>
                <a:r>
                  <a:rPr lang="zh-CN" altLang="en-US" sz="1400" b="0" dirty="0" smtClean="0"/>
                  <a:t>树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需要</a:t>
                </a:r>
                <a:r>
                  <a:rPr lang="zh-CN" altLang="en-US" sz="1400" b="0" dirty="0"/>
                  <a:t>的</a:t>
                </a:r>
                <a:r>
                  <a:rPr lang="zh-CN" altLang="en-US" sz="1400" b="0" dirty="0" smtClean="0"/>
                  <a:t>总</a:t>
                </a:r>
                <a:r>
                  <a:rPr lang="en-US" altLang="zh-CN" sz="1400" b="0" dirty="0" smtClean="0"/>
                  <a:t>HP</a:t>
                </a:r>
                <a:r>
                  <a:rPr lang="zh-CN" altLang="en-US" sz="1400" b="0" dirty="0" smtClean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i="1" dirty="0" smtClean="0"/>
                  <a:t> </a:t>
                </a:r>
                <a:r>
                  <a:rPr lang="en-US" altLang="zh-CN" sz="1400" b="0" dirty="0" smtClean="0"/>
                  <a:t>​ , </a:t>
                </a:r>
                <a:r>
                  <a:rPr lang="zh-CN" altLang="en-US" sz="1400" b="0" dirty="0" smtClean="0"/>
                  <a:t>访问</a:t>
                </a:r>
                <a:r>
                  <a:rPr lang="zh-CN" altLang="en-US" sz="1400" b="0" dirty="0"/>
                  <a:t>过程中</a:t>
                </a:r>
                <a:r>
                  <a:rPr lang="zh-CN" altLang="en-US" sz="1400" b="0" dirty="0" smtClean="0"/>
                  <a:t>最坏情况需要</a:t>
                </a:r>
                <a:r>
                  <a:rPr lang="en-US" altLang="zh-CN" sz="1400" b="0" dirty="0" smtClean="0"/>
                  <a:t>HP</a:t>
                </a:r>
                <a:r>
                  <a:rPr lang="zh-CN" altLang="en-US" sz="1400" b="0" dirty="0" smtClean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/>
                  <a:t/>
                </a:r>
                <a:br>
                  <a:rPr lang="en-US" altLang="zh-CN" sz="1400" b="0" dirty="0"/>
                </a:br>
                <a:r>
                  <a:rPr lang="zh-CN" altLang="en-US" sz="1400" b="0" dirty="0"/>
                  <a:t>由于</a:t>
                </a:r>
                <a:r>
                  <a:rPr lang="zh-CN" altLang="en-US" sz="1400" b="0" dirty="0" smtClean="0"/>
                  <a:t>访问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1400" b="0" dirty="0" smtClean="0"/>
                  <a:t>的子</a:t>
                </a:r>
                <a:r>
                  <a:rPr lang="zh-CN" altLang="en-US" sz="1400" b="0" dirty="0"/>
                  <a:t>树所需要的</a:t>
                </a:r>
                <a:r>
                  <a:rPr lang="zh-CN" altLang="en-US" sz="1400" b="0" dirty="0" smtClean="0"/>
                  <a:t>总</a:t>
                </a:r>
                <a:r>
                  <a:rPr lang="en-US" altLang="zh-CN" sz="1400" b="0" dirty="0" smtClean="0"/>
                  <a:t>HP</a:t>
                </a:r>
                <a:r>
                  <a:rPr lang="zh-CN" alt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1400" b="0" i="1" dirty="0" smtClean="0"/>
                  <a:t> </a:t>
                </a:r>
                <a:r>
                  <a:rPr lang="zh-CN" altLang="en-US" sz="1400" b="0" dirty="0" smtClean="0"/>
                  <a:t>是</a:t>
                </a:r>
                <a:r>
                  <a:rPr lang="zh-CN" altLang="en-US" sz="1400" b="0" dirty="0"/>
                  <a:t>一个定值，故我们只考虑子树访问顺序</a:t>
                </a:r>
                <a:r>
                  <a:rPr lang="zh-CN" altLang="en-US" sz="1400" b="0" dirty="0" smtClean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1400" b="0" i="1" dirty="0" smtClean="0"/>
                  <a:t> </a:t>
                </a:r>
                <a:r>
                  <a:rPr lang="zh-CN" altLang="en-US" sz="1400" b="0" dirty="0" smtClean="0"/>
                  <a:t>的</a:t>
                </a:r>
                <a:r>
                  <a:rPr lang="zh-CN" altLang="en-US" sz="1400" b="0" dirty="0"/>
                  <a:t>影响</a:t>
                </a:r>
              </a:p>
              <a:p>
                <a:r>
                  <a:rPr lang="zh-CN" altLang="en-US" sz="1400" b="0" dirty="0"/>
                  <a:t>考虑排布子树的访问</a:t>
                </a:r>
                <a:r>
                  <a:rPr lang="zh-CN" altLang="en-US" sz="1400" b="0" dirty="0" smtClean="0"/>
                  <a:t>顺序，得到</a:t>
                </a:r>
                <a:endParaRPr lang="en-US" altLang="zh-CN" sz="1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1400" b="0" i="1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1≤</m:t>
                                    </m:r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≤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latin typeface="Cambria Math"/>
                                      </a:rPr>
                                      <m:t>cnt</m:t>
                                    </m:r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𝑠𝑜𝑛</m:t>
                                    </m:r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)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b="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altLang="zh-CN" sz="1400" b="0" i="1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altLang="zh-CN" sz="1400" b="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400" b="0" i="1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400" b="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400" b="0" i="1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>
                                                    <a:latin typeface="Cambria Math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altLang="zh-CN" sz="1400" b="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考虑对儿子访问排序，访问顺序应满足相邻交换最优原则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设有</a:t>
                </a:r>
                <a:r>
                  <a:rPr lang="zh-CN" altLang="en-US" sz="1400" b="0" dirty="0"/>
                  <a:t>相邻</a:t>
                </a:r>
                <a:r>
                  <a:rPr lang="zh-CN" altLang="en-US" sz="1400" b="0" dirty="0" smtClean="0"/>
                  <a:t>对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1400" b="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1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𝑖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𝑗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zh-CN" altLang="en-US" sz="1400" b="0" dirty="0" smtClean="0"/>
                  <a:t>，若</a:t>
                </a:r>
                <a:r>
                  <a:rPr lang="zh-CN" altLang="en-US" sz="1400" b="0" dirty="0"/>
                  <a:t>不</a:t>
                </a:r>
                <a:r>
                  <a:rPr lang="zh-CN" altLang="en-US" sz="1400" b="0" dirty="0" smtClean="0"/>
                  <a:t>交换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1400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更</a:t>
                </a:r>
                <a:r>
                  <a:rPr lang="zh-CN" altLang="en-US" sz="1400" b="0" dirty="0"/>
                  <a:t>优，则</a:t>
                </a:r>
                <a:r>
                  <a:rPr lang="zh-CN" altLang="en-US" sz="1400" b="0" dirty="0" smtClean="0"/>
                  <a:t>有</a:t>
                </a:r>
                <a:endParaRPr lang="en-US" altLang="zh-CN" sz="1400" b="0" dirty="0" smtClean="0"/>
              </a:p>
              <a:p>
                <a:pPr marL="0" indent="0">
                  <a:buNone/>
                </a:pPr>
                <a:r>
                  <a:rPr lang="en-US" altLang="zh-CN" sz="1400" b="0" dirty="0" smtClean="0"/>
                  <a:t>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400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400" b="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1400" b="0" i="1" smtClean="0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400" b="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1400" b="0" dirty="0"/>
                  <a:t/>
                </a:r>
                <a:br>
                  <a:rPr lang="zh-CN" altLang="en-US" sz="1400" b="0" dirty="0"/>
                </a:br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002983"/>
                <a:ext cx="8629650" cy="3629025"/>
              </a:xfrm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B-Groundhog </a:t>
            </a:r>
            <a:r>
              <a:rPr lang="en-US" altLang="zh-CN" b="0" dirty="0"/>
              <a:t>and Apple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4"/>
                <a:ext cx="8629650" cy="3147598"/>
              </a:xfrm>
            </p:spPr>
            <p:txBody>
              <a:bodyPr/>
              <a:lstStyle/>
              <a:p>
                <a:r>
                  <a:rPr lang="zh-CN" altLang="en-US" sz="1400" b="0" dirty="0" smtClean="0"/>
                  <a:t>我们将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𝑚𝑖𝑛</m:t>
                    </m:r>
                    <m:r>
                      <a:rPr lang="en-US" altLang="zh-CN" sz="1400" b="0" i="1" smtClean="0">
                        <a:latin typeface="Cambria Math"/>
                      </a:rPr>
                      <m:t>,</m:t>
                    </m:r>
                    <m:r>
                      <a:rPr lang="en-US" altLang="zh-CN" sz="1400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zh-CN" altLang="en-US" sz="1400" b="0" dirty="0" smtClean="0"/>
                  <a:t>转换为</a:t>
                </a:r>
                <a:r>
                  <a:rPr lang="zh-CN" altLang="en-US" sz="1400" b="0" dirty="0"/>
                  <a:t>简单</a:t>
                </a:r>
                <a:r>
                  <a:rPr lang="zh-CN" altLang="en-US" sz="1400" b="0" dirty="0" smtClean="0"/>
                  <a:t>的逻辑表达式，即</a:t>
                </a:r>
                <a:endParaRPr lang="en-US" altLang="zh-CN" sz="1400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or</m:t>
                        </m:r>
                        <m:r>
                          <a:rPr lang="en-US" altLang="zh-CN" sz="1400" b="0" i="0" smtClean="0">
                            <a:latin typeface="Cambria Math"/>
                          </a:rPr>
                          <m:t> 0&gt;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/>
                      </a:rPr>
                      <m:t>and</m:t>
                    </m:r>
                    <m:r>
                      <a:rPr lang="en-US" altLang="zh-CN" sz="1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&gt;0 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or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zh-CN" altLang="en-US" sz="1400" b="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/>
                      </a:rPr>
                      <m:t>&lt;0</m:t>
                    </m:r>
                  </m:oMath>
                </a14:m>
                <a:r>
                  <a:rPr lang="zh-CN" altLang="en-US" sz="1400" b="0" dirty="0" smtClean="0"/>
                  <a:t> 肯定</a:t>
                </a:r>
                <a:r>
                  <a:rPr lang="zh-CN" altLang="en-US" sz="1400" b="0" dirty="0"/>
                  <a:t>成立，所以我们先</a:t>
                </a:r>
                <a:r>
                  <a:rPr lang="zh-CN" altLang="en-US" sz="1400" b="0" dirty="0" smtClean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 smtClean="0"/>
                  <a:t> ​</a:t>
                </a:r>
                <a:r>
                  <a:rPr lang="zh-CN" altLang="en-US" sz="1400" b="0" dirty="0"/>
                  <a:t>是否小于</a:t>
                </a:r>
                <a:r>
                  <a:rPr lang="en-US" altLang="zh-CN" sz="1400" b="0" dirty="0"/>
                  <a:t>0</a:t>
                </a:r>
                <a:r>
                  <a:rPr lang="zh-CN" altLang="en-US" sz="1400" b="0" dirty="0"/>
                  <a:t>讨论，将儿子</a:t>
                </a:r>
                <a:r>
                  <a:rPr lang="zh-CN" altLang="en-US" sz="1400" b="0" dirty="0" smtClean="0"/>
                  <a:t>的集合</a:t>
                </a:r>
                <a:r>
                  <a:rPr lang="zh-CN" altLang="en-US" sz="1400" b="0" dirty="0"/>
                  <a:t>分成两</a:t>
                </a:r>
                <a:r>
                  <a:rPr lang="zh-CN" altLang="en-US" sz="1400" b="0" dirty="0" smtClean="0"/>
                  <a:t>部分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1400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zh-CN" sz="1400" b="0" dirty="0"/>
              </a:p>
              <a:p>
                <a:r>
                  <a:rPr lang="zh-CN" altLang="en-US" sz="1400" b="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1400" b="0" dirty="0" smtClean="0"/>
                  <a:t>为所有满足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sz="1400" b="0" dirty="0" smtClean="0"/>
                  <a:t>的所有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 smtClean="0"/>
                  <a:t>形成的集合，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sz="1400" b="0" dirty="0" smtClean="0"/>
                  <a:t>为所有满足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zh-CN" altLang="en-US" sz="1400" b="0" dirty="0" smtClean="0"/>
                  <a:t>的所有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 smtClean="0"/>
                  <a:t>形成的集合。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这样把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中的某个元素排在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中的另一个元素之前</a:t>
                </a:r>
                <a:r>
                  <a:rPr lang="zh-CN" altLang="en-US" sz="1400" b="0" dirty="0"/>
                  <a:t>一定满足相邻交换</a:t>
                </a:r>
                <a:r>
                  <a:rPr lang="zh-CN" altLang="en-US" sz="1400" b="0" dirty="0" smtClean="0"/>
                  <a:t>原则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然后</a:t>
                </a:r>
                <a:r>
                  <a:rPr lang="zh-CN" altLang="en-US" sz="1400" b="0" dirty="0"/>
                  <a:t>我们</a:t>
                </a:r>
                <a:r>
                  <a:rPr lang="zh-CN" altLang="en-US" sz="1400" b="0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内</a:t>
                </a:r>
                <a:r>
                  <a:rPr lang="zh-CN" altLang="en-US" sz="1400" b="0" dirty="0"/>
                  <a:t>的顺序考虑，一定有比较式后项成立，只需</a:t>
                </a:r>
                <a:r>
                  <a:rPr lang="zh-CN" altLang="en-US" sz="1400" b="0" dirty="0" smtClean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400" b="0" dirty="0"/>
              </a:p>
              <a:p>
                <a:r>
                  <a:rPr lang="zh-CN" altLang="en-US" sz="1400" b="0" dirty="0" smtClean="0"/>
                  <a:t>我们</a:t>
                </a:r>
                <a:r>
                  <a:rPr lang="zh-CN" altLang="en-US" sz="1400" b="0" dirty="0"/>
                  <a:t>再</a:t>
                </a:r>
                <a:r>
                  <a:rPr lang="zh-CN" altLang="en-US" sz="1400" b="0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 smtClean="0"/>
                  <a:t>内</a:t>
                </a:r>
                <a:r>
                  <a:rPr lang="zh-CN" altLang="en-US" sz="1400" b="0" dirty="0"/>
                  <a:t>的顺序考虑，一定有比较式前项成立，只需</a:t>
                </a:r>
                <a:r>
                  <a:rPr lang="zh-CN" altLang="en-US" sz="1400" b="0" dirty="0" smtClean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综</a:t>
                </a:r>
                <a:r>
                  <a:rPr lang="zh-CN" altLang="en-US" sz="1400" b="0" dirty="0"/>
                  <a:t>上，问题得到了</a:t>
                </a:r>
                <a:r>
                  <a:rPr lang="zh-CN" altLang="en-US" sz="1400" b="0" dirty="0" smtClean="0"/>
                  <a:t>解决</a:t>
                </a:r>
                <a:endParaRPr lang="en-US" altLang="zh-CN" sz="1400" b="0" dirty="0" smtClean="0"/>
              </a:p>
              <a:p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4"/>
                <a:ext cx="8629650" cy="3147598"/>
              </a:xfrm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2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C-Groundhog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and Gaming Time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线段的交取决于最大的左端点以及最小的右端点，同时维护两个东西比较困难。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所以我们先按照线段左端点从大到小排序，那么排序后的线段的交取决于最小的右端点，以及第一个被选择的线段的左端点。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考虑到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维护右端点比较麻烦，所以考虑在一开始就钦定一个点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 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作为最小的右端点。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所有右端点大于等于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 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的线段都可以选择，反之不能选择。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其次被选择的线段中至少有一个线段的右端点等于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 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那么这个方案就是合法的。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所以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可以写出一个 </a:t>
                </a:r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400" b="0" i="1">
                        <a:latin typeface="Cambria Math"/>
                        <a:ea typeface="微软雅黑" panose="020B0503020204020204" charset="-122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1400" b="0" i="1">
                        <a:latin typeface="Cambria Math"/>
                        <a:ea typeface="微软雅黑" panose="020B0503020204020204" charset="-122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dp(i, j, 0/1)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代表前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个线段中钦定的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为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，是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否 有一个线段的右端点为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X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dp(i, j, 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0/1) 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= dp(i - 1, j, 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0/1)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* 2                                    (j &lt; L[i] 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or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 &gt; R[i])</a:t>
                </a:r>
              </a:p>
              <a:p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dp(i, j, 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0/1) 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= dp(i - 1, j, 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0/1)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* 2 + (j – L[i]) ^ 2             </a:t>
                </a:r>
                <a:r>
                  <a:rPr lang="en-US" altLang="zh-CN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L[i] &lt;= j &lt; R[i])</a:t>
                </a:r>
              </a:p>
              <a:p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dp(i, R[i], 0) = dp(i - 1, R[i], 0)</a:t>
                </a:r>
              </a:p>
              <a:p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dp(i, R[i], 1) = dp(i - 1, R[i], 0) + dp(i - 1, R[i], 1) * 2 + (R[i] – L[i]) ^ 2</a:t>
                </a:r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最后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使用线段树或其他数据结构就可以将该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优化到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/>
                        <a:ea typeface="微软雅黑" panose="020B0503020204020204" charset="-122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dirty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C-Groundhog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and Gaming Time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dirty="0" smtClean="0"/>
              <a:t>D-Groundhog </a:t>
            </a:r>
            <a:r>
              <a:rPr lang="en-US" altLang="zh-CN" dirty="0"/>
              <a:t>and Golden Apple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1185864"/>
                <a:ext cx="8629650" cy="1868422"/>
              </a:xfrm>
            </p:spPr>
            <p:txBody>
              <a:bodyPr/>
              <a:lstStyle/>
              <a:p>
                <a:r>
                  <a:rPr lang="zh-CN" altLang="en-US" dirty="0" smtClean="0"/>
                  <a:t>题意：</a:t>
                </a:r>
                <a:endParaRPr lang="en-US" altLang="zh-CN" dirty="0" smtClean="0"/>
              </a:p>
              <a:p>
                <a:pPr algn="just"/>
                <a:r>
                  <a:rPr lang="zh-CN" altLang="en-US" sz="1400" b="0" dirty="0"/>
                  <a:t>给一棵大小为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的树，第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个节点上站着一个编号为</a:t>
                </a:r>
                <a14:m>
                  <m:oMath xmlns:m="http://schemas.openxmlformats.org/officeDocument/2006/math">
                    <m:r>
                      <a:rPr lang="zh-CN" altLang="en-US" sz="1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1400" b="0" i="1" dirty="0" err="1">
                        <a:latin typeface="Cambria Math"/>
                      </a:rPr>
                      <m:t>𝑖</m:t>
                    </m:r>
                    <m:r>
                      <a:rPr lang="en-US" altLang="zh-CN" sz="14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400" b="0" dirty="0"/>
                  <a:t>的人，</a:t>
                </a:r>
                <a14:m>
                  <m:oMath xmlns:m="http://schemas.openxmlformats.org/officeDocument/2006/math">
                    <m:r>
                      <a:rPr lang="zh-CN" altLang="en-US" sz="1400" b="0" i="1" dirty="0" smtClean="0">
                        <a:latin typeface="Cambria Math"/>
                      </a:rPr>
                      <m:t>第</m:t>
                    </m:r>
                    <m:r>
                      <a:rPr lang="zh-CN" altLang="en-US" sz="1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1400" b="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条边只允许编号在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1400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400" b="0" dirty="0"/>
                  <a:t> </a:t>
                </a:r>
                <a:r>
                  <a:rPr lang="en-US" altLang="zh-CN" sz="1400" b="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1400" b="0" dirty="0" smtClean="0"/>
                  <a:t> </a:t>
                </a:r>
                <a:r>
                  <a:rPr lang="zh-CN" altLang="en-US" sz="1400" b="0" dirty="0"/>
                  <a:t>间的人通过，第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个人有</a:t>
                </a:r>
                <a:r>
                  <a:rPr lang="zh-CN" alt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 smtClean="0"/>
                  <a:t> </a:t>
                </a:r>
                <a:r>
                  <a:rPr lang="zh-CN" altLang="en-US" sz="1400" b="0" dirty="0"/>
                  <a:t>次机会强行通过一条边，分别求每个人可以到达的点的个数</a:t>
                </a:r>
                <a:r>
                  <a:rPr lang="zh-CN" altLang="en-US" sz="1400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/>
                      </a:rPr>
                      <m:t>2≤</m:t>
                    </m:r>
                    <m:r>
                      <a:rPr lang="en-US" altLang="zh-CN" sz="1400" b="0" i="1" smtClean="0">
                        <a:latin typeface="Cambria Math"/>
                      </a:rPr>
                      <m:t>𝑛</m:t>
                    </m:r>
                    <m:r>
                      <a:rPr lang="en-US" altLang="zh-CN" sz="1400" b="0" i="1" smtClean="0">
                        <a:latin typeface="Cambria Math"/>
                      </a:rPr>
                      <m:t>≤100000</m:t>
                    </m:r>
                    <m:r>
                      <a:rPr lang="zh-CN" altLang="en-US" sz="1400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0≤</m:t>
                        </m:r>
                        <m:r>
                          <a:rPr lang="en-US" altLang="zh-CN" sz="1400" b="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/>
                      </a:rPr>
                      <m:t>≤1</m:t>
                    </m:r>
                  </m:oMath>
                </a14:m>
                <a:r>
                  <a:rPr lang="zh-CN" altLang="en-US" sz="1400" b="0" dirty="0" smtClean="0"/>
                  <a:t> 。</a:t>
                </a:r>
                <a:endParaRPr lang="en-US" altLang="zh-CN" sz="1400" b="0" dirty="0" smtClean="0"/>
              </a:p>
              <a:p>
                <a:pPr algn="just"/>
                <a:r>
                  <a:rPr lang="zh-CN" altLang="en-US" sz="1400" b="0" dirty="0" smtClean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只要存在一种合法路径，就认为这个点是可到达的</a:t>
                </a:r>
                <a:endParaRPr lang="en-US" altLang="zh-CN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1185864"/>
                <a:ext cx="8629650" cy="1868422"/>
              </a:xfrm>
              <a:blipFill rotWithShape="1">
                <a:blip r:embed="rId2"/>
                <a:stretch>
                  <a:fillRect l="-212" r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dirty="0" smtClean="0"/>
              <a:t>D-Groundhog </a:t>
            </a:r>
            <a:r>
              <a:rPr lang="en-US" altLang="zh-CN" dirty="0"/>
              <a:t>and Golden Apple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/>
                  <a:t>考虑</a:t>
                </a:r>
                <a:r>
                  <a:rPr lang="zh-CN" altLang="en-US" sz="1400" b="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𝑖</m:t>
                    </m:r>
                    <m:r>
                      <a:rPr lang="en-US" altLang="zh-CN" sz="14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400" b="0" dirty="0"/>
                  <a:t>个人时</a:t>
                </a:r>
                <a:r>
                  <a:rPr lang="zh-CN" altLang="en-US" sz="1400" b="0" dirty="0" smtClean="0"/>
                  <a:t>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等于 </a:t>
                </a:r>
                <a:r>
                  <a:rPr lang="en-US" altLang="zh-CN" sz="1400" b="0" dirty="0"/>
                  <a:t>0 </a:t>
                </a:r>
                <a:r>
                  <a:rPr lang="zh-CN" altLang="en-US" sz="1400" b="0" dirty="0"/>
                  <a:t>，那么答案就是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𝑖</m:t>
                    </m:r>
                    <m:r>
                      <a:rPr lang="en-US" altLang="zh-CN" sz="14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400" b="0" dirty="0"/>
                  <a:t>号点所在的连通块的大小；如果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/>
                  <a:t> </a:t>
                </a:r>
                <a:r>
                  <a:rPr lang="zh-CN" altLang="en-US" sz="1400" b="0" dirty="0"/>
                  <a:t>等于 </a:t>
                </a:r>
                <a:r>
                  <a:rPr lang="en-US" altLang="zh-CN" sz="1400" b="0" dirty="0"/>
                  <a:t>1 </a:t>
                </a:r>
                <a:r>
                  <a:rPr lang="zh-CN" altLang="en-US" sz="1400" b="0" dirty="0"/>
                  <a:t>，</a:t>
                </a:r>
                <a:r>
                  <a:rPr lang="zh-CN" altLang="en-US" sz="1400" b="0" dirty="0" smtClean="0"/>
                  <a:t>则答案还需加上</a:t>
                </a:r>
                <a:r>
                  <a:rPr lang="zh-CN" altLang="en-US" sz="1400" b="0" dirty="0"/>
                  <a:t>所有与该连通块相邻的连通块的</a:t>
                </a:r>
                <a:r>
                  <a:rPr lang="zh-CN" altLang="en-US" sz="1400" b="0" dirty="0" smtClean="0"/>
                  <a:t>大小和。</a:t>
                </a:r>
                <a:endParaRPr lang="en-US" altLang="zh-CN" sz="1400" b="0" dirty="0"/>
              </a:p>
              <a:p>
                <a:r>
                  <a:rPr lang="zh-CN" altLang="en-US" sz="1400" b="0" dirty="0"/>
                  <a:t>考虑如何加入一条边并维护</a:t>
                </a:r>
                <a:r>
                  <a:rPr lang="zh-CN" altLang="en-US" sz="1400" b="0" dirty="0" smtClean="0"/>
                  <a:t>信息</a:t>
                </a:r>
                <a:r>
                  <a:rPr lang="en-US" altLang="zh-CN" sz="1400" b="0" dirty="0" smtClean="0"/>
                  <a:t>:</a:t>
                </a:r>
                <a:endParaRPr lang="en-US" altLang="zh-CN" sz="1400" b="0" dirty="0"/>
              </a:p>
              <a:p>
                <a:r>
                  <a:rPr lang="zh-CN" altLang="en-US" sz="1400" b="0" dirty="0" smtClean="0"/>
                  <a:t>可以</a:t>
                </a:r>
                <a:r>
                  <a:rPr lang="zh-CN" altLang="en-US" sz="1400" b="0" dirty="0"/>
                  <a:t>直接用并查集来</a:t>
                </a:r>
                <a:r>
                  <a:rPr lang="zh-CN" altLang="en-US" sz="1400" b="0" dirty="0" smtClean="0"/>
                  <a:t>维护联通块以及大小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以</a:t>
                </a:r>
                <a:r>
                  <a:rPr lang="zh-CN" altLang="en-US" sz="1400" b="0" dirty="0"/>
                  <a:t>一个点作为整棵树的树根，对于一个连通块，把相对树根深度最浅的点作为该连通块的</a:t>
                </a:r>
                <a:r>
                  <a:rPr lang="zh-CN" altLang="en-US" sz="1400" b="0" dirty="0" smtClean="0"/>
                  <a:t>顶点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对于相邻联通块分，按照位置，分为父亲联通块，儿子联通块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在合并时额外维护儿子联通块大小之和，加上唯一的父亲联通块即可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dirty="0"/>
              <a:t>D-Groundhog and Golden Apple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 smtClean="0"/>
                  <a:t>连接</a:t>
                </a:r>
                <a:r>
                  <a:rPr lang="zh-CN" altLang="en-US" sz="1400" b="0" dirty="0"/>
                  <a:t>一条边容易，</a:t>
                </a:r>
                <a:r>
                  <a:rPr lang="zh-CN" altLang="en-US" sz="1400" b="0" dirty="0" smtClean="0"/>
                  <a:t>但是直接删除</a:t>
                </a:r>
                <a:r>
                  <a:rPr lang="zh-CN" altLang="en-US" sz="1400" b="0" dirty="0"/>
                  <a:t>一条</a:t>
                </a:r>
                <a:r>
                  <a:rPr lang="zh-CN" altLang="en-US" sz="1400" b="0" dirty="0" smtClean="0"/>
                  <a:t>边比较</a:t>
                </a:r>
                <a:r>
                  <a:rPr lang="zh-CN" altLang="en-US" sz="1400" b="0" dirty="0"/>
                  <a:t>困难，所以可以考虑</a:t>
                </a:r>
                <a:r>
                  <a:rPr lang="zh-CN" altLang="en-US" sz="1400" dirty="0"/>
                  <a:t>线段树分</a:t>
                </a:r>
                <a:r>
                  <a:rPr lang="zh-CN" altLang="en-US" sz="1400" dirty="0" smtClean="0"/>
                  <a:t>治</a:t>
                </a:r>
                <a:r>
                  <a:rPr lang="zh-CN" altLang="en-US" sz="1400" b="0" dirty="0" smtClean="0"/>
                  <a:t>简化回撤问题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并查集回撤可以使用</a:t>
                </a:r>
                <a:r>
                  <a:rPr lang="zh-CN" altLang="en-US" sz="1400" dirty="0" smtClean="0"/>
                  <a:t>按秩合并并查集</a:t>
                </a:r>
                <a:r>
                  <a:rPr lang="zh-CN" altLang="en-US" sz="1400" b="0" dirty="0" smtClean="0"/>
                  <a:t>解决</a:t>
                </a:r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时间</a:t>
                </a:r>
                <a:r>
                  <a:rPr lang="zh-CN" altLang="en-US" sz="1400" b="0" dirty="0"/>
                  <a:t>复杂度</a:t>
                </a:r>
                <a:r>
                  <a:rPr lang="en-US" altLang="zh-CN" sz="1400" b="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14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400" b="0" i="1" dirty="0" smtClean="0">
                                <a:latin typeface="Cambria Math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1400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zh-CN" altLang="en-US" sz="1400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1400" b="0" dirty="0" smtClean="0"/>
              </a:p>
              <a:p>
                <a:r>
                  <a:rPr lang="zh-CN" altLang="en-US" sz="1400" b="0" dirty="0" smtClean="0"/>
                  <a:t>也可以使用</a:t>
                </a:r>
                <a:r>
                  <a:rPr lang="en-US" altLang="zh-CN" sz="1400" b="0" dirty="0" smtClean="0"/>
                  <a:t>Splay</a:t>
                </a:r>
                <a:r>
                  <a:rPr lang="zh-CN" altLang="en-US" sz="1400" b="0" dirty="0" smtClean="0"/>
                  <a:t>维护括号序列的方法维护此题，这里就不做赘述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6"/>
</p:tagLst>
</file>

<file path=ppt/theme/theme1.xml><?xml version="1.0" encoding="utf-8"?>
<a:theme xmlns:a="http://schemas.openxmlformats.org/drawingml/2006/main" name="千图网海量PPT模板www.58pic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一级标题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2618</Words>
  <Application>Microsoft Office PowerPoint</Application>
  <PresentationFormat>全屏显示(16:9)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千图网海量PPT模板www.58pic.com</vt:lpstr>
      <vt:lpstr>2020牛客暑期多校训练营（第九场）</vt:lpstr>
      <vt:lpstr>A-Groundhog and 2-Power Representation</vt:lpstr>
      <vt:lpstr>B-Groundhog and Apple Tree</vt:lpstr>
      <vt:lpstr>B-Groundhog and Apple Tree</vt:lpstr>
      <vt:lpstr>C-Groundhog and Gaming Time</vt:lpstr>
      <vt:lpstr>C-Groundhog and Gaming Time</vt:lpstr>
      <vt:lpstr>D-Groundhog and Golden Apple</vt:lpstr>
      <vt:lpstr>D-Groundhog and Golden Apple</vt:lpstr>
      <vt:lpstr>D-Groundhog and Golden Apple</vt:lpstr>
      <vt:lpstr>E-Groundhog Chasing Death</vt:lpstr>
      <vt:lpstr>F-Groundhog Looking Dowdy</vt:lpstr>
      <vt:lpstr>G-Groundhog Playing Scissors</vt:lpstr>
      <vt:lpstr>G-Groundhog Playing Scissors</vt:lpstr>
      <vt:lpstr>H-Groundhog Speaking Groundhogish</vt:lpstr>
      <vt:lpstr>H-Groundhog Speaking Groundhogish</vt:lpstr>
      <vt:lpstr>H-Groundhog Speaking Groundhogish</vt:lpstr>
      <vt:lpstr>I-The Crime-solving Plan of Groundhog</vt:lpstr>
      <vt:lpstr>J-The Escape Plan of Groundhog</vt:lpstr>
      <vt:lpstr>K-The Flee Plan of Groundhog</vt:lpstr>
      <vt:lpstr>L-The Shopping Plan of Groundhog</vt:lpstr>
      <vt:lpstr>L-The Shopping Plan of Groundhog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test</cp:lastModifiedBy>
  <cp:revision>145</cp:revision>
  <dcterms:created xsi:type="dcterms:W3CDTF">2015-05-05T08:02:00Z</dcterms:created>
  <dcterms:modified xsi:type="dcterms:W3CDTF">2020-08-08T08:53:56Z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