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6" r:id="rId15"/>
    <p:sldId id="271" r:id="rId16"/>
    <p:sldId id="272" r:id="rId17"/>
    <p:sldId id="273" r:id="rId18"/>
    <p:sldId id="274" r:id="rId19"/>
    <p:sldId id="277" r:id="rId20"/>
    <p:sldId id="278" r:id="rId21"/>
    <p:sldId id="275" r:id="rId22"/>
    <p:sldId id="276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3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38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9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2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31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1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8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0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4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1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7D86-DCF0-445A-9A4C-2F0E8BFA440E}" type="datetimeFigureOut">
              <a:rPr lang="zh-CN" altLang="en-US" smtClean="0"/>
              <a:t>2019-05-25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98FA1B-568D-40F4-BCD2-326E7F5E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9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A8B03-3148-4731-AF81-5250F037D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HBCPC2019</a:t>
            </a:r>
            <a:br>
              <a:rPr lang="en-US" altLang="zh-CN" dirty="0"/>
            </a:br>
            <a:r>
              <a:rPr lang="zh-CN" altLang="en-US" dirty="0"/>
              <a:t>讲题</a:t>
            </a:r>
            <a:r>
              <a:rPr lang="en-US" altLang="zh-CN" dirty="0"/>
              <a:t>&amp;</a:t>
            </a:r>
            <a:r>
              <a:rPr lang="zh-CN" altLang="en-US" dirty="0"/>
              <a:t>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14B6B1-D268-4386-BA3F-9384262E6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0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2F4D7-0F4B-4037-8D9C-53C18E71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B icebound and sequence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F2E545-3E60-4477-A92B-66E738EA6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600"/>
                <a:ext cx="7201585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i="1" dirty="0"/>
                  <a:t>solution 1</a:t>
                </a:r>
                <a:endParaRPr lang="zh-CN" altLang="zh-CN" b="1" i="1" dirty="0"/>
              </a:p>
              <a:p>
                <a:r>
                  <a:rPr lang="en-US" altLang="zh-CN" dirty="0" err="1"/>
                  <a:t>考虑等比数列的性质，如果我们想要计算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我们可以先计算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然后整体乘上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/>
                  <a:t>,即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利用这个性质，我们使用递归分治法解题。假设递归的这一层我们需要计算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我们先递归计算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′=(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/2⌋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将得到的结果乘上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则得到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′∗(1+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/2⌋∗2</m:t>
                        </m:r>
                      </m:sup>
                    </m:sSup>
                  </m:oMath>
                </a14:m>
                <a:r>
                  <a:rPr lang="en-US" altLang="zh-CN" dirty="0"/>
                  <a:t>。</a:t>
                </a:r>
                <a:r>
                  <a:rPr lang="en-US" altLang="zh-CN" dirty="0" err="1"/>
                  <a:t>因为最后一项为向下取整再乘二，如果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err="1"/>
                  <a:t>为奇数的时候还需要再加一个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。</a:t>
                </a:r>
                <a:r>
                  <a:rPr lang="en-US" altLang="zh-CN" dirty="0" err="1"/>
                  <a:t>全程注意取模</a:t>
                </a:r>
                <a:r>
                  <a:rPr lang="en-US" altLang="zh-CN" dirty="0"/>
                  <a:t>！</a:t>
                </a:r>
                <a:endParaRPr lang="zh-CN" altLang="zh-CN" dirty="0"/>
              </a:p>
              <a:p>
                <a:r>
                  <a:rPr lang="en-US" altLang="zh-CN" dirty="0" err="1"/>
                  <a:t>对于每一层我们都像上面那样递归，每一层都需要使用快速幂计算，共有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en-US" altLang="zh-CN" dirty="0" err="1"/>
                  <a:t>层，总复杂度为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如果我们每层都记录一个参数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，,</a:t>
                </a:r>
                <a:r>
                  <a:rPr lang="en-US" altLang="zh-CN" dirty="0" err="1"/>
                  <a:t>则无需快速幂，总复杂度为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F2E545-3E60-4477-A92B-66E738EA6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600"/>
                <a:ext cx="7201585" cy="4267200"/>
              </a:xfrm>
              <a:blipFill>
                <a:blip r:embed="rId2"/>
                <a:stretch>
                  <a:fillRect l="-593" t="-714" r="-3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74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2F4D7-0F4B-4037-8D9C-53C18E71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B icebound and sequence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F2E545-3E60-4477-A92B-66E738EA6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600"/>
                <a:ext cx="7201585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i="1" dirty="0"/>
                  <a:t>solution 2</a:t>
                </a:r>
                <a:endParaRPr lang="zh-CN" altLang="zh-CN" b="1" i="1" dirty="0"/>
              </a:p>
              <a:p>
                <a:r>
                  <a:rPr lang="en-US" altLang="zh-CN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err="1"/>
                  <a:t>表示等比数列前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项的和，则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−1]∗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这是一个线性常系数递推式，可以使用矩阵快速幂处理递推</a:t>
                </a:r>
                <a:r>
                  <a:rPr lang="en-US" altLang="zh-CN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F2E545-3E60-4477-A92B-66E738EA6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600"/>
                <a:ext cx="7201585" cy="4267200"/>
              </a:xfrm>
              <a:blipFill>
                <a:blip r:embed="rId2"/>
                <a:stretch>
                  <a:fillRect l="-593" t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14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2F4D7-0F4B-4037-8D9C-53C18E71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B icebound and sequence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F2E545-3E60-4477-A92B-66E738EA6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600"/>
                <a:ext cx="7201585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i="1" dirty="0"/>
                  <a:t>solution 3</a:t>
                </a:r>
                <a:endParaRPr lang="zh-CN" altLang="zh-CN" b="1" i="1" dirty="0"/>
              </a:p>
              <a:p>
                <a:r>
                  <a:rPr lang="en-US" altLang="zh-CN" dirty="0" err="1"/>
                  <a:t>根据等比数列求和公式：当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zh-CN" dirty="0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+1) 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err="1"/>
                  <a:t>由于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可能为合数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 err="1"/>
                  <a:t>在模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意义下可能不存在逆元</a:t>
                </a:r>
                <a:endParaRPr lang="zh-CN" altLang="zh-CN" dirty="0"/>
              </a:p>
              <a:p>
                <a:r>
                  <a:rPr lang="en-US" altLang="zh-CN" dirty="0" err="1"/>
                  <a:t>所以要改变一下模数，先将模数改为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，</a:t>
                </a:r>
                <a:r>
                  <a:rPr lang="en-US" altLang="zh-CN" dirty="0" err="1"/>
                  <a:t>计算模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意义下的答案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，</a:t>
                </a:r>
                <a:r>
                  <a:rPr lang="en-US" altLang="zh-CN" dirty="0" err="1"/>
                  <a:t>由于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能被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整除</a:t>
                </a:r>
                <a:r>
                  <a:rPr lang="en-US" altLang="zh-CN" dirty="0"/>
                  <a:t>， 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能被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整除，就可以不用求逆元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F2E545-3E60-4477-A92B-66E738EA6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600"/>
                <a:ext cx="7201585" cy="4267200"/>
              </a:xfrm>
              <a:blipFill>
                <a:blip r:embed="rId2"/>
                <a:stretch>
                  <a:fillRect l="-593" t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60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4B1E3-52F8-40A8-A07B-A4C8B806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 smart robot</a:t>
            </a:r>
            <a:br>
              <a:rPr lang="en-US" altLang="zh-CN" dirty="0"/>
            </a:br>
            <a:r>
              <a:rPr lang="en-US" altLang="zh-CN" dirty="0"/>
              <a:t>26/175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A8512B-4C73-4AF1-88C2-4C361B7A1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假设答案的长度为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即机器人需要走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err="1"/>
                  <a:t>步。则机器人在矩阵中最多产生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err="1"/>
                  <a:t>个数字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则答案一定小于等于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化简可得</a:t>
                </a:r>
                <a:r>
                  <a:rPr lang="en-US" altLang="zh-CN" dirty="0"/>
                  <a:t>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CN"/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)/10)+1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其中对数是以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为底的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err="1"/>
                  <a:t>最大为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所以答案的长度一定很小，最高不超过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en-US" altLang="zh-CN" dirty="0" err="1"/>
                  <a:t>则机器人最多走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/>
                  <a:t>步。</a:t>
                </a:r>
                <a:endParaRPr lang="zh-CN" altLang="zh-CN" dirty="0"/>
              </a:p>
              <a:p>
                <a:r>
                  <a:rPr lang="en-US" altLang="zh-CN" dirty="0" err="1"/>
                  <a:t>所以直接搜索，限制每个点最多搜索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 err="1"/>
                  <a:t>步，使用哈希表记录，最后筛选出答案即可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但是事实上答案并不会达到上界，而且题目是随机生成的，所以只需要走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err="1"/>
                  <a:t>步即可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A8512B-4C73-4AF1-88C2-4C361B7A1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" r="-4163"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9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E454C-6479-4498-995F-A92E98C5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分治</a:t>
            </a:r>
            <a:br>
              <a:rPr lang="en-US" altLang="zh-CN" dirty="0"/>
            </a:br>
            <a:r>
              <a:rPr lang="en-US" altLang="zh-CN" dirty="0"/>
              <a:t>25/171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5AD2-6FE9-42B0-A97E-436BBFBA3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600"/>
                <a:ext cx="7201585" cy="3777622"/>
              </a:xfrm>
            </p:spPr>
            <p:txBody>
              <a:bodyPr/>
              <a:lstStyle/>
              <a:p>
                <a:r>
                  <a:rPr lang="en-US" altLang="zh-CN" dirty="0" err="1"/>
                  <a:t>区间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表示攻打完第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个国家到第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个国家共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个国家需要的最小花费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第一层循环枚举区间长度，第二层循环枚举区间左断点，第三层循环枚举最先攻打区间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内的城市k。则状态转移为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−1]+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]+(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复杂度是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5AD2-6FE9-42B0-A97E-436BBFBA3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600"/>
                <a:ext cx="7201585" cy="3777622"/>
              </a:xfrm>
              <a:blipFill>
                <a:blip r:embed="rId2"/>
                <a:stretch>
                  <a:fillRect l="-593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89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E3C0C-8DEE-4C6A-BE65-4A14FCCE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Paper Plane Fly Away</a:t>
            </a:r>
            <a:br>
              <a:rPr lang="en-US" altLang="zh-CN" dirty="0"/>
            </a:br>
            <a:r>
              <a:rPr lang="en-US" altLang="zh-CN" dirty="0"/>
              <a:t>10/176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3B339C-D7DB-48CF-B766-79197B16F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给一张二分图，求每条边与其他边有多少交点</a:t>
                </a:r>
                <a:endParaRPr lang="zh-CN" altLang="zh-CN" dirty="0"/>
              </a:p>
              <a:p>
                <a:r>
                  <a:rPr lang="en-US" altLang="zh-CN" dirty="0" err="1"/>
                  <a:t>对于一条边可用区间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表示。对于求交点数可转化为，所有区间按照左端点排序后，右端点的逆序数，加上按照右端点排序后，左端点的逆序数</a:t>
                </a:r>
                <a:endParaRPr lang="zh-CN" altLang="zh-CN" dirty="0"/>
              </a:p>
              <a:p>
                <a:r>
                  <a:rPr lang="en-US" altLang="zh-CN" dirty="0" err="1"/>
                  <a:t>使用两次经典的分治或者树状数组即可求解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3B339C-D7DB-48CF-B766-79197B16F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" r="-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58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F82B6-C207-4050-89FF-E5E9CEBB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</a:t>
            </a:r>
            <a:r>
              <a:rPr lang="zh-CN" altLang="en-US" dirty="0"/>
              <a:t>舔狗</a:t>
            </a:r>
            <a:br>
              <a:rPr lang="en-US" altLang="zh-CN" dirty="0"/>
            </a:br>
            <a:r>
              <a:rPr lang="en-US" altLang="zh-CN" dirty="0"/>
              <a:t>6/150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2E6E66-6A9E-466E-8266-4CAAB66AD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600"/>
                <a:ext cx="7201585" cy="3777622"/>
              </a:xfrm>
            </p:spPr>
            <p:txBody>
              <a:bodyPr/>
              <a:lstStyle/>
              <a:p>
                <a:r>
                  <a:rPr lang="en-US" altLang="zh-CN" dirty="0" err="1"/>
                  <a:t>给出有向基环树森林，最多选取多少个没有公共顶点的边</a:t>
                </a:r>
                <a:r>
                  <a:rPr lang="en-US" altLang="zh-CN" dirty="0"/>
                  <a:t>？</a:t>
                </a:r>
                <a:endParaRPr lang="zh-CN" altLang="zh-CN" dirty="0"/>
              </a:p>
              <a:p>
                <a:r>
                  <a:rPr lang="en-US" altLang="zh-CN" b="1" i="1" dirty="0"/>
                  <a:t>solution 1</a:t>
                </a:r>
                <a:endParaRPr lang="zh-CN" altLang="zh-CN" b="1" i="1" dirty="0"/>
              </a:p>
              <a:p>
                <a:r>
                  <a:rPr lang="en-US" altLang="zh-CN" dirty="0" err="1"/>
                  <a:t>找到环后，拆环后进行两边树形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][0]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表示以x为根的子树，不选择它的边的答案数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][1]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表示以x为根的子树，选择它的一条边的答案数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][0]=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][0],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][1]}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][1]=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][0],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][1]}+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{−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][0],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][1]}+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][0]+1}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2E6E66-6A9E-466E-8266-4CAAB66AD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600"/>
                <a:ext cx="7201585" cy="3777622"/>
              </a:xfrm>
              <a:blipFill>
                <a:blip r:embed="rId2"/>
                <a:stretch>
                  <a:fillRect l="-593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1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EAB62-B830-4777-9782-F68F86B0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</a:t>
            </a:r>
            <a:r>
              <a:rPr lang="zh-CN" altLang="en-US" dirty="0"/>
              <a:t>舔狗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E6BEF5-2AC3-4B72-A633-D15CE4D5B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i="1" dirty="0"/>
                  <a:t>solution 2</a:t>
                </a:r>
                <a:endParaRPr lang="zh-CN" altLang="zh-CN" b="1" i="1" dirty="0"/>
              </a:p>
              <a:p>
                <a:r>
                  <a:rPr lang="en-US" altLang="zh-CN" dirty="0" err="1"/>
                  <a:t>贪心</a:t>
                </a:r>
                <a:endParaRPr lang="zh-CN" altLang="zh-CN" dirty="0"/>
              </a:p>
              <a:p>
                <a:r>
                  <a:rPr lang="en-US" altLang="zh-CN" dirty="0" err="1"/>
                  <a:t>从所有入度为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的点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𝐵𝐹𝑆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贪心选择它指向的点，并把它指向点指向的点的度数减一，当点的入读为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时，加入队列；如果指向的点被选过答案加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对于剩下的节点只可能存在环上，统计环上点的个数，两两配对。个数为奇数答案加一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E6BEF5-2AC3-4B72-A633-D15CE4D5B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28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3753-69BA-4C1A-A7A9-796D75A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</a:t>
            </a:r>
            <a:r>
              <a:rPr lang="zh-CN" altLang="en-US" dirty="0"/>
              <a:t>榜单</a:t>
            </a:r>
            <a:br>
              <a:rPr lang="en-US" altLang="zh-CN" dirty="0"/>
            </a:br>
            <a:r>
              <a:rPr lang="en-US" altLang="zh-CN" dirty="0"/>
              <a:t>5/131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CF261-A94D-4AED-A49C-5C29F11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模拟</a:t>
            </a:r>
            <a:r>
              <a:rPr lang="en-US" altLang="zh-CN" dirty="0"/>
              <a:t> + I/O</a:t>
            </a:r>
            <a:endParaRPr lang="zh-CN" altLang="zh-CN" dirty="0"/>
          </a:p>
          <a:p>
            <a:r>
              <a:rPr lang="en-US" altLang="zh-CN" dirty="0" err="1"/>
              <a:t>给出一场比赛的所有提交记录，输出比赛最后的榜单</a:t>
            </a:r>
            <a:endParaRPr lang="zh-CN" altLang="zh-CN" dirty="0"/>
          </a:p>
          <a:p>
            <a:r>
              <a:rPr lang="en-US" altLang="zh-CN" dirty="0" err="1"/>
              <a:t>正确理解题意，字符串格式化输出</a:t>
            </a:r>
            <a:endParaRPr lang="zh-CN" altLang="zh-CN" dirty="0"/>
          </a:p>
          <a:p>
            <a:r>
              <a:rPr lang="en-US" altLang="zh-CN" dirty="0" err="1"/>
              <a:t>需要注意CE不计入榜单和罚时；一道题目AC后的提交不在统计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58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C01D8-2ED6-418A-A25C-3ECDB512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Battle Of Balls</a:t>
            </a:r>
            <a:br>
              <a:rPr lang="en-US" altLang="zh-CN" dirty="0"/>
            </a:br>
            <a:r>
              <a:rPr lang="en-US" altLang="zh-CN" dirty="0"/>
              <a:t>1/44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63BE53-0ACD-4AD3-A729-70D825932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599"/>
                <a:ext cx="7103931" cy="4577919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𝐵𝐹𝑆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err="1"/>
                  <a:t>球的半径为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为了不让球碰到障碍点，就要保证，球心到障碍点距离大于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问题可转化为，每个障碍点有一个半径为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err="1"/>
                  <a:t>的圆，需要知道从地图底边到地图顶端是否联通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对于任意两个障碍点或一个障碍点和一条左右边界，如果它们之间的距离小于球的直径，则球通不过它们之间的间隔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把所有距离小于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的障碍点连一条无向边；右边界和左边界两条直线抽象成两个点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把与其距离小于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的障碍点连一条无向边，得到一张无向图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如果地图不连通，则一定存在一条从地图左边界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到右边界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的路径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通过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𝐵𝐹𝑆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就能知道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与 </a:t>
                </a:r>
                <a:r>
                  <a:rPr lang="en-US" altLang="zh-CN" dirty="0" err="1"/>
                  <a:t>t之间是否存在一条路径，即可知道地图底边和顶端是否联通</a:t>
                </a:r>
                <a:endParaRPr lang="zh-CN" altLang="zh-CN" dirty="0"/>
              </a:p>
              <a:p>
                <a:r>
                  <a:rPr lang="en-US" altLang="zh-CN" dirty="0" err="1"/>
                  <a:t>时间复杂度</a:t>
                </a:r>
                <a:r>
                  <a:rPr lang="en-US" altLang="zh-CN" dirty="0"/>
                  <a:t> O(n^2)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63BE53-0ACD-4AD3-A729-70D825932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599"/>
                <a:ext cx="7103931" cy="4577919"/>
              </a:xfrm>
              <a:blipFill>
                <a:blip r:embed="rId2"/>
                <a:stretch>
                  <a:fillRect l="-429" r="-3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58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0CFE-B287-44DA-9328-403C740E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题目总结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4EF99-9FC2-45BA-84CA-87D7E372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题目难度稳中有升</a:t>
            </a:r>
            <a:endParaRPr lang="en-US" altLang="zh-CN" sz="2400" dirty="0"/>
          </a:p>
          <a:p>
            <a:r>
              <a:rPr lang="zh-CN" altLang="en-US" sz="2400" dirty="0"/>
              <a:t>很多题目都有多种解法</a:t>
            </a:r>
            <a:endParaRPr lang="en-US" altLang="zh-CN" sz="2400" dirty="0"/>
          </a:p>
          <a:p>
            <a:r>
              <a:rPr lang="zh-CN" altLang="en-US" sz="2400" dirty="0"/>
              <a:t>没有出现评测数据错误等问题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918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CF051-1E10-4F9C-B122-31E3EB2E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 Take apples</a:t>
            </a:r>
            <a:br>
              <a:rPr lang="en-US" altLang="zh-CN" dirty="0"/>
            </a:br>
            <a:r>
              <a:rPr lang="en-US" altLang="zh-CN" dirty="0"/>
              <a:t>0/111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A2DAB9-7F40-4347-9305-65F079938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使用搜索打表找规律，或结合博弈论相关知识可以确定</a:t>
                </a:r>
                <a:r>
                  <a:rPr lang="en-US" altLang="zh-CN" dirty="0"/>
                  <a:t>：</a:t>
                </a:r>
                <a:endParaRPr lang="zh-CN" altLang="zh-CN" dirty="0"/>
              </a:p>
              <a:p>
                <a:r>
                  <a:rPr lang="en-US" altLang="zh-CN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err="1"/>
                  <a:t>时，Bob存在必胜策略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否则Alice存在必胜策略。具体证明详见另一个文件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A2DAB9-7F40-4347-9305-65F079938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18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45C3B-CD2F-4166-B1A2-200A9F5D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 Twinkle</a:t>
            </a:r>
            <a:br>
              <a:rPr lang="en-US" altLang="zh-CN" dirty="0"/>
            </a:br>
            <a:r>
              <a:rPr lang="en-US" altLang="zh-CN" dirty="0"/>
              <a:t>0/16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36BE5B-FF3A-400F-A2BF-B86D2C2F8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时刻的询问，答案为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∑((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 (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时刻时，初始值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时，值需要减去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err="1"/>
                  <a:t>问题转化为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36BE5B-FF3A-400F-A2BF-B86D2C2F8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01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10B1A-963C-45E9-9333-DA44714B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 Twinkle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1457BA-6C0A-427D-AA6C-CF855A623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划分为三个问题</a:t>
                </a:r>
                <a:endParaRPr lang="zh-CN" altLang="zh-CN" dirty="0"/>
              </a:p>
              <a:p>
                <a:pPr lvl="0"/>
                <a:r>
                  <a:rPr lang="en-US" altLang="zh-CN" dirty="0" err="1"/>
                  <a:t>二维平面，求一个矩形中多少个点</a:t>
                </a:r>
                <a:r>
                  <a:rPr lang="en-US" altLang="zh-CN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lang="en-US" altLang="zh-CN" dirty="0"/>
                  <a:t>）</a:t>
                </a:r>
                <a:endParaRPr lang="zh-CN" altLang="zh-CN" dirty="0"/>
              </a:p>
              <a:p>
                <a:pPr lvl="0"/>
                <a:r>
                  <a:rPr lang="en-US" altLang="zh-CN" dirty="0" err="1"/>
                  <a:t>二维平面，求一个矩形中所有点的权值之和</a:t>
                </a:r>
                <a:r>
                  <a:rPr lang="en-US" altLang="zh-CN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）</a:t>
                </a:r>
                <a:endParaRPr lang="zh-CN" altLang="zh-CN" dirty="0"/>
              </a:p>
              <a:p>
                <a:pPr lvl="0"/>
                <a:r>
                  <a:rPr lang="en-US" altLang="zh-CN" dirty="0" err="1"/>
                  <a:t>二维平面，求一个矩形中有多少个点的权值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𝑐𝑛𝑡</m:t>
                    </m:r>
                  </m:oMath>
                </a14:m>
                <a:r>
                  <a:rPr lang="en-US" altLang="zh-CN" dirty="0"/>
                  <a:t>）</a:t>
                </a:r>
                <a:endParaRPr lang="zh-CN" altLang="zh-CN" dirty="0"/>
              </a:p>
              <a:p>
                <a:r>
                  <a:rPr lang="en-US" altLang="zh-CN" dirty="0" err="1"/>
                  <a:t>前两个问题等价，都是二维偏序问题，排序后使用树状数组或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𝐶𝐷𝑄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分治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err="1"/>
                  <a:t>第三个问题是一个三位偏序问题，一维排序，二维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𝐶𝐷𝑄</m:t>
                    </m:r>
                  </m:oMath>
                </a14:m>
                <a:r>
                  <a:rPr lang="en-US" altLang="zh-CN" dirty="0" err="1"/>
                  <a:t>分治，三维树状数组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𝑛𝑙𝑜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err="1"/>
                  <a:t>总复杂度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𝑛𝑙𝑜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1457BA-6C0A-427D-AA6C-CF855A623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" r="-4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75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594D4-0BC3-4F8C-B42A-B729CF43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对于教练</a:t>
            </a:r>
            <a:r>
              <a:rPr lang="en-US" altLang="zh-CN" dirty="0"/>
              <a:t>&amp;</a:t>
            </a:r>
            <a:r>
              <a:rPr lang="zh-CN" altLang="en-US" dirty="0"/>
              <a:t>同学们的建议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B3ABB-0958-4232-AD19-0E176E87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加强训练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接触更多算法、知识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/>
              <a:t>端正态度，认真训练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64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A6335-016E-497B-8D74-72E06742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9878F-8517-4611-B865-D152CA5B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感谢东秦所有负责</a:t>
            </a:r>
            <a:r>
              <a:rPr lang="en-US" altLang="zh-CN" dirty="0"/>
              <a:t>HBCPC</a:t>
            </a:r>
            <a:r>
              <a:rPr lang="zh-CN" altLang="en-US" dirty="0"/>
              <a:t>的老师同学</a:t>
            </a:r>
            <a:endParaRPr lang="en-US" altLang="zh-CN" dirty="0"/>
          </a:p>
          <a:p>
            <a:r>
              <a:rPr lang="zh-CN" altLang="en-US" dirty="0"/>
              <a:t>尤其感谢王老师</a:t>
            </a:r>
            <a:endParaRPr lang="en-US" altLang="zh-CN" dirty="0"/>
          </a:p>
          <a:p>
            <a:r>
              <a:rPr lang="zh-CN" altLang="en-US" dirty="0"/>
              <a:t>感谢</a:t>
            </a:r>
            <a:r>
              <a:rPr lang="en-US" altLang="zh-CN" dirty="0"/>
              <a:t>BUPT</a:t>
            </a:r>
            <a:r>
              <a:rPr lang="zh-CN" altLang="en-US" dirty="0"/>
              <a:t>出题组，特别感谢</a:t>
            </a:r>
            <a:r>
              <a:rPr lang="en-US" altLang="zh-CN" dirty="0"/>
              <a:t>Lucida</a:t>
            </a:r>
            <a:r>
              <a:rPr lang="zh-CN" altLang="en-US" dirty="0"/>
              <a:t>同学帮忙组题验题</a:t>
            </a:r>
            <a:endParaRPr lang="en-US" altLang="zh-CN" dirty="0"/>
          </a:p>
          <a:p>
            <a:r>
              <a:rPr lang="zh-CN" altLang="en-US" dirty="0"/>
              <a:t>感谢大家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594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0CFE-B287-44DA-9328-403C740E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题目总结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4EF99-9FC2-45BA-84CA-87D7E372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题目难度稳中有升</a:t>
            </a:r>
            <a:endParaRPr lang="en-US" altLang="zh-CN" sz="2400" dirty="0"/>
          </a:p>
          <a:p>
            <a:r>
              <a:rPr lang="zh-CN" altLang="en-US" sz="2400" dirty="0"/>
              <a:t>很多题目都有多种解法</a:t>
            </a:r>
            <a:endParaRPr lang="en-US" altLang="zh-CN" sz="2400" dirty="0"/>
          </a:p>
          <a:p>
            <a:r>
              <a:rPr lang="zh-CN" altLang="en-US" sz="2400" dirty="0"/>
              <a:t>没有出现评测数据错误等问题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75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2F4D7-0F4B-4037-8D9C-53C18E71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G </a:t>
            </a:r>
            <a:r>
              <a:rPr lang="zh-CN" altLang="en-US" sz="4400" dirty="0"/>
              <a:t>点我 </a:t>
            </a:r>
            <a:br>
              <a:rPr lang="en-US" altLang="zh-CN" sz="4400" dirty="0"/>
            </a:br>
            <a:r>
              <a:rPr lang="en-US" altLang="zh-CN" dirty="0"/>
              <a:t>255/459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F2E545-3E60-4477-A92B-66E738EA6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签到题，直接模拟或找规律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r>
                  <a:rPr lang="en-US" altLang="zh-CN" dirty="0" err="1"/>
                  <a:t>注意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时的情况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F2E545-3E60-4477-A92B-66E738EA6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9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F5376-7E61-4946-A4C4-DAFAE6F4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 </a:t>
            </a:r>
            <a:r>
              <a:rPr lang="zh-CN" altLang="en-US" dirty="0"/>
              <a:t>河北美食</a:t>
            </a:r>
            <a:br>
              <a:rPr lang="en-US" altLang="zh-CN" dirty="0"/>
            </a:br>
            <a:r>
              <a:rPr lang="en-US" altLang="zh-CN" dirty="0"/>
              <a:t>214/790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E4C6B2-106D-444F-BA62-B6162434A0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模拟+字符串</a:t>
                </a:r>
                <a:endParaRPr lang="zh-CN" altLang="zh-CN" dirty="0"/>
              </a:p>
              <a:p>
                <a:r>
                  <a:rPr lang="en-US" altLang="zh-CN" dirty="0"/>
                  <a:t>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𝑀𝑎𝑝</m:t>
                    </m:r>
                  </m:oMath>
                </a14:m>
                <a:r>
                  <a:rPr lang="en-US" altLang="zh-CN" dirty="0" err="1"/>
                  <a:t>处理菜品名称，直接模拟即可。注意按要求输出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E4C6B2-106D-444F-BA62-B6162434A0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56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D8957-2489-4122-96D1-FFAD679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天神的密码</a:t>
            </a:r>
            <a:br>
              <a:rPr lang="en-US" altLang="zh-CN" dirty="0"/>
            </a:br>
            <a:r>
              <a:rPr lang="en-US" altLang="zh-CN" dirty="0"/>
              <a:t>199/528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4E8771-199C-4FDD-99C1-0BF3ADD15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err="1"/>
                  <a:t>本题数据范围最大可以出到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1000000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dirty="0"/>
                  <a:t>。</a:t>
                </a:r>
                <a:r>
                  <a:rPr lang="en-US" altLang="zh-CN" dirty="0" err="1"/>
                  <a:t>接下来按数据范围分别讨论做法</a:t>
                </a:r>
                <a:r>
                  <a:rPr lang="en-US" altLang="zh-CN" dirty="0"/>
                  <a:t>：</a:t>
                </a:r>
                <a:endParaRPr lang="zh-CN" altLang="zh-CN" dirty="0"/>
              </a:p>
              <a:p>
                <a:r>
                  <a:rPr lang="en-US" altLang="zh-CN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zh-CN" dirty="0"/>
                  <a:t>时：</a:t>
                </a:r>
                <a:endParaRPr lang="zh-CN" altLang="zh-CN" dirty="0"/>
              </a:p>
              <a:p>
                <a:r>
                  <a:rPr lang="en-US" altLang="zh-CN" dirty="0" err="1"/>
                  <a:t>直接模拟即可。注意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 err="1"/>
                  <a:t>不要使用pow函数计算，pow返回的是double类型，会掉精度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4E8771-199C-4FDD-99C1-0BF3ADD15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968" r="-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2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73C2F-15AB-4A49-826E-60AC216B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天神的密码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30AF4-0CBF-4E69-9DD6-E7DEE3423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en-US" altLang="zh-CN" dirty="0"/>
                  <a:t>时：</a:t>
                </a:r>
                <a:endParaRPr lang="zh-CN" altLang="zh-CN" dirty="0"/>
              </a:p>
              <a:p>
                <a:r>
                  <a:rPr lang="en-US" altLang="zh-CN" dirty="0" err="1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500</m:t>
                        </m:r>
                      </m:sup>
                    </m:sSup>
                  </m:oMath>
                </a14:m>
                <a:r>
                  <a:rPr lang="en-US" altLang="zh-CN" dirty="0"/>
                  <a:t>只有4500位，使用高精度乘法模拟即可。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30AF4-0CBF-4E69-9DD6-E7DEE3423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64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8AD93-9D78-4A38-8BE0-45FB5503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天神的密码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C88FA-C2F5-4931-AA59-CE62EB5EE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600"/>
                <a:ext cx="7201585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1000000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dirty="0"/>
                  <a:t>时：</a:t>
                </a:r>
                <a:endParaRPr lang="zh-CN" altLang="zh-CN" dirty="0"/>
              </a:p>
              <a:p>
                <a:r>
                  <a:rPr lang="en-US" altLang="zh-CN" dirty="0" err="1"/>
                  <a:t>考虑这个过程的性质，设某个数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err="1"/>
                  <a:t>的第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个数位的数字为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 err="1"/>
                  <a:t>可以知道</a:t>
                </a:r>
                <a:r>
                  <a:rPr lang="en-US" altLang="zh-CN" dirty="0"/>
                  <a:t>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 9=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[1]∗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[2]∗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9+...+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[1]+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[2]+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[3]+...+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err="1"/>
                  <a:t>也就是说，对于某个数字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来说，他的所有的数位上的和对9取模等于数字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对9取模。</a:t>
                </a:r>
                <a:endParaRPr lang="zh-CN" altLang="zh-CN" dirty="0"/>
              </a:p>
              <a:p>
                <a:r>
                  <a:rPr lang="en-US" altLang="zh-CN" dirty="0" err="1"/>
                  <a:t>设第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次操作后的值为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 err="1"/>
                  <a:t>我们可以知道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 9=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 9=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 9=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 9=...=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 9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err="1"/>
                  <a:t>由此，可以得知：题目中对于数字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 err="1"/>
                  <a:t>进行变换的过程等价于令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对9取模,使用快速幂计算即可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C88FA-C2F5-4931-AA59-CE62EB5EE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600"/>
                <a:ext cx="7201585" cy="3777622"/>
              </a:xfrm>
              <a:blipFill>
                <a:blip r:embed="rId2"/>
                <a:stretch>
                  <a:fillRect l="-593" t="-1129" r="-677" b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75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2F4D7-0F4B-4037-8D9C-53C18E71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7358597" cy="12808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B icebound and sequence</a:t>
            </a:r>
            <a:br>
              <a:rPr lang="en-US" altLang="zh-CN" sz="4400" dirty="0"/>
            </a:br>
            <a:r>
              <a:rPr lang="en-US" altLang="zh-CN" sz="4400" dirty="0"/>
              <a:t>27/720</a:t>
            </a:r>
            <a:br>
              <a:rPr lang="en-US" altLang="zh-CN" sz="4400" dirty="0"/>
            </a:b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F2E545-3E60-4477-A92B-66E738EA6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 </m:t>
                        </m:r>
                      </m:e>
                    </m:nary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 (1≤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en-US" altLang="zh-CN" dirty="0" err="1"/>
                  <a:t>简单想法直接模拟，复杂度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太大会</a:t>
                </a:r>
                <a:r>
                  <a:rPr lang="en-US" altLang="zh-CN" dirty="0"/>
                  <a:t> TLE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F2E545-3E60-4477-A92B-66E738EA6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07554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808</Words>
  <Application>Microsoft Office PowerPoint</Application>
  <PresentationFormat>全屏显示(4:3)</PresentationFormat>
  <Paragraphs>112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Century Gothic</vt:lpstr>
      <vt:lpstr>Wingdings 3</vt:lpstr>
      <vt:lpstr>丝状</vt:lpstr>
      <vt:lpstr>HBCPC2019 讲题&amp;总结</vt:lpstr>
      <vt:lpstr>题目总结</vt:lpstr>
      <vt:lpstr>题目总结</vt:lpstr>
      <vt:lpstr>G 点我  255/459</vt:lpstr>
      <vt:lpstr>H 河北美食 214/790</vt:lpstr>
      <vt:lpstr>K 天神的密码 199/528</vt:lpstr>
      <vt:lpstr>K 天神的密码</vt:lpstr>
      <vt:lpstr>K 天神的密码</vt:lpstr>
      <vt:lpstr>B icebound and sequence 27/720 </vt:lpstr>
      <vt:lpstr>B icebound and sequence</vt:lpstr>
      <vt:lpstr>B icebound and sequence</vt:lpstr>
      <vt:lpstr>B icebound and sequence</vt:lpstr>
      <vt:lpstr>L smart robot 26/175</vt:lpstr>
      <vt:lpstr>C 分治 25/171</vt:lpstr>
      <vt:lpstr>E Paper Plane Fly Away 10/176</vt:lpstr>
      <vt:lpstr>J 舔狗 6/150</vt:lpstr>
      <vt:lpstr>J 舔狗</vt:lpstr>
      <vt:lpstr>D 榜单 5/131</vt:lpstr>
      <vt:lpstr>A Battle Of Balls 1/44</vt:lpstr>
      <vt:lpstr>F Take apples 0/111</vt:lpstr>
      <vt:lpstr>I Twinkle 0/16</vt:lpstr>
      <vt:lpstr>I Twinkle</vt:lpstr>
      <vt:lpstr>对于教练&amp;同学们的建议</vt:lpstr>
      <vt:lpstr>感谢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HBCPC2019讲题&amp;总结</dc:title>
  <dc:creator>天翊 刘</dc:creator>
  <cp:lastModifiedBy>天翊 刘</cp:lastModifiedBy>
  <cp:revision>9</cp:revision>
  <dcterms:created xsi:type="dcterms:W3CDTF">2019-05-12T05:52:16Z</dcterms:created>
  <dcterms:modified xsi:type="dcterms:W3CDTF">2019-05-25T05:36:15Z</dcterms:modified>
</cp:coreProperties>
</file>