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ppt/tags/tag55.xml" ContentType="application/vnd.openxmlformats-officedocument.presentationml.tags+xml"/>
  <Override PartName="/ppt/notesSlides/notesSlide55.xml" ContentType="application/vnd.openxmlformats-officedocument.presentationml.notesSlide+xml"/>
  <Override PartName="/ppt/tags/tag56.xml" ContentType="application/vnd.openxmlformats-officedocument.presentationml.tags+xml"/>
  <Override PartName="/ppt/notesSlides/notesSlide56.xml" ContentType="application/vnd.openxmlformats-officedocument.presentationml.notesSlide+xml"/>
  <Override PartName="/ppt/tags/tag57.xml" ContentType="application/vnd.openxmlformats-officedocument.presentationml.tags+xml"/>
  <Override PartName="/ppt/notesSlides/notesSlide57.xml" ContentType="application/vnd.openxmlformats-officedocument.presentationml.notesSlide+xml"/>
  <Override PartName="/ppt/tags/tag58.xml" ContentType="application/vnd.openxmlformats-officedocument.presentationml.tags+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32" r:id="rId2"/>
    <p:sldId id="333" r:id="rId3"/>
    <p:sldId id="262" r:id="rId4"/>
    <p:sldId id="263" r:id="rId5"/>
    <p:sldId id="273" r:id="rId6"/>
    <p:sldId id="274" r:id="rId7"/>
    <p:sldId id="334" r:id="rId8"/>
    <p:sldId id="275" r:id="rId9"/>
    <p:sldId id="335" r:id="rId10"/>
    <p:sldId id="277" r:id="rId11"/>
    <p:sldId id="336" r:id="rId12"/>
    <p:sldId id="337" r:id="rId13"/>
    <p:sldId id="338" r:id="rId14"/>
    <p:sldId id="339" r:id="rId15"/>
    <p:sldId id="340" r:id="rId16"/>
    <p:sldId id="341" r:id="rId17"/>
    <p:sldId id="342" r:id="rId18"/>
    <p:sldId id="343" r:id="rId19"/>
    <p:sldId id="344" r:id="rId20"/>
    <p:sldId id="349" r:id="rId21"/>
    <p:sldId id="351" r:id="rId22"/>
    <p:sldId id="352" r:id="rId23"/>
    <p:sldId id="353" r:id="rId24"/>
    <p:sldId id="354" r:id="rId25"/>
    <p:sldId id="355" r:id="rId26"/>
    <p:sldId id="356" r:id="rId27"/>
    <p:sldId id="350" r:id="rId28"/>
    <p:sldId id="357" r:id="rId29"/>
    <p:sldId id="358" r:id="rId30"/>
    <p:sldId id="359" r:id="rId31"/>
    <p:sldId id="345" r:id="rId32"/>
    <p:sldId id="360" r:id="rId33"/>
    <p:sldId id="362" r:id="rId34"/>
    <p:sldId id="363" r:id="rId35"/>
    <p:sldId id="379" r:id="rId36"/>
    <p:sldId id="380" r:id="rId37"/>
    <p:sldId id="381" r:id="rId38"/>
    <p:sldId id="382" r:id="rId39"/>
    <p:sldId id="364" r:id="rId40"/>
    <p:sldId id="365" r:id="rId41"/>
    <p:sldId id="346" r:id="rId42"/>
    <p:sldId id="347" r:id="rId43"/>
    <p:sldId id="348" r:id="rId44"/>
    <p:sldId id="366" r:id="rId45"/>
    <p:sldId id="369" r:id="rId46"/>
    <p:sldId id="367" r:id="rId47"/>
    <p:sldId id="370" r:id="rId48"/>
    <p:sldId id="361" r:id="rId49"/>
    <p:sldId id="372" r:id="rId50"/>
    <p:sldId id="373" r:id="rId51"/>
    <p:sldId id="374" r:id="rId52"/>
    <p:sldId id="375" r:id="rId53"/>
    <p:sldId id="376" r:id="rId54"/>
    <p:sldId id="377" r:id="rId55"/>
    <p:sldId id="378" r:id="rId56"/>
    <p:sldId id="383" r:id="rId57"/>
    <p:sldId id="384" r:id="rId58"/>
    <p:sldId id="385" r:id="rId59"/>
    <p:sldId id="331" r:id="rId60"/>
  </p:sldIdLst>
  <p:sldSz cx="9144000" cy="6858000" type="screen4x3"/>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534" y="42"/>
      </p:cViewPr>
      <p:guideLst>
        <p:guide orient="horz" pos="2160"/>
        <p:guide pos="2880"/>
      </p:guideLst>
    </p:cSldViewPr>
  </p:slideViewPr>
  <p:notesTextViewPr>
    <p:cViewPr>
      <p:scale>
        <a:sx n="1" d="1"/>
        <a:sy n="1" d="1"/>
      </p:scale>
      <p:origin x="0" y="0"/>
    </p:cViewPr>
  </p:notesTextViewPr>
  <p:notesViewPr>
    <p:cSldViewPr snapToGrid="0">
      <p:cViewPr varScale="1">
        <p:scale>
          <a:sx n="87" d="100"/>
          <a:sy n="87"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6B6EE-3A96-E14F-A501-55D737AF3191}" type="datetimeFigureOut">
              <a:rPr kumimoji="1" lang="zh-CN" altLang="en-US" smtClean="0"/>
              <a:t>2019/3/28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D057C8-1DB6-B044-9218-C54ED36F491B}" type="slidenum">
              <a:rPr kumimoji="1" lang="zh-CN" altLang="en-US" smtClean="0"/>
              <a:t>‹#›</a:t>
            </a:fld>
            <a:endParaRPr kumimoji="1" lang="zh-CN" altLang="en-US"/>
          </a:p>
        </p:txBody>
      </p:sp>
    </p:spTree>
    <p:extLst>
      <p:ext uri="{BB962C8B-B14F-4D97-AF65-F5344CB8AC3E}">
        <p14:creationId xmlns:p14="http://schemas.microsoft.com/office/powerpoint/2010/main" val="15244121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a:t>
            </a:fld>
            <a:endParaRPr kumimoji="1" lang="zh-CN" altLang="en-US"/>
          </a:p>
        </p:txBody>
      </p:sp>
    </p:spTree>
    <p:extLst>
      <p:ext uri="{BB962C8B-B14F-4D97-AF65-F5344CB8AC3E}">
        <p14:creationId xmlns:p14="http://schemas.microsoft.com/office/powerpoint/2010/main" val="3917774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10</a:t>
            </a:fld>
            <a:endParaRPr kumimoji="1" lang="zh-CN" altLang="en-US"/>
          </a:p>
        </p:txBody>
      </p:sp>
    </p:spTree>
    <p:extLst>
      <p:ext uri="{BB962C8B-B14F-4D97-AF65-F5344CB8AC3E}">
        <p14:creationId xmlns:p14="http://schemas.microsoft.com/office/powerpoint/2010/main" val="272347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11</a:t>
            </a:fld>
            <a:endParaRPr kumimoji="1" lang="zh-CN" altLang="en-US"/>
          </a:p>
        </p:txBody>
      </p:sp>
    </p:spTree>
    <p:extLst>
      <p:ext uri="{BB962C8B-B14F-4D97-AF65-F5344CB8AC3E}">
        <p14:creationId xmlns:p14="http://schemas.microsoft.com/office/powerpoint/2010/main" val="4155538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12</a:t>
            </a:fld>
            <a:endParaRPr kumimoji="1" lang="zh-CN" altLang="en-US"/>
          </a:p>
        </p:txBody>
      </p:sp>
    </p:spTree>
    <p:extLst>
      <p:ext uri="{BB962C8B-B14F-4D97-AF65-F5344CB8AC3E}">
        <p14:creationId xmlns:p14="http://schemas.microsoft.com/office/powerpoint/2010/main" val="684472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13</a:t>
            </a:fld>
            <a:endParaRPr kumimoji="1" lang="zh-CN" altLang="en-US"/>
          </a:p>
        </p:txBody>
      </p:sp>
    </p:spTree>
    <p:extLst>
      <p:ext uri="{BB962C8B-B14F-4D97-AF65-F5344CB8AC3E}">
        <p14:creationId xmlns:p14="http://schemas.microsoft.com/office/powerpoint/2010/main" val="2308421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14</a:t>
            </a:fld>
            <a:endParaRPr kumimoji="1" lang="zh-CN" altLang="en-US"/>
          </a:p>
        </p:txBody>
      </p:sp>
    </p:spTree>
    <p:extLst>
      <p:ext uri="{BB962C8B-B14F-4D97-AF65-F5344CB8AC3E}">
        <p14:creationId xmlns:p14="http://schemas.microsoft.com/office/powerpoint/2010/main" val="1886887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15</a:t>
            </a:fld>
            <a:endParaRPr kumimoji="1" lang="zh-CN" altLang="en-US"/>
          </a:p>
        </p:txBody>
      </p:sp>
    </p:spTree>
    <p:extLst>
      <p:ext uri="{BB962C8B-B14F-4D97-AF65-F5344CB8AC3E}">
        <p14:creationId xmlns:p14="http://schemas.microsoft.com/office/powerpoint/2010/main" val="3630209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16</a:t>
            </a:fld>
            <a:endParaRPr kumimoji="1" lang="zh-CN" altLang="en-US"/>
          </a:p>
        </p:txBody>
      </p:sp>
    </p:spTree>
    <p:extLst>
      <p:ext uri="{BB962C8B-B14F-4D97-AF65-F5344CB8AC3E}">
        <p14:creationId xmlns:p14="http://schemas.microsoft.com/office/powerpoint/2010/main" val="308840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17</a:t>
            </a:fld>
            <a:endParaRPr kumimoji="1" lang="zh-CN" altLang="en-US"/>
          </a:p>
        </p:txBody>
      </p:sp>
    </p:spTree>
    <p:extLst>
      <p:ext uri="{BB962C8B-B14F-4D97-AF65-F5344CB8AC3E}">
        <p14:creationId xmlns:p14="http://schemas.microsoft.com/office/powerpoint/2010/main" val="60509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18</a:t>
            </a:fld>
            <a:endParaRPr kumimoji="1" lang="zh-CN" altLang="en-US"/>
          </a:p>
        </p:txBody>
      </p:sp>
    </p:spTree>
    <p:extLst>
      <p:ext uri="{BB962C8B-B14F-4D97-AF65-F5344CB8AC3E}">
        <p14:creationId xmlns:p14="http://schemas.microsoft.com/office/powerpoint/2010/main" val="2203342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19</a:t>
            </a:fld>
            <a:endParaRPr kumimoji="1" lang="zh-CN" altLang="en-US"/>
          </a:p>
        </p:txBody>
      </p:sp>
    </p:spTree>
    <p:extLst>
      <p:ext uri="{BB962C8B-B14F-4D97-AF65-F5344CB8AC3E}">
        <p14:creationId xmlns:p14="http://schemas.microsoft.com/office/powerpoint/2010/main" val="1822517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a:t>
            </a:fld>
            <a:endParaRPr kumimoji="1" lang="zh-CN" altLang="en-US"/>
          </a:p>
        </p:txBody>
      </p:sp>
    </p:spTree>
    <p:extLst>
      <p:ext uri="{BB962C8B-B14F-4D97-AF65-F5344CB8AC3E}">
        <p14:creationId xmlns:p14="http://schemas.microsoft.com/office/powerpoint/2010/main" val="1312950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20</a:t>
            </a:fld>
            <a:endParaRPr kumimoji="1" lang="zh-CN" altLang="en-US"/>
          </a:p>
        </p:txBody>
      </p:sp>
    </p:spTree>
    <p:extLst>
      <p:ext uri="{BB962C8B-B14F-4D97-AF65-F5344CB8AC3E}">
        <p14:creationId xmlns:p14="http://schemas.microsoft.com/office/powerpoint/2010/main" val="466164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21</a:t>
            </a:fld>
            <a:endParaRPr kumimoji="1" lang="zh-CN" altLang="en-US"/>
          </a:p>
        </p:txBody>
      </p:sp>
    </p:spTree>
    <p:extLst>
      <p:ext uri="{BB962C8B-B14F-4D97-AF65-F5344CB8AC3E}">
        <p14:creationId xmlns:p14="http://schemas.microsoft.com/office/powerpoint/2010/main" val="949958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22</a:t>
            </a:fld>
            <a:endParaRPr kumimoji="1" lang="zh-CN" altLang="en-US"/>
          </a:p>
        </p:txBody>
      </p:sp>
    </p:spTree>
    <p:extLst>
      <p:ext uri="{BB962C8B-B14F-4D97-AF65-F5344CB8AC3E}">
        <p14:creationId xmlns:p14="http://schemas.microsoft.com/office/powerpoint/2010/main" val="1702050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23</a:t>
            </a:fld>
            <a:endParaRPr kumimoji="1" lang="zh-CN" altLang="en-US"/>
          </a:p>
        </p:txBody>
      </p:sp>
    </p:spTree>
    <p:extLst>
      <p:ext uri="{BB962C8B-B14F-4D97-AF65-F5344CB8AC3E}">
        <p14:creationId xmlns:p14="http://schemas.microsoft.com/office/powerpoint/2010/main" val="2272408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24</a:t>
            </a:fld>
            <a:endParaRPr kumimoji="1" lang="zh-CN" altLang="en-US"/>
          </a:p>
        </p:txBody>
      </p:sp>
    </p:spTree>
    <p:extLst>
      <p:ext uri="{BB962C8B-B14F-4D97-AF65-F5344CB8AC3E}">
        <p14:creationId xmlns:p14="http://schemas.microsoft.com/office/powerpoint/2010/main" val="3750835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25</a:t>
            </a:fld>
            <a:endParaRPr kumimoji="1" lang="zh-CN" altLang="en-US"/>
          </a:p>
        </p:txBody>
      </p:sp>
    </p:spTree>
    <p:extLst>
      <p:ext uri="{BB962C8B-B14F-4D97-AF65-F5344CB8AC3E}">
        <p14:creationId xmlns:p14="http://schemas.microsoft.com/office/powerpoint/2010/main" val="915183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26</a:t>
            </a:fld>
            <a:endParaRPr kumimoji="1" lang="zh-CN" altLang="en-US"/>
          </a:p>
        </p:txBody>
      </p:sp>
    </p:spTree>
    <p:extLst>
      <p:ext uri="{BB962C8B-B14F-4D97-AF65-F5344CB8AC3E}">
        <p14:creationId xmlns:p14="http://schemas.microsoft.com/office/powerpoint/2010/main" val="3125736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27</a:t>
            </a:fld>
            <a:endParaRPr kumimoji="1" lang="zh-CN" altLang="en-US"/>
          </a:p>
        </p:txBody>
      </p:sp>
    </p:spTree>
    <p:extLst>
      <p:ext uri="{BB962C8B-B14F-4D97-AF65-F5344CB8AC3E}">
        <p14:creationId xmlns:p14="http://schemas.microsoft.com/office/powerpoint/2010/main" val="3212863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28</a:t>
            </a:fld>
            <a:endParaRPr kumimoji="1" lang="zh-CN" altLang="en-US"/>
          </a:p>
        </p:txBody>
      </p:sp>
    </p:spTree>
    <p:extLst>
      <p:ext uri="{BB962C8B-B14F-4D97-AF65-F5344CB8AC3E}">
        <p14:creationId xmlns:p14="http://schemas.microsoft.com/office/powerpoint/2010/main" val="1384543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29</a:t>
            </a:fld>
            <a:endParaRPr kumimoji="1" lang="zh-CN" altLang="en-US"/>
          </a:p>
        </p:txBody>
      </p:sp>
    </p:spTree>
    <p:extLst>
      <p:ext uri="{BB962C8B-B14F-4D97-AF65-F5344CB8AC3E}">
        <p14:creationId xmlns:p14="http://schemas.microsoft.com/office/powerpoint/2010/main" val="1303972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a:t>
            </a:fld>
            <a:endParaRPr kumimoji="1" lang="zh-CN" altLang="en-US"/>
          </a:p>
        </p:txBody>
      </p:sp>
    </p:spTree>
    <p:extLst>
      <p:ext uri="{BB962C8B-B14F-4D97-AF65-F5344CB8AC3E}">
        <p14:creationId xmlns:p14="http://schemas.microsoft.com/office/powerpoint/2010/main" val="2355138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30</a:t>
            </a:fld>
            <a:endParaRPr kumimoji="1" lang="zh-CN" altLang="en-US"/>
          </a:p>
        </p:txBody>
      </p:sp>
    </p:spTree>
    <p:extLst>
      <p:ext uri="{BB962C8B-B14F-4D97-AF65-F5344CB8AC3E}">
        <p14:creationId xmlns:p14="http://schemas.microsoft.com/office/powerpoint/2010/main" val="435015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31</a:t>
            </a:fld>
            <a:endParaRPr kumimoji="1" lang="zh-CN" altLang="en-US"/>
          </a:p>
        </p:txBody>
      </p:sp>
    </p:spTree>
    <p:extLst>
      <p:ext uri="{BB962C8B-B14F-4D97-AF65-F5344CB8AC3E}">
        <p14:creationId xmlns:p14="http://schemas.microsoft.com/office/powerpoint/2010/main" val="578290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32</a:t>
            </a:fld>
            <a:endParaRPr kumimoji="1" lang="zh-CN" altLang="en-US"/>
          </a:p>
        </p:txBody>
      </p:sp>
    </p:spTree>
    <p:extLst>
      <p:ext uri="{BB962C8B-B14F-4D97-AF65-F5344CB8AC3E}">
        <p14:creationId xmlns:p14="http://schemas.microsoft.com/office/powerpoint/2010/main" val="4013153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33</a:t>
            </a:fld>
            <a:endParaRPr kumimoji="1" lang="zh-CN" altLang="en-US"/>
          </a:p>
        </p:txBody>
      </p:sp>
    </p:spTree>
    <p:extLst>
      <p:ext uri="{BB962C8B-B14F-4D97-AF65-F5344CB8AC3E}">
        <p14:creationId xmlns:p14="http://schemas.microsoft.com/office/powerpoint/2010/main" val="36882542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34</a:t>
            </a:fld>
            <a:endParaRPr kumimoji="1" lang="zh-CN" altLang="en-US"/>
          </a:p>
        </p:txBody>
      </p:sp>
    </p:spTree>
    <p:extLst>
      <p:ext uri="{BB962C8B-B14F-4D97-AF65-F5344CB8AC3E}">
        <p14:creationId xmlns:p14="http://schemas.microsoft.com/office/powerpoint/2010/main" val="3392465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35</a:t>
            </a:fld>
            <a:endParaRPr kumimoji="1" lang="zh-CN" altLang="en-US"/>
          </a:p>
        </p:txBody>
      </p:sp>
    </p:spTree>
    <p:extLst>
      <p:ext uri="{BB962C8B-B14F-4D97-AF65-F5344CB8AC3E}">
        <p14:creationId xmlns:p14="http://schemas.microsoft.com/office/powerpoint/2010/main" val="3956979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36</a:t>
            </a:fld>
            <a:endParaRPr kumimoji="1" lang="zh-CN" altLang="en-US"/>
          </a:p>
        </p:txBody>
      </p:sp>
    </p:spTree>
    <p:extLst>
      <p:ext uri="{BB962C8B-B14F-4D97-AF65-F5344CB8AC3E}">
        <p14:creationId xmlns:p14="http://schemas.microsoft.com/office/powerpoint/2010/main" val="2784971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37</a:t>
            </a:fld>
            <a:endParaRPr kumimoji="1" lang="zh-CN" altLang="en-US"/>
          </a:p>
        </p:txBody>
      </p:sp>
    </p:spTree>
    <p:extLst>
      <p:ext uri="{BB962C8B-B14F-4D97-AF65-F5344CB8AC3E}">
        <p14:creationId xmlns:p14="http://schemas.microsoft.com/office/powerpoint/2010/main" val="839597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38</a:t>
            </a:fld>
            <a:endParaRPr kumimoji="1" lang="zh-CN" altLang="en-US"/>
          </a:p>
        </p:txBody>
      </p:sp>
    </p:spTree>
    <p:extLst>
      <p:ext uri="{BB962C8B-B14F-4D97-AF65-F5344CB8AC3E}">
        <p14:creationId xmlns:p14="http://schemas.microsoft.com/office/powerpoint/2010/main" val="5606674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39</a:t>
            </a:fld>
            <a:endParaRPr kumimoji="1" lang="zh-CN" altLang="en-US"/>
          </a:p>
        </p:txBody>
      </p:sp>
    </p:spTree>
    <p:extLst>
      <p:ext uri="{BB962C8B-B14F-4D97-AF65-F5344CB8AC3E}">
        <p14:creationId xmlns:p14="http://schemas.microsoft.com/office/powerpoint/2010/main" val="121620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a:t>
            </a:fld>
            <a:endParaRPr kumimoji="1" lang="zh-CN" altLang="en-US"/>
          </a:p>
        </p:txBody>
      </p:sp>
    </p:spTree>
    <p:extLst>
      <p:ext uri="{BB962C8B-B14F-4D97-AF65-F5344CB8AC3E}">
        <p14:creationId xmlns:p14="http://schemas.microsoft.com/office/powerpoint/2010/main" val="3623043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40</a:t>
            </a:fld>
            <a:endParaRPr kumimoji="1" lang="zh-CN" altLang="en-US"/>
          </a:p>
        </p:txBody>
      </p:sp>
    </p:spTree>
    <p:extLst>
      <p:ext uri="{BB962C8B-B14F-4D97-AF65-F5344CB8AC3E}">
        <p14:creationId xmlns:p14="http://schemas.microsoft.com/office/powerpoint/2010/main" val="29252641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41</a:t>
            </a:fld>
            <a:endParaRPr kumimoji="1" lang="zh-CN" altLang="en-US"/>
          </a:p>
        </p:txBody>
      </p:sp>
    </p:spTree>
    <p:extLst>
      <p:ext uri="{BB962C8B-B14F-4D97-AF65-F5344CB8AC3E}">
        <p14:creationId xmlns:p14="http://schemas.microsoft.com/office/powerpoint/2010/main" val="3561236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42</a:t>
            </a:fld>
            <a:endParaRPr kumimoji="1" lang="zh-CN" altLang="en-US"/>
          </a:p>
        </p:txBody>
      </p:sp>
    </p:spTree>
    <p:extLst>
      <p:ext uri="{BB962C8B-B14F-4D97-AF65-F5344CB8AC3E}">
        <p14:creationId xmlns:p14="http://schemas.microsoft.com/office/powerpoint/2010/main" val="2305481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43</a:t>
            </a:fld>
            <a:endParaRPr kumimoji="1" lang="zh-CN" altLang="en-US"/>
          </a:p>
        </p:txBody>
      </p:sp>
    </p:spTree>
    <p:extLst>
      <p:ext uri="{BB962C8B-B14F-4D97-AF65-F5344CB8AC3E}">
        <p14:creationId xmlns:p14="http://schemas.microsoft.com/office/powerpoint/2010/main" val="34177891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44</a:t>
            </a:fld>
            <a:endParaRPr kumimoji="1" lang="zh-CN" altLang="en-US"/>
          </a:p>
        </p:txBody>
      </p:sp>
    </p:spTree>
    <p:extLst>
      <p:ext uri="{BB962C8B-B14F-4D97-AF65-F5344CB8AC3E}">
        <p14:creationId xmlns:p14="http://schemas.microsoft.com/office/powerpoint/2010/main" val="3765068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45</a:t>
            </a:fld>
            <a:endParaRPr kumimoji="1" lang="zh-CN" altLang="en-US"/>
          </a:p>
        </p:txBody>
      </p:sp>
    </p:spTree>
    <p:extLst>
      <p:ext uri="{BB962C8B-B14F-4D97-AF65-F5344CB8AC3E}">
        <p14:creationId xmlns:p14="http://schemas.microsoft.com/office/powerpoint/2010/main" val="36220214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46</a:t>
            </a:fld>
            <a:endParaRPr kumimoji="1" lang="zh-CN" altLang="en-US"/>
          </a:p>
        </p:txBody>
      </p:sp>
    </p:spTree>
    <p:extLst>
      <p:ext uri="{BB962C8B-B14F-4D97-AF65-F5344CB8AC3E}">
        <p14:creationId xmlns:p14="http://schemas.microsoft.com/office/powerpoint/2010/main" val="2975627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47</a:t>
            </a:fld>
            <a:endParaRPr kumimoji="1" lang="zh-CN" altLang="en-US"/>
          </a:p>
        </p:txBody>
      </p:sp>
    </p:spTree>
    <p:extLst>
      <p:ext uri="{BB962C8B-B14F-4D97-AF65-F5344CB8AC3E}">
        <p14:creationId xmlns:p14="http://schemas.microsoft.com/office/powerpoint/2010/main" val="3785784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48</a:t>
            </a:fld>
            <a:endParaRPr kumimoji="1" lang="zh-CN" altLang="en-US"/>
          </a:p>
        </p:txBody>
      </p:sp>
    </p:spTree>
    <p:extLst>
      <p:ext uri="{BB962C8B-B14F-4D97-AF65-F5344CB8AC3E}">
        <p14:creationId xmlns:p14="http://schemas.microsoft.com/office/powerpoint/2010/main" val="37155273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49</a:t>
            </a:fld>
            <a:endParaRPr kumimoji="1" lang="zh-CN" altLang="en-US"/>
          </a:p>
        </p:txBody>
      </p:sp>
    </p:spTree>
    <p:extLst>
      <p:ext uri="{BB962C8B-B14F-4D97-AF65-F5344CB8AC3E}">
        <p14:creationId xmlns:p14="http://schemas.microsoft.com/office/powerpoint/2010/main" val="98812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a:t>
            </a:fld>
            <a:endParaRPr kumimoji="1" lang="zh-CN" altLang="en-US"/>
          </a:p>
        </p:txBody>
      </p:sp>
    </p:spTree>
    <p:extLst>
      <p:ext uri="{BB962C8B-B14F-4D97-AF65-F5344CB8AC3E}">
        <p14:creationId xmlns:p14="http://schemas.microsoft.com/office/powerpoint/2010/main" val="2757856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50</a:t>
            </a:fld>
            <a:endParaRPr kumimoji="1" lang="zh-CN" altLang="en-US"/>
          </a:p>
        </p:txBody>
      </p:sp>
    </p:spTree>
    <p:extLst>
      <p:ext uri="{BB962C8B-B14F-4D97-AF65-F5344CB8AC3E}">
        <p14:creationId xmlns:p14="http://schemas.microsoft.com/office/powerpoint/2010/main" val="617960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51</a:t>
            </a:fld>
            <a:endParaRPr kumimoji="1" lang="zh-CN" altLang="en-US"/>
          </a:p>
        </p:txBody>
      </p:sp>
    </p:spTree>
    <p:extLst>
      <p:ext uri="{BB962C8B-B14F-4D97-AF65-F5344CB8AC3E}">
        <p14:creationId xmlns:p14="http://schemas.microsoft.com/office/powerpoint/2010/main" val="1360710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52</a:t>
            </a:fld>
            <a:endParaRPr kumimoji="1" lang="zh-CN" altLang="en-US"/>
          </a:p>
        </p:txBody>
      </p:sp>
    </p:spTree>
    <p:extLst>
      <p:ext uri="{BB962C8B-B14F-4D97-AF65-F5344CB8AC3E}">
        <p14:creationId xmlns:p14="http://schemas.microsoft.com/office/powerpoint/2010/main" val="6961123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53</a:t>
            </a:fld>
            <a:endParaRPr kumimoji="1" lang="zh-CN" altLang="en-US"/>
          </a:p>
        </p:txBody>
      </p:sp>
    </p:spTree>
    <p:extLst>
      <p:ext uri="{BB962C8B-B14F-4D97-AF65-F5344CB8AC3E}">
        <p14:creationId xmlns:p14="http://schemas.microsoft.com/office/powerpoint/2010/main" val="19613057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54</a:t>
            </a:fld>
            <a:endParaRPr kumimoji="1" lang="zh-CN" altLang="en-US"/>
          </a:p>
        </p:txBody>
      </p:sp>
    </p:spTree>
    <p:extLst>
      <p:ext uri="{BB962C8B-B14F-4D97-AF65-F5344CB8AC3E}">
        <p14:creationId xmlns:p14="http://schemas.microsoft.com/office/powerpoint/2010/main" val="30408733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55</a:t>
            </a:fld>
            <a:endParaRPr kumimoji="1" lang="zh-CN" altLang="en-US"/>
          </a:p>
        </p:txBody>
      </p:sp>
    </p:spTree>
    <p:extLst>
      <p:ext uri="{BB962C8B-B14F-4D97-AF65-F5344CB8AC3E}">
        <p14:creationId xmlns:p14="http://schemas.microsoft.com/office/powerpoint/2010/main" val="3025601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56</a:t>
            </a:fld>
            <a:endParaRPr kumimoji="1" lang="zh-CN" altLang="en-US"/>
          </a:p>
        </p:txBody>
      </p:sp>
    </p:spTree>
    <p:extLst>
      <p:ext uri="{BB962C8B-B14F-4D97-AF65-F5344CB8AC3E}">
        <p14:creationId xmlns:p14="http://schemas.microsoft.com/office/powerpoint/2010/main" val="464182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57</a:t>
            </a:fld>
            <a:endParaRPr kumimoji="1" lang="zh-CN" altLang="en-US"/>
          </a:p>
        </p:txBody>
      </p:sp>
    </p:spTree>
    <p:extLst>
      <p:ext uri="{BB962C8B-B14F-4D97-AF65-F5344CB8AC3E}">
        <p14:creationId xmlns:p14="http://schemas.microsoft.com/office/powerpoint/2010/main" val="34584392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58</a:t>
            </a:fld>
            <a:endParaRPr kumimoji="1" lang="zh-CN" altLang="en-US"/>
          </a:p>
        </p:txBody>
      </p:sp>
    </p:spTree>
    <p:extLst>
      <p:ext uri="{BB962C8B-B14F-4D97-AF65-F5344CB8AC3E}">
        <p14:creationId xmlns:p14="http://schemas.microsoft.com/office/powerpoint/2010/main" val="915372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59</a:t>
            </a:fld>
            <a:endParaRPr kumimoji="1" lang="zh-CN" altLang="en-US"/>
          </a:p>
        </p:txBody>
      </p:sp>
    </p:spTree>
    <p:extLst>
      <p:ext uri="{BB962C8B-B14F-4D97-AF65-F5344CB8AC3E}">
        <p14:creationId xmlns:p14="http://schemas.microsoft.com/office/powerpoint/2010/main" val="112634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6</a:t>
            </a:fld>
            <a:endParaRPr kumimoji="1" lang="zh-CN" altLang="en-US"/>
          </a:p>
        </p:txBody>
      </p:sp>
    </p:spTree>
    <p:extLst>
      <p:ext uri="{BB962C8B-B14F-4D97-AF65-F5344CB8AC3E}">
        <p14:creationId xmlns:p14="http://schemas.microsoft.com/office/powerpoint/2010/main" val="2580125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7</a:t>
            </a:fld>
            <a:endParaRPr kumimoji="1" lang="zh-CN" altLang="en-US"/>
          </a:p>
        </p:txBody>
      </p:sp>
    </p:spTree>
    <p:extLst>
      <p:ext uri="{BB962C8B-B14F-4D97-AF65-F5344CB8AC3E}">
        <p14:creationId xmlns:p14="http://schemas.microsoft.com/office/powerpoint/2010/main" val="222623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8</a:t>
            </a:fld>
            <a:endParaRPr kumimoji="1" lang="zh-CN" altLang="en-US"/>
          </a:p>
        </p:txBody>
      </p:sp>
    </p:spTree>
    <p:extLst>
      <p:ext uri="{BB962C8B-B14F-4D97-AF65-F5344CB8AC3E}">
        <p14:creationId xmlns:p14="http://schemas.microsoft.com/office/powerpoint/2010/main" val="4256300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057C8-1DB6-B044-9218-C54ED36F491B}" type="slidenum">
              <a:rPr kumimoji="1" lang="zh-CN" altLang="en-US" smtClean="0"/>
              <a:t>9</a:t>
            </a:fld>
            <a:endParaRPr kumimoji="1" lang="zh-CN" altLang="en-US"/>
          </a:p>
        </p:txBody>
      </p:sp>
    </p:spTree>
    <p:extLst>
      <p:ext uri="{BB962C8B-B14F-4D97-AF65-F5344CB8AC3E}">
        <p14:creationId xmlns:p14="http://schemas.microsoft.com/office/powerpoint/2010/main" val="352284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596980"/>
            <a:ext cx="6858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144053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75247" y="313611"/>
            <a:ext cx="4882703"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269188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5588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EA79B1-94F2-44A5-8271-BE7A17D6686D}"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8" name="标题 1"/>
          <p:cNvSpPr>
            <a:spLocks noGrp="1"/>
          </p:cNvSpPr>
          <p:nvPr>
            <p:ph type="title"/>
          </p:nvPr>
        </p:nvSpPr>
        <p:spPr>
          <a:xfrm>
            <a:off x="1575247" y="313611"/>
            <a:ext cx="4882703"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8377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EA79B1-94F2-44A5-8271-BE7A17D6686D}" type="datetimeFigureOut">
              <a:rPr lang="zh-CN" altLang="en-US" smtClean="0"/>
              <a:t>2019/3/28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10" name="标题 1"/>
          <p:cNvSpPr>
            <a:spLocks noGrp="1"/>
          </p:cNvSpPr>
          <p:nvPr>
            <p:ph type="title"/>
          </p:nvPr>
        </p:nvSpPr>
        <p:spPr>
          <a:xfrm>
            <a:off x="1575247" y="313611"/>
            <a:ext cx="4882703"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66520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t>2019/3/28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6" name="标题 1"/>
          <p:cNvSpPr>
            <a:spLocks noGrp="1"/>
          </p:cNvSpPr>
          <p:nvPr>
            <p:ph type="title"/>
          </p:nvPr>
        </p:nvSpPr>
        <p:spPr>
          <a:xfrm>
            <a:off x="1575247" y="313611"/>
            <a:ext cx="4882703"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77268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t>2019/3/28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6914409"/>
          </a:xfrm>
          <a:prstGeom prst="rect">
            <a:avLst/>
          </a:prstGeom>
        </p:spPr>
      </p:pic>
    </p:spTree>
    <p:extLst>
      <p:ext uri="{BB962C8B-B14F-4D97-AF65-F5344CB8AC3E}">
        <p14:creationId xmlns:p14="http://schemas.microsoft.com/office/powerpoint/2010/main" val="225923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t>2019/3/28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t>‹#›</a:t>
            </a:fld>
            <a:endParaRPr lang="zh-CN" altLang="en-US"/>
          </a:p>
        </p:txBody>
      </p:sp>
      <p:sp>
        <p:nvSpPr>
          <p:cNvPr id="8" name="矩形 1"/>
          <p:cNvSpPr>
            <a:spLocks noChangeArrowheads="1"/>
          </p:cNvSpPr>
          <p:nvPr userDrawn="1"/>
        </p:nvSpPr>
        <p:spPr bwMode="auto">
          <a:xfrm>
            <a:off x="653537" y="363025"/>
            <a:ext cx="6697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63496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image" Target="../media/image32.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7.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p:cNvSpPr>
          <p:nvPr>
            <p:ph type="ctrTitle"/>
          </p:nvPr>
        </p:nvSpPr>
        <p:spPr bwMode="auto">
          <a:xfrm>
            <a:off x="0" y="2463800"/>
            <a:ext cx="9144000" cy="93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solidFill>
                  <a:schemeClr val="tx1"/>
                </a:solidFill>
                <a:latin typeface="微软雅黑" charset="0"/>
                <a:ea typeface="微软雅黑" charset="0"/>
                <a:cs typeface="微软雅黑" charset="0"/>
                <a:sym typeface="微软雅黑" charset="0"/>
              </a:rPr>
              <a:t>第</a:t>
            </a:r>
            <a:r>
              <a:rPr lang="en-US" altLang="zh-CN" dirty="0">
                <a:solidFill>
                  <a:schemeClr val="tx1"/>
                </a:solidFill>
                <a:latin typeface="微软雅黑" charset="0"/>
                <a:ea typeface="微软雅黑" charset="0"/>
                <a:cs typeface="微软雅黑" charset="0"/>
                <a:sym typeface="微软雅黑" charset="0"/>
              </a:rPr>
              <a:t>6</a:t>
            </a:r>
            <a:r>
              <a:rPr lang="zh-CN" altLang="en-US" dirty="0">
                <a:solidFill>
                  <a:schemeClr val="tx1"/>
                </a:solidFill>
                <a:latin typeface="微软雅黑" charset="0"/>
                <a:ea typeface="微软雅黑" charset="0"/>
                <a:cs typeface="微软雅黑" charset="0"/>
                <a:sym typeface="微软雅黑" charset="0"/>
              </a:rPr>
              <a:t>章  设计模式</a:t>
            </a:r>
            <a:endParaRPr lang="zh-CN" altLang="en-US" dirty="0">
              <a:solidFill>
                <a:schemeClr val="tx1"/>
              </a:solidFill>
              <a:latin typeface="微软雅黑" charset="0"/>
              <a:ea typeface="微软雅黑" charset="0"/>
              <a:cs typeface="微软雅黑" charset="0"/>
            </a:endParaRPr>
          </a:p>
        </p:txBody>
      </p:sp>
      <p:pic>
        <p:nvPicPr>
          <p:cNvPr id="5" name="Picture 3" descr="C:\Users\Administrator\Desktop\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5291656"/>
            <a:ext cx="1754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副标题 2">
            <a:extLst>
              <a:ext uri="{FF2B5EF4-FFF2-40B4-BE49-F238E27FC236}">
                <a16:creationId xmlns:a16="http://schemas.microsoft.com/office/drawing/2014/main" id="{2FF4F0FD-D1CC-49E8-A754-1291653957C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5264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 </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5" name="矩形 4"/>
          <p:cNvSpPr/>
          <p:nvPr/>
        </p:nvSpPr>
        <p:spPr>
          <a:xfrm>
            <a:off x="560389" y="1154811"/>
            <a:ext cx="3124573" cy="590033"/>
          </a:xfrm>
          <a:prstGeom prst="rect">
            <a:avLst/>
          </a:prstGeom>
        </p:spPr>
        <p:txBody>
          <a:bodyPr wrap="none">
            <a:spAutoFit/>
          </a:bodyPr>
          <a:lstStyle/>
          <a:p>
            <a:pPr marL="342900" indent="-342900">
              <a:lnSpc>
                <a:spcPct val="150000"/>
              </a:lnSpc>
              <a:spcBef>
                <a:spcPct val="20000"/>
              </a:spcBef>
              <a:buFontTx/>
              <a:buChar char="•"/>
            </a:pPr>
            <a:r>
              <a:rPr lang="en-US" altLang="zh-CN" sz="2400" b="1" dirty="0">
                <a:solidFill>
                  <a:srgbClr val="1353A2"/>
                </a:solidFill>
              </a:rPr>
              <a:t>6.1.4 </a:t>
            </a:r>
            <a:r>
              <a:rPr lang="zh-CN" altLang="en-US" sz="2400" b="1" dirty="0">
                <a:solidFill>
                  <a:srgbClr val="1353A2"/>
                </a:solidFill>
              </a:rPr>
              <a:t>合成复用原则</a:t>
            </a:r>
            <a:endParaRPr lang="en-US" altLang="zh-CN" sz="2400" b="1"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5" name="矩形 24"/>
          <p:cNvSpPr/>
          <p:nvPr/>
        </p:nvSpPr>
        <p:spPr>
          <a:xfrm>
            <a:off x="854076" y="1818384"/>
            <a:ext cx="7583488" cy="465640"/>
          </a:xfrm>
          <a:prstGeom prst="rect">
            <a:avLst/>
          </a:prstGeom>
        </p:spPr>
        <p:txBody>
          <a:bodyPr>
            <a:spAutoFit/>
          </a:bodyPr>
          <a:lstStyle/>
          <a:p>
            <a:pPr>
              <a:lnSpc>
                <a:spcPct val="150000"/>
              </a:lnSpc>
            </a:pPr>
            <a:r>
              <a:rPr lang="zh-CN" altLang="en-US" dirty="0"/>
              <a:t>类中应用，尽量使用对象组合而不是用继承来达到复用的目的。</a:t>
            </a:r>
          </a:p>
        </p:txBody>
      </p:sp>
      <p:sp>
        <p:nvSpPr>
          <p:cNvPr id="3" name="矩形 2">
            <a:extLst>
              <a:ext uri="{FF2B5EF4-FFF2-40B4-BE49-F238E27FC236}">
                <a16:creationId xmlns:a16="http://schemas.microsoft.com/office/drawing/2014/main" id="{D763A19B-922E-4B44-A10F-7BDD453E232B}"/>
              </a:ext>
            </a:extLst>
          </p:cNvPr>
          <p:cNvSpPr/>
          <p:nvPr/>
        </p:nvSpPr>
        <p:spPr>
          <a:xfrm>
            <a:off x="1899025" y="2849732"/>
            <a:ext cx="1785937" cy="32225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D09ADD2-63E6-4A18-A0E6-116073BCF5E6}"/>
              </a:ext>
            </a:extLst>
          </p:cNvPr>
          <p:cNvSpPr/>
          <p:nvPr/>
        </p:nvSpPr>
        <p:spPr>
          <a:xfrm>
            <a:off x="2151138" y="3194608"/>
            <a:ext cx="1241394" cy="506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属性对象</a:t>
            </a:r>
          </a:p>
        </p:txBody>
      </p:sp>
      <p:sp>
        <p:nvSpPr>
          <p:cNvPr id="11" name="矩形 10">
            <a:extLst>
              <a:ext uri="{FF2B5EF4-FFF2-40B4-BE49-F238E27FC236}">
                <a16:creationId xmlns:a16="http://schemas.microsoft.com/office/drawing/2014/main" id="{B3085C95-0D22-451A-BF2C-9EBC7FD4B3BE}"/>
              </a:ext>
            </a:extLst>
          </p:cNvPr>
          <p:cNvSpPr/>
          <p:nvPr/>
        </p:nvSpPr>
        <p:spPr>
          <a:xfrm>
            <a:off x="2171296" y="3974733"/>
            <a:ext cx="1241394" cy="506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武器对象</a:t>
            </a:r>
          </a:p>
        </p:txBody>
      </p:sp>
      <p:sp>
        <p:nvSpPr>
          <p:cNvPr id="12" name="矩形 11">
            <a:extLst>
              <a:ext uri="{FF2B5EF4-FFF2-40B4-BE49-F238E27FC236}">
                <a16:creationId xmlns:a16="http://schemas.microsoft.com/office/drawing/2014/main" id="{6BBD4625-626E-453D-9062-76298C06666C}"/>
              </a:ext>
            </a:extLst>
          </p:cNvPr>
          <p:cNvSpPr/>
          <p:nvPr/>
        </p:nvSpPr>
        <p:spPr>
          <a:xfrm>
            <a:off x="2171296" y="4825636"/>
            <a:ext cx="1241394" cy="506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特效对象</a:t>
            </a:r>
          </a:p>
        </p:txBody>
      </p:sp>
      <p:sp>
        <p:nvSpPr>
          <p:cNvPr id="4" name="文本框 3">
            <a:extLst>
              <a:ext uri="{FF2B5EF4-FFF2-40B4-BE49-F238E27FC236}">
                <a16:creationId xmlns:a16="http://schemas.microsoft.com/office/drawing/2014/main" id="{F7167771-E968-4C7A-932F-52BA99F77C76}"/>
              </a:ext>
            </a:extLst>
          </p:cNvPr>
          <p:cNvSpPr txBox="1"/>
          <p:nvPr/>
        </p:nvSpPr>
        <p:spPr>
          <a:xfrm>
            <a:off x="2217944" y="5517328"/>
            <a:ext cx="1274470" cy="369332"/>
          </a:xfrm>
          <a:prstGeom prst="rect">
            <a:avLst/>
          </a:prstGeom>
          <a:noFill/>
        </p:spPr>
        <p:txBody>
          <a:bodyPr wrap="square" rtlCol="0">
            <a:spAutoFit/>
          </a:bodyPr>
          <a:lstStyle/>
          <a:p>
            <a:r>
              <a:rPr lang="zh-CN" altLang="en-US" dirty="0"/>
              <a:t>敌人</a:t>
            </a:r>
            <a:r>
              <a:rPr lang="en-US" altLang="zh-CN" dirty="0"/>
              <a:t>Class</a:t>
            </a:r>
            <a:endParaRPr lang="zh-CN" altLang="en-US" dirty="0"/>
          </a:p>
        </p:txBody>
      </p:sp>
      <p:sp>
        <p:nvSpPr>
          <p:cNvPr id="14" name="矩形 13">
            <a:extLst>
              <a:ext uri="{FF2B5EF4-FFF2-40B4-BE49-F238E27FC236}">
                <a16:creationId xmlns:a16="http://schemas.microsoft.com/office/drawing/2014/main" id="{88F4563A-3FB6-4F01-B9C5-E057DEC700F0}"/>
              </a:ext>
            </a:extLst>
          </p:cNvPr>
          <p:cNvSpPr/>
          <p:nvPr/>
        </p:nvSpPr>
        <p:spPr>
          <a:xfrm>
            <a:off x="4829453" y="2820636"/>
            <a:ext cx="1785937" cy="32225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D8AC383-0101-4019-A5D8-65DCCAD72043}"/>
              </a:ext>
            </a:extLst>
          </p:cNvPr>
          <p:cNvSpPr/>
          <p:nvPr/>
        </p:nvSpPr>
        <p:spPr>
          <a:xfrm>
            <a:off x="5081566" y="3165512"/>
            <a:ext cx="1241394" cy="506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属性对象</a:t>
            </a:r>
          </a:p>
        </p:txBody>
      </p:sp>
      <p:sp>
        <p:nvSpPr>
          <p:cNvPr id="16" name="矩形 15">
            <a:extLst>
              <a:ext uri="{FF2B5EF4-FFF2-40B4-BE49-F238E27FC236}">
                <a16:creationId xmlns:a16="http://schemas.microsoft.com/office/drawing/2014/main" id="{CF6F200E-6EA8-4E3A-BE92-48973D5604D3}"/>
              </a:ext>
            </a:extLst>
          </p:cNvPr>
          <p:cNvSpPr/>
          <p:nvPr/>
        </p:nvSpPr>
        <p:spPr>
          <a:xfrm>
            <a:off x="5101724" y="3945637"/>
            <a:ext cx="1241394" cy="506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武器对象</a:t>
            </a:r>
          </a:p>
        </p:txBody>
      </p:sp>
      <p:sp>
        <p:nvSpPr>
          <p:cNvPr id="17" name="矩形 16">
            <a:extLst>
              <a:ext uri="{FF2B5EF4-FFF2-40B4-BE49-F238E27FC236}">
                <a16:creationId xmlns:a16="http://schemas.microsoft.com/office/drawing/2014/main" id="{D8339781-6FB8-4720-8EAB-0382B9A41781}"/>
              </a:ext>
            </a:extLst>
          </p:cNvPr>
          <p:cNvSpPr/>
          <p:nvPr/>
        </p:nvSpPr>
        <p:spPr>
          <a:xfrm>
            <a:off x="5101724" y="4796540"/>
            <a:ext cx="1241394" cy="5060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特效对象</a:t>
            </a:r>
          </a:p>
        </p:txBody>
      </p:sp>
      <p:sp>
        <p:nvSpPr>
          <p:cNvPr id="18" name="文本框 17">
            <a:extLst>
              <a:ext uri="{FF2B5EF4-FFF2-40B4-BE49-F238E27FC236}">
                <a16:creationId xmlns:a16="http://schemas.microsoft.com/office/drawing/2014/main" id="{0A3738E0-78D2-45A1-9EFA-8B517E4C2EFB}"/>
              </a:ext>
            </a:extLst>
          </p:cNvPr>
          <p:cNvSpPr txBox="1"/>
          <p:nvPr/>
        </p:nvSpPr>
        <p:spPr>
          <a:xfrm>
            <a:off x="5148372" y="5488232"/>
            <a:ext cx="1274470" cy="369332"/>
          </a:xfrm>
          <a:prstGeom prst="rect">
            <a:avLst/>
          </a:prstGeom>
          <a:noFill/>
        </p:spPr>
        <p:txBody>
          <a:bodyPr wrap="square" rtlCol="0">
            <a:spAutoFit/>
          </a:bodyPr>
          <a:lstStyle/>
          <a:p>
            <a:r>
              <a:rPr lang="zh-CN" altLang="en-US" dirty="0"/>
              <a:t>玩家</a:t>
            </a:r>
            <a:r>
              <a:rPr lang="en-US" altLang="zh-CN" dirty="0"/>
              <a:t>Class</a:t>
            </a:r>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 </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5" name="矩形 4"/>
          <p:cNvSpPr/>
          <p:nvPr/>
        </p:nvSpPr>
        <p:spPr>
          <a:xfrm>
            <a:off x="560389" y="1154811"/>
            <a:ext cx="2816797" cy="590033"/>
          </a:xfrm>
          <a:prstGeom prst="rect">
            <a:avLst/>
          </a:prstGeom>
        </p:spPr>
        <p:txBody>
          <a:bodyPr wrap="none">
            <a:spAutoFit/>
          </a:bodyPr>
          <a:lstStyle/>
          <a:p>
            <a:pPr marL="342900" indent="-342900">
              <a:lnSpc>
                <a:spcPct val="150000"/>
              </a:lnSpc>
              <a:spcBef>
                <a:spcPct val="20000"/>
              </a:spcBef>
              <a:buFontTx/>
              <a:buChar char="•"/>
            </a:pPr>
            <a:r>
              <a:rPr lang="en-US" altLang="zh-CN" sz="2400" b="1" dirty="0">
                <a:solidFill>
                  <a:srgbClr val="1353A2"/>
                </a:solidFill>
              </a:rPr>
              <a:t>6.1.5 </a:t>
            </a:r>
            <a:r>
              <a:rPr lang="zh-CN" altLang="en-US" sz="2400" b="1" dirty="0">
                <a:solidFill>
                  <a:srgbClr val="1353A2"/>
                </a:solidFill>
              </a:rPr>
              <a:t>迪米特法则</a:t>
            </a:r>
            <a:endParaRPr lang="en-US" altLang="zh-CN" sz="2400" b="1"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5" name="矩形 24"/>
          <p:cNvSpPr/>
          <p:nvPr/>
        </p:nvSpPr>
        <p:spPr>
          <a:xfrm>
            <a:off x="854076" y="1818384"/>
            <a:ext cx="7583488" cy="1295163"/>
          </a:xfrm>
          <a:prstGeom prst="rect">
            <a:avLst/>
          </a:prstGeom>
        </p:spPr>
        <p:txBody>
          <a:bodyPr>
            <a:spAutoFit/>
          </a:bodyPr>
          <a:lstStyle/>
          <a:p>
            <a:pPr>
              <a:lnSpc>
                <a:spcPct val="150000"/>
              </a:lnSpc>
            </a:pPr>
            <a:r>
              <a:rPr lang="zh-CN" altLang="en-US" dirty="0"/>
              <a:t>一个软件实体应当尽可能少的与其他实体发生相互作用。这样，当一个模块修改时，就会尽量少的影响其他的模块，扩展会相对容易，这是对软件实体之间通信的限制</a:t>
            </a:r>
          </a:p>
        </p:txBody>
      </p:sp>
      <p:pic>
        <p:nvPicPr>
          <p:cNvPr id="6" name="图片 5">
            <a:extLst>
              <a:ext uri="{FF2B5EF4-FFF2-40B4-BE49-F238E27FC236}">
                <a16:creationId xmlns:a16="http://schemas.microsoft.com/office/drawing/2014/main" id="{AAFFBFAF-8E92-4058-966F-689685BA0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650" y="3429000"/>
            <a:ext cx="6991350" cy="2514600"/>
          </a:xfrm>
          <a:prstGeom prst="rect">
            <a:avLst/>
          </a:prstGeom>
        </p:spPr>
      </p:pic>
    </p:spTree>
    <p:custDataLst>
      <p:tags r:id="rId1"/>
    </p:custDataLst>
    <p:extLst>
      <p:ext uri="{BB962C8B-B14F-4D97-AF65-F5344CB8AC3E}">
        <p14:creationId xmlns:p14="http://schemas.microsoft.com/office/powerpoint/2010/main" val="392298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 </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5" name="矩形 4"/>
          <p:cNvSpPr/>
          <p:nvPr/>
        </p:nvSpPr>
        <p:spPr>
          <a:xfrm>
            <a:off x="560389" y="1154811"/>
            <a:ext cx="2816797" cy="590033"/>
          </a:xfrm>
          <a:prstGeom prst="rect">
            <a:avLst/>
          </a:prstGeom>
        </p:spPr>
        <p:txBody>
          <a:bodyPr wrap="none">
            <a:spAutoFit/>
          </a:bodyPr>
          <a:lstStyle/>
          <a:p>
            <a:pPr marL="342900" indent="-342900">
              <a:lnSpc>
                <a:spcPct val="150000"/>
              </a:lnSpc>
              <a:spcBef>
                <a:spcPct val="20000"/>
              </a:spcBef>
              <a:buFontTx/>
              <a:buChar char="•"/>
            </a:pPr>
            <a:r>
              <a:rPr lang="en-US" altLang="zh-CN" sz="2400" b="1" dirty="0">
                <a:solidFill>
                  <a:srgbClr val="1353A2"/>
                </a:solidFill>
              </a:rPr>
              <a:t>6.1.5 </a:t>
            </a:r>
            <a:r>
              <a:rPr lang="zh-CN" altLang="en-US" sz="2400" b="1" dirty="0">
                <a:solidFill>
                  <a:srgbClr val="1353A2"/>
                </a:solidFill>
              </a:rPr>
              <a:t>迪米特法则</a:t>
            </a:r>
            <a:endParaRPr lang="en-US" altLang="zh-CN" sz="2400" b="1"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5" name="矩形 24"/>
          <p:cNvSpPr/>
          <p:nvPr/>
        </p:nvSpPr>
        <p:spPr>
          <a:xfrm>
            <a:off x="854076" y="1818384"/>
            <a:ext cx="7583488" cy="879664"/>
          </a:xfrm>
          <a:prstGeom prst="rect">
            <a:avLst/>
          </a:prstGeom>
        </p:spPr>
        <p:txBody>
          <a:bodyPr>
            <a:spAutoFit/>
          </a:bodyPr>
          <a:lstStyle/>
          <a:p>
            <a:pPr>
              <a:lnSpc>
                <a:spcPct val="150000"/>
              </a:lnSpc>
            </a:pPr>
            <a:r>
              <a:rPr lang="zh-CN" altLang="en-US" dirty="0"/>
              <a:t>一个系统的规模越大，信息的隐藏就越重要，而信息隐藏的重要性也就越明显。</a:t>
            </a:r>
          </a:p>
        </p:txBody>
      </p:sp>
      <p:pic>
        <p:nvPicPr>
          <p:cNvPr id="3" name="图片 2">
            <a:extLst>
              <a:ext uri="{FF2B5EF4-FFF2-40B4-BE49-F238E27FC236}">
                <a16:creationId xmlns:a16="http://schemas.microsoft.com/office/drawing/2014/main" id="{3BA2AFF8-83E8-4415-9FEA-FCBF6A6EF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275" y="2951917"/>
            <a:ext cx="6943725" cy="3067050"/>
          </a:xfrm>
          <a:prstGeom prst="rect">
            <a:avLst/>
          </a:prstGeom>
        </p:spPr>
      </p:pic>
    </p:spTree>
    <p:custDataLst>
      <p:tags r:id="rId1"/>
    </p:custDataLst>
    <p:extLst>
      <p:ext uri="{BB962C8B-B14F-4D97-AF65-F5344CB8AC3E}">
        <p14:creationId xmlns:p14="http://schemas.microsoft.com/office/powerpoint/2010/main" val="69090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 </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5" name="矩形 4"/>
          <p:cNvSpPr/>
          <p:nvPr/>
        </p:nvSpPr>
        <p:spPr>
          <a:xfrm>
            <a:off x="560389" y="1154811"/>
            <a:ext cx="3124573" cy="590033"/>
          </a:xfrm>
          <a:prstGeom prst="rect">
            <a:avLst/>
          </a:prstGeom>
        </p:spPr>
        <p:txBody>
          <a:bodyPr wrap="none">
            <a:spAutoFit/>
          </a:bodyPr>
          <a:lstStyle/>
          <a:p>
            <a:pPr marL="342900" indent="-342900">
              <a:lnSpc>
                <a:spcPct val="150000"/>
              </a:lnSpc>
              <a:spcBef>
                <a:spcPct val="20000"/>
              </a:spcBef>
              <a:buFontTx/>
              <a:buChar char="•"/>
            </a:pPr>
            <a:r>
              <a:rPr lang="en-US" altLang="zh-CN" sz="2400" b="1" dirty="0">
                <a:solidFill>
                  <a:srgbClr val="1353A2"/>
                </a:solidFill>
              </a:rPr>
              <a:t>6.1.6 </a:t>
            </a:r>
            <a:r>
              <a:rPr lang="zh-CN" altLang="en-US" sz="2400" b="1" dirty="0">
                <a:solidFill>
                  <a:srgbClr val="1353A2"/>
                </a:solidFill>
              </a:rPr>
              <a:t>接口隔离原则</a:t>
            </a:r>
            <a:endParaRPr lang="en-US" altLang="zh-CN" sz="2400" b="1"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5" name="矩形 24"/>
          <p:cNvSpPr/>
          <p:nvPr/>
        </p:nvSpPr>
        <p:spPr>
          <a:xfrm>
            <a:off x="854076" y="1818384"/>
            <a:ext cx="7583488" cy="879664"/>
          </a:xfrm>
          <a:prstGeom prst="rect">
            <a:avLst/>
          </a:prstGeom>
        </p:spPr>
        <p:txBody>
          <a:bodyPr>
            <a:spAutoFit/>
          </a:bodyPr>
          <a:lstStyle/>
          <a:p>
            <a:pPr>
              <a:lnSpc>
                <a:spcPct val="150000"/>
              </a:lnSpc>
            </a:pPr>
            <a:r>
              <a:rPr lang="zh-CN" altLang="en-US" dirty="0"/>
              <a:t>客户端不应该依赖那些它不需要的接口。可以在进行系统设计时采用定制服务的方式，即为不同的客户端提供宽窄不同的接口</a:t>
            </a:r>
          </a:p>
        </p:txBody>
      </p:sp>
      <p:pic>
        <p:nvPicPr>
          <p:cNvPr id="4" name="图片 3">
            <a:extLst>
              <a:ext uri="{FF2B5EF4-FFF2-40B4-BE49-F238E27FC236}">
                <a16:creationId xmlns:a16="http://schemas.microsoft.com/office/drawing/2014/main" id="{9EF86CC0-9F3D-4D4C-AAC6-75A6FB2DB9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561" y="3020316"/>
            <a:ext cx="7814878" cy="2439451"/>
          </a:xfrm>
          <a:prstGeom prst="rect">
            <a:avLst/>
          </a:prstGeom>
        </p:spPr>
      </p:pic>
    </p:spTree>
    <p:custDataLst>
      <p:tags r:id="rId1"/>
    </p:custDataLst>
    <p:extLst>
      <p:ext uri="{BB962C8B-B14F-4D97-AF65-F5344CB8AC3E}">
        <p14:creationId xmlns:p14="http://schemas.microsoft.com/office/powerpoint/2010/main" val="132895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 </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5" name="矩形 4"/>
          <p:cNvSpPr/>
          <p:nvPr/>
        </p:nvSpPr>
        <p:spPr>
          <a:xfrm>
            <a:off x="560389" y="1154811"/>
            <a:ext cx="3124573" cy="590033"/>
          </a:xfrm>
          <a:prstGeom prst="rect">
            <a:avLst/>
          </a:prstGeom>
        </p:spPr>
        <p:txBody>
          <a:bodyPr wrap="none">
            <a:spAutoFit/>
          </a:bodyPr>
          <a:lstStyle/>
          <a:p>
            <a:pPr marL="342900" indent="-342900">
              <a:lnSpc>
                <a:spcPct val="150000"/>
              </a:lnSpc>
              <a:spcBef>
                <a:spcPct val="20000"/>
              </a:spcBef>
              <a:buFontTx/>
              <a:buChar char="•"/>
            </a:pPr>
            <a:r>
              <a:rPr lang="en-US" altLang="zh-CN" sz="2400" b="1" dirty="0">
                <a:solidFill>
                  <a:srgbClr val="1353A2"/>
                </a:solidFill>
              </a:rPr>
              <a:t>6.1.6 </a:t>
            </a:r>
            <a:r>
              <a:rPr lang="zh-CN" altLang="en-US" sz="2400" b="1" dirty="0">
                <a:solidFill>
                  <a:srgbClr val="1353A2"/>
                </a:solidFill>
              </a:rPr>
              <a:t>接口隔离原则</a:t>
            </a:r>
            <a:endParaRPr lang="en-US" altLang="zh-CN" sz="2400" b="1"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5" name="矩形 24"/>
          <p:cNvSpPr/>
          <p:nvPr/>
        </p:nvSpPr>
        <p:spPr>
          <a:xfrm>
            <a:off x="854076" y="1818384"/>
            <a:ext cx="7583488" cy="879664"/>
          </a:xfrm>
          <a:prstGeom prst="rect">
            <a:avLst/>
          </a:prstGeom>
        </p:spPr>
        <p:txBody>
          <a:bodyPr>
            <a:spAutoFit/>
          </a:bodyPr>
          <a:lstStyle/>
          <a:p>
            <a:pPr>
              <a:lnSpc>
                <a:spcPct val="150000"/>
              </a:lnSpc>
            </a:pPr>
            <a:r>
              <a:rPr lang="zh-CN" altLang="en-US" dirty="0"/>
              <a:t>客户端不应该依赖那些它不需要的接口。可以在进行系统设计时采用定制服务的方式，即为不同的客户端提供宽窄不同的接口</a:t>
            </a:r>
          </a:p>
        </p:txBody>
      </p:sp>
      <p:pic>
        <p:nvPicPr>
          <p:cNvPr id="3" name="图片 2">
            <a:extLst>
              <a:ext uri="{FF2B5EF4-FFF2-40B4-BE49-F238E27FC236}">
                <a16:creationId xmlns:a16="http://schemas.microsoft.com/office/drawing/2014/main" id="{4C26FE75-C4F3-4EC3-90CD-21F5E787D4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232" y="3201047"/>
            <a:ext cx="7115175" cy="2266950"/>
          </a:xfrm>
          <a:prstGeom prst="rect">
            <a:avLst/>
          </a:prstGeom>
        </p:spPr>
      </p:pic>
    </p:spTree>
    <p:custDataLst>
      <p:tags r:id="rId1"/>
    </p:custDataLst>
    <p:extLst>
      <p:ext uri="{BB962C8B-B14F-4D97-AF65-F5344CB8AC3E}">
        <p14:creationId xmlns:p14="http://schemas.microsoft.com/office/powerpoint/2010/main" val="66498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 </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5" name="矩形 4"/>
          <p:cNvSpPr/>
          <p:nvPr/>
        </p:nvSpPr>
        <p:spPr>
          <a:xfrm>
            <a:off x="284086" y="1717280"/>
            <a:ext cx="8255000" cy="2399760"/>
          </a:xfrm>
          <a:prstGeom prst="rect">
            <a:avLst/>
          </a:prstGeom>
        </p:spPr>
        <p:txBody>
          <a:bodyPr wrap="square">
            <a:spAutoFit/>
          </a:bodyPr>
          <a:lstStyle/>
          <a:p>
            <a:pPr marL="342900" indent="-342900">
              <a:lnSpc>
                <a:spcPct val="150000"/>
              </a:lnSpc>
              <a:spcBef>
                <a:spcPct val="20000"/>
              </a:spcBef>
              <a:buFontTx/>
              <a:buChar char="•"/>
            </a:pPr>
            <a:r>
              <a:rPr lang="zh-CN" altLang="en-US" sz="2400" b="1" dirty="0">
                <a:solidFill>
                  <a:srgbClr val="1353A2"/>
                </a:solidFill>
              </a:rPr>
              <a:t>六大面向对象设计原则，原则犹如国家的法规，这就是面向对象的准则。</a:t>
            </a:r>
            <a:endParaRPr lang="en-US" altLang="zh-CN" sz="2400" b="1" dirty="0">
              <a:solidFill>
                <a:srgbClr val="1353A2"/>
              </a:solidFill>
            </a:endParaRPr>
          </a:p>
          <a:p>
            <a:pPr marL="342900" indent="-342900">
              <a:lnSpc>
                <a:spcPct val="150000"/>
              </a:lnSpc>
              <a:spcBef>
                <a:spcPct val="20000"/>
              </a:spcBef>
              <a:buFontTx/>
              <a:buChar char="•"/>
            </a:pPr>
            <a:endParaRPr lang="en-US" altLang="zh-CN" sz="2400" b="1" dirty="0">
              <a:solidFill>
                <a:srgbClr val="1353A2"/>
              </a:solidFill>
            </a:endParaRPr>
          </a:p>
          <a:p>
            <a:pPr marL="342900" indent="-342900">
              <a:lnSpc>
                <a:spcPct val="150000"/>
              </a:lnSpc>
              <a:spcBef>
                <a:spcPct val="20000"/>
              </a:spcBef>
              <a:buFontTx/>
              <a:buChar char="•"/>
            </a:pPr>
            <a:r>
              <a:rPr lang="zh-CN" altLang="en-US" sz="2400" b="1" dirty="0">
                <a:solidFill>
                  <a:srgbClr val="1353A2"/>
                </a:solidFill>
              </a:rPr>
              <a:t>编程更加灵活，封装性更好，复用性更高，易于维护</a:t>
            </a:r>
            <a:endParaRPr lang="en-US" altLang="zh-CN" sz="2400" b="1"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Tree>
    <p:custDataLst>
      <p:tags r:id="rId1"/>
    </p:custDataLst>
    <p:extLst>
      <p:ext uri="{BB962C8B-B14F-4D97-AF65-F5344CB8AC3E}">
        <p14:creationId xmlns:p14="http://schemas.microsoft.com/office/powerpoint/2010/main" val="152100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6.2 </a:t>
            </a:r>
            <a:r>
              <a:rPr lang="zh-CN" altLang="en-US" sz="3600" b="1" dirty="0">
                <a:solidFill>
                  <a:srgbClr val="1353A2"/>
                </a:solidFill>
                <a:latin typeface="微软雅黑" charset="0"/>
                <a:ea typeface="微软雅黑" charset="0"/>
                <a:cs typeface="微软雅黑" charset="0"/>
                <a:sym typeface="宋体" charset="0"/>
              </a:rPr>
              <a:t>状态模式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4" name="图片 3">
            <a:extLst>
              <a:ext uri="{FF2B5EF4-FFF2-40B4-BE49-F238E27FC236}">
                <a16:creationId xmlns:a16="http://schemas.microsoft.com/office/drawing/2014/main" id="{A847C64B-A8E9-4F60-AE9C-731927EEF5ED}"/>
              </a:ext>
            </a:extLst>
          </p:cNvPr>
          <p:cNvPicPr>
            <a:picLocks noChangeAspect="1"/>
          </p:cNvPicPr>
          <p:nvPr/>
        </p:nvPicPr>
        <p:blipFill rotWithShape="1">
          <a:blip r:embed="rId4">
            <a:extLst>
              <a:ext uri="{28A0092B-C50C-407E-A947-70E740481C1C}">
                <a14:useLocalDpi xmlns:a14="http://schemas.microsoft.com/office/drawing/2010/main" val="0"/>
              </a:ext>
            </a:extLst>
          </a:blip>
          <a:srcRect t="3230"/>
          <a:stretch/>
        </p:blipFill>
        <p:spPr>
          <a:xfrm>
            <a:off x="748067" y="1151999"/>
            <a:ext cx="8147357" cy="5760706"/>
          </a:xfrm>
          <a:prstGeom prst="rect">
            <a:avLst/>
          </a:prstGeom>
        </p:spPr>
      </p:pic>
    </p:spTree>
    <p:custDataLst>
      <p:tags r:id="rId1"/>
    </p:custDataLst>
    <p:extLst>
      <p:ext uri="{BB962C8B-B14F-4D97-AF65-F5344CB8AC3E}">
        <p14:creationId xmlns:p14="http://schemas.microsoft.com/office/powerpoint/2010/main" val="317730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6.2 </a:t>
            </a:r>
            <a:r>
              <a:rPr lang="zh-CN" altLang="en-US" sz="3600" b="1" dirty="0">
                <a:solidFill>
                  <a:srgbClr val="1353A2"/>
                </a:solidFill>
                <a:latin typeface="微软雅黑" charset="0"/>
                <a:ea typeface="微软雅黑" charset="0"/>
                <a:cs typeface="微软雅黑" charset="0"/>
                <a:sym typeface="宋体" charset="0"/>
              </a:rPr>
              <a:t>状态模式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3" name="图片 2">
            <a:extLst>
              <a:ext uri="{FF2B5EF4-FFF2-40B4-BE49-F238E27FC236}">
                <a16:creationId xmlns:a16="http://schemas.microsoft.com/office/drawing/2014/main" id="{7D714CB8-AC6C-4E39-8D84-B657B9AA67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433" y="1429998"/>
            <a:ext cx="8389461" cy="4695594"/>
          </a:xfrm>
          <a:prstGeom prst="rect">
            <a:avLst/>
          </a:prstGeom>
        </p:spPr>
      </p:pic>
    </p:spTree>
    <p:custDataLst>
      <p:tags r:id="rId1"/>
    </p:custDataLst>
    <p:extLst>
      <p:ext uri="{BB962C8B-B14F-4D97-AF65-F5344CB8AC3E}">
        <p14:creationId xmlns:p14="http://schemas.microsoft.com/office/powerpoint/2010/main" val="129217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58653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6.2 </a:t>
            </a:r>
            <a:r>
              <a:rPr lang="zh-CN" altLang="en-US" sz="3600" b="1" dirty="0">
                <a:solidFill>
                  <a:srgbClr val="1353A2"/>
                </a:solidFill>
                <a:latin typeface="微软雅黑" charset="0"/>
                <a:ea typeface="微软雅黑" charset="0"/>
                <a:cs typeface="微软雅黑" charset="0"/>
                <a:sym typeface="宋体" charset="0"/>
              </a:rPr>
              <a:t>状态模式</a:t>
            </a:r>
            <a:r>
              <a:rPr lang="en-US" altLang="zh-CN" sz="3600" b="1" dirty="0">
                <a:solidFill>
                  <a:srgbClr val="1353A2"/>
                </a:solidFill>
                <a:latin typeface="微软雅黑" charset="0"/>
                <a:ea typeface="微软雅黑" charset="0"/>
                <a:cs typeface="微软雅黑" charset="0"/>
                <a:sym typeface="宋体" charset="0"/>
              </a:rPr>
              <a:t>-</a:t>
            </a:r>
            <a:r>
              <a:rPr lang="zh-CN" altLang="en-US" sz="3600" b="1" dirty="0">
                <a:solidFill>
                  <a:srgbClr val="1353A2"/>
                </a:solidFill>
                <a:latin typeface="微软雅黑" charset="0"/>
                <a:ea typeface="微软雅黑" charset="0"/>
                <a:cs typeface="微软雅黑" charset="0"/>
                <a:sym typeface="宋体" charset="0"/>
              </a:rPr>
              <a:t>适应的场景</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18CFBF79-6464-410F-8104-277C410947D4}"/>
              </a:ext>
            </a:extLst>
          </p:cNvPr>
          <p:cNvSpPr/>
          <p:nvPr/>
        </p:nvSpPr>
        <p:spPr>
          <a:xfrm>
            <a:off x="658489" y="1697789"/>
            <a:ext cx="7827022" cy="2308324"/>
          </a:xfrm>
          <a:prstGeom prst="rect">
            <a:avLst/>
          </a:prstGeom>
        </p:spPr>
        <p:txBody>
          <a:bodyPr wrap="square">
            <a:spAutoFit/>
          </a:bodyPr>
          <a:lstStyle/>
          <a:p>
            <a:r>
              <a:rPr lang="en-US" altLang="zh-CN" sz="2400" dirty="0">
                <a:latin typeface="仿宋" panose="02010609060101010101" pitchFamily="49" charset="-122"/>
                <a:ea typeface="仿宋" panose="02010609060101010101" pitchFamily="49" charset="-122"/>
              </a:rPr>
              <a:t>1 </a:t>
            </a:r>
            <a:r>
              <a:rPr lang="zh-CN" altLang="en-US" sz="2400" dirty="0">
                <a:latin typeface="仿宋" panose="02010609060101010101" pitchFamily="49" charset="-122"/>
                <a:ea typeface="仿宋" panose="02010609060101010101" pitchFamily="49" charset="-122"/>
              </a:rPr>
              <a:t>当一个对象的行为取决于它的状态，并且它必须在运行时刻根据状态改变它的行为时，就可以考虑使用状态模式来。</a:t>
            </a:r>
          </a:p>
          <a:p>
            <a:endParaRPr lang="zh-CN" altLang="en-US"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2 </a:t>
            </a:r>
            <a:r>
              <a:rPr lang="zh-CN" altLang="en-US" sz="2400" dirty="0">
                <a:latin typeface="仿宋" panose="02010609060101010101" pitchFamily="49" charset="-122"/>
                <a:ea typeface="仿宋" panose="02010609060101010101" pitchFamily="49" charset="-122"/>
              </a:rPr>
              <a:t>一个操作中含有庞大的分支结构，并且这些分支决定于对象的状态。</a:t>
            </a:r>
          </a:p>
        </p:txBody>
      </p:sp>
    </p:spTree>
    <p:custDataLst>
      <p:tags r:id="rId1"/>
    </p:custDataLst>
    <p:extLst>
      <p:ext uri="{BB962C8B-B14F-4D97-AF65-F5344CB8AC3E}">
        <p14:creationId xmlns:p14="http://schemas.microsoft.com/office/powerpoint/2010/main" val="851458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58653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6.2 </a:t>
            </a:r>
            <a:r>
              <a:rPr lang="zh-CN" altLang="en-US" sz="3600" b="1" dirty="0">
                <a:solidFill>
                  <a:srgbClr val="1353A2"/>
                </a:solidFill>
                <a:latin typeface="微软雅黑" charset="0"/>
                <a:ea typeface="微软雅黑" charset="0"/>
                <a:cs typeface="微软雅黑" charset="0"/>
                <a:sym typeface="宋体" charset="0"/>
              </a:rPr>
              <a:t>状态模式</a:t>
            </a:r>
            <a:r>
              <a:rPr lang="en-US" altLang="zh-CN" sz="3600" b="1" dirty="0">
                <a:solidFill>
                  <a:srgbClr val="1353A2"/>
                </a:solidFill>
                <a:latin typeface="微软雅黑" charset="0"/>
                <a:ea typeface="微软雅黑" charset="0"/>
                <a:cs typeface="微软雅黑" charset="0"/>
                <a:sym typeface="宋体" charset="0"/>
              </a:rPr>
              <a:t>-</a:t>
            </a:r>
            <a:r>
              <a:rPr lang="zh-CN" altLang="en-US" sz="3600" b="1" dirty="0">
                <a:solidFill>
                  <a:srgbClr val="1353A2"/>
                </a:solidFill>
                <a:latin typeface="微软雅黑" charset="0"/>
                <a:ea typeface="微软雅黑" charset="0"/>
                <a:cs typeface="微软雅黑" charset="0"/>
                <a:sym typeface="宋体" charset="0"/>
              </a:rPr>
              <a:t>优缺点</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18CFBF79-6464-410F-8104-277C410947D4}"/>
              </a:ext>
            </a:extLst>
          </p:cNvPr>
          <p:cNvSpPr/>
          <p:nvPr/>
        </p:nvSpPr>
        <p:spPr>
          <a:xfrm>
            <a:off x="658489" y="1697789"/>
            <a:ext cx="7827022" cy="2677656"/>
          </a:xfrm>
          <a:prstGeom prst="rect">
            <a:avLst/>
          </a:prstGeom>
        </p:spPr>
        <p:txBody>
          <a:bodyPr wrap="square">
            <a:spAutoFit/>
          </a:bodyPr>
          <a:lstStyle/>
          <a:p>
            <a:r>
              <a:rPr lang="en-US" altLang="zh-CN" sz="2400" dirty="0">
                <a:latin typeface="仿宋" panose="02010609060101010101" pitchFamily="49" charset="-122"/>
                <a:ea typeface="仿宋" panose="02010609060101010101" pitchFamily="49" charset="-122"/>
              </a:rPr>
              <a:t>1 </a:t>
            </a:r>
            <a:r>
              <a:rPr lang="zh-CN" altLang="en-US" sz="2400" dirty="0">
                <a:latin typeface="仿宋" panose="02010609060101010101" pitchFamily="49" charset="-122"/>
                <a:ea typeface="仿宋" panose="02010609060101010101" pitchFamily="49" charset="-122"/>
              </a:rPr>
              <a:t>所有状态相关的代码都存在于某个</a:t>
            </a:r>
            <a:r>
              <a:rPr lang="en-US" altLang="zh-CN" sz="2400" dirty="0">
                <a:latin typeface="仿宋" panose="02010609060101010101" pitchFamily="49" charset="-122"/>
                <a:ea typeface="仿宋" panose="02010609060101010101" pitchFamily="49" charset="-122"/>
              </a:rPr>
              <a:t>State</a:t>
            </a:r>
            <a:r>
              <a:rPr lang="zh-CN" altLang="en-US" sz="2400" dirty="0">
                <a:latin typeface="仿宋" panose="02010609060101010101" pitchFamily="49" charset="-122"/>
                <a:ea typeface="仿宋" panose="02010609060101010101" pitchFamily="49" charset="-122"/>
              </a:rPr>
              <a:t>中，所以通过定义新的子类很容易地增加新的状态和转换。</a:t>
            </a:r>
          </a:p>
          <a:p>
            <a:endParaRPr lang="zh-CN" altLang="en-US"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2 </a:t>
            </a:r>
            <a:r>
              <a:rPr lang="zh-CN" altLang="en-US" sz="2400" dirty="0">
                <a:latin typeface="仿宋" panose="02010609060101010101" pitchFamily="49" charset="-122"/>
                <a:ea typeface="仿宋" panose="02010609060101010101" pitchFamily="49" charset="-122"/>
              </a:rPr>
              <a:t>状态模式通过把各种状态转移逻辑分不到</a:t>
            </a:r>
            <a:r>
              <a:rPr lang="en-US" altLang="zh-CN" sz="2400" dirty="0">
                <a:latin typeface="仿宋" panose="02010609060101010101" pitchFamily="49" charset="-122"/>
                <a:ea typeface="仿宋" panose="02010609060101010101" pitchFamily="49" charset="-122"/>
              </a:rPr>
              <a:t>State</a:t>
            </a:r>
            <a:r>
              <a:rPr lang="zh-CN" altLang="en-US" sz="2400" dirty="0">
                <a:latin typeface="仿宋" panose="02010609060101010101" pitchFamily="49" charset="-122"/>
                <a:ea typeface="仿宋" panose="02010609060101010101" pitchFamily="49" charset="-122"/>
              </a:rPr>
              <a:t>的子类之间，来减少相互间的依赖。</a:t>
            </a:r>
            <a:endParaRPr lang="en-US" altLang="zh-CN" sz="2400" dirty="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3 </a:t>
            </a:r>
            <a:r>
              <a:rPr lang="zh-CN" altLang="en-US" sz="2400" dirty="0">
                <a:latin typeface="仿宋" panose="02010609060101010101" pitchFamily="49" charset="-122"/>
                <a:ea typeface="仿宋" panose="02010609060101010101" pitchFamily="49" charset="-122"/>
              </a:rPr>
              <a:t>导致较多的</a:t>
            </a:r>
            <a:r>
              <a:rPr lang="en-US" altLang="zh-CN" sz="2400" dirty="0">
                <a:latin typeface="仿宋" panose="02010609060101010101" pitchFamily="49" charset="-122"/>
                <a:ea typeface="仿宋" panose="02010609060101010101" pitchFamily="49" charset="-122"/>
              </a:rPr>
              <a:t>State</a:t>
            </a:r>
            <a:r>
              <a:rPr lang="zh-CN" altLang="en-US" sz="2400" dirty="0">
                <a:latin typeface="仿宋" panose="02010609060101010101" pitchFamily="49" charset="-122"/>
                <a:ea typeface="仿宋" panose="02010609060101010101" pitchFamily="49" charset="-122"/>
              </a:rPr>
              <a:t>子类</a:t>
            </a:r>
          </a:p>
        </p:txBody>
      </p:sp>
    </p:spTree>
    <p:custDataLst>
      <p:tags r:id="rId1"/>
    </p:custDataLst>
    <p:extLst>
      <p:ext uri="{BB962C8B-B14F-4D97-AF65-F5344CB8AC3E}">
        <p14:creationId xmlns:p14="http://schemas.microsoft.com/office/powerpoint/2010/main" val="362629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34"/>
          <p:cNvGrpSpPr>
            <a:grpSpLocks/>
          </p:cNvGrpSpPr>
          <p:nvPr/>
        </p:nvGrpSpPr>
        <p:grpSpPr bwMode="auto">
          <a:xfrm>
            <a:off x="2002896" y="2286755"/>
            <a:ext cx="5118497" cy="3372824"/>
            <a:chOff x="2190742" y="2088131"/>
            <a:chExt cx="5118433" cy="3438319"/>
          </a:xfrm>
        </p:grpSpPr>
        <p:sp>
          <p:nvSpPr>
            <p:cNvPr id="63" name="弧形 35"/>
            <p:cNvSpPr>
              <a:spLocks/>
            </p:cNvSpPr>
            <p:nvPr/>
          </p:nvSpPr>
          <p:spPr bwMode="auto">
            <a:xfrm rot="5400000">
              <a:off x="3977494" y="3085315"/>
              <a:ext cx="1312838" cy="1314434"/>
            </a:xfrm>
            <a:custGeom>
              <a:avLst/>
              <a:gdLst>
                <a:gd name="T0" fmla="*/ 659823 w 1312838"/>
                <a:gd name="T1" fmla="*/ 1314425 h 1314434"/>
                <a:gd name="T2" fmla="*/ 50838 w 1312838"/>
                <a:gd name="T3" fmla="*/ 910817 h 1314434"/>
                <a:gd name="T4" fmla="*/ 190780 w 1312838"/>
                <a:gd name="T5" fmla="*/ 193982 h 1314434"/>
                <a:gd name="T6" fmla="*/ 907095 w 1312838"/>
                <a:gd name="T7" fmla="*/ 49810 h 1314434"/>
                <a:gd name="T8" fmla="*/ 1312839 w 1312838"/>
                <a:gd name="T9" fmla="*/ 657217 h 1314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2838" h="1314434" stroke="0">
                  <a:moveTo>
                    <a:pt x="659823" y="1314425"/>
                  </a:moveTo>
                  <a:cubicBezTo>
                    <a:pt x="393916" y="1315805"/>
                    <a:pt x="153445" y="1156432"/>
                    <a:pt x="50838" y="910817"/>
                  </a:cubicBezTo>
                  <a:cubicBezTo>
                    <a:pt x="-51633" y="665528"/>
                    <a:pt x="3603" y="382588"/>
                    <a:pt x="190780" y="193982"/>
                  </a:cubicBezTo>
                  <a:cubicBezTo>
                    <a:pt x="378306" y="5024"/>
                    <a:pt x="661206" y="-51915"/>
                    <a:pt x="907095" y="49810"/>
                  </a:cubicBezTo>
                  <a:cubicBezTo>
                    <a:pt x="1152661" y="151401"/>
                    <a:pt x="1312839" y="391190"/>
                    <a:pt x="1312839" y="657217"/>
                  </a:cubicBezTo>
                  <a:lnTo>
                    <a:pt x="656419" y="657217"/>
                  </a:lnTo>
                  <a:cubicBezTo>
                    <a:pt x="657554" y="876286"/>
                    <a:pt x="658688" y="1095356"/>
                    <a:pt x="659823" y="1314425"/>
                  </a:cubicBezTo>
                  <a:close/>
                </a:path>
                <a:path w="1312838" h="1314434" fill="none">
                  <a:moveTo>
                    <a:pt x="659823" y="1314425"/>
                  </a:moveTo>
                  <a:cubicBezTo>
                    <a:pt x="393916" y="1315805"/>
                    <a:pt x="153445" y="1156432"/>
                    <a:pt x="50838" y="910817"/>
                  </a:cubicBezTo>
                  <a:cubicBezTo>
                    <a:pt x="-51633" y="665528"/>
                    <a:pt x="3603" y="382588"/>
                    <a:pt x="190780" y="193982"/>
                  </a:cubicBezTo>
                  <a:cubicBezTo>
                    <a:pt x="378306" y="5024"/>
                    <a:pt x="661206" y="-51915"/>
                    <a:pt x="907095" y="49810"/>
                  </a:cubicBezTo>
                  <a:cubicBezTo>
                    <a:pt x="1152661" y="151401"/>
                    <a:pt x="1312839" y="391190"/>
                    <a:pt x="1312839" y="657217"/>
                  </a:cubicBezTo>
                </a:path>
              </a:pathLst>
            </a:custGeom>
            <a:noFill/>
            <a:ln w="57150" cap="flat" cmpd="sng">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弧形 36"/>
            <p:cNvSpPr>
              <a:spLocks/>
            </p:cNvSpPr>
            <p:nvPr/>
          </p:nvSpPr>
          <p:spPr bwMode="auto">
            <a:xfrm>
              <a:off x="4092582" y="3203585"/>
              <a:ext cx="1082661" cy="1084242"/>
            </a:xfrm>
            <a:custGeom>
              <a:avLst/>
              <a:gdLst>
                <a:gd name="T0" fmla="*/ 31 w 1082661"/>
                <a:gd name="T1" fmla="*/ 547910 h 1084242"/>
                <a:gd name="T2" fmla="*/ 267033 w 1082661"/>
                <a:gd name="T3" fmla="*/ 74750 h 1084242"/>
                <a:gd name="T4" fmla="*/ 810619 w 1082661"/>
                <a:gd name="T5" fmla="*/ 71837 h 1084242"/>
                <a:gd name="T6" fmla="*/ 1082662 w 1082661"/>
                <a:gd name="T7" fmla="*/ 542121 h 10842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2661" h="1084242" stroke="0">
                  <a:moveTo>
                    <a:pt x="31" y="547910"/>
                  </a:moveTo>
                  <a:cubicBezTo>
                    <a:pt x="-2040" y="353676"/>
                    <a:pt x="99815" y="173176"/>
                    <a:pt x="267033" y="74750"/>
                  </a:cubicBezTo>
                  <a:cubicBezTo>
                    <a:pt x="434571" y="-23865"/>
                    <a:pt x="642037" y="-24976"/>
                    <a:pt x="810619" y="71837"/>
                  </a:cubicBezTo>
                  <a:cubicBezTo>
                    <a:pt x="978883" y="168468"/>
                    <a:pt x="1082662" y="347871"/>
                    <a:pt x="1082662" y="542121"/>
                  </a:cubicBezTo>
                  <a:lnTo>
                    <a:pt x="541331" y="542121"/>
                  </a:lnTo>
                  <a:lnTo>
                    <a:pt x="31" y="547910"/>
                  </a:lnTo>
                  <a:close/>
                </a:path>
                <a:path w="1082661" h="1084242" fill="none">
                  <a:moveTo>
                    <a:pt x="31" y="547910"/>
                  </a:moveTo>
                  <a:cubicBezTo>
                    <a:pt x="-2040" y="353676"/>
                    <a:pt x="99815" y="173176"/>
                    <a:pt x="267033" y="74750"/>
                  </a:cubicBezTo>
                  <a:cubicBezTo>
                    <a:pt x="434571" y="-23865"/>
                    <a:pt x="642037" y="-24976"/>
                    <a:pt x="810619" y="71837"/>
                  </a:cubicBezTo>
                  <a:cubicBezTo>
                    <a:pt x="978883" y="168468"/>
                    <a:pt x="1082662" y="347871"/>
                    <a:pt x="1082662" y="542121"/>
                  </a:cubicBezTo>
                </a:path>
              </a:pathLst>
            </a:custGeom>
            <a:noFill/>
            <a:ln w="57150" cap="flat" cmpd="sng">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弧形 37"/>
            <p:cNvSpPr>
              <a:spLocks/>
            </p:cNvSpPr>
            <p:nvPr/>
          </p:nvSpPr>
          <p:spPr bwMode="auto">
            <a:xfrm rot="-5400000">
              <a:off x="4172752" y="3347248"/>
              <a:ext cx="898509" cy="823903"/>
            </a:xfrm>
            <a:custGeom>
              <a:avLst/>
              <a:gdLst>
                <a:gd name="T0" fmla="*/ 455463 w 898509"/>
                <a:gd name="T1" fmla="*/ 39 h 823903"/>
                <a:gd name="T2" fmla="*/ 898509 w 898509"/>
                <a:gd name="T3" fmla="*/ 411952 h 823903"/>
                <a:gd name="T4" fmla="*/ 0 60000 65536"/>
                <a:gd name="T5" fmla="*/ 0 60000 65536"/>
              </a:gdLst>
              <a:ahLst/>
              <a:cxnLst>
                <a:cxn ang="T4">
                  <a:pos x="T0" y="T1"/>
                </a:cxn>
                <a:cxn ang="T5">
                  <a:pos x="T2" y="T3"/>
                </a:cxn>
              </a:cxnLst>
              <a:rect l="0" t="0" r="r" b="b"/>
              <a:pathLst>
                <a:path w="898509" h="823903" stroke="0">
                  <a:moveTo>
                    <a:pt x="455463" y="39"/>
                  </a:moveTo>
                  <a:cubicBezTo>
                    <a:pt x="701135" y="3153"/>
                    <a:pt x="898509" y="186657"/>
                    <a:pt x="898509" y="411952"/>
                  </a:cubicBezTo>
                  <a:lnTo>
                    <a:pt x="449255" y="411952"/>
                  </a:lnTo>
                  <a:cubicBezTo>
                    <a:pt x="451324" y="274648"/>
                    <a:pt x="453394" y="137343"/>
                    <a:pt x="455463" y="39"/>
                  </a:cubicBezTo>
                  <a:close/>
                </a:path>
                <a:path w="898509" h="823903" fill="none">
                  <a:moveTo>
                    <a:pt x="455463" y="39"/>
                  </a:moveTo>
                  <a:cubicBezTo>
                    <a:pt x="701135" y="3153"/>
                    <a:pt x="898509" y="186657"/>
                    <a:pt x="898509" y="411952"/>
                  </a:cubicBezTo>
                </a:path>
              </a:pathLst>
            </a:custGeom>
            <a:noFill/>
            <a:ln w="57150" cap="flat" cmpd="sng">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 name="组合 3"/>
            <p:cNvGrpSpPr>
              <a:grpSpLocks/>
            </p:cNvGrpSpPr>
            <p:nvPr/>
          </p:nvGrpSpPr>
          <p:grpSpPr bwMode="auto">
            <a:xfrm>
              <a:off x="2190742" y="2088131"/>
              <a:ext cx="5118433" cy="3438319"/>
              <a:chOff x="2190742" y="2088131"/>
              <a:chExt cx="5118433" cy="3438319"/>
            </a:xfrm>
          </p:grpSpPr>
          <p:graphicFrame>
            <p:nvGraphicFramePr>
              <p:cNvPr id="69" name="图表 2"/>
              <p:cNvGraphicFramePr>
                <a:graphicFrameLocks/>
              </p:cNvGraphicFramePr>
              <p:nvPr>
                <p:extLst>
                  <p:ext uri="{D42A27DB-BD31-4B8C-83A1-F6EECF244321}">
                    <p14:modId xmlns:p14="http://schemas.microsoft.com/office/powerpoint/2010/main" val="1799414415"/>
                  </p:ext>
                </p:extLst>
              </p:nvPr>
            </p:nvGraphicFramePr>
            <p:xfrm>
              <a:off x="2190742" y="2088131"/>
              <a:ext cx="5118433" cy="3438319"/>
            </p:xfrm>
            <a:graphic>
              <a:graphicData uri="http://schemas.openxmlformats.org/presentationml/2006/ole">
                <mc:AlternateContent xmlns:mc="http://schemas.openxmlformats.org/markup-compatibility/2006">
                  <mc:Choice xmlns:v="urn:schemas-microsoft-com:vml" Requires="v">
                    <p:oleObj spid="_x0000_s74945" name="工作表" r:id="rId5" imgW="5118100" imgH="3441700" progId="Excel.Sheet.8">
                      <p:embed/>
                    </p:oleObj>
                  </mc:Choice>
                  <mc:Fallback>
                    <p:oleObj name="工作表" r:id="rId5" imgW="5118100" imgH="3441700" progId="Excel.Sheet.8">
                      <p:embed/>
                      <p:pic>
                        <p:nvPicPr>
                          <p:cNvPr id="0" name=""/>
                          <p:cNvPicPr>
                            <a:picLocks noChangeArrowheads="1"/>
                          </p:cNvPicPr>
                          <p:nvPr/>
                        </p:nvPicPr>
                        <p:blipFill>
                          <a:blip r:embed="rId6"/>
                          <a:srcRect/>
                          <a:stretch>
                            <a:fillRect/>
                          </a:stretch>
                        </p:blipFill>
                        <p:spPr bwMode="auto">
                          <a:xfrm>
                            <a:off x="2190742" y="2088131"/>
                            <a:ext cx="5118433" cy="343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 name="TextBox 42"/>
              <p:cNvSpPr txBox="1"/>
              <p:nvPr/>
            </p:nvSpPr>
            <p:spPr>
              <a:xfrm>
                <a:off x="4426488" y="2555873"/>
                <a:ext cx="1041387" cy="392582"/>
              </a:xfrm>
              <a:prstGeom prst="rect">
                <a:avLst/>
              </a:prstGeom>
              <a:noFill/>
            </p:spPr>
            <p:txBody>
              <a:bodyPr>
                <a:spAutoFit/>
              </a:bodyPr>
              <a:lstStyle/>
              <a:p>
                <a:pPr>
                  <a:defRPr/>
                </a:pPr>
                <a:r>
                  <a:rPr lang="zh-CN" altLang="en-US" sz="2400" spc="300" dirty="0">
                    <a:solidFill>
                      <a:schemeClr val="bg1"/>
                    </a:solidFill>
                    <a:latin typeface="微软雅黑" panose="020B0503020204020204" pitchFamily="34" charset="-122"/>
                    <a:ea typeface="微软雅黑" panose="020B0503020204020204" pitchFamily="34" charset="-122"/>
                    <a:cs typeface="+mn-cs"/>
                  </a:rPr>
                  <a:t>重点</a:t>
                </a:r>
              </a:p>
            </p:txBody>
          </p:sp>
        </p:grpSp>
        <p:sp>
          <p:nvSpPr>
            <p:cNvPr id="67" name="TextBox 39"/>
            <p:cNvSpPr txBox="1"/>
            <p:nvPr/>
          </p:nvSpPr>
          <p:spPr>
            <a:xfrm rot="13580827" flipV="1">
              <a:off x="3526649" y="4395130"/>
              <a:ext cx="1041381" cy="461659"/>
            </a:xfrm>
            <a:prstGeom prst="rect">
              <a:avLst/>
            </a:prstGeom>
            <a:noFill/>
          </p:spPr>
          <p:txBody>
            <a:bodyPr>
              <a:spAutoFit/>
            </a:bodyPr>
            <a:lstStyle>
              <a:defPPr>
                <a:defRPr lang="zh-CN"/>
              </a:defPPr>
              <a:lvl1pPr>
                <a:defRPr sz="2400" spc="300">
                  <a:solidFill>
                    <a:schemeClr val="bg1"/>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了解</a:t>
              </a:r>
            </a:p>
          </p:txBody>
        </p:sp>
        <p:sp>
          <p:nvSpPr>
            <p:cNvPr id="68" name="TextBox 40"/>
            <p:cNvSpPr txBox="1"/>
            <p:nvPr/>
          </p:nvSpPr>
          <p:spPr>
            <a:xfrm rot="8019173" flipH="1" flipV="1">
              <a:off x="5165201" y="4213186"/>
              <a:ext cx="1041381" cy="461659"/>
            </a:xfrm>
            <a:prstGeom prst="rect">
              <a:avLst/>
            </a:prstGeom>
            <a:noFill/>
          </p:spPr>
          <p:txBody>
            <a:bodyPr>
              <a:spAutoFit/>
            </a:bodyPr>
            <a:lstStyle>
              <a:defPPr>
                <a:defRPr lang="zh-CN"/>
              </a:defPPr>
              <a:lvl1pPr>
                <a:defRPr sz="2400" spc="300">
                  <a:solidFill>
                    <a:schemeClr val="bg1"/>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掌握</a:t>
              </a:r>
            </a:p>
          </p:txBody>
        </p:sp>
      </p:grpSp>
      <p:grpSp>
        <p:nvGrpSpPr>
          <p:cNvPr id="24" name="组合 23"/>
          <p:cNvGrpSpPr>
            <a:grpSpLocks/>
          </p:cNvGrpSpPr>
          <p:nvPr/>
        </p:nvGrpSpPr>
        <p:grpSpPr bwMode="auto">
          <a:xfrm flipH="1" flipV="1">
            <a:off x="601004" y="4352310"/>
            <a:ext cx="2581266" cy="1250637"/>
            <a:chOff x="5437251" y="2898752"/>
            <a:chExt cx="3234762" cy="1327173"/>
          </a:xfrm>
        </p:grpSpPr>
        <p:grpSp>
          <p:nvGrpSpPr>
            <p:cNvPr id="5150" name="组合 38"/>
            <p:cNvGrpSpPr>
              <a:grpSpLocks/>
            </p:cNvGrpSpPr>
            <p:nvPr/>
          </p:nvGrpSpPr>
          <p:grpSpPr bwMode="auto">
            <a:xfrm rot="10800000">
              <a:off x="5687902" y="3406129"/>
              <a:ext cx="2571718" cy="819796"/>
              <a:chOff x="1031808" y="3004457"/>
              <a:chExt cx="2571985" cy="819482"/>
            </a:xfrm>
          </p:grpSpPr>
          <p:cxnSp>
            <p:nvCxnSpPr>
              <p:cNvPr id="5155" name="直接连接符 39"/>
              <p:cNvCxnSpPr>
                <a:cxnSpLocks noChangeShapeType="1"/>
              </p:cNvCxnSpPr>
              <p:nvPr/>
            </p:nvCxnSpPr>
            <p:spPr bwMode="auto">
              <a:xfrm rot="10800000" flipH="1">
                <a:off x="1031808" y="3004457"/>
                <a:ext cx="200657" cy="819482"/>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56" name="直接连接符 40"/>
              <p:cNvCxnSpPr>
                <a:cxnSpLocks noChangeShapeType="1"/>
              </p:cNvCxnSpPr>
              <p:nvPr/>
            </p:nvCxnSpPr>
            <p:spPr bwMode="auto">
              <a:xfrm rot="10800000" flipH="1" flipV="1">
                <a:off x="1222939" y="3004457"/>
                <a:ext cx="2380854" cy="0"/>
              </a:xfrm>
              <a:prstGeom prst="line">
                <a:avLst/>
              </a:prstGeom>
              <a:noFill/>
              <a:ln w="28575">
                <a:solidFill>
                  <a:srgbClr val="1353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151" name="组合 41"/>
            <p:cNvGrpSpPr>
              <a:grpSpLocks/>
            </p:cNvGrpSpPr>
            <p:nvPr/>
          </p:nvGrpSpPr>
          <p:grpSpPr bwMode="auto">
            <a:xfrm flipH="1">
              <a:off x="8069223" y="2898752"/>
              <a:ext cx="602790" cy="554249"/>
              <a:chOff x="1256847" y="1627818"/>
              <a:chExt cx="604497" cy="553556"/>
            </a:xfrm>
          </p:grpSpPr>
          <p:sp>
            <p:nvSpPr>
              <p:cNvPr id="28" name="椭圆 27"/>
              <p:cNvSpPr>
                <a:spLocks noChangeArrowheads="1"/>
              </p:cNvSpPr>
              <p:nvPr/>
            </p:nvSpPr>
            <p:spPr bwMode="auto">
              <a:xfrm>
                <a:off x="1256847" y="1668198"/>
                <a:ext cx="604497" cy="474477"/>
              </a:xfrm>
              <a:prstGeom prst="ellipse">
                <a:avLst/>
              </a:prstGeom>
              <a:solidFill>
                <a:srgbClr val="1353A2"/>
              </a:solidFill>
              <a:ln>
                <a:noFill/>
              </a:ln>
              <a:effectLst>
                <a:outerShdw blurRad="25400" dist="12700" dir="2700000" algn="tl" rotWithShape="0">
                  <a:srgbClr val="000000">
                    <a:alpha val="39999"/>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pPr eaLnBrk="1" hangingPunct="1">
                  <a:buFont typeface="Arial" pitchFamily="34" charset="0"/>
                  <a:buNone/>
                  <a:defRPr/>
                </a:pPr>
                <a:endParaRPr lang="zh-CN" altLang="en-US">
                  <a:ea typeface="宋体" pitchFamily="2" charset="-122"/>
                  <a:cs typeface="+mn-cs"/>
                </a:endParaRPr>
              </a:p>
            </p:txBody>
          </p:sp>
          <p:sp>
            <p:nvSpPr>
              <p:cNvPr id="29" name="TextBox 28"/>
              <p:cNvSpPr txBox="1">
                <a:spLocks noChangeArrowheads="1"/>
              </p:cNvSpPr>
              <p:nvPr/>
            </p:nvSpPr>
            <p:spPr bwMode="auto">
              <a:xfrm rot="10800000">
                <a:off x="1328668" y="1627818"/>
                <a:ext cx="335167" cy="553556"/>
              </a:xfrm>
              <a:prstGeom prst="rect">
                <a:avLst/>
              </a:prstGeom>
              <a:noFill/>
              <a:ln>
                <a:noFill/>
              </a:ln>
              <a:effectLst>
                <a:outerShdw blurRad="12700" dist="127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sz="2800" b="1">
                    <a:solidFill>
                      <a:schemeClr val="bg1"/>
                    </a:solidFill>
                    <a:latin typeface="Times New Roman" charset="0"/>
                    <a:cs typeface="Times New Roman" charset="0"/>
                  </a:rPr>
                  <a:t>3</a:t>
                </a:r>
                <a:endParaRPr lang="zh-CN" altLang="en-US" sz="2800" b="1">
                  <a:solidFill>
                    <a:schemeClr val="bg1"/>
                  </a:solidFill>
                  <a:latin typeface="Times New Roman" charset="0"/>
                  <a:cs typeface="Times New Roman" charset="0"/>
                </a:endParaRPr>
              </a:p>
            </p:txBody>
          </p:sp>
        </p:grpSp>
        <p:sp>
          <p:nvSpPr>
            <p:cNvPr id="5152" name="矩形 51"/>
            <p:cNvSpPr>
              <a:spLocks noChangeArrowheads="1"/>
            </p:cNvSpPr>
            <p:nvPr/>
          </p:nvSpPr>
          <p:spPr bwMode="auto">
            <a:xfrm rot="10800000">
              <a:off x="5437251" y="3634161"/>
              <a:ext cx="2647053" cy="523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a:lnSpc>
                  <a:spcPts val="3600"/>
                </a:lnSpc>
              </a:pPr>
              <a:r>
                <a:rPr lang="zh-CN" altLang="en-US" b="1" dirty="0">
                  <a:solidFill>
                    <a:srgbClr val="1353A2"/>
                  </a:solidFill>
                  <a:latin typeface="微软雅黑" charset="0"/>
                  <a:ea typeface="微软雅黑" charset="0"/>
                  <a:cs typeface="微软雅黑" charset="0"/>
                </a:rPr>
                <a:t>其余设计模式</a:t>
              </a:r>
              <a:endParaRPr lang="en-US" altLang="zh-CN" b="1" dirty="0">
                <a:solidFill>
                  <a:srgbClr val="1353A2"/>
                </a:solidFill>
                <a:latin typeface="微软雅黑" charset="0"/>
                <a:ea typeface="微软雅黑" charset="0"/>
                <a:cs typeface="微软雅黑" charset="0"/>
              </a:endParaRPr>
            </a:p>
          </p:txBody>
        </p:sp>
      </p:grpSp>
      <p:grpSp>
        <p:nvGrpSpPr>
          <p:cNvPr id="2" name="组合 1"/>
          <p:cNvGrpSpPr>
            <a:grpSpLocks/>
          </p:cNvGrpSpPr>
          <p:nvPr/>
        </p:nvGrpSpPr>
        <p:grpSpPr bwMode="auto">
          <a:xfrm>
            <a:off x="6096870" y="4256409"/>
            <a:ext cx="2327620" cy="1144746"/>
            <a:chOff x="4661573" y="3798335"/>
            <a:chExt cx="2327813" cy="1145267"/>
          </a:xfrm>
        </p:grpSpPr>
        <p:grpSp>
          <p:nvGrpSpPr>
            <p:cNvPr id="5135" name="组合 38"/>
            <p:cNvGrpSpPr>
              <a:grpSpLocks/>
            </p:cNvGrpSpPr>
            <p:nvPr/>
          </p:nvGrpSpPr>
          <p:grpSpPr bwMode="auto">
            <a:xfrm rot="5400000" flipV="1">
              <a:off x="5284339" y="3238556"/>
              <a:ext cx="1145267" cy="2264826"/>
              <a:chOff x="4596760" y="4337891"/>
              <a:chExt cx="1625509" cy="1037409"/>
            </a:xfrm>
          </p:grpSpPr>
          <p:grpSp>
            <p:nvGrpSpPr>
              <p:cNvPr id="5137" name="组合 38"/>
              <p:cNvGrpSpPr>
                <a:grpSpLocks/>
              </p:cNvGrpSpPr>
              <p:nvPr/>
            </p:nvGrpSpPr>
            <p:grpSpPr bwMode="auto">
              <a:xfrm rot="10800000">
                <a:off x="4596760" y="4337891"/>
                <a:ext cx="1020974" cy="905010"/>
                <a:chOff x="3673963" y="1987858"/>
                <a:chExt cx="1021076" cy="904658"/>
              </a:xfrm>
            </p:grpSpPr>
            <p:cxnSp>
              <p:nvCxnSpPr>
                <p:cNvPr id="5141" name="直接连接符 39"/>
                <p:cNvCxnSpPr>
                  <a:cxnSpLocks noChangeShapeType="1"/>
                </p:cNvCxnSpPr>
                <p:nvPr/>
              </p:nvCxnSpPr>
              <p:spPr bwMode="auto">
                <a:xfrm rot="16200000" flipH="1" flipV="1">
                  <a:off x="4277770" y="2493443"/>
                  <a:ext cx="798146" cy="0"/>
                </a:xfrm>
                <a:prstGeom prst="line">
                  <a:avLst/>
                </a:prstGeom>
                <a:noFill/>
                <a:ln w="28575">
                  <a:solidFill>
                    <a:srgbClr val="1353A2"/>
                  </a:solidFill>
                  <a:round/>
                  <a:headEnd type="none"/>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42" name="直接连接符 40"/>
                <p:cNvCxnSpPr>
                  <a:cxnSpLocks noChangeShapeType="1"/>
                </p:cNvCxnSpPr>
                <p:nvPr/>
              </p:nvCxnSpPr>
              <p:spPr bwMode="auto">
                <a:xfrm rot="16200000" flipV="1">
                  <a:off x="4130948" y="1530873"/>
                  <a:ext cx="107105" cy="1021076"/>
                </a:xfrm>
                <a:prstGeom prst="line">
                  <a:avLst/>
                </a:prstGeom>
                <a:noFill/>
                <a:ln w="28575">
                  <a:solidFill>
                    <a:srgbClr val="1353A2"/>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138" name="组合 41"/>
              <p:cNvGrpSpPr>
                <a:grpSpLocks/>
              </p:cNvGrpSpPr>
              <p:nvPr/>
            </p:nvGrpSpPr>
            <p:grpSpPr bwMode="auto">
              <a:xfrm flipH="1">
                <a:off x="5480634" y="5174587"/>
                <a:ext cx="741635" cy="200713"/>
                <a:chOff x="3713528" y="3900793"/>
                <a:chExt cx="743736" cy="200461"/>
              </a:xfrm>
            </p:grpSpPr>
            <p:sp>
              <p:nvSpPr>
                <p:cNvPr id="44" name="椭圆 43"/>
                <p:cNvSpPr>
                  <a:spLocks noChangeArrowheads="1"/>
                </p:cNvSpPr>
                <p:nvPr/>
              </p:nvSpPr>
              <p:spPr bwMode="auto">
                <a:xfrm rot="5400000">
                  <a:off x="3984043" y="3680019"/>
                  <a:ext cx="200461" cy="642009"/>
                </a:xfrm>
                <a:prstGeom prst="ellipse">
                  <a:avLst/>
                </a:prstGeom>
                <a:solidFill>
                  <a:srgbClr val="1353A2"/>
                </a:solidFill>
                <a:ln>
                  <a:noFill/>
                </a:ln>
                <a:effectLst>
                  <a:outerShdw blurRad="25400" dist="12700" dir="2700000" algn="tl" rotWithShape="0">
                    <a:srgbClr val="000000">
                      <a:alpha val="39999"/>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pPr eaLnBrk="1" hangingPunct="1">
                    <a:buFont typeface="Arial" pitchFamily="34" charset="0"/>
                    <a:buNone/>
                    <a:defRPr/>
                  </a:pPr>
                  <a:endParaRPr lang="zh-CN" altLang="en-US">
                    <a:ea typeface="宋体" pitchFamily="2" charset="-122"/>
                    <a:cs typeface="+mn-cs"/>
                  </a:endParaRPr>
                </a:p>
              </p:txBody>
            </p:sp>
            <p:sp>
              <p:nvSpPr>
                <p:cNvPr id="45" name="TextBox 44"/>
                <p:cNvSpPr txBox="1">
                  <a:spLocks noChangeArrowheads="1"/>
                </p:cNvSpPr>
                <p:nvPr/>
              </p:nvSpPr>
              <p:spPr bwMode="auto">
                <a:xfrm rot="5400000">
                  <a:off x="4035110" y="3593007"/>
                  <a:ext cx="100571" cy="743736"/>
                </a:xfrm>
                <a:prstGeom prst="rect">
                  <a:avLst/>
                </a:prstGeom>
                <a:noFill/>
                <a:ln>
                  <a:noFill/>
                </a:ln>
                <a:effectLst>
                  <a:outerShdw blurRad="12700" dist="127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sz="2800" b="1">
                      <a:solidFill>
                        <a:schemeClr val="bg1"/>
                      </a:solidFill>
                      <a:latin typeface="Times New Roman" charset="0"/>
                      <a:cs typeface="Times New Roman" charset="0"/>
                    </a:rPr>
                    <a:t>2</a:t>
                  </a:r>
                  <a:endParaRPr lang="zh-CN" altLang="en-US" sz="2800" b="1">
                    <a:solidFill>
                      <a:schemeClr val="bg1"/>
                    </a:solidFill>
                    <a:latin typeface="Times New Roman" charset="0"/>
                    <a:cs typeface="Times New Roman" charset="0"/>
                  </a:endParaRPr>
                </a:p>
              </p:txBody>
            </p:sp>
          </p:grpSp>
        </p:grpSp>
        <p:sp>
          <p:nvSpPr>
            <p:cNvPr id="5136" name="矩形 4"/>
            <p:cNvSpPr>
              <a:spLocks noChangeArrowheads="1"/>
            </p:cNvSpPr>
            <p:nvPr/>
          </p:nvSpPr>
          <p:spPr bwMode="auto">
            <a:xfrm>
              <a:off x="4661573" y="3852321"/>
              <a:ext cx="1481619" cy="493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nSpc>
                  <a:spcPts val="3600"/>
                </a:lnSpc>
              </a:pPr>
              <a:r>
                <a:rPr lang="en-US" altLang="zh-CN" b="1" dirty="0">
                  <a:solidFill>
                    <a:srgbClr val="1353A2"/>
                  </a:solidFill>
                  <a:latin typeface="微软雅黑" charset="0"/>
                  <a:ea typeface="微软雅黑" charset="0"/>
                  <a:cs typeface="微软雅黑" charset="0"/>
                </a:rPr>
                <a:t>6</a:t>
              </a:r>
              <a:r>
                <a:rPr lang="zh-CN" altLang="en-US" b="1" dirty="0">
                  <a:solidFill>
                    <a:srgbClr val="1353A2"/>
                  </a:solidFill>
                  <a:latin typeface="微软雅黑" charset="0"/>
                  <a:ea typeface="微软雅黑" charset="0"/>
                  <a:cs typeface="微软雅黑" charset="0"/>
                </a:rPr>
                <a:t>大设计原则</a:t>
              </a:r>
              <a:endParaRPr lang="en-US" altLang="zh-CN" b="1" dirty="0">
                <a:solidFill>
                  <a:srgbClr val="1353A2"/>
                </a:solidFill>
                <a:latin typeface="微软雅黑" charset="0"/>
                <a:ea typeface="微软雅黑" charset="0"/>
                <a:cs typeface="微软雅黑" charset="0"/>
              </a:endParaRPr>
            </a:p>
          </p:txBody>
        </p:sp>
      </p:grpSp>
      <p:grpSp>
        <p:nvGrpSpPr>
          <p:cNvPr id="2052" name="组合 6"/>
          <p:cNvGrpSpPr>
            <a:grpSpLocks/>
          </p:cNvGrpSpPr>
          <p:nvPr/>
        </p:nvGrpSpPr>
        <p:grpSpPr bwMode="auto">
          <a:xfrm>
            <a:off x="4563910" y="603031"/>
            <a:ext cx="3518097" cy="1878528"/>
            <a:chOff x="5947983" y="907722"/>
            <a:chExt cx="3522045" cy="1879235"/>
          </a:xfrm>
        </p:grpSpPr>
        <p:sp>
          <p:nvSpPr>
            <p:cNvPr id="5128" name="矩形 5"/>
            <p:cNvSpPr>
              <a:spLocks noChangeArrowheads="1"/>
            </p:cNvSpPr>
            <p:nvPr/>
          </p:nvSpPr>
          <p:spPr bwMode="auto">
            <a:xfrm flipH="1">
              <a:off x="6143662" y="907722"/>
              <a:ext cx="3326366" cy="187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dirty="0">
                  <a:solidFill>
                    <a:srgbClr val="1353A2"/>
                  </a:solidFill>
                  <a:latin typeface="微软雅黑" charset="0"/>
                  <a:ea typeface="微软雅黑" charset="0"/>
                  <a:cs typeface="微软雅黑" charset="0"/>
                </a:rPr>
                <a:t>状态模式</a:t>
              </a:r>
              <a:endParaRPr lang="en-US" altLang="zh-CN" b="1" dirty="0">
                <a:solidFill>
                  <a:srgbClr val="1353A2"/>
                </a:solidFill>
                <a:latin typeface="微软雅黑" charset="0"/>
                <a:ea typeface="微软雅黑" charset="0"/>
                <a:cs typeface="微软雅黑" charset="0"/>
              </a:endParaRPr>
            </a:p>
            <a:p>
              <a:pPr marL="457200" indent="-457200">
                <a:lnSpc>
                  <a:spcPts val="3600"/>
                </a:lnSpc>
              </a:pPr>
              <a:r>
                <a:rPr lang="zh-CN" altLang="en-US" b="1" dirty="0">
                  <a:solidFill>
                    <a:srgbClr val="1353A2"/>
                  </a:solidFill>
                  <a:latin typeface="微软雅黑" charset="0"/>
                  <a:ea typeface="微软雅黑" charset="0"/>
                  <a:cs typeface="微软雅黑" charset="0"/>
                </a:rPr>
                <a:t>中介者模式</a:t>
              </a:r>
              <a:endParaRPr lang="en-US" altLang="zh-CN" b="1" dirty="0">
                <a:solidFill>
                  <a:srgbClr val="1353A2"/>
                </a:solidFill>
                <a:latin typeface="微软雅黑" charset="0"/>
                <a:ea typeface="微软雅黑" charset="0"/>
                <a:cs typeface="微软雅黑" charset="0"/>
              </a:endParaRPr>
            </a:p>
            <a:p>
              <a:pPr marL="457200" indent="-457200">
                <a:lnSpc>
                  <a:spcPts val="3600"/>
                </a:lnSpc>
              </a:pPr>
              <a:r>
                <a:rPr lang="zh-CN" altLang="en-US" b="1" dirty="0">
                  <a:solidFill>
                    <a:srgbClr val="1353A2"/>
                  </a:solidFill>
                  <a:latin typeface="微软雅黑" charset="0"/>
                  <a:ea typeface="微软雅黑" charset="0"/>
                  <a:cs typeface="微软雅黑" charset="0"/>
                </a:rPr>
                <a:t>桥接模式</a:t>
              </a:r>
              <a:endParaRPr lang="en-US" altLang="zh-CN" b="1" dirty="0">
                <a:solidFill>
                  <a:srgbClr val="1353A2"/>
                </a:solidFill>
                <a:latin typeface="微软雅黑" charset="0"/>
                <a:ea typeface="微软雅黑" charset="0"/>
                <a:cs typeface="微软雅黑" charset="0"/>
              </a:endParaRPr>
            </a:p>
            <a:p>
              <a:pPr marL="457200" indent="-457200">
                <a:lnSpc>
                  <a:spcPts val="3600"/>
                </a:lnSpc>
              </a:pPr>
              <a:r>
                <a:rPr lang="zh-CN" altLang="en-US" b="1" dirty="0">
                  <a:solidFill>
                    <a:srgbClr val="1353A2"/>
                  </a:solidFill>
                  <a:latin typeface="微软雅黑" charset="0"/>
                  <a:ea typeface="微软雅黑" charset="0"/>
                  <a:cs typeface="微软雅黑" charset="0"/>
                </a:rPr>
                <a:t>工厂模式</a:t>
              </a:r>
              <a:endParaRPr lang="en-US" altLang="zh-CN" b="1" dirty="0">
                <a:solidFill>
                  <a:srgbClr val="1353A2"/>
                </a:solidFill>
                <a:latin typeface="微软雅黑" charset="0"/>
                <a:ea typeface="微软雅黑" charset="0"/>
                <a:cs typeface="微软雅黑" charset="0"/>
              </a:endParaRPr>
            </a:p>
          </p:txBody>
        </p:sp>
        <p:grpSp>
          <p:nvGrpSpPr>
            <p:cNvPr id="5129" name="组合 16"/>
            <p:cNvGrpSpPr>
              <a:grpSpLocks/>
            </p:cNvGrpSpPr>
            <p:nvPr/>
          </p:nvGrpSpPr>
          <p:grpSpPr bwMode="auto">
            <a:xfrm flipH="1">
              <a:off x="5947983" y="2081607"/>
              <a:ext cx="2697268" cy="651905"/>
              <a:chOff x="1338278" y="2657188"/>
              <a:chExt cx="2820377" cy="652213"/>
            </a:xfrm>
          </p:grpSpPr>
          <p:cxnSp>
            <p:nvCxnSpPr>
              <p:cNvPr id="5133" name="直接连接符 7"/>
              <p:cNvCxnSpPr>
                <a:cxnSpLocks noChangeShapeType="1"/>
              </p:cNvCxnSpPr>
              <p:nvPr/>
            </p:nvCxnSpPr>
            <p:spPr bwMode="auto">
              <a:xfrm>
                <a:off x="1338278" y="2657188"/>
                <a:ext cx="372268" cy="652213"/>
              </a:xfrm>
              <a:prstGeom prst="line">
                <a:avLst/>
              </a:prstGeom>
              <a:noFill/>
              <a:ln w="28575">
                <a:solidFill>
                  <a:srgbClr val="1353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34" name="直接连接符 10"/>
              <p:cNvCxnSpPr>
                <a:cxnSpLocks noChangeShapeType="1"/>
              </p:cNvCxnSpPr>
              <p:nvPr/>
            </p:nvCxnSpPr>
            <p:spPr bwMode="auto">
              <a:xfrm>
                <a:off x="1714278" y="3309401"/>
                <a:ext cx="2444377" cy="0"/>
              </a:xfrm>
              <a:prstGeom prst="line">
                <a:avLst/>
              </a:prstGeom>
              <a:noFill/>
              <a:ln w="28575">
                <a:solidFill>
                  <a:srgbClr val="1353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130" name="组合 15"/>
            <p:cNvGrpSpPr>
              <a:grpSpLocks/>
            </p:cNvGrpSpPr>
            <p:nvPr/>
          </p:nvGrpSpPr>
          <p:grpSpPr bwMode="auto">
            <a:xfrm flipH="1">
              <a:off x="8467142" y="1605962"/>
              <a:ext cx="489499" cy="520896"/>
              <a:chOff x="1697268" y="3848200"/>
              <a:chExt cx="511840" cy="521142"/>
            </a:xfrm>
          </p:grpSpPr>
          <p:sp>
            <p:nvSpPr>
              <p:cNvPr id="12" name="椭圆 11"/>
              <p:cNvSpPr>
                <a:spLocks noChangeArrowheads="1"/>
              </p:cNvSpPr>
              <p:nvPr/>
            </p:nvSpPr>
            <p:spPr bwMode="auto">
              <a:xfrm>
                <a:off x="1697268" y="3864089"/>
                <a:ext cx="511840" cy="473477"/>
              </a:xfrm>
              <a:prstGeom prst="ellipse">
                <a:avLst/>
              </a:prstGeom>
              <a:solidFill>
                <a:srgbClr val="1353A2"/>
              </a:solidFill>
              <a:ln>
                <a:noFill/>
              </a:ln>
              <a:effectLst>
                <a:outerShdw blurRad="25400" dist="12700" dir="2700000" algn="tl" rotWithShape="0">
                  <a:srgbClr val="000000">
                    <a:alpha val="39999"/>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pPr eaLnBrk="1" hangingPunct="1">
                  <a:buFont typeface="Arial" pitchFamily="34" charset="0"/>
                  <a:buNone/>
                  <a:defRPr/>
                </a:pPr>
                <a:endParaRPr lang="zh-CN" altLang="en-US">
                  <a:ea typeface="宋体" pitchFamily="2" charset="-122"/>
                  <a:cs typeface="+mn-cs"/>
                </a:endParaRPr>
              </a:p>
            </p:txBody>
          </p:sp>
          <p:sp>
            <p:nvSpPr>
              <p:cNvPr id="13" name="TextBox 12"/>
              <p:cNvSpPr txBox="1">
                <a:spLocks noChangeArrowheads="1"/>
              </p:cNvSpPr>
              <p:nvPr/>
            </p:nvSpPr>
            <p:spPr bwMode="auto">
              <a:xfrm>
                <a:off x="1805285" y="3848200"/>
                <a:ext cx="335687" cy="521142"/>
              </a:xfrm>
              <a:prstGeom prst="rect">
                <a:avLst/>
              </a:prstGeom>
              <a:noFill/>
              <a:ln>
                <a:noFill/>
              </a:ln>
              <a:effectLst>
                <a:outerShdw blurRad="12700" dist="127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sz="2800" b="1" dirty="0">
                    <a:solidFill>
                      <a:schemeClr val="bg1"/>
                    </a:solidFill>
                    <a:latin typeface="Times New Roman" charset="0"/>
                    <a:cs typeface="Times New Roman" charset="0"/>
                  </a:rPr>
                  <a:t>1</a:t>
                </a:r>
                <a:endParaRPr lang="zh-CN" altLang="en-US" sz="2800" b="1" dirty="0">
                  <a:solidFill>
                    <a:schemeClr val="bg1"/>
                  </a:solidFill>
                  <a:latin typeface="Times New Roman" charset="0"/>
                  <a:cs typeface="Times New Roman" charset="0"/>
                </a:endParaRPr>
              </a:p>
            </p:txBody>
          </p:sp>
        </p:grpSp>
      </p:grpSp>
      <p:sp>
        <p:nvSpPr>
          <p:cNvPr id="39" name="标题 1"/>
          <p:cNvSpPr>
            <a:spLocks noChangeArrowheads="1"/>
          </p:cNvSpPr>
          <p:nvPr/>
        </p:nvSpPr>
        <p:spPr bwMode="auto">
          <a:xfrm>
            <a:off x="1719421" y="30803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marL="571500" indent="-571500">
              <a:buFont typeface="Wingdings" charset="0"/>
              <a:buNone/>
            </a:pPr>
            <a:r>
              <a:rPr lang="zh-CN" altLang="en-US" sz="3600" b="1" dirty="0">
                <a:solidFill>
                  <a:srgbClr val="1353A2"/>
                </a:solidFill>
                <a:latin typeface="微软雅黑" charset="0"/>
                <a:ea typeface="微软雅黑" charset="0"/>
                <a:cs typeface="微软雅黑" charset="0"/>
                <a:sym typeface="宋体" charset="0"/>
              </a:rPr>
              <a:t>✎ 学习目标</a:t>
            </a:r>
          </a:p>
        </p:txBody>
      </p:sp>
    </p:spTree>
    <p:custDataLst>
      <p:tags r:id="rId2"/>
    </p:custDataLst>
    <p:extLst>
      <p:ext uri="{BB962C8B-B14F-4D97-AF65-F5344CB8AC3E}">
        <p14:creationId xmlns:p14="http://schemas.microsoft.com/office/powerpoint/2010/main" val="1754727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9"/>
                                        </p:tgtEl>
                                      </p:cBhvr>
                                    </p:animEffect>
                                    <p:animScale>
                                      <p:cBhvr>
                                        <p:cTn id="7" dur="250" autoRev="1" fill="hold"/>
                                        <p:tgtEl>
                                          <p:spTgt spid="39"/>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heel(4)">
                                      <p:cBhvr>
                                        <p:cTn id="11" dur="2000"/>
                                        <p:tgtEl>
                                          <p:spTgt spid="62"/>
                                        </p:tgtEl>
                                      </p:cBhvr>
                                    </p:animEffect>
                                  </p:childTnLst>
                                </p:cTn>
                              </p:par>
                            </p:childTnLst>
                          </p:cTn>
                        </p:par>
                        <p:par>
                          <p:cTn id="12" fill="hold">
                            <p:stCondLst>
                              <p:cond delay="2500"/>
                            </p:stCondLst>
                            <p:childTnLst>
                              <p:par>
                                <p:cTn id="13" presetID="22" presetClass="entr" presetSubtype="4" fill="hold" nodeType="after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wipe(down)">
                                      <p:cBhvr>
                                        <p:cTn id="15" dur="500"/>
                                        <p:tgtEl>
                                          <p:spTgt spid="2052"/>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3500"/>
                            </p:stCondLst>
                            <p:childTnLst>
                              <p:par>
                                <p:cTn id="21" presetID="22" presetClass="entr" presetSubtype="2"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right)">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6.3 </a:t>
            </a:r>
            <a:r>
              <a:rPr lang="zh-CN" altLang="en-US" sz="3600" b="1" dirty="0">
                <a:solidFill>
                  <a:srgbClr val="1353A2"/>
                </a:solidFill>
                <a:latin typeface="微软雅黑" charset="0"/>
                <a:ea typeface="微软雅黑" charset="0"/>
                <a:cs typeface="微软雅黑" charset="0"/>
                <a:sym typeface="宋体" charset="0"/>
              </a:rPr>
              <a:t>策略模式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2C82238C-08B2-4D0D-BD39-E374173E492B}"/>
              </a:ext>
            </a:extLst>
          </p:cNvPr>
          <p:cNvSpPr/>
          <p:nvPr/>
        </p:nvSpPr>
        <p:spPr>
          <a:xfrm>
            <a:off x="1183751" y="1890236"/>
            <a:ext cx="6937899" cy="1477328"/>
          </a:xfrm>
          <a:prstGeom prst="rect">
            <a:avLst/>
          </a:prstGeom>
        </p:spPr>
        <p:txBody>
          <a:bodyPr wrap="square">
            <a:spAutoFit/>
          </a:bodyPr>
          <a:lstStyle/>
          <a:p>
            <a:r>
              <a:rPr lang="zh-CN" altLang="en-US" dirty="0"/>
              <a:t>        提供多种查找算法，在该类中提供多个方法，每一个方法对应一个具体的查找算法；</a:t>
            </a:r>
            <a:endParaRPr lang="en-US" altLang="zh-CN" dirty="0"/>
          </a:p>
          <a:p>
            <a:endParaRPr lang="en-US" altLang="zh-CN" dirty="0"/>
          </a:p>
          <a:p>
            <a:r>
              <a:rPr lang="zh-CN" altLang="en-US" dirty="0"/>
              <a:t>       将查找算法封装在一个统一的方法中，通过</a:t>
            </a:r>
            <a:r>
              <a:rPr lang="en-US" altLang="zh-CN" dirty="0"/>
              <a:t>if…else…</a:t>
            </a:r>
            <a:r>
              <a:rPr lang="zh-CN" altLang="en-US" dirty="0"/>
              <a:t>或者</a:t>
            </a:r>
            <a:r>
              <a:rPr lang="en-US" altLang="zh-CN" dirty="0"/>
              <a:t>case</a:t>
            </a:r>
            <a:r>
              <a:rPr lang="zh-CN" altLang="en-US" dirty="0"/>
              <a:t>等条件判断语句来进行选择</a:t>
            </a:r>
          </a:p>
        </p:txBody>
      </p:sp>
      <p:sp>
        <p:nvSpPr>
          <p:cNvPr id="3" name="矩形 2">
            <a:extLst>
              <a:ext uri="{FF2B5EF4-FFF2-40B4-BE49-F238E27FC236}">
                <a16:creationId xmlns:a16="http://schemas.microsoft.com/office/drawing/2014/main" id="{7EDBA9DD-0E71-421F-99B4-1DBD315C4313}"/>
              </a:ext>
            </a:extLst>
          </p:cNvPr>
          <p:cNvSpPr/>
          <p:nvPr/>
        </p:nvSpPr>
        <p:spPr>
          <a:xfrm>
            <a:off x="2304533" y="3955968"/>
            <a:ext cx="4288353" cy="400110"/>
          </a:xfrm>
          <a:prstGeom prst="rect">
            <a:avLst/>
          </a:prstGeom>
        </p:spPr>
        <p:txBody>
          <a:bodyPr wrap="none">
            <a:spAutoFit/>
          </a:bodyPr>
          <a:lstStyle/>
          <a:p>
            <a:r>
              <a:rPr lang="zh-CN" altLang="en-US" sz="2000" dirty="0">
                <a:solidFill>
                  <a:srgbClr val="FF0000"/>
                </a:solidFill>
              </a:rPr>
              <a:t>该类代码将较复杂，维护较为困难。</a:t>
            </a:r>
          </a:p>
        </p:txBody>
      </p:sp>
    </p:spTree>
    <p:custDataLst>
      <p:tags r:id="rId1"/>
    </p:custDataLst>
    <p:extLst>
      <p:ext uri="{BB962C8B-B14F-4D97-AF65-F5344CB8AC3E}">
        <p14:creationId xmlns:p14="http://schemas.microsoft.com/office/powerpoint/2010/main" val="3994468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6.3 </a:t>
            </a:r>
            <a:r>
              <a:rPr lang="zh-CN" altLang="en-US" sz="3600" b="1" dirty="0">
                <a:solidFill>
                  <a:srgbClr val="1353A2"/>
                </a:solidFill>
                <a:latin typeface="微软雅黑" charset="0"/>
                <a:ea typeface="微软雅黑" charset="0"/>
                <a:cs typeface="微软雅黑" charset="0"/>
                <a:sym typeface="宋体" charset="0"/>
              </a:rPr>
              <a:t>策略模式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5" name="图片 4">
            <a:extLst>
              <a:ext uri="{FF2B5EF4-FFF2-40B4-BE49-F238E27FC236}">
                <a16:creationId xmlns:a16="http://schemas.microsoft.com/office/drawing/2014/main" id="{08A8E36E-6760-46DD-AFFA-157F76865BD6}"/>
              </a:ext>
            </a:extLst>
          </p:cNvPr>
          <p:cNvPicPr>
            <a:picLocks noChangeAspect="1"/>
          </p:cNvPicPr>
          <p:nvPr/>
        </p:nvPicPr>
        <p:blipFill rotWithShape="1">
          <a:blip r:embed="rId4">
            <a:extLst>
              <a:ext uri="{28A0092B-C50C-407E-A947-70E740481C1C}">
                <a14:useLocalDpi xmlns:a14="http://schemas.microsoft.com/office/drawing/2010/main" val="0"/>
              </a:ext>
            </a:extLst>
          </a:blip>
          <a:srcRect b="2124"/>
          <a:stretch/>
        </p:blipFill>
        <p:spPr>
          <a:xfrm>
            <a:off x="2185987" y="2289296"/>
            <a:ext cx="4457700" cy="2899346"/>
          </a:xfrm>
          <a:prstGeom prst="rect">
            <a:avLst/>
          </a:prstGeom>
        </p:spPr>
      </p:pic>
      <p:sp>
        <p:nvSpPr>
          <p:cNvPr id="10" name="矩形 9">
            <a:extLst>
              <a:ext uri="{FF2B5EF4-FFF2-40B4-BE49-F238E27FC236}">
                <a16:creationId xmlns:a16="http://schemas.microsoft.com/office/drawing/2014/main" id="{45B120F0-ED16-436B-B0F9-B8154E309293}"/>
              </a:ext>
            </a:extLst>
          </p:cNvPr>
          <p:cNvSpPr/>
          <p:nvPr/>
        </p:nvSpPr>
        <p:spPr>
          <a:xfrm>
            <a:off x="1183751" y="1478817"/>
            <a:ext cx="6937899" cy="369332"/>
          </a:xfrm>
          <a:prstGeom prst="rect">
            <a:avLst/>
          </a:prstGeom>
        </p:spPr>
        <p:txBody>
          <a:bodyPr wrap="square">
            <a:spAutoFit/>
          </a:bodyPr>
          <a:lstStyle/>
          <a:p>
            <a:r>
              <a:rPr lang="zh-CN" altLang="en-US" dirty="0"/>
              <a:t>地图类软件中，根据不同的交通工具计算最快到达路线</a:t>
            </a:r>
            <a:endParaRPr lang="en-US" altLang="zh-CN" dirty="0"/>
          </a:p>
        </p:txBody>
      </p:sp>
    </p:spTree>
    <p:custDataLst>
      <p:tags r:id="rId1"/>
    </p:custDataLst>
    <p:extLst>
      <p:ext uri="{BB962C8B-B14F-4D97-AF65-F5344CB8AC3E}">
        <p14:creationId xmlns:p14="http://schemas.microsoft.com/office/powerpoint/2010/main" val="181339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6.3 </a:t>
            </a:r>
            <a:r>
              <a:rPr lang="zh-CN" altLang="en-US" sz="3600" b="1" dirty="0">
                <a:solidFill>
                  <a:srgbClr val="1353A2"/>
                </a:solidFill>
                <a:latin typeface="微软雅黑" charset="0"/>
                <a:ea typeface="微软雅黑" charset="0"/>
                <a:cs typeface="微软雅黑" charset="0"/>
                <a:sym typeface="宋体" charset="0"/>
              </a:rPr>
              <a:t>策略模式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3" name="图片 2">
            <a:extLst>
              <a:ext uri="{FF2B5EF4-FFF2-40B4-BE49-F238E27FC236}">
                <a16:creationId xmlns:a16="http://schemas.microsoft.com/office/drawing/2014/main" id="{10E1FC61-B332-4E38-BA3F-CF9499E32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65" y="1248094"/>
            <a:ext cx="9144000" cy="2761611"/>
          </a:xfrm>
          <a:prstGeom prst="rect">
            <a:avLst/>
          </a:prstGeom>
        </p:spPr>
      </p:pic>
      <p:sp>
        <p:nvSpPr>
          <p:cNvPr id="4" name="矩形 3">
            <a:extLst>
              <a:ext uri="{FF2B5EF4-FFF2-40B4-BE49-F238E27FC236}">
                <a16:creationId xmlns:a16="http://schemas.microsoft.com/office/drawing/2014/main" id="{CA105FFE-6688-4D7A-B7E5-04F915D09C49}"/>
              </a:ext>
            </a:extLst>
          </p:cNvPr>
          <p:cNvSpPr/>
          <p:nvPr/>
        </p:nvSpPr>
        <p:spPr>
          <a:xfrm>
            <a:off x="624642" y="4403491"/>
            <a:ext cx="7764755" cy="646331"/>
          </a:xfrm>
          <a:prstGeom prst="rect">
            <a:avLst/>
          </a:prstGeom>
        </p:spPr>
        <p:txBody>
          <a:bodyPr wrap="square">
            <a:spAutoFit/>
          </a:bodyPr>
          <a:lstStyle/>
          <a:p>
            <a:r>
              <a:rPr lang="zh-CN" altLang="en-US" dirty="0">
                <a:solidFill>
                  <a:srgbClr val="6795B5"/>
                </a:solidFill>
                <a:latin typeface="Microsoft YaHei" panose="020B0503020204020204" pitchFamily="34" charset="-122"/>
                <a:ea typeface="Microsoft YaHei" panose="020B0503020204020204" pitchFamily="34" charset="-122"/>
              </a:rPr>
              <a:t>抽象策略类</a:t>
            </a:r>
            <a:r>
              <a:rPr lang="en-US" altLang="zh-CN" dirty="0">
                <a:solidFill>
                  <a:srgbClr val="6795B5"/>
                </a:solidFill>
                <a:latin typeface="Microsoft YaHei" panose="020B0503020204020204" pitchFamily="34" charset="-122"/>
                <a:ea typeface="Microsoft YaHei" panose="020B0503020204020204" pitchFamily="34" charset="-122"/>
              </a:rPr>
              <a:t>(Strategy):</a:t>
            </a:r>
            <a:r>
              <a:rPr lang="zh-CN" altLang="en-US" dirty="0">
                <a:solidFill>
                  <a:srgbClr val="333333"/>
                </a:solidFill>
                <a:latin typeface="Microsoft YaHei" panose="020B0503020204020204" pitchFamily="34" charset="-122"/>
                <a:ea typeface="Microsoft YaHei" panose="020B0503020204020204" pitchFamily="34" charset="-122"/>
              </a:rPr>
              <a:t>定义所有支持的算法的公共接口。 </a:t>
            </a:r>
            <a:r>
              <a:rPr lang="en-US" altLang="zh-CN" dirty="0">
                <a:solidFill>
                  <a:srgbClr val="333333"/>
                </a:solidFill>
                <a:latin typeface="Microsoft YaHei" panose="020B0503020204020204" pitchFamily="34" charset="-122"/>
                <a:ea typeface="Microsoft YaHei" panose="020B0503020204020204" pitchFamily="34" charset="-122"/>
              </a:rPr>
              <a:t>Context</a:t>
            </a:r>
            <a:r>
              <a:rPr lang="zh-CN" altLang="en-US" dirty="0">
                <a:solidFill>
                  <a:srgbClr val="333333"/>
                </a:solidFill>
                <a:latin typeface="Microsoft YaHei" panose="020B0503020204020204" pitchFamily="34" charset="-122"/>
                <a:ea typeface="Microsoft YaHei" panose="020B0503020204020204" pitchFamily="34" charset="-122"/>
              </a:rPr>
              <a:t>使用这个接口来调用某</a:t>
            </a:r>
            <a:r>
              <a:rPr lang="en-US" altLang="zh-CN" dirty="0" err="1">
                <a:solidFill>
                  <a:srgbClr val="333333"/>
                </a:solidFill>
                <a:latin typeface="Microsoft YaHei" panose="020B0503020204020204" pitchFamily="34" charset="-122"/>
                <a:ea typeface="Microsoft YaHei" panose="020B0503020204020204" pitchFamily="34" charset="-122"/>
              </a:rPr>
              <a:t>ConcreteStrategy</a:t>
            </a:r>
            <a:r>
              <a:rPr lang="zh-CN" altLang="en-US" dirty="0">
                <a:solidFill>
                  <a:srgbClr val="333333"/>
                </a:solidFill>
                <a:latin typeface="Microsoft YaHei" panose="020B0503020204020204" pitchFamily="34" charset="-122"/>
                <a:ea typeface="Microsoft YaHei" panose="020B0503020204020204" pitchFamily="34" charset="-122"/>
              </a:rPr>
              <a:t>定义的算法。</a:t>
            </a:r>
            <a:endParaRPr lang="zh-CN" altLang="en-US" dirty="0"/>
          </a:p>
        </p:txBody>
      </p:sp>
      <p:sp>
        <p:nvSpPr>
          <p:cNvPr id="6" name="矩形 5">
            <a:extLst>
              <a:ext uri="{FF2B5EF4-FFF2-40B4-BE49-F238E27FC236}">
                <a16:creationId xmlns:a16="http://schemas.microsoft.com/office/drawing/2014/main" id="{E78D3E6A-02F3-450D-A5A9-D0E446375FE1}"/>
              </a:ext>
            </a:extLst>
          </p:cNvPr>
          <p:cNvSpPr/>
          <p:nvPr/>
        </p:nvSpPr>
        <p:spPr>
          <a:xfrm>
            <a:off x="644383" y="5286740"/>
            <a:ext cx="8039964" cy="369332"/>
          </a:xfrm>
          <a:prstGeom prst="rect">
            <a:avLst/>
          </a:prstGeom>
        </p:spPr>
        <p:txBody>
          <a:bodyPr wrap="square">
            <a:spAutoFit/>
          </a:bodyPr>
          <a:lstStyle/>
          <a:p>
            <a:r>
              <a:rPr lang="zh-CN" altLang="en-US" dirty="0">
                <a:solidFill>
                  <a:srgbClr val="6795B5"/>
                </a:solidFill>
                <a:latin typeface="Microsoft YaHei" panose="020B0503020204020204" pitchFamily="34" charset="-122"/>
                <a:ea typeface="Microsoft YaHei" panose="020B0503020204020204" pitchFamily="34" charset="-122"/>
              </a:rPr>
              <a:t>环境类</a:t>
            </a:r>
            <a:r>
              <a:rPr lang="en-US" altLang="zh-CN" dirty="0">
                <a:solidFill>
                  <a:srgbClr val="6795B5"/>
                </a:solidFill>
                <a:latin typeface="Microsoft YaHei" panose="020B0503020204020204" pitchFamily="34" charset="-122"/>
                <a:ea typeface="Microsoft YaHei" panose="020B0503020204020204" pitchFamily="34" charset="-122"/>
              </a:rPr>
              <a:t>(Context)</a:t>
            </a:r>
            <a:r>
              <a:rPr lang="en-US" altLang="zh-CN" dirty="0">
                <a:solidFill>
                  <a:srgbClr val="3333FF"/>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维护一个对</a:t>
            </a:r>
            <a:r>
              <a:rPr lang="en-US" altLang="zh-CN" dirty="0">
                <a:solidFill>
                  <a:srgbClr val="333333"/>
                </a:solidFill>
                <a:latin typeface="Microsoft YaHei" panose="020B0503020204020204" pitchFamily="34" charset="-122"/>
                <a:ea typeface="Microsoft YaHei" panose="020B0503020204020204" pitchFamily="34" charset="-122"/>
              </a:rPr>
              <a:t>Strategy</a:t>
            </a:r>
            <a:r>
              <a:rPr lang="zh-CN" altLang="en-US" dirty="0">
                <a:solidFill>
                  <a:srgbClr val="333333"/>
                </a:solidFill>
                <a:latin typeface="Microsoft YaHei" panose="020B0503020204020204" pitchFamily="34" charset="-122"/>
                <a:ea typeface="Microsoft YaHei" panose="020B0503020204020204" pitchFamily="34" charset="-122"/>
              </a:rPr>
              <a:t>对象的引用。提供数据的中介。</a:t>
            </a:r>
            <a:endParaRPr lang="zh-CN" altLang="en-US" dirty="0"/>
          </a:p>
        </p:txBody>
      </p:sp>
    </p:spTree>
    <p:custDataLst>
      <p:tags r:id="rId1"/>
    </p:custDataLst>
    <p:extLst>
      <p:ext uri="{BB962C8B-B14F-4D97-AF65-F5344CB8AC3E}">
        <p14:creationId xmlns:p14="http://schemas.microsoft.com/office/powerpoint/2010/main" val="2354479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6.3 </a:t>
            </a:r>
            <a:r>
              <a:rPr lang="zh-CN" altLang="en-US" sz="3600" b="1" dirty="0">
                <a:solidFill>
                  <a:srgbClr val="1353A2"/>
                </a:solidFill>
                <a:latin typeface="微软雅黑" charset="0"/>
                <a:ea typeface="微软雅黑" charset="0"/>
                <a:cs typeface="微软雅黑" charset="0"/>
                <a:sym typeface="宋体" charset="0"/>
              </a:rPr>
              <a:t>策略模式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9" name="矩形 8">
            <a:extLst>
              <a:ext uri="{FF2B5EF4-FFF2-40B4-BE49-F238E27FC236}">
                <a16:creationId xmlns:a16="http://schemas.microsoft.com/office/drawing/2014/main" id="{03F8BCC0-CC2E-471F-A9F7-E0561DCD4D9A}"/>
              </a:ext>
            </a:extLst>
          </p:cNvPr>
          <p:cNvSpPr/>
          <p:nvPr/>
        </p:nvSpPr>
        <p:spPr>
          <a:xfrm>
            <a:off x="889000" y="2104630"/>
            <a:ext cx="5494045" cy="369332"/>
          </a:xfrm>
          <a:prstGeom prst="rect">
            <a:avLst/>
          </a:prstGeom>
        </p:spPr>
        <p:txBody>
          <a:bodyPr wrap="square">
            <a:spAutoFit/>
          </a:bodyPr>
          <a:lstStyle/>
          <a:p>
            <a:r>
              <a:rPr lang="zh-CN" altLang="en-US" dirty="0">
                <a:solidFill>
                  <a:srgbClr val="6795B5"/>
                </a:solidFill>
                <a:latin typeface="Microsoft YaHei" panose="020B0503020204020204" pitchFamily="34" charset="-122"/>
                <a:ea typeface="Microsoft YaHei" panose="020B0503020204020204" pitchFamily="34" charset="-122"/>
              </a:rPr>
              <a:t>案例</a:t>
            </a:r>
            <a:r>
              <a:rPr lang="en-US" altLang="zh-CN" dirty="0">
                <a:solidFill>
                  <a:srgbClr val="6795B5"/>
                </a:solidFill>
                <a:latin typeface="Microsoft YaHei" panose="020B0503020204020204" pitchFamily="34" charset="-122"/>
                <a:ea typeface="Microsoft YaHei" panose="020B0503020204020204" pitchFamily="34" charset="-122"/>
              </a:rPr>
              <a:t>1 </a:t>
            </a:r>
            <a:r>
              <a:rPr lang="zh-CN" altLang="en-US" dirty="0">
                <a:solidFill>
                  <a:srgbClr val="333333"/>
                </a:solidFill>
                <a:latin typeface="Microsoft YaHei" panose="020B0503020204020204" pitchFamily="34" charset="-122"/>
                <a:ea typeface="Microsoft YaHei" panose="020B0503020204020204" pitchFamily="34" charset="-122"/>
              </a:rPr>
              <a:t>地图软件中，不同交通工具下的路径选择。</a:t>
            </a:r>
            <a:endParaRPr lang="zh-CN" altLang="en-US" dirty="0"/>
          </a:p>
        </p:txBody>
      </p:sp>
      <p:sp>
        <p:nvSpPr>
          <p:cNvPr id="10" name="矩形 9">
            <a:extLst>
              <a:ext uri="{FF2B5EF4-FFF2-40B4-BE49-F238E27FC236}">
                <a16:creationId xmlns:a16="http://schemas.microsoft.com/office/drawing/2014/main" id="{356C5AEA-3133-46F0-BB17-3F05738946EC}"/>
              </a:ext>
            </a:extLst>
          </p:cNvPr>
          <p:cNvSpPr/>
          <p:nvPr/>
        </p:nvSpPr>
        <p:spPr>
          <a:xfrm>
            <a:off x="888999" y="2976121"/>
            <a:ext cx="5494045" cy="369332"/>
          </a:xfrm>
          <a:prstGeom prst="rect">
            <a:avLst/>
          </a:prstGeom>
        </p:spPr>
        <p:txBody>
          <a:bodyPr wrap="square">
            <a:spAutoFit/>
          </a:bodyPr>
          <a:lstStyle/>
          <a:p>
            <a:r>
              <a:rPr lang="zh-CN" altLang="en-US" dirty="0">
                <a:solidFill>
                  <a:srgbClr val="6795B5"/>
                </a:solidFill>
                <a:latin typeface="Microsoft YaHei" panose="020B0503020204020204" pitchFamily="34" charset="-122"/>
                <a:ea typeface="Microsoft YaHei" panose="020B0503020204020204" pitchFamily="34" charset="-122"/>
              </a:rPr>
              <a:t>案例</a:t>
            </a:r>
            <a:r>
              <a:rPr lang="en-US" altLang="zh-CN" dirty="0">
                <a:solidFill>
                  <a:srgbClr val="6795B5"/>
                </a:solidFill>
                <a:latin typeface="Microsoft YaHei" panose="020B0503020204020204" pitchFamily="34" charset="-122"/>
                <a:ea typeface="Microsoft YaHei" panose="020B0503020204020204" pitchFamily="34" charset="-122"/>
              </a:rPr>
              <a:t>2 </a:t>
            </a:r>
            <a:r>
              <a:rPr lang="zh-CN" altLang="en-US" dirty="0">
                <a:solidFill>
                  <a:srgbClr val="333333"/>
                </a:solidFill>
                <a:latin typeface="Microsoft YaHei" panose="020B0503020204020204" pitchFamily="34" charset="-122"/>
                <a:ea typeface="Microsoft YaHei" panose="020B0503020204020204" pitchFamily="34" charset="-122"/>
              </a:rPr>
              <a:t>工资系统中，不同的薪水支付方式。</a:t>
            </a:r>
            <a:endParaRPr lang="zh-CN" altLang="en-US" dirty="0"/>
          </a:p>
        </p:txBody>
      </p:sp>
    </p:spTree>
    <p:custDataLst>
      <p:tags r:id="rId1"/>
    </p:custDataLst>
    <p:extLst>
      <p:ext uri="{BB962C8B-B14F-4D97-AF65-F5344CB8AC3E}">
        <p14:creationId xmlns:p14="http://schemas.microsoft.com/office/powerpoint/2010/main" val="3821962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6.3 </a:t>
            </a:r>
            <a:r>
              <a:rPr lang="zh-CN" altLang="en-US" sz="3600" b="1" dirty="0">
                <a:solidFill>
                  <a:srgbClr val="1353A2"/>
                </a:solidFill>
                <a:latin typeface="微软雅黑" charset="0"/>
                <a:ea typeface="微软雅黑" charset="0"/>
                <a:cs typeface="微软雅黑" charset="0"/>
                <a:sym typeface="宋体" charset="0"/>
              </a:rPr>
              <a:t>策略模式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3" name="图片 2">
            <a:extLst>
              <a:ext uri="{FF2B5EF4-FFF2-40B4-BE49-F238E27FC236}">
                <a16:creationId xmlns:a16="http://schemas.microsoft.com/office/drawing/2014/main" id="{07B3E179-9A64-4C05-A14E-6CB7D03E6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16" y="1731330"/>
            <a:ext cx="8376260" cy="3897112"/>
          </a:xfrm>
          <a:prstGeom prst="rect">
            <a:avLst/>
          </a:prstGeom>
        </p:spPr>
      </p:pic>
    </p:spTree>
    <p:custDataLst>
      <p:tags r:id="rId1"/>
    </p:custDataLst>
    <p:extLst>
      <p:ext uri="{BB962C8B-B14F-4D97-AF65-F5344CB8AC3E}">
        <p14:creationId xmlns:p14="http://schemas.microsoft.com/office/powerpoint/2010/main" val="146764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6.3 </a:t>
            </a:r>
            <a:r>
              <a:rPr lang="zh-CN" altLang="en-US" sz="3600" b="1" dirty="0">
                <a:solidFill>
                  <a:srgbClr val="1353A2"/>
                </a:solidFill>
                <a:latin typeface="微软雅黑" charset="0"/>
                <a:ea typeface="微软雅黑" charset="0"/>
                <a:cs typeface="微软雅黑" charset="0"/>
                <a:sym typeface="宋体" charset="0"/>
              </a:rPr>
              <a:t>策略模式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9" name="矩形 8">
            <a:extLst>
              <a:ext uri="{FF2B5EF4-FFF2-40B4-BE49-F238E27FC236}">
                <a16:creationId xmlns:a16="http://schemas.microsoft.com/office/drawing/2014/main" id="{03F8BCC0-CC2E-471F-A9F7-E0561DCD4D9A}"/>
              </a:ext>
            </a:extLst>
          </p:cNvPr>
          <p:cNvSpPr/>
          <p:nvPr/>
        </p:nvSpPr>
        <p:spPr>
          <a:xfrm>
            <a:off x="889000" y="2104630"/>
            <a:ext cx="7456010" cy="369332"/>
          </a:xfrm>
          <a:prstGeom prst="rect">
            <a:avLst/>
          </a:prstGeom>
        </p:spPr>
        <p:txBody>
          <a:bodyPr wrap="square">
            <a:spAutoFit/>
          </a:bodyPr>
          <a:lstStyle/>
          <a:p>
            <a:r>
              <a:rPr lang="zh-CN" altLang="en-US" dirty="0">
                <a:solidFill>
                  <a:srgbClr val="6795B5"/>
                </a:solidFill>
                <a:latin typeface="Microsoft YaHei" panose="020B0503020204020204" pitchFamily="34" charset="-122"/>
                <a:ea typeface="Microsoft YaHei" panose="020B0503020204020204" pitchFamily="34" charset="-122"/>
              </a:rPr>
              <a:t>缺点</a:t>
            </a:r>
            <a:r>
              <a:rPr lang="en-US" altLang="zh-CN" dirty="0">
                <a:solidFill>
                  <a:srgbClr val="6795B5"/>
                </a:solidFill>
                <a:latin typeface="Microsoft YaHei" panose="020B0503020204020204" pitchFamily="34" charset="-122"/>
                <a:ea typeface="Microsoft YaHei" panose="020B0503020204020204" pitchFamily="34" charset="-122"/>
              </a:rPr>
              <a:t>1 </a:t>
            </a:r>
            <a:r>
              <a:rPr lang="zh-CN" altLang="en-US" dirty="0"/>
              <a:t>客户端必须知道所有的策略类，并自行决定使用哪一个策略类</a:t>
            </a:r>
            <a:r>
              <a:rPr lang="zh-CN" altLang="en-US" dirty="0">
                <a:solidFill>
                  <a:srgbClr val="333333"/>
                </a:solidFill>
                <a:latin typeface="Microsoft YaHei" panose="020B0503020204020204" pitchFamily="34" charset="-122"/>
                <a:ea typeface="Microsoft YaHei" panose="020B0503020204020204" pitchFamily="34" charset="-122"/>
              </a:rPr>
              <a:t>。</a:t>
            </a:r>
            <a:endParaRPr lang="zh-CN" altLang="en-US" dirty="0"/>
          </a:p>
        </p:txBody>
      </p:sp>
      <p:sp>
        <p:nvSpPr>
          <p:cNvPr id="10" name="矩形 9">
            <a:extLst>
              <a:ext uri="{FF2B5EF4-FFF2-40B4-BE49-F238E27FC236}">
                <a16:creationId xmlns:a16="http://schemas.microsoft.com/office/drawing/2014/main" id="{356C5AEA-3133-46F0-BB17-3F05738946EC}"/>
              </a:ext>
            </a:extLst>
          </p:cNvPr>
          <p:cNvSpPr/>
          <p:nvPr/>
        </p:nvSpPr>
        <p:spPr>
          <a:xfrm>
            <a:off x="888999" y="2976121"/>
            <a:ext cx="5494045" cy="369332"/>
          </a:xfrm>
          <a:prstGeom prst="rect">
            <a:avLst/>
          </a:prstGeom>
        </p:spPr>
        <p:txBody>
          <a:bodyPr wrap="square">
            <a:spAutoFit/>
          </a:bodyPr>
          <a:lstStyle/>
          <a:p>
            <a:r>
              <a:rPr lang="zh-CN" altLang="en-US" dirty="0">
                <a:solidFill>
                  <a:srgbClr val="6795B5"/>
                </a:solidFill>
                <a:latin typeface="Microsoft YaHei" panose="020B0503020204020204" pitchFamily="34" charset="-122"/>
                <a:ea typeface="Microsoft YaHei" panose="020B0503020204020204" pitchFamily="34" charset="-122"/>
              </a:rPr>
              <a:t>缺点</a:t>
            </a:r>
            <a:r>
              <a:rPr lang="en-US" altLang="zh-CN" dirty="0">
                <a:solidFill>
                  <a:srgbClr val="6795B5"/>
                </a:solidFill>
                <a:latin typeface="Microsoft YaHei" panose="020B0503020204020204" pitchFamily="34" charset="-122"/>
                <a:ea typeface="Microsoft YaHei" panose="020B0503020204020204" pitchFamily="34" charset="-122"/>
              </a:rPr>
              <a:t>2 </a:t>
            </a:r>
            <a:r>
              <a:rPr lang="en-US" altLang="zh-CN" dirty="0"/>
              <a:t>Strategy</a:t>
            </a:r>
            <a:r>
              <a:rPr lang="zh-CN" altLang="en-US" dirty="0"/>
              <a:t>和</a:t>
            </a:r>
            <a:r>
              <a:rPr lang="en-US" altLang="zh-CN" dirty="0"/>
              <a:t>Context</a:t>
            </a:r>
            <a:r>
              <a:rPr lang="zh-CN" altLang="en-US" dirty="0"/>
              <a:t>之间的通信开销 </a:t>
            </a:r>
            <a:r>
              <a:rPr lang="zh-CN" altLang="en-US" dirty="0">
                <a:solidFill>
                  <a:srgbClr val="333333"/>
                </a:solidFill>
                <a:latin typeface="Microsoft YaHei" panose="020B0503020204020204" pitchFamily="34" charset="-122"/>
                <a:ea typeface="Microsoft YaHei" panose="020B0503020204020204" pitchFamily="34" charset="-122"/>
              </a:rPr>
              <a:t>。</a:t>
            </a:r>
            <a:endParaRPr lang="zh-CN" altLang="en-US" dirty="0"/>
          </a:p>
        </p:txBody>
      </p:sp>
      <p:sp>
        <p:nvSpPr>
          <p:cNvPr id="8" name="矩形 7">
            <a:extLst>
              <a:ext uri="{FF2B5EF4-FFF2-40B4-BE49-F238E27FC236}">
                <a16:creationId xmlns:a16="http://schemas.microsoft.com/office/drawing/2014/main" id="{4B212490-1527-469E-9BFF-71D91004119A}"/>
              </a:ext>
            </a:extLst>
          </p:cNvPr>
          <p:cNvSpPr/>
          <p:nvPr/>
        </p:nvSpPr>
        <p:spPr>
          <a:xfrm>
            <a:off x="888999" y="3847612"/>
            <a:ext cx="5494045" cy="369332"/>
          </a:xfrm>
          <a:prstGeom prst="rect">
            <a:avLst/>
          </a:prstGeom>
        </p:spPr>
        <p:txBody>
          <a:bodyPr wrap="square">
            <a:spAutoFit/>
          </a:bodyPr>
          <a:lstStyle/>
          <a:p>
            <a:r>
              <a:rPr lang="zh-CN" altLang="en-US" dirty="0">
                <a:solidFill>
                  <a:srgbClr val="6795B5"/>
                </a:solidFill>
                <a:latin typeface="Microsoft YaHei" panose="020B0503020204020204" pitchFamily="34" charset="-122"/>
                <a:ea typeface="Microsoft YaHei" panose="020B0503020204020204" pitchFamily="34" charset="-122"/>
              </a:rPr>
              <a:t>缺点</a:t>
            </a:r>
            <a:r>
              <a:rPr lang="en-US" altLang="zh-CN" dirty="0">
                <a:solidFill>
                  <a:srgbClr val="6795B5"/>
                </a:solidFill>
                <a:latin typeface="Microsoft YaHei" panose="020B0503020204020204" pitchFamily="34" charset="-122"/>
                <a:ea typeface="Microsoft YaHei" panose="020B0503020204020204" pitchFamily="34" charset="-122"/>
              </a:rPr>
              <a:t>3 </a:t>
            </a:r>
            <a:r>
              <a:rPr lang="zh-CN" altLang="en-US" dirty="0"/>
              <a:t>策略模式将造成产生很多策略对象 </a:t>
            </a:r>
            <a:r>
              <a:rPr lang="zh-CN" altLang="en-US" dirty="0">
                <a:solidFill>
                  <a:srgbClr val="333333"/>
                </a:solidFill>
                <a:latin typeface="Microsoft YaHei" panose="020B0503020204020204" pitchFamily="34" charset="-122"/>
                <a:ea typeface="Microsoft YaHei" panose="020B0503020204020204" pitchFamily="34" charset="-122"/>
              </a:rPr>
              <a:t>。</a:t>
            </a:r>
            <a:endParaRPr lang="zh-CN" altLang="en-US" dirty="0"/>
          </a:p>
        </p:txBody>
      </p:sp>
    </p:spTree>
    <p:custDataLst>
      <p:tags r:id="rId1"/>
    </p:custDataLst>
    <p:extLst>
      <p:ext uri="{BB962C8B-B14F-4D97-AF65-F5344CB8AC3E}">
        <p14:creationId xmlns:p14="http://schemas.microsoft.com/office/powerpoint/2010/main" val="2199612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6.3 </a:t>
            </a:r>
            <a:r>
              <a:rPr lang="zh-CN" altLang="en-US" sz="3600" b="1" dirty="0">
                <a:solidFill>
                  <a:srgbClr val="1353A2"/>
                </a:solidFill>
                <a:latin typeface="微软雅黑" charset="0"/>
                <a:ea typeface="微软雅黑" charset="0"/>
                <a:cs typeface="微软雅黑" charset="0"/>
                <a:sym typeface="宋体" charset="0"/>
              </a:rPr>
              <a:t>策略模式与状态模式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8" name="矩形 7">
            <a:extLst>
              <a:ext uri="{FF2B5EF4-FFF2-40B4-BE49-F238E27FC236}">
                <a16:creationId xmlns:a16="http://schemas.microsoft.com/office/drawing/2014/main" id="{4B212490-1527-469E-9BFF-71D91004119A}"/>
              </a:ext>
            </a:extLst>
          </p:cNvPr>
          <p:cNvSpPr/>
          <p:nvPr/>
        </p:nvSpPr>
        <p:spPr>
          <a:xfrm>
            <a:off x="993705" y="2279275"/>
            <a:ext cx="7617635" cy="2062103"/>
          </a:xfrm>
          <a:prstGeom prst="rect">
            <a:avLst/>
          </a:prstGeom>
        </p:spPr>
        <p:txBody>
          <a:bodyPr wrap="square">
            <a:spAutoFit/>
          </a:bodyPr>
          <a:lstStyle/>
          <a:p>
            <a:r>
              <a:rPr lang="zh-CN" altLang="en-US" sz="3200" dirty="0"/>
              <a:t>策略模式和状态模式最大的区别就是策略模式只是的条件选择只执行一次，而状态模式是随着实例参数（对象实例的状态）的改变不停地更改执行模式</a:t>
            </a:r>
          </a:p>
        </p:txBody>
      </p:sp>
    </p:spTree>
    <p:custDataLst>
      <p:tags r:id="rId1"/>
    </p:custDataLst>
    <p:extLst>
      <p:ext uri="{BB962C8B-B14F-4D97-AF65-F5344CB8AC3E}">
        <p14:creationId xmlns:p14="http://schemas.microsoft.com/office/powerpoint/2010/main" val="340676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6.4 </a:t>
            </a:r>
            <a:r>
              <a:rPr lang="zh-CN" altLang="en-US" sz="3600" b="1" dirty="0">
                <a:solidFill>
                  <a:srgbClr val="1353A2"/>
                </a:solidFill>
                <a:latin typeface="微软雅黑" charset="0"/>
                <a:ea typeface="微软雅黑" charset="0"/>
                <a:cs typeface="微软雅黑" charset="0"/>
                <a:sym typeface="宋体" charset="0"/>
              </a:rPr>
              <a:t>工厂模式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3" name="图片 2">
            <a:extLst>
              <a:ext uri="{FF2B5EF4-FFF2-40B4-BE49-F238E27FC236}">
                <a16:creationId xmlns:a16="http://schemas.microsoft.com/office/drawing/2014/main" id="{2D93DC4A-3D92-4237-AEF5-0FA000A80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566" y="1468138"/>
            <a:ext cx="8549196" cy="3921723"/>
          </a:xfrm>
          <a:prstGeom prst="rect">
            <a:avLst/>
          </a:prstGeom>
        </p:spPr>
      </p:pic>
      <p:sp>
        <p:nvSpPr>
          <p:cNvPr id="5" name="矩形 4">
            <a:extLst>
              <a:ext uri="{FF2B5EF4-FFF2-40B4-BE49-F238E27FC236}">
                <a16:creationId xmlns:a16="http://schemas.microsoft.com/office/drawing/2014/main" id="{4A7BA6CD-4058-4BC1-81F7-9D8B02D0FE50}"/>
              </a:ext>
            </a:extLst>
          </p:cNvPr>
          <p:cNvSpPr/>
          <p:nvPr/>
        </p:nvSpPr>
        <p:spPr>
          <a:xfrm>
            <a:off x="3113437" y="2209800"/>
            <a:ext cx="1569660" cy="369332"/>
          </a:xfrm>
          <a:prstGeom prst="rect">
            <a:avLst/>
          </a:prstGeom>
        </p:spPr>
        <p:txBody>
          <a:bodyPr wrap="none">
            <a:spAutoFit/>
          </a:bodyPr>
          <a:lstStyle/>
          <a:p>
            <a:r>
              <a:rPr lang="zh-CN" altLang="en-US" dirty="0"/>
              <a:t>简单工厂模式</a:t>
            </a:r>
          </a:p>
        </p:txBody>
      </p:sp>
    </p:spTree>
    <p:custDataLst>
      <p:tags r:id="rId1"/>
    </p:custDataLst>
    <p:extLst>
      <p:ext uri="{BB962C8B-B14F-4D97-AF65-F5344CB8AC3E}">
        <p14:creationId xmlns:p14="http://schemas.microsoft.com/office/powerpoint/2010/main" val="2961500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6.4 </a:t>
            </a:r>
            <a:r>
              <a:rPr lang="zh-CN" altLang="en-US" sz="3600" b="1" dirty="0">
                <a:solidFill>
                  <a:srgbClr val="1353A2"/>
                </a:solidFill>
                <a:latin typeface="微软雅黑" charset="0"/>
                <a:ea typeface="微软雅黑" charset="0"/>
                <a:cs typeface="微软雅黑" charset="0"/>
                <a:sym typeface="宋体" charset="0"/>
              </a:rPr>
              <a:t>工厂模式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2310F0AA-4542-4A82-99EA-2C06B294E48F}"/>
              </a:ext>
            </a:extLst>
          </p:cNvPr>
          <p:cNvSpPr/>
          <p:nvPr/>
        </p:nvSpPr>
        <p:spPr>
          <a:xfrm>
            <a:off x="736431" y="1472265"/>
            <a:ext cx="7985465" cy="3416320"/>
          </a:xfrm>
          <a:prstGeom prst="rect">
            <a:avLst/>
          </a:prstGeom>
        </p:spPr>
        <p:txBody>
          <a:bodyPr wrap="square">
            <a:spAutoFit/>
          </a:bodyPr>
          <a:lstStyle/>
          <a:p>
            <a:r>
              <a:rPr lang="zh-CN" altLang="en-US" sz="2400" dirty="0"/>
              <a:t> 它的组成：          </a:t>
            </a:r>
            <a:endParaRPr lang="en-US" altLang="zh-CN" sz="2400" dirty="0"/>
          </a:p>
          <a:p>
            <a:pPr marL="342900" indent="-342900">
              <a:buAutoNum type="arabicParenR"/>
            </a:pPr>
            <a:r>
              <a:rPr lang="zh-CN" altLang="en-US" sz="2400" dirty="0"/>
              <a:t>工厂类角色：这是本模式的核心，含有一定的商业逻辑和判断逻辑，用来创建产品。  </a:t>
            </a:r>
            <a:endParaRPr lang="en-US" altLang="zh-CN" sz="2400" dirty="0"/>
          </a:p>
          <a:p>
            <a:r>
              <a:rPr lang="zh-CN" altLang="en-US" sz="2400" dirty="0"/>
              <a:t>       </a:t>
            </a:r>
            <a:endParaRPr lang="en-US" altLang="zh-CN" sz="2400" dirty="0"/>
          </a:p>
          <a:p>
            <a:pPr marL="342900" indent="-342900">
              <a:buAutoNum type="arabicParenR"/>
            </a:pPr>
            <a:r>
              <a:rPr lang="zh-CN" altLang="en-US" sz="2400" dirty="0"/>
              <a:t>抽象产品角色：它一般是具体产品继承的父类或者实现的接口。    </a:t>
            </a:r>
            <a:endParaRPr lang="en-US" altLang="zh-CN" sz="2400" dirty="0"/>
          </a:p>
          <a:p>
            <a:r>
              <a:rPr lang="zh-CN" altLang="en-US" sz="2400" dirty="0"/>
              <a:t>              </a:t>
            </a:r>
            <a:endParaRPr lang="en-US" altLang="zh-CN" sz="2400" dirty="0"/>
          </a:p>
          <a:p>
            <a:pPr marL="342900" indent="-342900">
              <a:buAutoNum type="arabicParenR"/>
            </a:pPr>
            <a:r>
              <a:rPr lang="zh-CN" altLang="en-US" sz="2400" dirty="0"/>
              <a:t>具体产品角色：工厂类所创建的对象就是此角色的实例。在java中由一个具体类实现。</a:t>
            </a:r>
          </a:p>
        </p:txBody>
      </p:sp>
    </p:spTree>
    <p:custDataLst>
      <p:tags r:id="rId1"/>
    </p:custDataLst>
    <p:extLst>
      <p:ext uri="{BB962C8B-B14F-4D97-AF65-F5344CB8AC3E}">
        <p14:creationId xmlns:p14="http://schemas.microsoft.com/office/powerpoint/2010/main" val="2129881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6.4 </a:t>
            </a:r>
            <a:r>
              <a:rPr lang="zh-CN" altLang="en-US" sz="3600" b="1" dirty="0">
                <a:solidFill>
                  <a:srgbClr val="1353A2"/>
                </a:solidFill>
                <a:latin typeface="微软雅黑" charset="0"/>
                <a:ea typeface="微软雅黑" charset="0"/>
                <a:cs typeface="微软雅黑" charset="0"/>
                <a:sym typeface="宋体" charset="0"/>
              </a:rPr>
              <a:t>工厂模式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4" name="图片 3">
            <a:extLst>
              <a:ext uri="{FF2B5EF4-FFF2-40B4-BE49-F238E27FC236}">
                <a16:creationId xmlns:a16="http://schemas.microsoft.com/office/drawing/2014/main" id="{36C5CAF6-4CED-4328-8BB5-9B6BF2136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285736"/>
            <a:ext cx="8077200" cy="4943475"/>
          </a:xfrm>
          <a:prstGeom prst="rect">
            <a:avLst/>
          </a:prstGeom>
        </p:spPr>
      </p:pic>
      <p:sp>
        <p:nvSpPr>
          <p:cNvPr id="9" name="矩形 8">
            <a:extLst>
              <a:ext uri="{FF2B5EF4-FFF2-40B4-BE49-F238E27FC236}">
                <a16:creationId xmlns:a16="http://schemas.microsoft.com/office/drawing/2014/main" id="{E1EF5450-B679-4917-AD63-4E0A059717D2}"/>
              </a:ext>
            </a:extLst>
          </p:cNvPr>
          <p:cNvSpPr/>
          <p:nvPr/>
        </p:nvSpPr>
        <p:spPr>
          <a:xfrm>
            <a:off x="3159504" y="1730021"/>
            <a:ext cx="1569660" cy="369332"/>
          </a:xfrm>
          <a:prstGeom prst="rect">
            <a:avLst/>
          </a:prstGeom>
        </p:spPr>
        <p:txBody>
          <a:bodyPr wrap="none">
            <a:spAutoFit/>
          </a:bodyPr>
          <a:lstStyle/>
          <a:p>
            <a:r>
              <a:rPr lang="zh-CN" altLang="en-US" dirty="0"/>
              <a:t>抽象工厂模式</a:t>
            </a:r>
          </a:p>
        </p:txBody>
      </p:sp>
    </p:spTree>
    <p:custDataLst>
      <p:tags r:id="rId1"/>
    </p:custDataLst>
    <p:extLst>
      <p:ext uri="{BB962C8B-B14F-4D97-AF65-F5344CB8AC3E}">
        <p14:creationId xmlns:p14="http://schemas.microsoft.com/office/powerpoint/2010/main" val="94347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1756046" y="37467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eaLnBrk="1" hangingPunct="1">
              <a:buFont typeface="Wingdings" charset="0"/>
              <a:buNone/>
            </a:pPr>
            <a:r>
              <a:rPr lang="en-US" altLang="zh-CN" sz="3600" dirty="0">
                <a:solidFill>
                  <a:srgbClr val="1353A2"/>
                </a:solidFill>
                <a:sym typeface="Wingdings" charset="0"/>
              </a:rPr>
              <a:t></a:t>
            </a:r>
            <a:r>
              <a:rPr lang="zh-CN" altLang="en-US" sz="3600" b="1" dirty="0">
                <a:solidFill>
                  <a:srgbClr val="1353A2"/>
                </a:solidFill>
                <a:latin typeface="微软雅黑" charset="0"/>
                <a:ea typeface="微软雅黑" charset="0"/>
                <a:cs typeface="微软雅黑" charset="0"/>
                <a:sym typeface="宋体" charset="0"/>
              </a:rPr>
              <a:t> 目录</a:t>
            </a:r>
          </a:p>
        </p:txBody>
      </p:sp>
      <p:cxnSp>
        <p:nvCxnSpPr>
          <p:cNvPr id="14" name="直接连接符 13"/>
          <p:cNvCxnSpPr/>
          <p:nvPr/>
        </p:nvCxnSpPr>
        <p:spPr bwMode="auto">
          <a:xfrm>
            <a:off x="3094039" y="1992313"/>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49" name="矩形 36"/>
          <p:cNvSpPr>
            <a:spLocks noChangeArrowheads="1"/>
          </p:cNvSpPr>
          <p:nvPr/>
        </p:nvSpPr>
        <p:spPr bwMode="auto">
          <a:xfrm flipH="1">
            <a:off x="2976563" y="1489076"/>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rgbClr val="1353A2"/>
                </a:solidFill>
                <a:latin typeface="微软雅黑" charset="0"/>
                <a:ea typeface="微软雅黑" charset="0"/>
                <a:cs typeface="微软雅黑" charset="0"/>
              </a:rPr>
              <a:t>六大设计原则</a:t>
            </a:r>
          </a:p>
        </p:txBody>
      </p:sp>
      <p:grpSp>
        <p:nvGrpSpPr>
          <p:cNvPr id="6150" name="组合 111"/>
          <p:cNvGrpSpPr>
            <a:grpSpLocks/>
          </p:cNvGrpSpPr>
          <p:nvPr/>
        </p:nvGrpSpPr>
        <p:grpSpPr bwMode="auto">
          <a:xfrm rot="-12767">
            <a:off x="1971675" y="1489075"/>
            <a:ext cx="884238" cy="954088"/>
            <a:chOff x="1936620" y="1275606"/>
            <a:chExt cx="1296144" cy="1728192"/>
          </a:xfrm>
        </p:grpSpPr>
        <p:grpSp>
          <p:nvGrpSpPr>
            <p:cNvPr id="6176" name="组合 112"/>
            <p:cNvGrpSpPr>
              <a:grpSpLocks/>
            </p:cNvGrpSpPr>
            <p:nvPr/>
          </p:nvGrpSpPr>
          <p:grpSpPr bwMode="auto">
            <a:xfrm>
              <a:off x="1936620" y="1275606"/>
              <a:ext cx="1296142" cy="1728192"/>
              <a:chOff x="1907704" y="1275606"/>
              <a:chExt cx="1296142" cy="1728192"/>
            </a:xfrm>
          </p:grpSpPr>
          <p:sp>
            <p:nvSpPr>
              <p:cNvPr id="19" name="圆角矩形 18"/>
              <p:cNvSpPr>
                <a:spLocks noChangeArrowheads="1"/>
              </p:cNvSpPr>
              <p:nvPr/>
            </p:nvSpPr>
            <p:spPr bwMode="auto">
              <a:xfrm>
                <a:off x="1907704" y="1275606"/>
                <a:ext cx="1296143" cy="1728192"/>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r>
                  <a:rPr lang="en-US" altLang="zh-CN" sz="3600" b="1" dirty="0">
                    <a:solidFill>
                      <a:srgbClr val="FFFFFF"/>
                    </a:solidFill>
                    <a:latin typeface="Cambria Math" charset="0"/>
                    <a:ea typeface="汉仪综艺体简" charset="0"/>
                    <a:cs typeface="汉仪综艺体简" charset="0"/>
                  </a:rPr>
                  <a:t>6.1</a:t>
                </a:r>
                <a:endParaRPr lang="zh-CN" altLang="en-US" sz="3600" b="1" dirty="0">
                  <a:solidFill>
                    <a:srgbClr val="FFFFFF"/>
                  </a:solidFill>
                  <a:latin typeface="Cambria Math" charset="0"/>
                  <a:ea typeface="汉仪综艺体简" charset="0"/>
                  <a:cs typeface="汉仪综艺体简" charset="0"/>
                </a:endParaRPr>
              </a:p>
            </p:txBody>
          </p:sp>
          <p:sp>
            <p:nvSpPr>
              <p:cNvPr id="20" name="圆角矩形 19"/>
              <p:cNvSpPr/>
              <p:nvPr/>
            </p:nvSpPr>
            <p:spPr>
              <a:xfrm>
                <a:off x="1961226" y="1347495"/>
                <a:ext cx="1189100" cy="1584414"/>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18" name="圆角矩形 5"/>
            <p:cNvSpPr/>
            <p:nvPr/>
          </p:nvSpPr>
          <p:spPr>
            <a:xfrm>
              <a:off x="1851669" y="2063108"/>
              <a:ext cx="1293816"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6151" name="TextBox 126">
            <a:hlinkClick r:id="" action="ppaction://noaction"/>
          </p:cNvPr>
          <p:cNvSpPr txBox="1">
            <a:spLocks noChangeArrowheads="1"/>
          </p:cNvSpPr>
          <p:nvPr/>
        </p:nvSpPr>
        <p:spPr bwMode="auto">
          <a:xfrm>
            <a:off x="3022601" y="2011365"/>
            <a:ext cx="302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u="sng">
                <a:solidFill>
                  <a:srgbClr val="D9D9D9"/>
                </a:solidFill>
                <a:latin typeface="微软雅黑" charset="0"/>
                <a:ea typeface="微软雅黑" charset="0"/>
                <a:cs typeface="微软雅黑" charset="0"/>
              </a:rPr>
              <a:t>☞</a:t>
            </a:r>
            <a:r>
              <a:rPr lang="zh-CN" altLang="en-US" u="sng">
                <a:solidFill>
                  <a:srgbClr val="D9D9D9"/>
                </a:solidFill>
                <a:latin typeface="微软雅黑" charset="0"/>
                <a:ea typeface="微软雅黑" charset="0"/>
                <a:cs typeface="微软雅黑" charset="0"/>
              </a:rPr>
              <a:t>点击查看本小节知识架构</a:t>
            </a:r>
          </a:p>
        </p:txBody>
      </p:sp>
      <p:cxnSp>
        <p:nvCxnSpPr>
          <p:cNvPr id="22" name="直接连接符 51"/>
          <p:cNvCxnSpPr>
            <a:cxnSpLocks noChangeShapeType="1"/>
          </p:cNvCxnSpPr>
          <p:nvPr/>
        </p:nvCxnSpPr>
        <p:spPr bwMode="auto">
          <a:xfrm>
            <a:off x="4554539" y="3154363"/>
            <a:ext cx="2911475"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6153" name="矩形 53"/>
          <p:cNvSpPr>
            <a:spLocks noChangeArrowheads="1"/>
          </p:cNvSpPr>
          <p:nvPr/>
        </p:nvSpPr>
        <p:spPr bwMode="auto">
          <a:xfrm flipH="1">
            <a:off x="4437063" y="265271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rgbClr val="1353A2"/>
                </a:solidFill>
                <a:latin typeface="微软雅黑" charset="0"/>
                <a:ea typeface="微软雅黑" charset="0"/>
                <a:cs typeface="微软雅黑" charset="0"/>
              </a:rPr>
              <a:t>状态模式</a:t>
            </a:r>
          </a:p>
        </p:txBody>
      </p:sp>
      <p:grpSp>
        <p:nvGrpSpPr>
          <p:cNvPr id="6154" name="组合 116"/>
          <p:cNvGrpSpPr>
            <a:grpSpLocks/>
          </p:cNvGrpSpPr>
          <p:nvPr/>
        </p:nvGrpSpPr>
        <p:grpSpPr bwMode="auto">
          <a:xfrm rot="-12767">
            <a:off x="3486150" y="2679700"/>
            <a:ext cx="884238" cy="952500"/>
            <a:chOff x="1936620" y="1275606"/>
            <a:chExt cx="1296144" cy="1728192"/>
          </a:xfrm>
        </p:grpSpPr>
        <p:grpSp>
          <p:nvGrpSpPr>
            <p:cNvPr id="6172" name="组合 117"/>
            <p:cNvGrpSpPr>
              <a:grpSpLocks/>
            </p:cNvGrpSpPr>
            <p:nvPr/>
          </p:nvGrpSpPr>
          <p:grpSpPr bwMode="auto">
            <a:xfrm>
              <a:off x="1936620" y="1275606"/>
              <a:ext cx="1296142" cy="1728192"/>
              <a:chOff x="1907704" y="1275606"/>
              <a:chExt cx="1296142" cy="1728192"/>
            </a:xfrm>
          </p:grpSpPr>
          <p:sp>
            <p:nvSpPr>
              <p:cNvPr id="27" name="圆角矩形 26"/>
              <p:cNvSpPr>
                <a:spLocks noChangeArrowheads="1"/>
              </p:cNvSpPr>
              <p:nvPr/>
            </p:nvSpPr>
            <p:spPr bwMode="auto">
              <a:xfrm>
                <a:off x="1907704" y="1275606"/>
                <a:ext cx="1296143" cy="1728192"/>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r>
                  <a:rPr lang="en-US" altLang="zh-CN" sz="3600" b="1" dirty="0">
                    <a:solidFill>
                      <a:srgbClr val="FFFFFF"/>
                    </a:solidFill>
                    <a:latin typeface="Cambria Math" charset="0"/>
                    <a:ea typeface="汉仪综艺体简" charset="0"/>
                    <a:cs typeface="汉仪综艺体简" charset="0"/>
                  </a:rPr>
                  <a:t>6.2</a:t>
                </a:r>
                <a:endParaRPr lang="zh-CN" altLang="en-US" sz="3600" b="1" dirty="0">
                  <a:solidFill>
                    <a:srgbClr val="FFFFFF"/>
                  </a:solidFill>
                  <a:latin typeface="Cambria Math" charset="0"/>
                  <a:ea typeface="汉仪综艺体简" charset="0"/>
                  <a:cs typeface="汉仪综艺体简" charset="0"/>
                </a:endParaRPr>
              </a:p>
            </p:txBody>
          </p:sp>
          <p:sp>
            <p:nvSpPr>
              <p:cNvPr id="28" name="圆角矩形 27"/>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26" name="圆角矩形 5"/>
            <p:cNvSpPr/>
            <p:nvPr/>
          </p:nvSpPr>
          <p:spPr>
            <a:xfrm>
              <a:off x="1851669" y="2064421"/>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6155" name="TextBox 127">
            <a:hlinkClick r:id="" action="ppaction://noaction"/>
          </p:cNvPr>
          <p:cNvSpPr txBox="1">
            <a:spLocks noChangeArrowheads="1"/>
          </p:cNvSpPr>
          <p:nvPr/>
        </p:nvSpPr>
        <p:spPr bwMode="auto">
          <a:xfrm>
            <a:off x="4445001" y="3176590"/>
            <a:ext cx="302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u="sng">
                <a:solidFill>
                  <a:srgbClr val="D9D9D9"/>
                </a:solidFill>
                <a:latin typeface="微软雅黑" charset="0"/>
                <a:ea typeface="微软雅黑" charset="0"/>
                <a:cs typeface="微软雅黑" charset="0"/>
              </a:rPr>
              <a:t>☞</a:t>
            </a:r>
            <a:r>
              <a:rPr lang="zh-CN" altLang="en-US" u="sng">
                <a:solidFill>
                  <a:srgbClr val="D9D9D9"/>
                </a:solidFill>
                <a:latin typeface="微软雅黑" charset="0"/>
                <a:ea typeface="微软雅黑" charset="0"/>
                <a:cs typeface="微软雅黑" charset="0"/>
              </a:rPr>
              <a:t>点击查看本小节知识架构</a:t>
            </a:r>
          </a:p>
        </p:txBody>
      </p:sp>
      <p:cxnSp>
        <p:nvCxnSpPr>
          <p:cNvPr id="30" name="直接连接符 101"/>
          <p:cNvCxnSpPr>
            <a:cxnSpLocks noChangeShapeType="1"/>
          </p:cNvCxnSpPr>
          <p:nvPr/>
        </p:nvCxnSpPr>
        <p:spPr bwMode="auto">
          <a:xfrm>
            <a:off x="3116264" y="4378325"/>
            <a:ext cx="3741737"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6157" name="矩形 103"/>
          <p:cNvSpPr>
            <a:spLocks noChangeArrowheads="1"/>
          </p:cNvSpPr>
          <p:nvPr/>
        </p:nvSpPr>
        <p:spPr bwMode="auto">
          <a:xfrm flipH="1">
            <a:off x="3000375" y="3876677"/>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rgbClr val="1353A2"/>
                </a:solidFill>
                <a:latin typeface="微软雅黑" charset="0"/>
                <a:ea typeface="微软雅黑" charset="0"/>
                <a:cs typeface="微软雅黑" charset="0"/>
              </a:rPr>
              <a:t>中介者模式</a:t>
            </a:r>
          </a:p>
        </p:txBody>
      </p:sp>
      <p:grpSp>
        <p:nvGrpSpPr>
          <p:cNvPr id="6158" name="组合 121"/>
          <p:cNvGrpSpPr>
            <a:grpSpLocks/>
          </p:cNvGrpSpPr>
          <p:nvPr/>
        </p:nvGrpSpPr>
        <p:grpSpPr bwMode="auto">
          <a:xfrm rot="-12767">
            <a:off x="1976439" y="3902075"/>
            <a:ext cx="884237" cy="952500"/>
            <a:chOff x="1936620" y="1275606"/>
            <a:chExt cx="1296144" cy="1728192"/>
          </a:xfrm>
        </p:grpSpPr>
        <p:grpSp>
          <p:nvGrpSpPr>
            <p:cNvPr id="6168" name="组合 122"/>
            <p:cNvGrpSpPr>
              <a:grpSpLocks/>
            </p:cNvGrpSpPr>
            <p:nvPr/>
          </p:nvGrpSpPr>
          <p:grpSpPr bwMode="auto">
            <a:xfrm>
              <a:off x="1936620" y="1275606"/>
              <a:ext cx="1296142" cy="1728192"/>
              <a:chOff x="1907704" y="1275606"/>
              <a:chExt cx="1296142" cy="1728192"/>
            </a:xfrm>
          </p:grpSpPr>
          <p:sp>
            <p:nvSpPr>
              <p:cNvPr id="35" name="圆角矩形 34"/>
              <p:cNvSpPr>
                <a:spLocks noChangeArrowheads="1"/>
              </p:cNvSpPr>
              <p:nvPr/>
            </p:nvSpPr>
            <p:spPr bwMode="auto">
              <a:xfrm>
                <a:off x="1907704" y="1275606"/>
                <a:ext cx="1296143" cy="1728192"/>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r>
                  <a:rPr lang="en-US" altLang="zh-CN" sz="3600" b="1" dirty="0">
                    <a:solidFill>
                      <a:srgbClr val="FFFFFF"/>
                    </a:solidFill>
                    <a:latin typeface="Cambria Math" charset="0"/>
                    <a:ea typeface="汉仪综艺体简" charset="0"/>
                    <a:cs typeface="汉仪综艺体简" charset="0"/>
                  </a:rPr>
                  <a:t>6.3</a:t>
                </a:r>
                <a:endParaRPr lang="zh-CN" altLang="en-US" sz="3600" b="1" dirty="0">
                  <a:solidFill>
                    <a:srgbClr val="FFFFFF"/>
                  </a:solidFill>
                  <a:latin typeface="Cambria Math" charset="0"/>
                  <a:ea typeface="汉仪综艺体简" charset="0"/>
                  <a:cs typeface="汉仪综艺体简" charset="0"/>
                </a:endParaRPr>
              </a:p>
            </p:txBody>
          </p:sp>
          <p:sp>
            <p:nvSpPr>
              <p:cNvPr id="36" name="圆角矩形 35"/>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34" name="圆角矩形 5"/>
            <p:cNvSpPr/>
            <p:nvPr/>
          </p:nvSpPr>
          <p:spPr>
            <a:xfrm>
              <a:off x="1851669" y="2064421"/>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6159" name="TextBox 129">
            <a:hlinkClick r:id="" action="ppaction://noaction"/>
          </p:cNvPr>
          <p:cNvSpPr txBox="1">
            <a:spLocks noChangeArrowheads="1"/>
          </p:cNvSpPr>
          <p:nvPr/>
        </p:nvSpPr>
        <p:spPr bwMode="auto">
          <a:xfrm>
            <a:off x="3028950" y="4383090"/>
            <a:ext cx="302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u="sng">
                <a:solidFill>
                  <a:srgbClr val="D9D9D9"/>
                </a:solidFill>
                <a:latin typeface="微软雅黑" charset="0"/>
                <a:ea typeface="微软雅黑" charset="0"/>
                <a:cs typeface="微软雅黑" charset="0"/>
              </a:rPr>
              <a:t>☞</a:t>
            </a:r>
            <a:r>
              <a:rPr lang="zh-CN" altLang="en-US" u="sng">
                <a:solidFill>
                  <a:srgbClr val="D9D9D9"/>
                </a:solidFill>
                <a:latin typeface="微软雅黑" charset="0"/>
                <a:ea typeface="微软雅黑" charset="0"/>
                <a:cs typeface="微软雅黑" charset="0"/>
              </a:rPr>
              <a:t>点击查看本小节知识架构</a:t>
            </a:r>
          </a:p>
        </p:txBody>
      </p:sp>
      <p:cxnSp>
        <p:nvCxnSpPr>
          <p:cNvPr id="31" name="直接连接符 51"/>
          <p:cNvCxnSpPr>
            <a:cxnSpLocks noChangeShapeType="1"/>
          </p:cNvCxnSpPr>
          <p:nvPr/>
        </p:nvCxnSpPr>
        <p:spPr bwMode="auto">
          <a:xfrm>
            <a:off x="4403726" y="5491163"/>
            <a:ext cx="2911475"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6161" name="矩形 53"/>
          <p:cNvSpPr>
            <a:spLocks noChangeArrowheads="1"/>
          </p:cNvSpPr>
          <p:nvPr/>
        </p:nvSpPr>
        <p:spPr bwMode="auto">
          <a:xfrm flipH="1">
            <a:off x="4286250" y="498951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rgbClr val="1353A2"/>
                </a:solidFill>
                <a:latin typeface="微软雅黑" charset="0"/>
                <a:ea typeface="微软雅黑" charset="0"/>
                <a:cs typeface="微软雅黑" charset="0"/>
              </a:rPr>
              <a:t>桥接模式</a:t>
            </a:r>
          </a:p>
        </p:txBody>
      </p:sp>
      <p:grpSp>
        <p:nvGrpSpPr>
          <p:cNvPr id="6162" name="组合 116"/>
          <p:cNvGrpSpPr>
            <a:grpSpLocks/>
          </p:cNvGrpSpPr>
          <p:nvPr/>
        </p:nvGrpSpPr>
        <p:grpSpPr bwMode="auto">
          <a:xfrm rot="-12767">
            <a:off x="3335339" y="5016500"/>
            <a:ext cx="884237" cy="952500"/>
            <a:chOff x="1936620" y="1275606"/>
            <a:chExt cx="1296144" cy="1728192"/>
          </a:xfrm>
        </p:grpSpPr>
        <p:grpSp>
          <p:nvGrpSpPr>
            <p:cNvPr id="6164" name="组合 117"/>
            <p:cNvGrpSpPr>
              <a:grpSpLocks/>
            </p:cNvGrpSpPr>
            <p:nvPr/>
          </p:nvGrpSpPr>
          <p:grpSpPr bwMode="auto">
            <a:xfrm>
              <a:off x="1936620" y="1275606"/>
              <a:ext cx="1296142" cy="1728192"/>
              <a:chOff x="1907704" y="1275606"/>
              <a:chExt cx="1296142" cy="1728192"/>
            </a:xfrm>
          </p:grpSpPr>
          <p:sp>
            <p:nvSpPr>
              <p:cNvPr id="39" name="圆角矩形 38"/>
              <p:cNvSpPr>
                <a:spLocks noChangeArrowheads="1"/>
              </p:cNvSpPr>
              <p:nvPr/>
            </p:nvSpPr>
            <p:spPr bwMode="auto">
              <a:xfrm>
                <a:off x="1907704" y="1275606"/>
                <a:ext cx="1296143" cy="1728192"/>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r>
                  <a:rPr lang="en-US" altLang="zh-CN" sz="3600" b="1" dirty="0">
                    <a:solidFill>
                      <a:srgbClr val="FFFFFF"/>
                    </a:solidFill>
                    <a:latin typeface="Cambria Math" charset="0"/>
                    <a:ea typeface="汉仪综艺体简" charset="0"/>
                    <a:cs typeface="汉仪综艺体简" charset="0"/>
                  </a:rPr>
                  <a:t>6.4</a:t>
                </a:r>
                <a:endParaRPr lang="zh-CN" altLang="en-US" sz="3600" b="1" dirty="0">
                  <a:solidFill>
                    <a:srgbClr val="FFFFFF"/>
                  </a:solidFill>
                  <a:latin typeface="Cambria Math" charset="0"/>
                  <a:ea typeface="汉仪综艺体简" charset="0"/>
                  <a:cs typeface="汉仪综艺体简" charset="0"/>
                </a:endParaRPr>
              </a:p>
            </p:txBody>
          </p:sp>
          <p:sp>
            <p:nvSpPr>
              <p:cNvPr id="40" name="圆角矩形 39"/>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38" name="圆角矩形 5"/>
            <p:cNvSpPr/>
            <p:nvPr/>
          </p:nvSpPr>
          <p:spPr>
            <a:xfrm>
              <a:off x="1851669" y="2064421"/>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6163" name="TextBox 127">
            <a:hlinkClick r:id="" action="ppaction://noaction"/>
          </p:cNvPr>
          <p:cNvSpPr txBox="1">
            <a:spLocks noChangeArrowheads="1"/>
          </p:cNvSpPr>
          <p:nvPr/>
        </p:nvSpPr>
        <p:spPr bwMode="auto">
          <a:xfrm>
            <a:off x="4294188" y="5513390"/>
            <a:ext cx="3021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u="sng">
                <a:solidFill>
                  <a:srgbClr val="D9D9D9"/>
                </a:solidFill>
                <a:latin typeface="微软雅黑" charset="0"/>
                <a:ea typeface="微软雅黑" charset="0"/>
                <a:cs typeface="微软雅黑" charset="0"/>
              </a:rPr>
              <a:t>☞</a:t>
            </a:r>
            <a:r>
              <a:rPr lang="zh-CN" altLang="en-US" u="sng">
                <a:solidFill>
                  <a:srgbClr val="D9D9D9"/>
                </a:solidFill>
                <a:latin typeface="微软雅黑" charset="0"/>
                <a:ea typeface="微软雅黑" charset="0"/>
                <a:cs typeface="微软雅黑" charset="0"/>
              </a:rPr>
              <a:t>点击查看本小节知识架构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67228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6.4 </a:t>
            </a:r>
            <a:r>
              <a:rPr lang="zh-CN" altLang="en-US" sz="3600" b="1" dirty="0">
                <a:solidFill>
                  <a:srgbClr val="1353A2"/>
                </a:solidFill>
                <a:latin typeface="微软雅黑" charset="0"/>
                <a:ea typeface="微软雅黑" charset="0"/>
                <a:cs typeface="微软雅黑" charset="0"/>
                <a:sym typeface="宋体" charset="0"/>
              </a:rPr>
              <a:t>工厂模式与策略模式的区别</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E4B20715-AC47-45F2-8887-C6A6D232BDE8}"/>
              </a:ext>
            </a:extLst>
          </p:cNvPr>
          <p:cNvSpPr/>
          <p:nvPr/>
        </p:nvSpPr>
        <p:spPr>
          <a:xfrm>
            <a:off x="1210563" y="1689131"/>
            <a:ext cx="6722874" cy="1200329"/>
          </a:xfrm>
          <a:prstGeom prst="rect">
            <a:avLst/>
          </a:prstGeom>
        </p:spPr>
        <p:txBody>
          <a:bodyPr wrap="square">
            <a:spAutoFit/>
          </a:bodyPr>
          <a:lstStyle/>
          <a:p>
            <a:r>
              <a:rPr lang="zh-CN" altLang="en-US" dirty="0">
                <a:solidFill>
                  <a:srgbClr val="FF0000"/>
                </a:solidFill>
                <a:latin typeface="Microsoft YaHei" panose="020B0503020204020204" pitchFamily="34" charset="-122"/>
                <a:ea typeface="Microsoft YaHei" panose="020B0503020204020204" pitchFamily="34" charset="-122"/>
              </a:rPr>
              <a:t>工厂模式</a:t>
            </a:r>
            <a:r>
              <a:rPr lang="zh-CN" altLang="en-US" dirty="0">
                <a:solidFill>
                  <a:srgbClr val="4F4F4F"/>
                </a:solidFill>
                <a:latin typeface="Microsoft YaHei" panose="020B0503020204020204" pitchFamily="34" charset="-122"/>
                <a:ea typeface="Microsoft YaHei" panose="020B0503020204020204" pitchFamily="34" charset="-122"/>
              </a:rPr>
              <a:t>是创建型模式 ，它关注对象创建，提供创建对象的接口</a:t>
            </a:r>
            <a:r>
              <a:rPr lang="en-US" altLang="zh-CN" dirty="0">
                <a:solidFill>
                  <a:srgbClr val="4F4F4F"/>
                </a:solidFill>
                <a:latin typeface="Microsoft YaHei" panose="020B0503020204020204" pitchFamily="34" charset="-122"/>
                <a:ea typeface="Microsoft YaHei" panose="020B0503020204020204" pitchFamily="34" charset="-122"/>
              </a:rPr>
              <a:t>. </a:t>
            </a:r>
            <a:r>
              <a:rPr lang="zh-CN" altLang="en-US" dirty="0">
                <a:solidFill>
                  <a:srgbClr val="4F4F4F"/>
                </a:solidFill>
                <a:latin typeface="Microsoft YaHei" panose="020B0503020204020204" pitchFamily="34" charset="-122"/>
                <a:ea typeface="Microsoft YaHei" panose="020B0503020204020204" pitchFamily="34" charset="-122"/>
              </a:rPr>
              <a:t>让对象的创建与具体的使用客户无关。</a:t>
            </a:r>
            <a:endParaRPr lang="en-US" altLang="zh-CN" dirty="0">
              <a:solidFill>
                <a:srgbClr val="4F4F4F"/>
              </a:solidFill>
              <a:latin typeface="Microsoft YaHei" panose="020B0503020204020204" pitchFamily="34" charset="-122"/>
              <a:ea typeface="Microsoft YaHei" panose="020B0503020204020204" pitchFamily="34" charset="-122"/>
            </a:endParaRPr>
          </a:p>
          <a:p>
            <a:br>
              <a:rPr lang="zh-CN" altLang="en-US" dirty="0"/>
            </a:br>
            <a:r>
              <a:rPr lang="zh-CN" altLang="en-US" dirty="0">
                <a:solidFill>
                  <a:srgbClr val="FF0000"/>
                </a:solidFill>
                <a:latin typeface="Microsoft YaHei" panose="020B0503020204020204" pitchFamily="34" charset="-122"/>
                <a:ea typeface="Microsoft YaHei" panose="020B0503020204020204" pitchFamily="34" charset="-122"/>
              </a:rPr>
              <a:t>策略模式</a:t>
            </a:r>
            <a:r>
              <a:rPr lang="zh-CN" altLang="en-US" dirty="0">
                <a:solidFill>
                  <a:srgbClr val="4F4F4F"/>
                </a:solidFill>
                <a:latin typeface="Microsoft YaHei" panose="020B0503020204020204" pitchFamily="34" charset="-122"/>
                <a:ea typeface="Microsoft YaHei" panose="020B0503020204020204" pitchFamily="34" charset="-122"/>
              </a:rPr>
              <a:t>是对象行为型模式 ，它关注行为和算法的封装 。</a:t>
            </a:r>
            <a:endParaRPr lang="zh-CN" altLang="en-US" dirty="0"/>
          </a:p>
        </p:txBody>
      </p:sp>
      <p:sp>
        <p:nvSpPr>
          <p:cNvPr id="3" name="矩形 2">
            <a:extLst>
              <a:ext uri="{FF2B5EF4-FFF2-40B4-BE49-F238E27FC236}">
                <a16:creationId xmlns:a16="http://schemas.microsoft.com/office/drawing/2014/main" id="{3DF7E514-7322-4828-91D3-08F80F7E2ECB}"/>
              </a:ext>
            </a:extLst>
          </p:cNvPr>
          <p:cNvSpPr/>
          <p:nvPr/>
        </p:nvSpPr>
        <p:spPr>
          <a:xfrm>
            <a:off x="1210563" y="3492682"/>
            <a:ext cx="7418532" cy="1477328"/>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策略模式的做法：有几种方案供你选择旅行，完全有客户自行决定去构建旅行方案。</a:t>
            </a:r>
            <a:endParaRPr lang="en-US" altLang="zh-CN" dirty="0">
              <a:solidFill>
                <a:srgbClr val="4F4F4F"/>
              </a:solidFill>
              <a:latin typeface="Microsoft YaHei" panose="020B0503020204020204" pitchFamily="34" charset="-122"/>
              <a:ea typeface="Microsoft YaHei" panose="020B0503020204020204" pitchFamily="34" charset="-122"/>
            </a:endParaRPr>
          </a:p>
          <a:p>
            <a:endParaRPr lang="en-US" altLang="zh-CN" dirty="0">
              <a:solidFill>
                <a:srgbClr val="4F4F4F"/>
              </a:solidFill>
              <a:latin typeface="Microsoft YaHei" panose="020B0503020204020204" pitchFamily="34" charset="-122"/>
              <a:ea typeface="Microsoft YaHei" panose="020B0503020204020204" pitchFamily="34" charset="-122"/>
            </a:endParaRPr>
          </a:p>
          <a:p>
            <a:r>
              <a:rPr lang="zh-CN" altLang="en-US" dirty="0">
                <a:solidFill>
                  <a:srgbClr val="4F4F4F"/>
                </a:solidFill>
                <a:latin typeface="Microsoft YaHei" panose="020B0503020204020204" pitchFamily="34" charset="-122"/>
                <a:ea typeface="Microsoft YaHei" panose="020B0503020204020204" pitchFamily="34" charset="-122"/>
              </a:rPr>
              <a:t>工厂模式是你决定哪种旅行方案后，不用关注方案怎么给你创建，也就是说你告诉我方案的名称就可以了。</a:t>
            </a:r>
            <a:endParaRPr lang="zh-CN" altLang="en-US" dirty="0"/>
          </a:p>
        </p:txBody>
      </p:sp>
    </p:spTree>
    <p:custDataLst>
      <p:tags r:id="rId1"/>
    </p:custDataLst>
    <p:extLst>
      <p:ext uri="{BB962C8B-B14F-4D97-AF65-F5344CB8AC3E}">
        <p14:creationId xmlns:p14="http://schemas.microsoft.com/office/powerpoint/2010/main" val="236802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39239B-07EE-489B-95E6-B1DD833C0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052" y="1045017"/>
            <a:ext cx="7292598" cy="3125399"/>
          </a:xfrm>
          <a:prstGeom prst="rect">
            <a:avLst/>
          </a:prstGeom>
        </p:spPr>
      </p:pic>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6.5 </a:t>
            </a:r>
            <a:r>
              <a:rPr lang="zh-CN" altLang="en-US" sz="3600" b="1" dirty="0">
                <a:solidFill>
                  <a:srgbClr val="1353A2"/>
                </a:solidFill>
                <a:latin typeface="微软雅黑" charset="0"/>
                <a:ea typeface="微软雅黑" charset="0"/>
                <a:cs typeface="微软雅黑" charset="0"/>
                <a:sym typeface="宋体" charset="0"/>
              </a:rPr>
              <a:t>建造者模式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cxnSp>
        <p:nvCxnSpPr>
          <p:cNvPr id="8" name="直接连接符 7">
            <a:extLst>
              <a:ext uri="{FF2B5EF4-FFF2-40B4-BE49-F238E27FC236}">
                <a16:creationId xmlns:a16="http://schemas.microsoft.com/office/drawing/2014/main" id="{42755AFD-0B75-4020-9F92-C59CE98B6763}"/>
              </a:ext>
            </a:extLst>
          </p:cNvPr>
          <p:cNvCxnSpPr/>
          <p:nvPr/>
        </p:nvCxnSpPr>
        <p:spPr>
          <a:xfrm>
            <a:off x="807868" y="4059314"/>
            <a:ext cx="7180432" cy="0"/>
          </a:xfrm>
          <a:prstGeom prst="line">
            <a:avLst/>
          </a:prstGeom>
        </p:spPr>
        <p:style>
          <a:lnRef idx="3">
            <a:schemeClr val="dk1"/>
          </a:lnRef>
          <a:fillRef idx="0">
            <a:schemeClr val="dk1"/>
          </a:fillRef>
          <a:effectRef idx="2">
            <a:schemeClr val="dk1"/>
          </a:effectRef>
          <a:fontRef idx="minor">
            <a:schemeClr val="tx1"/>
          </a:fontRef>
        </p:style>
      </p:cxnSp>
      <p:sp>
        <p:nvSpPr>
          <p:cNvPr id="5" name="矩形 4">
            <a:extLst>
              <a:ext uri="{FF2B5EF4-FFF2-40B4-BE49-F238E27FC236}">
                <a16:creationId xmlns:a16="http://schemas.microsoft.com/office/drawing/2014/main" id="{AD00A46C-E734-40CE-8C47-95D42DF03D99}"/>
              </a:ext>
            </a:extLst>
          </p:cNvPr>
          <p:cNvSpPr/>
          <p:nvPr/>
        </p:nvSpPr>
        <p:spPr>
          <a:xfrm>
            <a:off x="462951" y="4230340"/>
            <a:ext cx="8069802" cy="1754326"/>
          </a:xfrm>
          <a:prstGeom prst="rect">
            <a:avLst/>
          </a:prstGeom>
        </p:spPr>
        <p:txBody>
          <a:bodyPr wrap="square">
            <a:spAutoFit/>
          </a:bodyPr>
          <a:lstStyle/>
          <a:p>
            <a:r>
              <a:rPr lang="en-US" altLang="zh-CN" dirty="0">
                <a:solidFill>
                  <a:srgbClr val="000066"/>
                </a:solidFill>
                <a:latin typeface="verdana" panose="020B0604030504040204" pitchFamily="34" charset="0"/>
              </a:rPr>
              <a:t>1. </a:t>
            </a:r>
            <a:r>
              <a:rPr lang="en-US" altLang="zh-CN" b="1" dirty="0">
                <a:solidFill>
                  <a:srgbClr val="000066"/>
                </a:solidFill>
                <a:latin typeface="verdana" panose="020B0604030504040204" pitchFamily="34" charset="0"/>
              </a:rPr>
              <a:t>builder</a:t>
            </a:r>
            <a:r>
              <a:rPr lang="zh-CN" altLang="en-US" dirty="0">
                <a:solidFill>
                  <a:srgbClr val="000066"/>
                </a:solidFill>
                <a:latin typeface="verdana" panose="020B0604030504040204" pitchFamily="34" charset="0"/>
              </a:rPr>
              <a:t>：给出一个抽象接口，以规范产品对象的各个组成成分的建造。</a:t>
            </a:r>
          </a:p>
          <a:p>
            <a:r>
              <a:rPr lang="en-US" altLang="zh-CN" dirty="0">
                <a:solidFill>
                  <a:srgbClr val="000066"/>
                </a:solidFill>
                <a:latin typeface="verdana" panose="020B0604030504040204" pitchFamily="34" charset="0"/>
              </a:rPr>
              <a:t>2. </a:t>
            </a:r>
            <a:r>
              <a:rPr lang="en-US" altLang="zh-CN" b="1" dirty="0" err="1">
                <a:solidFill>
                  <a:srgbClr val="000066"/>
                </a:solidFill>
                <a:latin typeface="verdana" panose="020B0604030504040204" pitchFamily="34" charset="0"/>
              </a:rPr>
              <a:t>ConcreteBuilder</a:t>
            </a:r>
            <a:r>
              <a:rPr lang="zh-CN" altLang="en-US" dirty="0">
                <a:solidFill>
                  <a:srgbClr val="000066"/>
                </a:solidFill>
                <a:latin typeface="verdana" panose="020B0604030504040204" pitchFamily="34" charset="0"/>
              </a:rPr>
              <a:t>：实现</a:t>
            </a:r>
            <a:r>
              <a:rPr lang="en-US" altLang="zh-CN" dirty="0">
                <a:solidFill>
                  <a:srgbClr val="000066"/>
                </a:solidFill>
                <a:latin typeface="verdana" panose="020B0604030504040204" pitchFamily="34" charset="0"/>
              </a:rPr>
              <a:t>Builder</a:t>
            </a:r>
            <a:r>
              <a:rPr lang="zh-CN" altLang="en-US" dirty="0">
                <a:solidFill>
                  <a:srgbClr val="000066"/>
                </a:solidFill>
                <a:latin typeface="verdana" panose="020B0604030504040204" pitchFamily="34" charset="0"/>
              </a:rPr>
              <a:t>接口，针对不同的商业逻辑，具体化复杂对象的各部分的创建。 在建造过程完成后，提供产品的实例。</a:t>
            </a:r>
          </a:p>
          <a:p>
            <a:r>
              <a:rPr lang="en-US" altLang="zh-CN" dirty="0">
                <a:solidFill>
                  <a:srgbClr val="000066"/>
                </a:solidFill>
                <a:latin typeface="verdana" panose="020B0604030504040204" pitchFamily="34" charset="0"/>
              </a:rPr>
              <a:t>3. </a:t>
            </a:r>
            <a:r>
              <a:rPr lang="en-US" altLang="zh-CN" b="1" dirty="0">
                <a:solidFill>
                  <a:srgbClr val="000066"/>
                </a:solidFill>
                <a:latin typeface="verdana" panose="020B0604030504040204" pitchFamily="34" charset="0"/>
              </a:rPr>
              <a:t>Director</a:t>
            </a:r>
            <a:r>
              <a:rPr lang="zh-CN" altLang="en-US" dirty="0">
                <a:solidFill>
                  <a:srgbClr val="000066"/>
                </a:solidFill>
                <a:latin typeface="verdana" panose="020B0604030504040204" pitchFamily="34" charset="0"/>
              </a:rPr>
              <a:t>：调用具体建造者来创建复杂对象的各个部分，在指导者中不涉及具体产品的信息，只负责保证对象各部分完整创建或按某种顺序创建。</a:t>
            </a:r>
          </a:p>
          <a:p>
            <a:r>
              <a:rPr lang="en-US" altLang="zh-CN" dirty="0">
                <a:solidFill>
                  <a:srgbClr val="000066"/>
                </a:solidFill>
                <a:latin typeface="verdana" panose="020B0604030504040204" pitchFamily="34" charset="0"/>
              </a:rPr>
              <a:t>4. </a:t>
            </a:r>
            <a:r>
              <a:rPr lang="en-US" altLang="zh-CN" b="1" dirty="0">
                <a:solidFill>
                  <a:srgbClr val="000066"/>
                </a:solidFill>
                <a:latin typeface="verdana" panose="020B0604030504040204" pitchFamily="34" charset="0"/>
              </a:rPr>
              <a:t>Product</a:t>
            </a:r>
            <a:r>
              <a:rPr lang="zh-CN" altLang="en-US" dirty="0">
                <a:solidFill>
                  <a:srgbClr val="000066"/>
                </a:solidFill>
                <a:latin typeface="verdana" panose="020B0604030504040204" pitchFamily="34" charset="0"/>
              </a:rPr>
              <a:t>：要创建的复杂对象。</a:t>
            </a:r>
            <a:endParaRPr lang="zh-CN" altLang="en-US" b="0" i="0" dirty="0">
              <a:solidFill>
                <a:srgbClr val="000066"/>
              </a:solidFill>
              <a:effectLst/>
              <a:latin typeface="verdana" panose="020B0604030504040204" pitchFamily="34" charset="0"/>
            </a:endParaRPr>
          </a:p>
        </p:txBody>
      </p:sp>
    </p:spTree>
    <p:custDataLst>
      <p:tags r:id="rId1"/>
    </p:custDataLst>
    <p:extLst>
      <p:ext uri="{BB962C8B-B14F-4D97-AF65-F5344CB8AC3E}">
        <p14:creationId xmlns:p14="http://schemas.microsoft.com/office/powerpoint/2010/main" val="1233818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61369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6.5 </a:t>
            </a:r>
            <a:r>
              <a:rPr lang="zh-CN" altLang="en-US" sz="3600" b="1" dirty="0">
                <a:solidFill>
                  <a:srgbClr val="1353A2"/>
                </a:solidFill>
                <a:latin typeface="微软雅黑" charset="0"/>
                <a:ea typeface="微软雅黑" charset="0"/>
                <a:cs typeface="微软雅黑" charset="0"/>
                <a:sym typeface="宋体" charset="0"/>
              </a:rPr>
              <a:t>建造者与工厂的模式区别</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7E9BF7FF-5A50-471D-9A98-F3EBAA744156}"/>
              </a:ext>
            </a:extLst>
          </p:cNvPr>
          <p:cNvSpPr/>
          <p:nvPr/>
        </p:nvSpPr>
        <p:spPr>
          <a:xfrm>
            <a:off x="1261608" y="2183404"/>
            <a:ext cx="7159841" cy="1200329"/>
          </a:xfrm>
          <a:prstGeom prst="rect">
            <a:avLst/>
          </a:prstGeom>
        </p:spPr>
        <p:txBody>
          <a:bodyPr wrap="square">
            <a:spAutoFit/>
          </a:bodyPr>
          <a:lstStyle/>
          <a:p>
            <a:r>
              <a:rPr lang="zh-CN" altLang="en-US" sz="2400" dirty="0">
                <a:solidFill>
                  <a:srgbClr val="000066"/>
                </a:solidFill>
                <a:latin typeface="verdana" panose="020B0604030504040204" pitchFamily="34" charset="0"/>
              </a:rPr>
              <a:t>虽然建造者模式和工厂模式非常相似，但建造者模式注重零部件的组装过程，而工厂方法模式更注重零部件的创建过程。</a:t>
            </a:r>
            <a:endParaRPr lang="zh-CN" altLang="en-US" sz="2400" dirty="0"/>
          </a:p>
        </p:txBody>
      </p:sp>
    </p:spTree>
    <p:custDataLst>
      <p:tags r:id="rId1"/>
    </p:custDataLst>
    <p:extLst>
      <p:ext uri="{BB962C8B-B14F-4D97-AF65-F5344CB8AC3E}">
        <p14:creationId xmlns:p14="http://schemas.microsoft.com/office/powerpoint/2010/main" val="698181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61369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6.5 </a:t>
            </a:r>
            <a:r>
              <a:rPr lang="zh-CN" altLang="en-US" sz="3600" b="1" dirty="0">
                <a:solidFill>
                  <a:srgbClr val="1353A2"/>
                </a:solidFill>
                <a:latin typeface="微软雅黑" charset="0"/>
                <a:ea typeface="微软雅黑" charset="0"/>
                <a:cs typeface="微软雅黑" charset="0"/>
                <a:sym typeface="宋体" charset="0"/>
              </a:rPr>
              <a:t>建造者模式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3" name="矩形 2">
            <a:extLst>
              <a:ext uri="{FF2B5EF4-FFF2-40B4-BE49-F238E27FC236}">
                <a16:creationId xmlns:a16="http://schemas.microsoft.com/office/drawing/2014/main" id="{2919A0D7-8807-4BB3-9982-D39BBD2E1ECA}"/>
              </a:ext>
            </a:extLst>
          </p:cNvPr>
          <p:cNvSpPr/>
          <p:nvPr/>
        </p:nvSpPr>
        <p:spPr>
          <a:xfrm>
            <a:off x="747058" y="1660361"/>
            <a:ext cx="7507942" cy="3046988"/>
          </a:xfrm>
          <a:prstGeom prst="rect">
            <a:avLst/>
          </a:prstGeom>
        </p:spPr>
        <p:txBody>
          <a:bodyPr wrap="square">
            <a:spAutoFit/>
          </a:bodyPr>
          <a:lstStyle/>
          <a:p>
            <a:r>
              <a:rPr lang="zh-CN" altLang="en-US" sz="2400" b="1" dirty="0">
                <a:solidFill>
                  <a:srgbClr val="008000"/>
                </a:solidFill>
                <a:latin typeface="verdana" panose="020B0604030504040204" pitchFamily="34" charset="0"/>
              </a:rPr>
              <a:t>使用建造模式的场合：</a:t>
            </a:r>
            <a:endParaRPr lang="en-US" altLang="zh-CN" sz="2400" b="1" dirty="0">
              <a:solidFill>
                <a:srgbClr val="008000"/>
              </a:solidFill>
              <a:latin typeface="verdana" panose="020B0604030504040204" pitchFamily="34" charset="0"/>
            </a:endParaRPr>
          </a:p>
          <a:p>
            <a:endParaRPr lang="zh-CN" altLang="en-US" sz="2400" dirty="0">
              <a:solidFill>
                <a:srgbClr val="000066"/>
              </a:solidFill>
              <a:latin typeface="verdana" panose="020B0604030504040204" pitchFamily="34" charset="0"/>
            </a:endParaRPr>
          </a:p>
          <a:p>
            <a:r>
              <a:rPr lang="en-US" altLang="zh-CN" sz="2400" dirty="0">
                <a:solidFill>
                  <a:srgbClr val="000066"/>
                </a:solidFill>
                <a:latin typeface="verdana" panose="020B0604030504040204" pitchFamily="34" charset="0"/>
              </a:rPr>
              <a:t>1.</a:t>
            </a:r>
            <a:r>
              <a:rPr lang="zh-CN" altLang="en-US" sz="2400" dirty="0">
                <a:solidFill>
                  <a:srgbClr val="000066"/>
                </a:solidFill>
                <a:latin typeface="verdana" panose="020B0604030504040204" pitchFamily="34" charset="0"/>
              </a:rPr>
              <a:t>创建一些复杂的对象时，这些对象的外部组成构件间的建造顺序是稳定的，但是对象的内部组成构件面临着复杂的变化。</a:t>
            </a:r>
            <a:endParaRPr lang="en-US" altLang="zh-CN" sz="2400" dirty="0">
              <a:solidFill>
                <a:srgbClr val="000066"/>
              </a:solidFill>
              <a:latin typeface="verdana" panose="020B0604030504040204" pitchFamily="34" charset="0"/>
            </a:endParaRPr>
          </a:p>
          <a:p>
            <a:endParaRPr lang="zh-CN" altLang="en-US" sz="2400" dirty="0">
              <a:solidFill>
                <a:srgbClr val="000066"/>
              </a:solidFill>
              <a:latin typeface="verdana" panose="020B0604030504040204" pitchFamily="34" charset="0"/>
            </a:endParaRPr>
          </a:p>
          <a:p>
            <a:r>
              <a:rPr lang="en-US" altLang="zh-CN" sz="2400" dirty="0">
                <a:solidFill>
                  <a:srgbClr val="000066"/>
                </a:solidFill>
                <a:latin typeface="verdana" panose="020B0604030504040204" pitchFamily="34" charset="0"/>
              </a:rPr>
              <a:t>2.</a:t>
            </a:r>
            <a:r>
              <a:rPr lang="zh-CN" altLang="en-US" sz="2400" dirty="0">
                <a:solidFill>
                  <a:srgbClr val="000066"/>
                </a:solidFill>
                <a:latin typeface="verdana" panose="020B0604030504040204" pitchFamily="34" charset="0"/>
              </a:rPr>
              <a:t>要创建的复杂对象的算法，独立于该对象的组成部分，也独立于组成部分的装配方法时。</a:t>
            </a:r>
            <a:endParaRPr lang="zh-CN" altLang="en-US" sz="2400" b="0" i="0" dirty="0">
              <a:solidFill>
                <a:srgbClr val="000066"/>
              </a:solidFill>
              <a:effectLst/>
              <a:latin typeface="verdana" panose="020B0604030504040204" pitchFamily="34" charset="0"/>
            </a:endParaRPr>
          </a:p>
        </p:txBody>
      </p:sp>
    </p:spTree>
    <p:custDataLst>
      <p:tags r:id="rId1"/>
    </p:custDataLst>
    <p:extLst>
      <p:ext uri="{BB962C8B-B14F-4D97-AF65-F5344CB8AC3E}">
        <p14:creationId xmlns:p14="http://schemas.microsoft.com/office/powerpoint/2010/main" val="3055178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61369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6.5 </a:t>
            </a:r>
            <a:r>
              <a:rPr lang="zh-CN" altLang="en-US" sz="3600" b="1" dirty="0">
                <a:solidFill>
                  <a:srgbClr val="1353A2"/>
                </a:solidFill>
                <a:latin typeface="微软雅黑" charset="0"/>
                <a:ea typeface="微软雅黑" charset="0"/>
                <a:cs typeface="微软雅黑" charset="0"/>
                <a:sym typeface="宋体" charset="0"/>
              </a:rPr>
              <a:t>建造者模式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3" name="矩形 2">
            <a:extLst>
              <a:ext uri="{FF2B5EF4-FFF2-40B4-BE49-F238E27FC236}">
                <a16:creationId xmlns:a16="http://schemas.microsoft.com/office/drawing/2014/main" id="{94746089-CE56-4084-BE65-42F9B7922862}"/>
              </a:ext>
            </a:extLst>
          </p:cNvPr>
          <p:cNvSpPr/>
          <p:nvPr/>
        </p:nvSpPr>
        <p:spPr>
          <a:xfrm>
            <a:off x="410939" y="1653401"/>
            <a:ext cx="8502242" cy="3046988"/>
          </a:xfrm>
          <a:prstGeom prst="rect">
            <a:avLst/>
          </a:prstGeom>
        </p:spPr>
        <p:txBody>
          <a:bodyPr wrap="square">
            <a:spAutoFit/>
          </a:bodyPr>
          <a:lstStyle/>
          <a:p>
            <a:r>
              <a:rPr lang="zh-CN" altLang="en-US" sz="2400" b="1" dirty="0">
                <a:solidFill>
                  <a:srgbClr val="008000"/>
                </a:solidFill>
                <a:latin typeface="verdana" panose="020B0604030504040204" pitchFamily="34" charset="0"/>
              </a:rPr>
              <a:t>使用建造者模式的好处：</a:t>
            </a:r>
            <a:endParaRPr lang="en-US" altLang="zh-CN" sz="2400" b="1" dirty="0">
              <a:solidFill>
                <a:srgbClr val="008000"/>
              </a:solidFill>
              <a:latin typeface="verdana" panose="020B0604030504040204" pitchFamily="34" charset="0"/>
            </a:endParaRPr>
          </a:p>
          <a:p>
            <a:endParaRPr lang="zh-CN" altLang="en-US" sz="2400" dirty="0">
              <a:solidFill>
                <a:srgbClr val="000066"/>
              </a:solidFill>
              <a:latin typeface="verdana" panose="020B0604030504040204" pitchFamily="34" charset="0"/>
            </a:endParaRPr>
          </a:p>
          <a:p>
            <a:r>
              <a:rPr lang="en-US" altLang="zh-CN" sz="2400" dirty="0">
                <a:solidFill>
                  <a:srgbClr val="000066"/>
                </a:solidFill>
                <a:latin typeface="verdana" panose="020B0604030504040204" pitchFamily="34" charset="0"/>
              </a:rPr>
              <a:t>1.</a:t>
            </a:r>
            <a:r>
              <a:rPr lang="zh-CN" altLang="en-US" sz="2400" dirty="0">
                <a:solidFill>
                  <a:srgbClr val="000066"/>
                </a:solidFill>
                <a:latin typeface="verdana" panose="020B0604030504040204" pitchFamily="34" charset="0"/>
              </a:rPr>
              <a:t>使用建造者模式可以使客户端不必知道产品内部组成的细节。</a:t>
            </a:r>
            <a:endParaRPr lang="en-US" altLang="zh-CN" sz="2400" dirty="0">
              <a:solidFill>
                <a:srgbClr val="000066"/>
              </a:solidFill>
              <a:latin typeface="verdana" panose="020B0604030504040204" pitchFamily="34" charset="0"/>
            </a:endParaRPr>
          </a:p>
          <a:p>
            <a:endParaRPr lang="zh-CN" altLang="en-US" sz="2400" dirty="0">
              <a:solidFill>
                <a:srgbClr val="000066"/>
              </a:solidFill>
              <a:latin typeface="verdana" panose="020B0604030504040204" pitchFamily="34" charset="0"/>
            </a:endParaRPr>
          </a:p>
          <a:p>
            <a:r>
              <a:rPr lang="en-US" altLang="zh-CN" sz="2400" dirty="0">
                <a:solidFill>
                  <a:srgbClr val="000066"/>
                </a:solidFill>
                <a:latin typeface="verdana" panose="020B0604030504040204" pitchFamily="34" charset="0"/>
              </a:rPr>
              <a:t>2.</a:t>
            </a:r>
            <a:r>
              <a:rPr lang="zh-CN" altLang="en-US" sz="2400" dirty="0">
                <a:solidFill>
                  <a:srgbClr val="000066"/>
                </a:solidFill>
                <a:latin typeface="verdana" panose="020B0604030504040204" pitchFamily="34" charset="0"/>
              </a:rPr>
              <a:t>具体的建造者类之间是相互独立的，对系统的扩展非常有利。</a:t>
            </a:r>
            <a:endParaRPr lang="en-US" altLang="zh-CN" sz="2400" dirty="0">
              <a:solidFill>
                <a:srgbClr val="000066"/>
              </a:solidFill>
              <a:latin typeface="verdana" panose="020B0604030504040204" pitchFamily="34" charset="0"/>
            </a:endParaRPr>
          </a:p>
          <a:p>
            <a:endParaRPr lang="zh-CN" altLang="en-US" sz="2400" dirty="0">
              <a:solidFill>
                <a:srgbClr val="000066"/>
              </a:solidFill>
              <a:latin typeface="verdana" panose="020B0604030504040204" pitchFamily="34" charset="0"/>
            </a:endParaRPr>
          </a:p>
          <a:p>
            <a:r>
              <a:rPr lang="en-US" altLang="zh-CN" sz="2400" dirty="0">
                <a:solidFill>
                  <a:srgbClr val="000066"/>
                </a:solidFill>
                <a:latin typeface="verdana" panose="020B0604030504040204" pitchFamily="34" charset="0"/>
              </a:rPr>
              <a:t>3.</a:t>
            </a:r>
            <a:r>
              <a:rPr lang="zh-CN" altLang="en-US" sz="2400" dirty="0">
                <a:solidFill>
                  <a:srgbClr val="000066"/>
                </a:solidFill>
                <a:latin typeface="verdana" panose="020B0604030504040204" pitchFamily="34" charset="0"/>
              </a:rPr>
              <a:t>由于具体的建造者是独立的，因此可以对建造过程逐步细化，而不对其他的模块产生任何影响。</a:t>
            </a:r>
            <a:endParaRPr lang="zh-CN" altLang="en-US" sz="2400" b="0" i="0" dirty="0">
              <a:solidFill>
                <a:srgbClr val="000066"/>
              </a:solidFill>
              <a:effectLst/>
              <a:latin typeface="verdana" panose="020B0604030504040204" pitchFamily="34" charset="0"/>
            </a:endParaRPr>
          </a:p>
        </p:txBody>
      </p:sp>
    </p:spTree>
    <p:custDataLst>
      <p:tags r:id="rId1"/>
    </p:custDataLst>
    <p:extLst>
      <p:ext uri="{BB962C8B-B14F-4D97-AF65-F5344CB8AC3E}">
        <p14:creationId xmlns:p14="http://schemas.microsoft.com/office/powerpoint/2010/main" val="1795152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61369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6.6 </a:t>
            </a:r>
            <a:r>
              <a:rPr lang="zh-CN" altLang="en-US" sz="3600" b="1" dirty="0">
                <a:solidFill>
                  <a:srgbClr val="1353A2"/>
                </a:solidFill>
                <a:latin typeface="微软雅黑" charset="0"/>
                <a:ea typeface="微软雅黑" charset="0"/>
                <a:cs typeface="微软雅黑" charset="0"/>
                <a:sym typeface="宋体" charset="0"/>
              </a:rPr>
              <a:t>享元模式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3" name="矩形 2">
            <a:extLst>
              <a:ext uri="{FF2B5EF4-FFF2-40B4-BE49-F238E27FC236}">
                <a16:creationId xmlns:a16="http://schemas.microsoft.com/office/drawing/2014/main" id="{94746089-CE56-4084-BE65-42F9B7922862}"/>
              </a:ext>
            </a:extLst>
          </p:cNvPr>
          <p:cNvSpPr/>
          <p:nvPr/>
        </p:nvSpPr>
        <p:spPr>
          <a:xfrm>
            <a:off x="478043" y="1449215"/>
            <a:ext cx="8502242" cy="4524315"/>
          </a:xfrm>
          <a:prstGeom prst="rect">
            <a:avLst/>
          </a:prstGeom>
        </p:spPr>
        <p:txBody>
          <a:bodyPr wrap="square">
            <a:spAutoFit/>
          </a:bodyPr>
          <a:lstStyle/>
          <a:p>
            <a:r>
              <a:rPr lang="zh-CN" altLang="en-US" sz="2400" b="1" dirty="0">
                <a:solidFill>
                  <a:srgbClr val="008000"/>
                </a:solidFill>
                <a:latin typeface="verdana" panose="020B0604030504040204" pitchFamily="34" charset="0"/>
              </a:rPr>
              <a:t>享元模式（</a:t>
            </a:r>
            <a:r>
              <a:rPr lang="en-US" altLang="zh-CN" i="1" dirty="0">
                <a:solidFill>
                  <a:srgbClr val="FF0000"/>
                </a:solidFill>
              </a:rPr>
              <a:t>Flyweight Pattern</a:t>
            </a:r>
            <a:r>
              <a:rPr lang="zh-CN" altLang="en-US" sz="2400" b="1" dirty="0">
                <a:solidFill>
                  <a:srgbClr val="008000"/>
                </a:solidFill>
                <a:latin typeface="verdana" panose="020B0604030504040204" pitchFamily="34" charset="0"/>
              </a:rPr>
              <a:t>）</a:t>
            </a:r>
            <a:r>
              <a:rPr lang="zh-CN" altLang="en-US" dirty="0"/>
              <a:t>：</a:t>
            </a:r>
            <a:r>
              <a:rPr lang="zh-CN" altLang="en-US" sz="2400" dirty="0"/>
              <a:t>采用一个共享来避免大量拥有相同内容对象的开销。这种开销中最常见、直观的就是内存的损耗。享元模式以共享的方式高效的支持大量的细粒度对象。</a:t>
            </a:r>
            <a:endParaRPr lang="en-US" altLang="zh-CN" sz="2400" dirty="0"/>
          </a:p>
          <a:p>
            <a:r>
              <a:rPr lang="zh-CN" altLang="en-US" sz="2400" dirty="0"/>
              <a:t>内蕴状态：存储在享元内部，不会随环境的改变而有所不同。</a:t>
            </a:r>
            <a:endParaRPr lang="en-US" altLang="zh-CN" sz="2400" dirty="0"/>
          </a:p>
          <a:p>
            <a:r>
              <a:rPr lang="zh-CN" altLang="en-US" sz="2400" dirty="0"/>
              <a:t>外蕴状态：是不可以共享的，它随环境的改变而改变的，因此外蕴状态是由客户端来保持。</a:t>
            </a:r>
          </a:p>
          <a:p>
            <a:endParaRPr lang="zh-CN" altLang="en-US" sz="2400" dirty="0">
              <a:solidFill>
                <a:srgbClr val="000066"/>
              </a:solidFill>
              <a:latin typeface="verdana" panose="020B0604030504040204" pitchFamily="34" charset="0"/>
            </a:endParaRPr>
          </a:p>
          <a:p>
            <a:r>
              <a:rPr lang="zh-CN" altLang="en-US" sz="2400" dirty="0">
                <a:solidFill>
                  <a:srgbClr val="000066"/>
                </a:solidFill>
                <a:latin typeface="verdana" panose="020B0604030504040204" pitchFamily="34" charset="0"/>
              </a:rPr>
              <a:t>实例</a:t>
            </a:r>
            <a:r>
              <a:rPr lang="en-US" altLang="zh-CN" sz="2400" dirty="0">
                <a:solidFill>
                  <a:srgbClr val="000066"/>
                </a:solidFill>
                <a:latin typeface="verdana" panose="020B0604030504040204" pitchFamily="34" charset="0"/>
              </a:rPr>
              <a:t>1</a:t>
            </a:r>
            <a:r>
              <a:rPr lang="zh-CN" altLang="en-US" sz="2400" dirty="0">
                <a:solidFill>
                  <a:srgbClr val="000066"/>
                </a:solidFill>
                <a:latin typeface="verdana" panose="020B0604030504040204" pitchFamily="34" charset="0"/>
              </a:rPr>
              <a:t>：创建了</a:t>
            </a:r>
            <a:r>
              <a:rPr lang="en-US" altLang="zh-CN" sz="2400" dirty="0">
                <a:solidFill>
                  <a:srgbClr val="000066"/>
                </a:solidFill>
                <a:latin typeface="verdana" panose="020B0604030504040204" pitchFamily="34" charset="0"/>
              </a:rPr>
              <a:t>20</a:t>
            </a:r>
            <a:r>
              <a:rPr lang="zh-CN" altLang="en-US" sz="2400" dirty="0">
                <a:solidFill>
                  <a:srgbClr val="000066"/>
                </a:solidFill>
                <a:latin typeface="verdana" panose="020B0604030504040204" pitchFamily="34" charset="0"/>
              </a:rPr>
              <a:t>个不同效果的圆，但相同颜色的圆只需要创建一次便可，相同颜色的只需要引用原有对象，改变其坐标值便可。此种模式下，同一颜色的圆虽然位置不同，但其地址都是同一个，所以说此模式适用于结果注重单一结果的情况。</a:t>
            </a:r>
          </a:p>
          <a:p>
            <a:endParaRPr lang="zh-CN" altLang="en-US" sz="2400" dirty="0">
              <a:solidFill>
                <a:srgbClr val="000066"/>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1110022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61369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6.6 </a:t>
            </a:r>
            <a:r>
              <a:rPr lang="zh-CN" altLang="en-US" sz="3600" b="1" dirty="0">
                <a:solidFill>
                  <a:srgbClr val="1353A2"/>
                </a:solidFill>
                <a:latin typeface="微软雅黑" charset="0"/>
                <a:ea typeface="微软雅黑" charset="0"/>
                <a:cs typeface="微软雅黑" charset="0"/>
                <a:sym typeface="宋体" charset="0"/>
              </a:rPr>
              <a:t>享元模式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4" name="图片 3">
            <a:extLst>
              <a:ext uri="{FF2B5EF4-FFF2-40B4-BE49-F238E27FC236}">
                <a16:creationId xmlns:a16="http://schemas.microsoft.com/office/drawing/2014/main" id="{AFE8597C-E39F-4E61-B34D-C2DF2CBCF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383" y="1192335"/>
            <a:ext cx="6615621" cy="5385641"/>
          </a:xfrm>
          <a:prstGeom prst="rect">
            <a:avLst/>
          </a:prstGeom>
        </p:spPr>
      </p:pic>
    </p:spTree>
    <p:custDataLst>
      <p:tags r:id="rId1"/>
    </p:custDataLst>
    <p:extLst>
      <p:ext uri="{BB962C8B-B14F-4D97-AF65-F5344CB8AC3E}">
        <p14:creationId xmlns:p14="http://schemas.microsoft.com/office/powerpoint/2010/main" val="2534076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61369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6.6 </a:t>
            </a:r>
            <a:r>
              <a:rPr lang="zh-CN" altLang="en-US" sz="3600" b="1" dirty="0">
                <a:solidFill>
                  <a:srgbClr val="1353A2"/>
                </a:solidFill>
                <a:latin typeface="微软雅黑" charset="0"/>
                <a:ea typeface="微软雅黑" charset="0"/>
                <a:cs typeface="微软雅黑" charset="0"/>
                <a:sym typeface="宋体" charset="0"/>
              </a:rPr>
              <a:t>享元模式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5" name="矩形 4">
            <a:extLst>
              <a:ext uri="{FF2B5EF4-FFF2-40B4-BE49-F238E27FC236}">
                <a16:creationId xmlns:a16="http://schemas.microsoft.com/office/drawing/2014/main" id="{597C7930-8845-42FB-917F-93AEC2D23AE0}"/>
              </a:ext>
            </a:extLst>
          </p:cNvPr>
          <p:cNvSpPr/>
          <p:nvPr/>
        </p:nvSpPr>
        <p:spPr>
          <a:xfrm>
            <a:off x="625459" y="2188276"/>
            <a:ext cx="8207407" cy="2431435"/>
          </a:xfrm>
          <a:prstGeom prst="rect">
            <a:avLst/>
          </a:prstGeom>
        </p:spPr>
        <p:txBody>
          <a:bodyPr wrap="square">
            <a:spAutoFit/>
          </a:bodyPr>
          <a:lstStyle/>
          <a:p>
            <a:pPr latinLnBrk="1"/>
            <a:r>
              <a:rPr lang="zh-CN" altLang="en-US" b="1" dirty="0">
                <a:solidFill>
                  <a:schemeClr val="accent6"/>
                </a:solidFill>
                <a:latin typeface="Helvetica Neue"/>
              </a:rPr>
              <a:t>何时使用：</a:t>
            </a:r>
            <a:r>
              <a:rPr lang="zh-CN" altLang="en-US" dirty="0">
                <a:solidFill>
                  <a:schemeClr val="accent6"/>
                </a:solidFill>
                <a:latin typeface="Helvetica Neue"/>
              </a:rPr>
              <a:t> </a:t>
            </a:r>
            <a:endParaRPr lang="en-US" altLang="zh-CN" dirty="0">
              <a:solidFill>
                <a:schemeClr val="accent6"/>
              </a:solidFill>
              <a:latin typeface="Helvetica Neue"/>
            </a:endParaRPr>
          </a:p>
          <a:p>
            <a:pPr latinLnBrk="1"/>
            <a:r>
              <a:rPr lang="en-US" altLang="zh-CN" dirty="0">
                <a:solidFill>
                  <a:srgbClr val="333333"/>
                </a:solidFill>
                <a:latin typeface="Helvetica Neue"/>
              </a:rPr>
              <a:t>1</a:t>
            </a:r>
            <a:r>
              <a:rPr lang="zh-CN" altLang="en-US" dirty="0">
                <a:solidFill>
                  <a:srgbClr val="333333"/>
                </a:solidFill>
                <a:latin typeface="Helvetica Neue"/>
              </a:rPr>
              <a:t>、系统中有大量对象。 </a:t>
            </a:r>
            <a:endParaRPr lang="en-US" altLang="zh-CN" dirty="0">
              <a:solidFill>
                <a:srgbClr val="333333"/>
              </a:solidFill>
              <a:latin typeface="Helvetica Neue"/>
            </a:endParaRPr>
          </a:p>
          <a:p>
            <a:pPr latinLnBrk="1"/>
            <a:r>
              <a:rPr lang="en-US" altLang="zh-CN" dirty="0">
                <a:solidFill>
                  <a:srgbClr val="333333"/>
                </a:solidFill>
                <a:latin typeface="Helvetica Neue"/>
              </a:rPr>
              <a:t>2</a:t>
            </a:r>
            <a:r>
              <a:rPr lang="zh-CN" altLang="en-US" dirty="0">
                <a:solidFill>
                  <a:srgbClr val="333333"/>
                </a:solidFill>
                <a:latin typeface="Helvetica Neue"/>
              </a:rPr>
              <a:t>、这些对象消耗大量内存。 </a:t>
            </a:r>
            <a:endParaRPr lang="en-US" altLang="zh-CN" dirty="0">
              <a:solidFill>
                <a:srgbClr val="333333"/>
              </a:solidFill>
              <a:latin typeface="Helvetica Neue"/>
            </a:endParaRPr>
          </a:p>
          <a:p>
            <a:pPr latinLnBrk="1"/>
            <a:r>
              <a:rPr lang="en-US" altLang="zh-CN" dirty="0">
                <a:solidFill>
                  <a:srgbClr val="333333"/>
                </a:solidFill>
                <a:latin typeface="Helvetica Neue"/>
              </a:rPr>
              <a:t>3</a:t>
            </a:r>
            <a:r>
              <a:rPr lang="zh-CN" altLang="en-US" dirty="0">
                <a:solidFill>
                  <a:srgbClr val="333333"/>
                </a:solidFill>
                <a:latin typeface="Helvetica Neue"/>
              </a:rPr>
              <a:t>、这些对象可以按照内蕴状态分为很多组，当把外蕴对象从对象中剔除出来时，   </a:t>
            </a:r>
            <a:endParaRPr lang="en-US" altLang="zh-CN" dirty="0">
              <a:solidFill>
                <a:srgbClr val="333333"/>
              </a:solidFill>
              <a:latin typeface="Helvetica Neue"/>
            </a:endParaRPr>
          </a:p>
          <a:p>
            <a:pPr latinLnBrk="1"/>
            <a:r>
              <a:rPr lang="en-US" altLang="zh-CN" dirty="0">
                <a:solidFill>
                  <a:srgbClr val="333333"/>
                </a:solidFill>
                <a:latin typeface="Helvetica Neue"/>
              </a:rPr>
              <a:t>      </a:t>
            </a:r>
            <a:r>
              <a:rPr lang="zh-CN" altLang="en-US" dirty="0">
                <a:solidFill>
                  <a:srgbClr val="333333"/>
                </a:solidFill>
                <a:latin typeface="Helvetica Neue"/>
              </a:rPr>
              <a:t>每一组对象都可以用一个对象来代替。 </a:t>
            </a:r>
            <a:endParaRPr lang="en-US" altLang="zh-CN" dirty="0">
              <a:solidFill>
                <a:srgbClr val="333333"/>
              </a:solidFill>
              <a:latin typeface="Helvetica Neue"/>
            </a:endParaRPr>
          </a:p>
          <a:p>
            <a:pPr latinLnBrk="1"/>
            <a:endParaRPr lang="zh-CN" altLang="en-US" sz="800" dirty="0">
              <a:solidFill>
                <a:srgbClr val="333333"/>
              </a:solidFill>
              <a:latin typeface="Helvetica Neue"/>
            </a:endParaRPr>
          </a:p>
          <a:p>
            <a:pPr latinLnBrk="1"/>
            <a:r>
              <a:rPr lang="zh-CN" altLang="en-US" b="1" dirty="0">
                <a:solidFill>
                  <a:schemeClr val="accent6"/>
                </a:solidFill>
                <a:latin typeface="Helvetica Neue"/>
              </a:rPr>
              <a:t>如何解决：</a:t>
            </a:r>
            <a:r>
              <a:rPr lang="zh-CN" altLang="en-US" dirty="0">
                <a:solidFill>
                  <a:srgbClr val="333333"/>
                </a:solidFill>
                <a:latin typeface="Helvetica Neue"/>
              </a:rPr>
              <a:t>用唯一标识码判断，如果在内存中有，则返回这个唯一标识码所标识的对象。</a:t>
            </a:r>
          </a:p>
          <a:p>
            <a:pPr latinLnBrk="1"/>
            <a:r>
              <a:rPr lang="zh-CN" altLang="en-US" b="1" dirty="0">
                <a:solidFill>
                  <a:schemeClr val="accent6"/>
                </a:solidFill>
                <a:latin typeface="Helvetica Neue"/>
              </a:rPr>
              <a:t>关键代码：</a:t>
            </a:r>
            <a:r>
              <a:rPr lang="zh-CN" altLang="en-US" dirty="0">
                <a:solidFill>
                  <a:srgbClr val="333333"/>
                </a:solidFill>
                <a:latin typeface="Helvetica Neue"/>
              </a:rPr>
              <a:t>用 </a:t>
            </a:r>
            <a:r>
              <a:rPr lang="en-US" altLang="zh-CN" dirty="0">
                <a:solidFill>
                  <a:srgbClr val="333333"/>
                </a:solidFill>
                <a:latin typeface="Helvetica Neue"/>
              </a:rPr>
              <a:t>HashMap </a:t>
            </a:r>
            <a:r>
              <a:rPr lang="zh-CN" altLang="en-US" dirty="0">
                <a:solidFill>
                  <a:srgbClr val="333333"/>
                </a:solidFill>
                <a:latin typeface="Helvetica Neue"/>
              </a:rPr>
              <a:t>存储这些对象。</a:t>
            </a:r>
            <a:endParaRPr lang="zh-CN" altLang="en-US" b="0" i="0" dirty="0">
              <a:solidFill>
                <a:srgbClr val="333333"/>
              </a:solidFill>
              <a:effectLst/>
              <a:latin typeface="Helvetica Neue"/>
            </a:endParaRPr>
          </a:p>
        </p:txBody>
      </p:sp>
      <p:sp>
        <p:nvSpPr>
          <p:cNvPr id="6" name="矩形 5">
            <a:extLst>
              <a:ext uri="{FF2B5EF4-FFF2-40B4-BE49-F238E27FC236}">
                <a16:creationId xmlns:a16="http://schemas.microsoft.com/office/drawing/2014/main" id="{1BDB6EDA-0129-4710-8970-A63793021B73}"/>
              </a:ext>
            </a:extLst>
          </p:cNvPr>
          <p:cNvSpPr/>
          <p:nvPr/>
        </p:nvSpPr>
        <p:spPr>
          <a:xfrm>
            <a:off x="625460" y="1674674"/>
            <a:ext cx="7362840" cy="369332"/>
          </a:xfrm>
          <a:prstGeom prst="rect">
            <a:avLst/>
          </a:prstGeom>
        </p:spPr>
        <p:txBody>
          <a:bodyPr wrap="square">
            <a:spAutoFit/>
          </a:bodyPr>
          <a:lstStyle/>
          <a:p>
            <a:r>
              <a:rPr lang="zh-CN" altLang="en-US" b="1" dirty="0">
                <a:solidFill>
                  <a:schemeClr val="accent6"/>
                </a:solidFill>
                <a:latin typeface="Helvetica Neue"/>
              </a:rPr>
              <a:t>使用场景：</a:t>
            </a:r>
            <a:r>
              <a:rPr lang="zh-CN" altLang="en-US" dirty="0">
                <a:solidFill>
                  <a:srgbClr val="333333"/>
                </a:solidFill>
                <a:latin typeface="Helvetica Neue"/>
              </a:rPr>
              <a:t> </a:t>
            </a:r>
            <a:r>
              <a:rPr lang="en-US" altLang="zh-CN" dirty="0">
                <a:solidFill>
                  <a:srgbClr val="333333"/>
                </a:solidFill>
                <a:latin typeface="Helvetica Neue"/>
              </a:rPr>
              <a:t>1</a:t>
            </a:r>
            <a:r>
              <a:rPr lang="zh-CN" altLang="en-US" dirty="0">
                <a:solidFill>
                  <a:srgbClr val="333333"/>
                </a:solidFill>
                <a:latin typeface="Helvetica Neue"/>
              </a:rPr>
              <a:t>、系统有大量相似对象。 </a:t>
            </a:r>
            <a:r>
              <a:rPr lang="en-US" altLang="zh-CN" dirty="0">
                <a:solidFill>
                  <a:srgbClr val="333333"/>
                </a:solidFill>
                <a:latin typeface="Helvetica Neue"/>
              </a:rPr>
              <a:t>2</a:t>
            </a:r>
            <a:r>
              <a:rPr lang="zh-CN" altLang="en-US" dirty="0">
                <a:solidFill>
                  <a:srgbClr val="333333"/>
                </a:solidFill>
                <a:latin typeface="Helvetica Neue"/>
              </a:rPr>
              <a:t>、需要缓冲池的场景。</a:t>
            </a:r>
            <a:endParaRPr lang="zh-CN" altLang="en-US" dirty="0"/>
          </a:p>
        </p:txBody>
      </p:sp>
      <p:sp>
        <p:nvSpPr>
          <p:cNvPr id="7" name="矩形 6">
            <a:extLst>
              <a:ext uri="{FF2B5EF4-FFF2-40B4-BE49-F238E27FC236}">
                <a16:creationId xmlns:a16="http://schemas.microsoft.com/office/drawing/2014/main" id="{3A5E050E-BB92-4DE7-B691-1F83169460FA}"/>
              </a:ext>
            </a:extLst>
          </p:cNvPr>
          <p:cNvSpPr/>
          <p:nvPr/>
        </p:nvSpPr>
        <p:spPr>
          <a:xfrm>
            <a:off x="625459" y="4813994"/>
            <a:ext cx="8207407" cy="369332"/>
          </a:xfrm>
          <a:prstGeom prst="rect">
            <a:avLst/>
          </a:prstGeom>
        </p:spPr>
        <p:txBody>
          <a:bodyPr wrap="square">
            <a:spAutoFit/>
          </a:bodyPr>
          <a:lstStyle/>
          <a:p>
            <a:r>
              <a:rPr lang="zh-CN" altLang="en-US" b="1" dirty="0">
                <a:solidFill>
                  <a:srgbClr val="FF0000"/>
                </a:solidFill>
                <a:latin typeface="Helvetica Neue"/>
              </a:rPr>
              <a:t>注意事项：</a:t>
            </a:r>
            <a:r>
              <a:rPr lang="zh-CN" altLang="en-US" dirty="0">
                <a:solidFill>
                  <a:srgbClr val="333333"/>
                </a:solidFill>
                <a:latin typeface="Helvetica Neue"/>
              </a:rPr>
              <a:t>这些类必须有一个工厂对象加以控制。</a:t>
            </a:r>
            <a:endParaRPr lang="zh-CN" altLang="en-US" dirty="0"/>
          </a:p>
        </p:txBody>
      </p:sp>
    </p:spTree>
    <p:custDataLst>
      <p:tags r:id="rId1"/>
    </p:custDataLst>
    <p:extLst>
      <p:ext uri="{BB962C8B-B14F-4D97-AF65-F5344CB8AC3E}">
        <p14:creationId xmlns:p14="http://schemas.microsoft.com/office/powerpoint/2010/main" val="787060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613694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6.6 </a:t>
            </a:r>
            <a:r>
              <a:rPr lang="zh-CN" altLang="en-US" sz="3600" b="1" dirty="0">
                <a:solidFill>
                  <a:srgbClr val="1353A2"/>
                </a:solidFill>
                <a:latin typeface="微软雅黑" charset="0"/>
                <a:ea typeface="微软雅黑" charset="0"/>
                <a:cs typeface="微软雅黑" charset="0"/>
                <a:sym typeface="宋体" charset="0"/>
              </a:rPr>
              <a:t>享元模式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6" name="矩形 5">
            <a:extLst>
              <a:ext uri="{FF2B5EF4-FFF2-40B4-BE49-F238E27FC236}">
                <a16:creationId xmlns:a16="http://schemas.microsoft.com/office/drawing/2014/main" id="{1BDB6EDA-0129-4710-8970-A63793021B73}"/>
              </a:ext>
            </a:extLst>
          </p:cNvPr>
          <p:cNvSpPr/>
          <p:nvPr/>
        </p:nvSpPr>
        <p:spPr>
          <a:xfrm>
            <a:off x="625460" y="1674674"/>
            <a:ext cx="7362840" cy="3416320"/>
          </a:xfrm>
          <a:prstGeom prst="rect">
            <a:avLst/>
          </a:prstGeom>
        </p:spPr>
        <p:txBody>
          <a:bodyPr wrap="square">
            <a:spAutoFit/>
          </a:bodyPr>
          <a:lstStyle/>
          <a:p>
            <a:pPr latinLnBrk="1"/>
            <a:r>
              <a:rPr lang="zh-CN" altLang="en-US" sz="2400" b="1" dirty="0">
                <a:solidFill>
                  <a:schemeClr val="accent6"/>
                </a:solidFill>
              </a:rPr>
              <a:t>优点：</a:t>
            </a:r>
            <a:r>
              <a:rPr lang="zh-CN" altLang="en-US" sz="2400" dirty="0"/>
              <a:t>大大减少对象的创建，降低系统的内存，使效率提高。</a:t>
            </a:r>
            <a:endParaRPr lang="en-US" altLang="zh-CN" sz="2400" dirty="0"/>
          </a:p>
          <a:p>
            <a:pPr latinLnBrk="1"/>
            <a:endParaRPr lang="zh-CN" altLang="en-US" sz="2400" dirty="0"/>
          </a:p>
          <a:p>
            <a:pPr latinLnBrk="1"/>
            <a:r>
              <a:rPr lang="zh-CN" altLang="en-US" sz="2400" b="1" dirty="0">
                <a:solidFill>
                  <a:schemeClr val="accent6"/>
                </a:solidFill>
              </a:rPr>
              <a:t>缺点：</a:t>
            </a:r>
            <a:r>
              <a:rPr lang="zh-CN" altLang="en-US" sz="2400" dirty="0"/>
              <a:t>提高了系统的复杂度，需要分离出外部状态和内部状态，而且外部状态具有固有化的性质，不应该随着内部状态的变化而变化，否则会造成系统的混乱。</a:t>
            </a:r>
            <a:endParaRPr lang="en-US" altLang="zh-CN" sz="2400" dirty="0"/>
          </a:p>
          <a:p>
            <a:pPr latinLnBrk="1"/>
            <a:endParaRPr lang="en-US" altLang="zh-CN" sz="2400" dirty="0"/>
          </a:p>
          <a:p>
            <a:pPr latinLnBrk="1"/>
            <a:r>
              <a:rPr lang="zh-CN" altLang="en-US" sz="2400" dirty="0"/>
              <a:t>提问：一个大型战争游戏中，哪些地方需要用到此模式？</a:t>
            </a:r>
          </a:p>
        </p:txBody>
      </p:sp>
    </p:spTree>
    <p:custDataLst>
      <p:tags r:id="rId1"/>
    </p:custDataLst>
    <p:extLst>
      <p:ext uri="{BB962C8B-B14F-4D97-AF65-F5344CB8AC3E}">
        <p14:creationId xmlns:p14="http://schemas.microsoft.com/office/powerpoint/2010/main" val="1018889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6.7 </a:t>
            </a:r>
            <a:r>
              <a:rPr lang="zh-CN" altLang="en-US" sz="3600" b="1" dirty="0">
                <a:solidFill>
                  <a:srgbClr val="1353A2"/>
                </a:solidFill>
                <a:latin typeface="微软雅黑" charset="0"/>
                <a:ea typeface="微软雅黑" charset="0"/>
                <a:cs typeface="微软雅黑" charset="0"/>
                <a:sym typeface="宋体" charset="0"/>
              </a:rPr>
              <a:t>外观模式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3" name="图片 2">
            <a:extLst>
              <a:ext uri="{FF2B5EF4-FFF2-40B4-BE49-F238E27FC236}">
                <a16:creationId xmlns:a16="http://schemas.microsoft.com/office/drawing/2014/main" id="{E0007075-21CF-4916-A7B4-4F7BD492ABA3}"/>
              </a:ext>
            </a:extLst>
          </p:cNvPr>
          <p:cNvPicPr>
            <a:picLocks noChangeAspect="1"/>
          </p:cNvPicPr>
          <p:nvPr/>
        </p:nvPicPr>
        <p:blipFill rotWithShape="1">
          <a:blip r:embed="rId4">
            <a:extLst>
              <a:ext uri="{28A0092B-C50C-407E-A947-70E740481C1C}">
                <a14:useLocalDpi xmlns:a14="http://schemas.microsoft.com/office/drawing/2010/main" val="0"/>
              </a:ext>
            </a:extLst>
          </a:blip>
          <a:srcRect t="-13559" r="57573" b="13559"/>
          <a:stretch/>
        </p:blipFill>
        <p:spPr>
          <a:xfrm>
            <a:off x="0" y="1685615"/>
            <a:ext cx="3879542" cy="4452105"/>
          </a:xfrm>
          <a:prstGeom prst="rect">
            <a:avLst/>
          </a:prstGeom>
        </p:spPr>
      </p:pic>
      <p:sp>
        <p:nvSpPr>
          <p:cNvPr id="5" name="矩形 4">
            <a:extLst>
              <a:ext uri="{FF2B5EF4-FFF2-40B4-BE49-F238E27FC236}">
                <a16:creationId xmlns:a16="http://schemas.microsoft.com/office/drawing/2014/main" id="{6065D0D4-2D6C-40E9-A353-B642C415B933}"/>
              </a:ext>
            </a:extLst>
          </p:cNvPr>
          <p:cNvSpPr/>
          <p:nvPr/>
        </p:nvSpPr>
        <p:spPr>
          <a:xfrm>
            <a:off x="4980436" y="1606624"/>
            <a:ext cx="3881763" cy="369332"/>
          </a:xfrm>
          <a:prstGeom prst="rect">
            <a:avLst/>
          </a:prstGeom>
        </p:spPr>
        <p:txBody>
          <a:bodyPr wrap="square">
            <a:spAutoFit/>
          </a:bodyPr>
          <a:lstStyle/>
          <a:p>
            <a:r>
              <a:rPr lang="zh-CN" altLang="en-US" dirty="0"/>
              <a:t>外观类充当了软件系统中的“服务员”</a:t>
            </a:r>
          </a:p>
        </p:txBody>
      </p:sp>
      <p:sp>
        <p:nvSpPr>
          <p:cNvPr id="7" name="矩形 6">
            <a:extLst>
              <a:ext uri="{FF2B5EF4-FFF2-40B4-BE49-F238E27FC236}">
                <a16:creationId xmlns:a16="http://schemas.microsoft.com/office/drawing/2014/main" id="{7E9446F0-3A14-4F7C-B536-2208EAC061E4}"/>
              </a:ext>
            </a:extLst>
          </p:cNvPr>
          <p:cNvSpPr/>
          <p:nvPr/>
        </p:nvSpPr>
        <p:spPr>
          <a:xfrm>
            <a:off x="329854" y="1563469"/>
            <a:ext cx="4572000" cy="646331"/>
          </a:xfrm>
          <a:prstGeom prst="rect">
            <a:avLst/>
          </a:prstGeom>
        </p:spPr>
        <p:txBody>
          <a:bodyPr>
            <a:spAutoFit/>
          </a:bodyPr>
          <a:lstStyle/>
          <a:p>
            <a:r>
              <a:rPr lang="zh-CN" altLang="en-US" dirty="0"/>
              <a:t>个客户类需要和多个子系统之间进行复杂的交互，系统的</a:t>
            </a:r>
            <a:r>
              <a:rPr lang="zh-CN" altLang="en-US" dirty="0">
                <a:solidFill>
                  <a:srgbClr val="FF0000"/>
                </a:solidFill>
              </a:rPr>
              <a:t>耦合度</a:t>
            </a:r>
            <a:r>
              <a:rPr lang="zh-CN" altLang="en-US" dirty="0"/>
              <a:t>将很</a:t>
            </a:r>
            <a:r>
              <a:rPr lang="zh-CN" altLang="en-US" dirty="0">
                <a:solidFill>
                  <a:srgbClr val="FF0000"/>
                </a:solidFill>
              </a:rPr>
              <a:t>大</a:t>
            </a:r>
          </a:p>
        </p:txBody>
      </p:sp>
      <p:pic>
        <p:nvPicPr>
          <p:cNvPr id="10" name="图片 9">
            <a:extLst>
              <a:ext uri="{FF2B5EF4-FFF2-40B4-BE49-F238E27FC236}">
                <a16:creationId xmlns:a16="http://schemas.microsoft.com/office/drawing/2014/main" id="{344F3162-E1F5-4240-B306-33B2512B50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5513" y="2209800"/>
            <a:ext cx="4572000" cy="4282931"/>
          </a:xfrm>
          <a:prstGeom prst="rect">
            <a:avLst/>
          </a:prstGeom>
        </p:spPr>
      </p:pic>
    </p:spTree>
    <p:custDataLst>
      <p:tags r:id="rId1"/>
    </p:custDataLst>
    <p:extLst>
      <p:ext uri="{BB962C8B-B14F-4D97-AF65-F5344CB8AC3E}">
        <p14:creationId xmlns:p14="http://schemas.microsoft.com/office/powerpoint/2010/main" val="380485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1747543" y="36333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eaLnBrk="1" hangingPunct="1">
              <a:buFont typeface="Wingdings" charset="0"/>
              <a:buNone/>
            </a:pPr>
            <a:r>
              <a:rPr lang="en-US" altLang="zh-CN" sz="3600" dirty="0">
                <a:solidFill>
                  <a:srgbClr val="1353A2"/>
                </a:solidFill>
                <a:sym typeface="Wingdings" charset="0"/>
              </a:rPr>
              <a:t></a:t>
            </a:r>
            <a:r>
              <a:rPr lang="zh-CN" altLang="en-US" sz="3600" b="1" dirty="0">
                <a:solidFill>
                  <a:srgbClr val="1353A2"/>
                </a:solidFill>
                <a:latin typeface="微软雅黑" charset="0"/>
                <a:ea typeface="微软雅黑" charset="0"/>
                <a:cs typeface="微软雅黑" charset="0"/>
                <a:sym typeface="宋体" charset="0"/>
              </a:rPr>
              <a:t> 目录</a:t>
            </a:r>
          </a:p>
        </p:txBody>
      </p:sp>
      <p:cxnSp>
        <p:nvCxnSpPr>
          <p:cNvPr id="14" name="直接连接符 13"/>
          <p:cNvCxnSpPr/>
          <p:nvPr/>
        </p:nvCxnSpPr>
        <p:spPr bwMode="auto">
          <a:xfrm>
            <a:off x="3094039" y="1992313"/>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173" name="矩形 36"/>
          <p:cNvSpPr>
            <a:spLocks noChangeArrowheads="1"/>
          </p:cNvSpPr>
          <p:nvPr/>
        </p:nvSpPr>
        <p:spPr bwMode="auto">
          <a:xfrm flipH="1">
            <a:off x="2976564" y="1489076"/>
            <a:ext cx="1415772" cy="461665"/>
          </a:xfrm>
          <a:prstGeom prst="rect">
            <a:avLst/>
          </a:prstGeom>
          <a:noFill/>
          <a:ln>
            <a:noFill/>
          </a:ln>
        </p:spPr>
        <p:txBody>
          <a:bodyPr wrap="none">
            <a:spAutoFit/>
          </a:bodyPr>
          <a:lstStyle/>
          <a:p>
            <a:r>
              <a:rPr lang="zh-CN" altLang="en-US" sz="2400" dirty="0">
                <a:solidFill>
                  <a:srgbClr val="1353A2"/>
                </a:solidFill>
                <a:latin typeface="微软雅黑" charset="0"/>
                <a:ea typeface="微软雅黑" charset="0"/>
                <a:cs typeface="微软雅黑" charset="0"/>
              </a:rPr>
              <a:t>工厂模式</a:t>
            </a:r>
          </a:p>
        </p:txBody>
      </p:sp>
      <p:grpSp>
        <p:nvGrpSpPr>
          <p:cNvPr id="7174" name="组合 111"/>
          <p:cNvGrpSpPr>
            <a:grpSpLocks/>
          </p:cNvGrpSpPr>
          <p:nvPr/>
        </p:nvGrpSpPr>
        <p:grpSpPr bwMode="auto">
          <a:xfrm rot="-12767">
            <a:off x="1971675" y="1489075"/>
            <a:ext cx="884238" cy="954088"/>
            <a:chOff x="1936620" y="1275606"/>
            <a:chExt cx="1296144" cy="1728192"/>
          </a:xfrm>
        </p:grpSpPr>
        <p:grpSp>
          <p:nvGrpSpPr>
            <p:cNvPr id="7191" name="组合 112"/>
            <p:cNvGrpSpPr>
              <a:grpSpLocks/>
            </p:cNvGrpSpPr>
            <p:nvPr/>
          </p:nvGrpSpPr>
          <p:grpSpPr bwMode="auto">
            <a:xfrm>
              <a:off x="1936620" y="1275606"/>
              <a:ext cx="1296142" cy="1728192"/>
              <a:chOff x="1907704" y="1275606"/>
              <a:chExt cx="1296142" cy="1728192"/>
            </a:xfrm>
          </p:grpSpPr>
          <p:sp>
            <p:nvSpPr>
              <p:cNvPr id="19" name="圆角矩形 18"/>
              <p:cNvSpPr>
                <a:spLocks noChangeArrowheads="1"/>
              </p:cNvSpPr>
              <p:nvPr/>
            </p:nvSpPr>
            <p:spPr bwMode="auto">
              <a:xfrm>
                <a:off x="1907704" y="1275606"/>
                <a:ext cx="1296143" cy="1728192"/>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r>
                  <a:rPr lang="en-US" altLang="zh-CN" sz="3600" b="1" dirty="0">
                    <a:solidFill>
                      <a:srgbClr val="FFFFFF"/>
                    </a:solidFill>
                    <a:latin typeface="Cambria Math" charset="0"/>
                    <a:ea typeface="汉仪综艺体简" charset="0"/>
                    <a:cs typeface="汉仪综艺体简" charset="0"/>
                  </a:rPr>
                  <a:t>6.5</a:t>
                </a:r>
                <a:endParaRPr lang="zh-CN" altLang="en-US" sz="3600" b="1" dirty="0">
                  <a:solidFill>
                    <a:srgbClr val="FFFFFF"/>
                  </a:solidFill>
                  <a:latin typeface="Cambria Math" charset="0"/>
                  <a:ea typeface="汉仪综艺体简" charset="0"/>
                  <a:cs typeface="汉仪综艺体简" charset="0"/>
                </a:endParaRPr>
              </a:p>
            </p:txBody>
          </p:sp>
          <p:sp>
            <p:nvSpPr>
              <p:cNvPr id="20" name="圆角矩形 19"/>
              <p:cNvSpPr/>
              <p:nvPr/>
            </p:nvSpPr>
            <p:spPr>
              <a:xfrm>
                <a:off x="1961226" y="1347495"/>
                <a:ext cx="1189100" cy="1584414"/>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18" name="圆角矩形 5"/>
            <p:cNvSpPr/>
            <p:nvPr/>
          </p:nvSpPr>
          <p:spPr>
            <a:xfrm>
              <a:off x="1851669" y="2063108"/>
              <a:ext cx="1293816"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7175" name="TextBox 126">
            <a:hlinkClick r:id="" action="ppaction://noaction"/>
          </p:cNvPr>
          <p:cNvSpPr txBox="1">
            <a:spLocks noChangeArrowheads="1"/>
          </p:cNvSpPr>
          <p:nvPr/>
        </p:nvSpPr>
        <p:spPr bwMode="auto">
          <a:xfrm>
            <a:off x="3022601" y="2011365"/>
            <a:ext cx="302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u="sng">
                <a:solidFill>
                  <a:srgbClr val="D9D9D9"/>
                </a:solidFill>
                <a:latin typeface="微软雅黑" charset="0"/>
                <a:ea typeface="微软雅黑" charset="0"/>
                <a:cs typeface="微软雅黑" charset="0"/>
              </a:rPr>
              <a:t>☞</a:t>
            </a:r>
            <a:r>
              <a:rPr lang="zh-CN" altLang="en-US" u="sng">
                <a:solidFill>
                  <a:srgbClr val="D9D9D9"/>
                </a:solidFill>
                <a:latin typeface="微软雅黑" charset="0"/>
                <a:ea typeface="微软雅黑" charset="0"/>
                <a:cs typeface="微软雅黑" charset="0"/>
              </a:rPr>
              <a:t>点击查看本小节知识架构</a:t>
            </a:r>
          </a:p>
        </p:txBody>
      </p:sp>
      <p:cxnSp>
        <p:nvCxnSpPr>
          <p:cNvPr id="22" name="直接连接符 51"/>
          <p:cNvCxnSpPr>
            <a:cxnSpLocks noChangeShapeType="1"/>
          </p:cNvCxnSpPr>
          <p:nvPr/>
        </p:nvCxnSpPr>
        <p:spPr bwMode="auto">
          <a:xfrm>
            <a:off x="4554539" y="3408363"/>
            <a:ext cx="2911475"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7177" name="矩形 53"/>
          <p:cNvSpPr>
            <a:spLocks noChangeArrowheads="1"/>
          </p:cNvSpPr>
          <p:nvPr/>
        </p:nvSpPr>
        <p:spPr bwMode="auto">
          <a:xfrm flipH="1">
            <a:off x="4437063" y="2906714"/>
            <a:ext cx="1415772" cy="461665"/>
          </a:xfrm>
          <a:prstGeom prst="rect">
            <a:avLst/>
          </a:prstGeom>
          <a:noFill/>
          <a:ln>
            <a:noFill/>
          </a:ln>
        </p:spPr>
        <p:txBody>
          <a:bodyPr wrap="none">
            <a:spAutoFit/>
          </a:bodyPr>
          <a:lstStyle/>
          <a:p>
            <a:r>
              <a:rPr lang="zh-CN" altLang="en-US" sz="2400" dirty="0">
                <a:solidFill>
                  <a:srgbClr val="1353A2"/>
                </a:solidFill>
                <a:latin typeface="微软雅黑" charset="0"/>
                <a:ea typeface="微软雅黑" charset="0"/>
                <a:cs typeface="微软雅黑" charset="0"/>
              </a:rPr>
              <a:t>组合模式</a:t>
            </a:r>
          </a:p>
        </p:txBody>
      </p:sp>
      <p:grpSp>
        <p:nvGrpSpPr>
          <p:cNvPr id="7178" name="组合 116"/>
          <p:cNvGrpSpPr>
            <a:grpSpLocks/>
          </p:cNvGrpSpPr>
          <p:nvPr/>
        </p:nvGrpSpPr>
        <p:grpSpPr bwMode="auto">
          <a:xfrm rot="-12767">
            <a:off x="3486150" y="2933700"/>
            <a:ext cx="884238" cy="952500"/>
            <a:chOff x="1936620" y="1275606"/>
            <a:chExt cx="1296144" cy="1728192"/>
          </a:xfrm>
        </p:grpSpPr>
        <p:grpSp>
          <p:nvGrpSpPr>
            <p:cNvPr id="7187" name="组合 117"/>
            <p:cNvGrpSpPr>
              <a:grpSpLocks/>
            </p:cNvGrpSpPr>
            <p:nvPr/>
          </p:nvGrpSpPr>
          <p:grpSpPr bwMode="auto">
            <a:xfrm>
              <a:off x="1936620" y="1275606"/>
              <a:ext cx="1296142" cy="1728192"/>
              <a:chOff x="1907704" y="1275606"/>
              <a:chExt cx="1296142" cy="1728192"/>
            </a:xfrm>
          </p:grpSpPr>
          <p:sp>
            <p:nvSpPr>
              <p:cNvPr id="27" name="圆角矩形 26"/>
              <p:cNvSpPr>
                <a:spLocks noChangeArrowheads="1"/>
              </p:cNvSpPr>
              <p:nvPr/>
            </p:nvSpPr>
            <p:spPr bwMode="auto">
              <a:xfrm>
                <a:off x="1907704" y="1275606"/>
                <a:ext cx="1296143" cy="1728192"/>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r>
                  <a:rPr lang="en-US" altLang="zh-CN" sz="3600" b="1" dirty="0">
                    <a:solidFill>
                      <a:srgbClr val="FFFFFF"/>
                    </a:solidFill>
                    <a:latin typeface="Cambria Math" charset="0"/>
                    <a:ea typeface="汉仪综艺体简" charset="0"/>
                    <a:cs typeface="汉仪综艺体简" charset="0"/>
                  </a:rPr>
                  <a:t>6.6</a:t>
                </a:r>
                <a:endParaRPr lang="zh-CN" altLang="en-US" sz="3600" b="1" dirty="0">
                  <a:solidFill>
                    <a:srgbClr val="FFFFFF"/>
                  </a:solidFill>
                  <a:latin typeface="Cambria Math" charset="0"/>
                  <a:ea typeface="汉仪综艺体简" charset="0"/>
                  <a:cs typeface="汉仪综艺体简" charset="0"/>
                </a:endParaRPr>
              </a:p>
            </p:txBody>
          </p:sp>
          <p:sp>
            <p:nvSpPr>
              <p:cNvPr id="28" name="圆角矩形 27"/>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26" name="圆角矩形 5"/>
            <p:cNvSpPr/>
            <p:nvPr/>
          </p:nvSpPr>
          <p:spPr>
            <a:xfrm>
              <a:off x="1851669" y="2064421"/>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7179" name="TextBox 127">
            <a:hlinkClick r:id="" action="ppaction://noaction"/>
          </p:cNvPr>
          <p:cNvSpPr txBox="1">
            <a:spLocks noChangeArrowheads="1"/>
          </p:cNvSpPr>
          <p:nvPr/>
        </p:nvSpPr>
        <p:spPr bwMode="auto">
          <a:xfrm>
            <a:off x="4445001" y="3430590"/>
            <a:ext cx="302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r>
              <a:rPr lang="en-US" altLang="zh-CN" u="sng">
                <a:solidFill>
                  <a:srgbClr val="D9D9D9"/>
                </a:solidFill>
                <a:latin typeface="微软雅黑" charset="0"/>
                <a:ea typeface="微软雅黑" charset="0"/>
                <a:cs typeface="微软雅黑" charset="0"/>
              </a:rPr>
              <a:t>☞</a:t>
            </a:r>
            <a:r>
              <a:rPr lang="zh-CN" altLang="en-US" u="sng">
                <a:solidFill>
                  <a:srgbClr val="D9D9D9"/>
                </a:solidFill>
                <a:latin typeface="微软雅黑" charset="0"/>
                <a:ea typeface="微软雅黑" charset="0"/>
                <a:cs typeface="微软雅黑" charset="0"/>
              </a:rPr>
              <a:t>点击查看本小节知识架构</a:t>
            </a:r>
          </a:p>
        </p:txBody>
      </p:sp>
      <p:cxnSp>
        <p:nvCxnSpPr>
          <p:cNvPr id="30" name="直接连接符 101"/>
          <p:cNvCxnSpPr>
            <a:cxnSpLocks noChangeShapeType="1"/>
          </p:cNvCxnSpPr>
          <p:nvPr/>
        </p:nvCxnSpPr>
        <p:spPr bwMode="auto">
          <a:xfrm>
            <a:off x="3116264" y="4873625"/>
            <a:ext cx="3741737"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7181" name="矩形 103"/>
          <p:cNvSpPr>
            <a:spLocks noChangeArrowheads="1"/>
          </p:cNvSpPr>
          <p:nvPr/>
        </p:nvSpPr>
        <p:spPr bwMode="auto">
          <a:xfrm flipH="1">
            <a:off x="3000375" y="4371977"/>
            <a:ext cx="1415772" cy="461665"/>
          </a:xfrm>
          <a:prstGeom prst="rect">
            <a:avLst/>
          </a:prstGeom>
          <a:noFill/>
          <a:ln>
            <a:noFill/>
          </a:ln>
        </p:spPr>
        <p:txBody>
          <a:bodyPr wrap="none">
            <a:spAutoFit/>
          </a:bodyPr>
          <a:lstStyle/>
          <a:p>
            <a:r>
              <a:rPr lang="zh-CN" altLang="en-US" sz="2400" dirty="0">
                <a:solidFill>
                  <a:srgbClr val="1353A2"/>
                </a:solidFill>
                <a:latin typeface="微软雅黑" charset="0"/>
                <a:ea typeface="微软雅黑" charset="0"/>
                <a:cs typeface="微软雅黑" charset="0"/>
              </a:rPr>
              <a:t>本章小结</a:t>
            </a:r>
          </a:p>
        </p:txBody>
      </p:sp>
      <p:grpSp>
        <p:nvGrpSpPr>
          <p:cNvPr id="7182" name="组合 121"/>
          <p:cNvGrpSpPr>
            <a:grpSpLocks/>
          </p:cNvGrpSpPr>
          <p:nvPr/>
        </p:nvGrpSpPr>
        <p:grpSpPr bwMode="auto">
          <a:xfrm rot="-12767">
            <a:off x="1976439" y="4397375"/>
            <a:ext cx="884237" cy="952500"/>
            <a:chOff x="1936620" y="1275606"/>
            <a:chExt cx="1296144" cy="1728192"/>
          </a:xfrm>
        </p:grpSpPr>
        <p:grpSp>
          <p:nvGrpSpPr>
            <p:cNvPr id="7183" name="组合 122"/>
            <p:cNvGrpSpPr>
              <a:grpSpLocks/>
            </p:cNvGrpSpPr>
            <p:nvPr/>
          </p:nvGrpSpPr>
          <p:grpSpPr bwMode="auto">
            <a:xfrm>
              <a:off x="1936620" y="1275606"/>
              <a:ext cx="1296142" cy="1728192"/>
              <a:chOff x="1907704" y="1275606"/>
              <a:chExt cx="1296142" cy="1728192"/>
            </a:xfrm>
          </p:grpSpPr>
          <p:sp>
            <p:nvSpPr>
              <p:cNvPr id="35" name="圆角矩形 34"/>
              <p:cNvSpPr>
                <a:spLocks noChangeArrowheads="1"/>
              </p:cNvSpPr>
              <p:nvPr/>
            </p:nvSpPr>
            <p:spPr bwMode="auto">
              <a:xfrm>
                <a:off x="1907704" y="1275606"/>
                <a:ext cx="1296143" cy="1728192"/>
              </a:xfrm>
              <a:prstGeom prst="roundRect">
                <a:avLst>
                  <a:gd name="adj" fmla="val 16667"/>
                </a:avLst>
              </a:prstGeom>
              <a:solidFill>
                <a:srgbClr val="1353A2"/>
              </a:solidFill>
              <a:ln>
                <a:noFill/>
              </a:ln>
              <a:effectLst>
                <a:outerShdw blurRad="76200" sy="23000" kx="1199993" algn="br" rotWithShape="0">
                  <a:srgbClr val="000000">
                    <a:alpha val="20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r>
                  <a:rPr lang="en-US" altLang="zh-CN" sz="3600" b="1" dirty="0">
                    <a:solidFill>
                      <a:srgbClr val="FFFFFF"/>
                    </a:solidFill>
                    <a:latin typeface="Cambria Math" charset="0"/>
                    <a:ea typeface="汉仪综艺体简" charset="0"/>
                    <a:cs typeface="汉仪综艺体简" charset="0"/>
                  </a:rPr>
                  <a:t>6.7</a:t>
                </a:r>
                <a:endParaRPr lang="zh-CN" altLang="en-US" sz="3600" b="1" dirty="0">
                  <a:solidFill>
                    <a:srgbClr val="FFFFFF"/>
                  </a:solidFill>
                  <a:latin typeface="Cambria Math" charset="0"/>
                  <a:ea typeface="汉仪综艺体简" charset="0"/>
                  <a:cs typeface="汉仪综艺体简" charset="0"/>
                </a:endParaRPr>
              </a:p>
            </p:txBody>
          </p:sp>
          <p:sp>
            <p:nvSpPr>
              <p:cNvPr id="36" name="圆角矩形 35"/>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cs typeface="+mn-cs"/>
                </a:endParaRPr>
              </a:p>
            </p:txBody>
          </p:sp>
        </p:grpSp>
        <p:sp>
          <p:nvSpPr>
            <p:cNvPr id="34" name="圆角矩形 5"/>
            <p:cNvSpPr/>
            <p:nvPr/>
          </p:nvSpPr>
          <p:spPr>
            <a:xfrm>
              <a:off x="1851669" y="2064421"/>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cs typeface="+mn-cs"/>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6.7 </a:t>
            </a:r>
            <a:r>
              <a:rPr lang="zh-CN" altLang="en-US" sz="3600" b="1" dirty="0">
                <a:solidFill>
                  <a:srgbClr val="1353A2"/>
                </a:solidFill>
                <a:latin typeface="微软雅黑" charset="0"/>
                <a:ea typeface="微软雅黑" charset="0"/>
                <a:cs typeface="微软雅黑" charset="0"/>
                <a:sym typeface="宋体" charset="0"/>
              </a:rPr>
              <a:t>外观模式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77FCFC24-286F-4CEA-A7FA-8D1F769FFBC6}"/>
              </a:ext>
            </a:extLst>
          </p:cNvPr>
          <p:cNvSpPr/>
          <p:nvPr/>
        </p:nvSpPr>
        <p:spPr>
          <a:xfrm>
            <a:off x="1023151" y="2072483"/>
            <a:ext cx="7097697" cy="1200329"/>
          </a:xfrm>
          <a:prstGeom prst="rect">
            <a:avLst/>
          </a:prstGeom>
        </p:spPr>
        <p:txBody>
          <a:bodyPr wrap="square">
            <a:spAutoFit/>
          </a:bodyPr>
          <a:lstStyle/>
          <a:p>
            <a:r>
              <a:rPr lang="zh-CN" altLang="en-US" sz="2400" dirty="0">
                <a:solidFill>
                  <a:srgbClr val="1353A2"/>
                </a:solidFill>
                <a:latin typeface="Microsoft YaHei" panose="020B0503020204020204" pitchFamily="34" charset="-122"/>
                <a:ea typeface="Microsoft YaHei" panose="020B0503020204020204" pitchFamily="34" charset="-122"/>
              </a:rPr>
              <a:t>外观模式</a:t>
            </a:r>
            <a:r>
              <a:rPr lang="zh-CN" altLang="en-US" sz="2400" dirty="0">
                <a:solidFill>
                  <a:srgbClr val="4F4F4F"/>
                </a:solidFill>
                <a:latin typeface="Microsoft YaHei" panose="020B0503020204020204" pitchFamily="34" charset="-122"/>
                <a:ea typeface="Microsoft YaHei" panose="020B0503020204020204" pitchFamily="34" charset="-122"/>
              </a:rPr>
              <a:t>在一定程度上</a:t>
            </a:r>
            <a:r>
              <a:rPr lang="zh-CN" altLang="en-US" sz="2400" dirty="0">
                <a:solidFill>
                  <a:srgbClr val="FF0000"/>
                </a:solidFill>
                <a:latin typeface="Microsoft YaHei" panose="020B0503020204020204" pitchFamily="34" charset="-122"/>
                <a:ea typeface="Microsoft YaHei" panose="020B0503020204020204" pitchFamily="34" charset="-122"/>
              </a:rPr>
              <a:t>并不符合开闭原则</a:t>
            </a:r>
            <a:r>
              <a:rPr lang="zh-CN" altLang="en-US" sz="2400" dirty="0">
                <a:solidFill>
                  <a:srgbClr val="4F4F4F"/>
                </a:solidFill>
                <a:latin typeface="Microsoft YaHei" panose="020B0503020204020204" pitchFamily="34" charset="-122"/>
                <a:ea typeface="Microsoft YaHei" panose="020B0503020204020204" pitchFamily="34" charset="-122"/>
              </a:rPr>
              <a:t>，增加新的子系统需要对原有系统进行一定的修改，虽然这个修改工作量不大。</a:t>
            </a:r>
            <a:endParaRPr lang="zh-CN" altLang="en-US" sz="2400" dirty="0"/>
          </a:p>
        </p:txBody>
      </p:sp>
      <p:sp>
        <p:nvSpPr>
          <p:cNvPr id="4" name="矩形 3">
            <a:extLst>
              <a:ext uri="{FF2B5EF4-FFF2-40B4-BE49-F238E27FC236}">
                <a16:creationId xmlns:a16="http://schemas.microsoft.com/office/drawing/2014/main" id="{E838A50C-FD0A-49B6-B115-EFDAAF23C3F3}"/>
              </a:ext>
            </a:extLst>
          </p:cNvPr>
          <p:cNvSpPr/>
          <p:nvPr/>
        </p:nvSpPr>
        <p:spPr>
          <a:xfrm>
            <a:off x="1023150" y="3766464"/>
            <a:ext cx="6877975" cy="1200329"/>
          </a:xfrm>
          <a:prstGeom prst="rect">
            <a:avLst/>
          </a:prstGeom>
        </p:spPr>
        <p:txBody>
          <a:bodyPr wrap="square">
            <a:spAutoFit/>
          </a:bodyPr>
          <a:lstStyle/>
          <a:p>
            <a:r>
              <a:rPr lang="zh-CN" altLang="en-US" sz="2400" dirty="0">
                <a:solidFill>
                  <a:srgbClr val="4F4F4F"/>
                </a:solidFill>
                <a:latin typeface="Microsoft YaHei" panose="020B0503020204020204" pitchFamily="34" charset="-122"/>
                <a:ea typeface="Microsoft YaHei" panose="020B0503020204020204" pitchFamily="34" charset="-122"/>
              </a:rPr>
              <a:t> 外观模式中所指的子系统是一个广义的概念，它可以是一个</a:t>
            </a:r>
            <a:r>
              <a:rPr lang="zh-CN" altLang="en-US" sz="2400" dirty="0">
                <a:solidFill>
                  <a:srgbClr val="1353A2"/>
                </a:solidFill>
                <a:latin typeface="Microsoft YaHei" panose="020B0503020204020204" pitchFamily="34" charset="-122"/>
                <a:ea typeface="Microsoft YaHei" panose="020B0503020204020204" pitchFamily="34" charset="-122"/>
              </a:rPr>
              <a:t>类</a:t>
            </a:r>
            <a:r>
              <a:rPr lang="zh-CN" altLang="en-US" sz="2400" dirty="0">
                <a:solidFill>
                  <a:srgbClr val="4F4F4F"/>
                </a:solidFill>
                <a:latin typeface="Microsoft YaHei" panose="020B0503020204020204" pitchFamily="34" charset="-122"/>
                <a:ea typeface="Microsoft YaHei" panose="020B0503020204020204" pitchFamily="34" charset="-122"/>
              </a:rPr>
              <a:t>、一个</a:t>
            </a:r>
            <a:r>
              <a:rPr lang="zh-CN" altLang="en-US" sz="2400" dirty="0">
                <a:solidFill>
                  <a:srgbClr val="1353A2"/>
                </a:solidFill>
                <a:latin typeface="Microsoft YaHei" panose="020B0503020204020204" pitchFamily="34" charset="-122"/>
                <a:ea typeface="Microsoft YaHei" panose="020B0503020204020204" pitchFamily="34" charset="-122"/>
              </a:rPr>
              <a:t>功能模块</a:t>
            </a:r>
            <a:r>
              <a:rPr lang="zh-CN" altLang="en-US" sz="2400" dirty="0">
                <a:solidFill>
                  <a:srgbClr val="4F4F4F"/>
                </a:solidFill>
                <a:latin typeface="Microsoft YaHei" panose="020B0503020204020204" pitchFamily="34" charset="-122"/>
                <a:ea typeface="Microsoft YaHei" panose="020B0503020204020204" pitchFamily="34" charset="-122"/>
              </a:rPr>
              <a:t>、</a:t>
            </a:r>
            <a:r>
              <a:rPr lang="zh-CN" altLang="en-US" sz="2400" dirty="0">
                <a:solidFill>
                  <a:srgbClr val="1353A2"/>
                </a:solidFill>
                <a:latin typeface="Microsoft YaHei" panose="020B0503020204020204" pitchFamily="34" charset="-122"/>
                <a:ea typeface="Microsoft YaHei" panose="020B0503020204020204" pitchFamily="34" charset="-122"/>
              </a:rPr>
              <a:t>系统</a:t>
            </a:r>
            <a:r>
              <a:rPr lang="zh-CN" altLang="en-US" sz="2400" dirty="0">
                <a:solidFill>
                  <a:srgbClr val="4F4F4F"/>
                </a:solidFill>
                <a:latin typeface="Microsoft YaHei" panose="020B0503020204020204" pitchFamily="34" charset="-122"/>
                <a:ea typeface="Microsoft YaHei" panose="020B0503020204020204" pitchFamily="34" charset="-122"/>
              </a:rPr>
              <a:t>的一个组成部分或者一个完整的系统。</a:t>
            </a:r>
            <a:endParaRPr lang="zh-CN" altLang="en-US" sz="2400" dirty="0"/>
          </a:p>
        </p:txBody>
      </p:sp>
    </p:spTree>
    <p:custDataLst>
      <p:tags r:id="rId1"/>
    </p:custDataLst>
    <p:extLst>
      <p:ext uri="{BB962C8B-B14F-4D97-AF65-F5344CB8AC3E}">
        <p14:creationId xmlns:p14="http://schemas.microsoft.com/office/powerpoint/2010/main" val="1449593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6.8 </a:t>
            </a:r>
            <a:r>
              <a:rPr lang="zh-CN" altLang="en-US" sz="3600" b="1" dirty="0">
                <a:solidFill>
                  <a:srgbClr val="1353A2"/>
                </a:solidFill>
                <a:latin typeface="微软雅黑" charset="0"/>
                <a:ea typeface="微软雅黑" charset="0"/>
                <a:cs typeface="微软雅黑" charset="0"/>
                <a:sym typeface="宋体" charset="0"/>
              </a:rPr>
              <a:t>中介者模式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4" name="图片 3">
            <a:extLst>
              <a:ext uri="{FF2B5EF4-FFF2-40B4-BE49-F238E27FC236}">
                <a16:creationId xmlns:a16="http://schemas.microsoft.com/office/drawing/2014/main" id="{DF457BCB-90DF-4D66-B432-476F6F2E6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8286" y="1362262"/>
            <a:ext cx="5257800" cy="2038350"/>
          </a:xfrm>
          <a:prstGeom prst="rect">
            <a:avLst/>
          </a:prstGeom>
        </p:spPr>
      </p:pic>
      <p:pic>
        <p:nvPicPr>
          <p:cNvPr id="6" name="图片 5">
            <a:extLst>
              <a:ext uri="{FF2B5EF4-FFF2-40B4-BE49-F238E27FC236}">
                <a16:creationId xmlns:a16="http://schemas.microsoft.com/office/drawing/2014/main" id="{65E42E40-D328-4AC2-A3BC-5EC57AAF00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4854" y="3429000"/>
            <a:ext cx="5105400" cy="2657475"/>
          </a:xfrm>
          <a:prstGeom prst="rect">
            <a:avLst/>
          </a:prstGeom>
        </p:spPr>
      </p:pic>
      <p:cxnSp>
        <p:nvCxnSpPr>
          <p:cNvPr id="8" name="直接连接符 7">
            <a:extLst>
              <a:ext uri="{FF2B5EF4-FFF2-40B4-BE49-F238E27FC236}">
                <a16:creationId xmlns:a16="http://schemas.microsoft.com/office/drawing/2014/main" id="{42755AFD-0B75-4020-9F92-C59CE98B6763}"/>
              </a:ext>
            </a:extLst>
          </p:cNvPr>
          <p:cNvCxnSpPr/>
          <p:nvPr/>
        </p:nvCxnSpPr>
        <p:spPr>
          <a:xfrm>
            <a:off x="807868" y="3429000"/>
            <a:ext cx="7180432" cy="0"/>
          </a:xfrm>
          <a:prstGeom prst="line">
            <a:avLst/>
          </a:prstGeom>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2080425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83510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6.8 </a:t>
            </a:r>
            <a:r>
              <a:rPr lang="zh-CN" altLang="en-US" sz="3600" b="1" dirty="0">
                <a:solidFill>
                  <a:srgbClr val="1353A2"/>
                </a:solidFill>
                <a:latin typeface="微软雅黑" charset="0"/>
                <a:ea typeface="微软雅黑" charset="0"/>
                <a:cs typeface="微软雅黑" charset="0"/>
                <a:sym typeface="宋体" charset="0"/>
              </a:rPr>
              <a:t>中介者模式</a:t>
            </a:r>
            <a:r>
              <a:rPr lang="en-US" altLang="zh-CN" sz="3600" b="1" dirty="0">
                <a:solidFill>
                  <a:srgbClr val="1353A2"/>
                </a:solidFill>
                <a:latin typeface="微软雅黑" charset="0"/>
                <a:ea typeface="微软雅黑" charset="0"/>
                <a:cs typeface="微软雅黑" charset="0"/>
                <a:sym typeface="宋体" charset="0"/>
              </a:rPr>
              <a:t>-</a:t>
            </a:r>
            <a:r>
              <a:rPr lang="zh-CN" altLang="en-US" sz="3600" b="1" dirty="0">
                <a:solidFill>
                  <a:srgbClr val="1353A2"/>
                </a:solidFill>
                <a:latin typeface="微软雅黑" charset="0"/>
                <a:ea typeface="微软雅黑" charset="0"/>
                <a:cs typeface="微软雅黑" charset="0"/>
                <a:sym typeface="宋体" charset="0"/>
              </a:rPr>
              <a:t>适合场景</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9" name="矩形 8">
            <a:extLst>
              <a:ext uri="{FF2B5EF4-FFF2-40B4-BE49-F238E27FC236}">
                <a16:creationId xmlns:a16="http://schemas.microsoft.com/office/drawing/2014/main" id="{7C4E1FC4-4BB6-4A9A-92BE-303CBA13F276}"/>
              </a:ext>
            </a:extLst>
          </p:cNvPr>
          <p:cNvSpPr/>
          <p:nvPr/>
        </p:nvSpPr>
        <p:spPr>
          <a:xfrm>
            <a:off x="1354870" y="2072483"/>
            <a:ext cx="7194326" cy="1938992"/>
          </a:xfrm>
          <a:prstGeom prst="rect">
            <a:avLst/>
          </a:prstGeom>
        </p:spPr>
        <p:txBody>
          <a:bodyPr wrap="square">
            <a:spAutoFit/>
          </a:bodyPr>
          <a:lstStyle/>
          <a:p>
            <a:r>
              <a:rPr lang="zh-CN" altLang="en-US" sz="2400" dirty="0">
                <a:solidFill>
                  <a:srgbClr val="000066"/>
                </a:solidFill>
                <a:latin typeface="verdana" panose="020B0604030504040204" pitchFamily="34" charset="0"/>
              </a:rPr>
              <a:t>一组定义良好的对象，现在要进行复杂的通信。</a:t>
            </a:r>
            <a:endParaRPr lang="en-US" altLang="zh-CN" sz="2400" dirty="0">
              <a:solidFill>
                <a:srgbClr val="000066"/>
              </a:solidFill>
              <a:latin typeface="verdana" panose="020B0604030504040204" pitchFamily="34" charset="0"/>
            </a:endParaRPr>
          </a:p>
          <a:p>
            <a:endParaRPr lang="en-US" altLang="zh-CN" sz="2400" dirty="0">
              <a:solidFill>
                <a:srgbClr val="000066"/>
              </a:solidFill>
              <a:latin typeface="verdana" panose="020B0604030504040204" pitchFamily="34" charset="0"/>
            </a:endParaRPr>
          </a:p>
          <a:p>
            <a:endParaRPr lang="en-US" altLang="zh-CN" sz="2400" dirty="0">
              <a:solidFill>
                <a:srgbClr val="000066"/>
              </a:solidFill>
              <a:latin typeface="verdana" panose="020B0604030504040204" pitchFamily="34" charset="0"/>
            </a:endParaRPr>
          </a:p>
          <a:p>
            <a:r>
              <a:rPr lang="zh-CN" altLang="en-US" sz="2400" dirty="0"/>
              <a:t>中介对象主要是用来封装行为的，行为的参与者就是那些对象，但是通过中介者，这些对象不用相互知道</a:t>
            </a:r>
          </a:p>
        </p:txBody>
      </p:sp>
    </p:spTree>
    <p:custDataLst>
      <p:tags r:id="rId1"/>
    </p:custDataLst>
    <p:extLst>
      <p:ext uri="{BB962C8B-B14F-4D97-AF65-F5344CB8AC3E}">
        <p14:creationId xmlns:p14="http://schemas.microsoft.com/office/powerpoint/2010/main" val="3653982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3912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6.8 </a:t>
            </a:r>
            <a:r>
              <a:rPr lang="zh-CN" altLang="en-US" sz="3600" b="1" dirty="0">
                <a:solidFill>
                  <a:srgbClr val="1353A2"/>
                </a:solidFill>
                <a:latin typeface="微软雅黑" charset="0"/>
                <a:ea typeface="微软雅黑" charset="0"/>
                <a:cs typeface="微软雅黑" charset="0"/>
                <a:sym typeface="宋体" charset="0"/>
              </a:rPr>
              <a:t>中介者模式</a:t>
            </a:r>
            <a:r>
              <a:rPr lang="en-US" altLang="zh-CN" sz="3600" b="1" dirty="0">
                <a:solidFill>
                  <a:srgbClr val="1353A2"/>
                </a:solidFill>
                <a:latin typeface="微软雅黑" charset="0"/>
                <a:ea typeface="微软雅黑" charset="0"/>
                <a:cs typeface="微软雅黑" charset="0"/>
                <a:sym typeface="宋体" charset="0"/>
              </a:rPr>
              <a:t>-</a:t>
            </a:r>
            <a:r>
              <a:rPr lang="zh-CN" altLang="en-US" sz="3600" b="1" dirty="0">
                <a:solidFill>
                  <a:srgbClr val="1353A2"/>
                </a:solidFill>
                <a:latin typeface="微软雅黑" charset="0"/>
                <a:ea typeface="微软雅黑" charset="0"/>
                <a:cs typeface="微软雅黑" charset="0"/>
                <a:sym typeface="宋体" charset="0"/>
              </a:rPr>
              <a:t>优缺点</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9" name="矩形 8">
            <a:extLst>
              <a:ext uri="{FF2B5EF4-FFF2-40B4-BE49-F238E27FC236}">
                <a16:creationId xmlns:a16="http://schemas.microsoft.com/office/drawing/2014/main" id="{7C4E1FC4-4BB6-4A9A-92BE-303CBA13F276}"/>
              </a:ext>
            </a:extLst>
          </p:cNvPr>
          <p:cNvSpPr/>
          <p:nvPr/>
        </p:nvSpPr>
        <p:spPr>
          <a:xfrm>
            <a:off x="1354870" y="2072483"/>
            <a:ext cx="7194326" cy="1938992"/>
          </a:xfrm>
          <a:prstGeom prst="rect">
            <a:avLst/>
          </a:prstGeom>
        </p:spPr>
        <p:txBody>
          <a:bodyPr wrap="square">
            <a:spAutoFit/>
          </a:bodyPr>
          <a:lstStyle/>
          <a:p>
            <a:r>
              <a:rPr lang="zh-CN" altLang="en-US" sz="2400" dirty="0">
                <a:solidFill>
                  <a:srgbClr val="000066"/>
                </a:solidFill>
                <a:latin typeface="verdana" panose="020B0604030504040204" pitchFamily="34" charset="0"/>
              </a:rPr>
              <a:t>降低了系统对象之间的耦合性，使得对象易于独立的被复用。使得系统易于扩展和维护。</a:t>
            </a:r>
            <a:endParaRPr lang="en-US" altLang="zh-CN" sz="2400" dirty="0">
              <a:solidFill>
                <a:srgbClr val="000066"/>
              </a:solidFill>
              <a:latin typeface="verdana" panose="020B0604030504040204" pitchFamily="34" charset="0"/>
            </a:endParaRPr>
          </a:p>
          <a:p>
            <a:endParaRPr lang="en-US" altLang="zh-CN" sz="2400" dirty="0">
              <a:solidFill>
                <a:srgbClr val="000066"/>
              </a:solidFill>
              <a:latin typeface="verdana" panose="020B0604030504040204" pitchFamily="34" charset="0"/>
            </a:endParaRPr>
          </a:p>
          <a:p>
            <a:r>
              <a:rPr lang="zh-CN" altLang="en-US" sz="2400" dirty="0"/>
              <a:t>这个“中介“承担了较多的责任，所以一旦这个中介对象出现了问题，那么整个系统就会受到重大的影响</a:t>
            </a:r>
          </a:p>
        </p:txBody>
      </p:sp>
    </p:spTree>
    <p:custDataLst>
      <p:tags r:id="rId1"/>
    </p:custDataLst>
    <p:extLst>
      <p:ext uri="{BB962C8B-B14F-4D97-AF65-F5344CB8AC3E}">
        <p14:creationId xmlns:p14="http://schemas.microsoft.com/office/powerpoint/2010/main" val="1409959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6.9 </a:t>
            </a:r>
            <a:r>
              <a:rPr lang="zh-CN" altLang="en-US" sz="3600" b="1" dirty="0">
                <a:solidFill>
                  <a:srgbClr val="1353A2"/>
                </a:solidFill>
                <a:latin typeface="微软雅黑" charset="0"/>
                <a:ea typeface="微软雅黑" charset="0"/>
                <a:cs typeface="微软雅黑" charset="0"/>
                <a:sym typeface="宋体" charset="0"/>
              </a:rPr>
              <a:t>命令模式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5" name="图片 4">
            <a:extLst>
              <a:ext uri="{FF2B5EF4-FFF2-40B4-BE49-F238E27FC236}">
                <a16:creationId xmlns:a16="http://schemas.microsoft.com/office/drawing/2014/main" id="{4F03F3A5-A763-41FE-8596-F40D27087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806" y="979283"/>
            <a:ext cx="7320715" cy="5798818"/>
          </a:xfrm>
          <a:prstGeom prst="rect">
            <a:avLst/>
          </a:prstGeom>
        </p:spPr>
      </p:pic>
    </p:spTree>
    <p:custDataLst>
      <p:tags r:id="rId1"/>
    </p:custDataLst>
    <p:extLst>
      <p:ext uri="{BB962C8B-B14F-4D97-AF65-F5344CB8AC3E}">
        <p14:creationId xmlns:p14="http://schemas.microsoft.com/office/powerpoint/2010/main" val="2581576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6.9 </a:t>
            </a:r>
            <a:r>
              <a:rPr lang="zh-CN" altLang="en-US" sz="3600" b="1" dirty="0">
                <a:solidFill>
                  <a:srgbClr val="1353A2"/>
                </a:solidFill>
                <a:latin typeface="微软雅黑" charset="0"/>
                <a:ea typeface="微软雅黑" charset="0"/>
                <a:cs typeface="微软雅黑" charset="0"/>
                <a:sym typeface="宋体" charset="0"/>
              </a:rPr>
              <a:t>命令模式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14CA9152-F08A-463A-830B-80207919E518}"/>
              </a:ext>
            </a:extLst>
          </p:cNvPr>
          <p:cNvSpPr/>
          <p:nvPr/>
        </p:nvSpPr>
        <p:spPr>
          <a:xfrm>
            <a:off x="596314" y="1752770"/>
            <a:ext cx="7951372" cy="3693319"/>
          </a:xfrm>
          <a:prstGeom prst="rect">
            <a:avLst/>
          </a:prstGeom>
        </p:spPr>
        <p:txBody>
          <a:bodyPr wrap="square">
            <a:spAutoFit/>
          </a:bodyPr>
          <a:lstStyle/>
          <a:p>
            <a:r>
              <a:rPr lang="zh-CN" altLang="en-US" sz="2000" dirty="0">
                <a:solidFill>
                  <a:srgbClr val="1353A2"/>
                </a:solidFill>
                <a:latin typeface="verdana" panose="020B0604030504040204" pitchFamily="34" charset="0"/>
              </a:rPr>
              <a:t>本质：对命令进行封装，将发出命令与执行命令的责任分开。</a:t>
            </a:r>
          </a:p>
          <a:p>
            <a:endParaRPr lang="en-US" altLang="zh-CN" dirty="0">
              <a:solidFill>
                <a:srgbClr val="333333"/>
              </a:solidFill>
              <a:latin typeface="verdana" panose="020B0604030504040204" pitchFamily="34" charset="0"/>
            </a:endParaRPr>
          </a:p>
          <a:p>
            <a:r>
              <a:rPr lang="zh-CN" altLang="en-US" dirty="0">
                <a:solidFill>
                  <a:srgbClr val="333333"/>
                </a:solidFill>
                <a:latin typeface="verdana" panose="020B0604030504040204" pitchFamily="34" charset="0"/>
              </a:rPr>
              <a:t>（</a:t>
            </a:r>
            <a:r>
              <a:rPr lang="en-US" altLang="zh-CN" dirty="0">
                <a:solidFill>
                  <a:srgbClr val="333333"/>
                </a:solidFill>
                <a:latin typeface="verdana" panose="020B0604030504040204" pitchFamily="34" charset="0"/>
              </a:rPr>
              <a:t>1</a:t>
            </a:r>
            <a:r>
              <a:rPr lang="zh-CN" altLang="en-US" dirty="0">
                <a:solidFill>
                  <a:srgbClr val="333333"/>
                </a:solidFill>
                <a:latin typeface="verdana" panose="020B0604030504040204" pitchFamily="34" charset="0"/>
              </a:rPr>
              <a:t>）每一个命令都是一个操作：请求的一方发出请求，要求执行一个操作；接收的一方收到请求，并执行操作。</a:t>
            </a:r>
          </a:p>
          <a:p>
            <a:endParaRPr lang="en-US" altLang="zh-CN" dirty="0">
              <a:solidFill>
                <a:srgbClr val="333333"/>
              </a:solidFill>
              <a:latin typeface="verdana" panose="020B0604030504040204" pitchFamily="34" charset="0"/>
            </a:endParaRPr>
          </a:p>
          <a:p>
            <a:r>
              <a:rPr lang="zh-CN" altLang="en-US" dirty="0">
                <a:solidFill>
                  <a:srgbClr val="333333"/>
                </a:solidFill>
                <a:latin typeface="verdana" panose="020B0604030504040204" pitchFamily="34" charset="0"/>
              </a:rPr>
              <a:t>（</a:t>
            </a:r>
            <a:r>
              <a:rPr lang="en-US" altLang="zh-CN" dirty="0">
                <a:solidFill>
                  <a:srgbClr val="333333"/>
                </a:solidFill>
                <a:latin typeface="verdana" panose="020B0604030504040204" pitchFamily="34" charset="0"/>
              </a:rPr>
              <a:t>2</a:t>
            </a:r>
            <a:r>
              <a:rPr lang="zh-CN" altLang="en-US" dirty="0">
                <a:solidFill>
                  <a:srgbClr val="333333"/>
                </a:solidFill>
                <a:latin typeface="verdana" panose="020B0604030504040204" pitchFamily="34" charset="0"/>
              </a:rPr>
              <a:t>）请求方和接收方独立开来，使得请求的一方不必知道接收请求的一方的接口，更不必知道请求是怎么被接收，以及操作是否被执行、何时被执行，以及是怎么被执行的。</a:t>
            </a:r>
          </a:p>
          <a:p>
            <a:endParaRPr lang="en-US" altLang="zh-CN" dirty="0">
              <a:solidFill>
                <a:srgbClr val="333333"/>
              </a:solidFill>
              <a:latin typeface="verdana" panose="020B0604030504040204" pitchFamily="34" charset="0"/>
            </a:endParaRPr>
          </a:p>
          <a:p>
            <a:r>
              <a:rPr lang="zh-CN" altLang="en-US" dirty="0">
                <a:solidFill>
                  <a:srgbClr val="333333"/>
                </a:solidFill>
                <a:latin typeface="verdana" panose="020B0604030504040204" pitchFamily="34" charset="0"/>
              </a:rPr>
              <a:t>（</a:t>
            </a:r>
            <a:r>
              <a:rPr lang="en-US" altLang="zh-CN" dirty="0">
                <a:solidFill>
                  <a:srgbClr val="333333"/>
                </a:solidFill>
                <a:latin typeface="verdana" panose="020B0604030504040204" pitchFamily="34" charset="0"/>
              </a:rPr>
              <a:t>3</a:t>
            </a:r>
            <a:r>
              <a:rPr lang="zh-CN" altLang="en-US" dirty="0">
                <a:solidFill>
                  <a:srgbClr val="333333"/>
                </a:solidFill>
                <a:latin typeface="verdana" panose="020B0604030504040204" pitchFamily="34" charset="0"/>
              </a:rPr>
              <a:t>）使请求本身成为一个对象，这个对象和其它对象一样可以被存储和传递。</a:t>
            </a:r>
          </a:p>
          <a:p>
            <a:endParaRPr lang="en-US" altLang="zh-CN" dirty="0">
              <a:solidFill>
                <a:srgbClr val="333333"/>
              </a:solidFill>
              <a:latin typeface="verdana" panose="020B0604030504040204" pitchFamily="34" charset="0"/>
            </a:endParaRPr>
          </a:p>
          <a:p>
            <a:r>
              <a:rPr lang="zh-CN" altLang="en-US" dirty="0">
                <a:solidFill>
                  <a:srgbClr val="333333"/>
                </a:solidFill>
                <a:latin typeface="verdana" panose="020B0604030504040204" pitchFamily="34" charset="0"/>
              </a:rPr>
              <a:t>（</a:t>
            </a:r>
            <a:r>
              <a:rPr lang="en-US" altLang="zh-CN" dirty="0">
                <a:solidFill>
                  <a:srgbClr val="333333"/>
                </a:solidFill>
                <a:latin typeface="verdana" panose="020B0604030504040204" pitchFamily="34" charset="0"/>
              </a:rPr>
              <a:t>4</a:t>
            </a:r>
            <a:r>
              <a:rPr lang="zh-CN" altLang="en-US" dirty="0">
                <a:solidFill>
                  <a:srgbClr val="333333"/>
                </a:solidFill>
                <a:latin typeface="verdana" panose="020B0604030504040204" pitchFamily="34" charset="0"/>
              </a:rPr>
              <a:t>）命令模式的关键在于引入了抽象命令接口，且发送者针对抽象命令接口编程，只有实现了抽象命令接口的具体命令才能与接收者相关联。</a:t>
            </a:r>
            <a:endParaRPr lang="zh-CN" altLang="en-US" b="0" i="0" dirty="0">
              <a:solidFill>
                <a:srgbClr val="333333"/>
              </a:solidFill>
              <a:effectLst/>
              <a:latin typeface="verdana" panose="020B0604030504040204" pitchFamily="34" charset="0"/>
            </a:endParaRPr>
          </a:p>
        </p:txBody>
      </p:sp>
    </p:spTree>
    <p:custDataLst>
      <p:tags r:id="rId1"/>
    </p:custDataLst>
    <p:extLst>
      <p:ext uri="{BB962C8B-B14F-4D97-AF65-F5344CB8AC3E}">
        <p14:creationId xmlns:p14="http://schemas.microsoft.com/office/powerpoint/2010/main" val="1389994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6.9 </a:t>
            </a:r>
            <a:r>
              <a:rPr lang="zh-CN" altLang="en-US" sz="3600" b="1" dirty="0">
                <a:solidFill>
                  <a:srgbClr val="1353A2"/>
                </a:solidFill>
                <a:latin typeface="微软雅黑" charset="0"/>
                <a:ea typeface="微软雅黑" charset="0"/>
                <a:cs typeface="微软雅黑" charset="0"/>
                <a:sym typeface="宋体" charset="0"/>
              </a:rPr>
              <a:t>命令模式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3" name="图片 2">
            <a:extLst>
              <a:ext uri="{FF2B5EF4-FFF2-40B4-BE49-F238E27FC236}">
                <a16:creationId xmlns:a16="http://schemas.microsoft.com/office/drawing/2014/main" id="{7921C96E-06FE-4D17-8688-740232A73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17166"/>
            <a:ext cx="9144000" cy="5971430"/>
          </a:xfrm>
          <a:prstGeom prst="rect">
            <a:avLst/>
          </a:prstGeom>
        </p:spPr>
      </p:pic>
    </p:spTree>
    <p:custDataLst>
      <p:tags r:id="rId1"/>
    </p:custDataLst>
    <p:extLst>
      <p:ext uri="{BB962C8B-B14F-4D97-AF65-F5344CB8AC3E}">
        <p14:creationId xmlns:p14="http://schemas.microsoft.com/office/powerpoint/2010/main" val="1055356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471124"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6.9 </a:t>
            </a:r>
            <a:r>
              <a:rPr lang="zh-CN" altLang="en-US" sz="3600" b="1" dirty="0">
                <a:solidFill>
                  <a:srgbClr val="1353A2"/>
                </a:solidFill>
                <a:latin typeface="微软雅黑" charset="0"/>
                <a:ea typeface="微软雅黑" charset="0"/>
                <a:cs typeface="微软雅黑" charset="0"/>
                <a:sym typeface="宋体" charset="0"/>
              </a:rPr>
              <a:t>命令模式</a:t>
            </a:r>
            <a:r>
              <a:rPr lang="en-US" altLang="zh-CN" sz="3600" b="1" dirty="0">
                <a:solidFill>
                  <a:srgbClr val="1353A2"/>
                </a:solidFill>
                <a:latin typeface="微软雅黑" charset="0"/>
                <a:ea typeface="微软雅黑" charset="0"/>
                <a:cs typeface="微软雅黑" charset="0"/>
                <a:sym typeface="宋体" charset="0"/>
              </a:rPr>
              <a:t>-</a:t>
            </a:r>
            <a:r>
              <a:rPr lang="zh-CN" altLang="en-US" sz="3600" b="1" dirty="0">
                <a:solidFill>
                  <a:srgbClr val="1353A2"/>
                </a:solidFill>
                <a:latin typeface="微软雅黑" charset="0"/>
                <a:ea typeface="微软雅黑" charset="0"/>
                <a:cs typeface="微软雅黑" charset="0"/>
                <a:sym typeface="宋体" charset="0"/>
              </a:rPr>
              <a:t>适合的场景</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18E0CD25-8AEC-4FB1-BA22-692A64E8004C}"/>
              </a:ext>
            </a:extLst>
          </p:cNvPr>
          <p:cNvSpPr/>
          <p:nvPr/>
        </p:nvSpPr>
        <p:spPr>
          <a:xfrm>
            <a:off x="606412" y="2289296"/>
            <a:ext cx="7285035" cy="2554545"/>
          </a:xfrm>
          <a:prstGeom prst="rect">
            <a:avLst/>
          </a:prstGeom>
        </p:spPr>
        <p:txBody>
          <a:bodyPr wrap="square">
            <a:spAutoFit/>
          </a:bodyPr>
          <a:lstStyle/>
          <a:p>
            <a:r>
              <a:rPr lang="zh-CN" altLang="en-US" sz="2000" dirty="0">
                <a:solidFill>
                  <a:srgbClr val="333333"/>
                </a:solidFill>
                <a:latin typeface="verdana" panose="020B0604030504040204" pitchFamily="34" charset="0"/>
              </a:rPr>
              <a:t>（</a:t>
            </a:r>
            <a:r>
              <a:rPr lang="en-US" altLang="zh-CN" sz="2000" dirty="0">
                <a:solidFill>
                  <a:srgbClr val="333333"/>
                </a:solidFill>
                <a:latin typeface="verdana" panose="020B0604030504040204" pitchFamily="34" charset="0"/>
              </a:rPr>
              <a:t>1</a:t>
            </a:r>
            <a:r>
              <a:rPr lang="zh-CN" altLang="en-US" sz="2000" dirty="0">
                <a:solidFill>
                  <a:srgbClr val="333333"/>
                </a:solidFill>
                <a:latin typeface="verdana" panose="020B0604030504040204" pitchFamily="34" charset="0"/>
              </a:rPr>
              <a:t>）当需要对行为进行“记录、撤销</a:t>
            </a:r>
            <a:r>
              <a:rPr lang="en-US" altLang="zh-CN" sz="2000" dirty="0">
                <a:solidFill>
                  <a:srgbClr val="333333"/>
                </a:solidFill>
                <a:latin typeface="verdana" panose="020B0604030504040204" pitchFamily="34" charset="0"/>
              </a:rPr>
              <a:t>/</a:t>
            </a:r>
            <a:r>
              <a:rPr lang="zh-CN" altLang="en-US" sz="2000" dirty="0">
                <a:solidFill>
                  <a:srgbClr val="333333"/>
                </a:solidFill>
                <a:latin typeface="verdana" panose="020B0604030504040204" pitchFamily="34" charset="0"/>
              </a:rPr>
              <a:t>重做”等处理时。</a:t>
            </a:r>
          </a:p>
          <a:p>
            <a:r>
              <a:rPr lang="zh-CN" altLang="en-US" sz="2000" dirty="0">
                <a:solidFill>
                  <a:srgbClr val="333333"/>
                </a:solidFill>
                <a:latin typeface="verdana" panose="020B0604030504040204" pitchFamily="34" charset="0"/>
              </a:rPr>
              <a:t>　　　</a:t>
            </a:r>
            <a:endParaRPr lang="en-US" altLang="zh-CN" sz="2000" dirty="0">
              <a:solidFill>
                <a:srgbClr val="333333"/>
              </a:solidFill>
              <a:latin typeface="verdana" panose="020B0604030504040204" pitchFamily="34" charset="0"/>
            </a:endParaRPr>
          </a:p>
          <a:p>
            <a:r>
              <a:rPr lang="zh-CN" altLang="en-US" sz="2000" dirty="0">
                <a:solidFill>
                  <a:srgbClr val="333333"/>
                </a:solidFill>
                <a:latin typeface="verdana" panose="020B0604030504040204" pitchFamily="34" charset="0"/>
              </a:rPr>
              <a:t>（</a:t>
            </a:r>
            <a:r>
              <a:rPr lang="en-US" altLang="zh-CN" sz="2000" dirty="0">
                <a:solidFill>
                  <a:srgbClr val="333333"/>
                </a:solidFill>
                <a:latin typeface="verdana" panose="020B0604030504040204" pitchFamily="34" charset="0"/>
              </a:rPr>
              <a:t>2</a:t>
            </a:r>
            <a:r>
              <a:rPr lang="zh-CN" altLang="en-US" sz="2000" dirty="0">
                <a:solidFill>
                  <a:srgbClr val="333333"/>
                </a:solidFill>
                <a:latin typeface="verdana" panose="020B0604030504040204" pitchFamily="34" charset="0"/>
              </a:rPr>
              <a:t>）系统需要将请求者和接收者解耦，使得调用者和接收者不直接交互。</a:t>
            </a:r>
          </a:p>
          <a:p>
            <a:endParaRPr lang="en-US" altLang="zh-CN" sz="2000" dirty="0">
              <a:solidFill>
                <a:srgbClr val="333333"/>
              </a:solidFill>
              <a:latin typeface="verdana" panose="020B0604030504040204" pitchFamily="34" charset="0"/>
            </a:endParaRPr>
          </a:p>
          <a:p>
            <a:r>
              <a:rPr lang="zh-CN" altLang="en-US" sz="2000" dirty="0">
                <a:solidFill>
                  <a:srgbClr val="333333"/>
                </a:solidFill>
                <a:latin typeface="verdana" panose="020B0604030504040204" pitchFamily="34" charset="0"/>
              </a:rPr>
              <a:t>（</a:t>
            </a:r>
            <a:r>
              <a:rPr lang="en-US" altLang="zh-CN" sz="2000" dirty="0">
                <a:solidFill>
                  <a:srgbClr val="333333"/>
                </a:solidFill>
                <a:latin typeface="verdana" panose="020B0604030504040204" pitchFamily="34" charset="0"/>
              </a:rPr>
              <a:t>3</a:t>
            </a:r>
            <a:r>
              <a:rPr lang="zh-CN" altLang="en-US" sz="2000" dirty="0">
                <a:solidFill>
                  <a:srgbClr val="333333"/>
                </a:solidFill>
                <a:latin typeface="verdana" panose="020B0604030504040204" pitchFamily="34" charset="0"/>
              </a:rPr>
              <a:t>）系统需要在不同时间指定请求、请求排队和执行请求。</a:t>
            </a:r>
          </a:p>
          <a:p>
            <a:endParaRPr lang="en-US" altLang="zh-CN" sz="2000" dirty="0">
              <a:solidFill>
                <a:srgbClr val="333333"/>
              </a:solidFill>
              <a:latin typeface="verdana" panose="020B0604030504040204" pitchFamily="34" charset="0"/>
            </a:endParaRPr>
          </a:p>
          <a:p>
            <a:r>
              <a:rPr lang="zh-CN" altLang="en-US" sz="2000" dirty="0">
                <a:solidFill>
                  <a:srgbClr val="333333"/>
                </a:solidFill>
                <a:latin typeface="verdana" panose="020B0604030504040204" pitchFamily="34" charset="0"/>
              </a:rPr>
              <a:t>（</a:t>
            </a:r>
            <a:r>
              <a:rPr lang="en-US" altLang="zh-CN" sz="2000" dirty="0">
                <a:solidFill>
                  <a:srgbClr val="333333"/>
                </a:solidFill>
                <a:latin typeface="verdana" panose="020B0604030504040204" pitchFamily="34" charset="0"/>
              </a:rPr>
              <a:t>4</a:t>
            </a:r>
            <a:r>
              <a:rPr lang="zh-CN" altLang="en-US" sz="2000" dirty="0">
                <a:solidFill>
                  <a:srgbClr val="333333"/>
                </a:solidFill>
                <a:latin typeface="verdana" panose="020B0604030504040204" pitchFamily="34" charset="0"/>
              </a:rPr>
              <a:t>）系统需要将一组操作组合在一起，即支持宏命令。</a:t>
            </a:r>
            <a:endParaRPr lang="zh-CN" altLang="en-US" sz="2000" b="0" i="0" dirty="0">
              <a:solidFill>
                <a:srgbClr val="333333"/>
              </a:solidFill>
              <a:effectLst/>
              <a:latin typeface="verdana" panose="020B0604030504040204" pitchFamily="34" charset="0"/>
            </a:endParaRPr>
          </a:p>
        </p:txBody>
      </p:sp>
      <p:sp>
        <p:nvSpPr>
          <p:cNvPr id="4" name="矩形 3">
            <a:extLst>
              <a:ext uri="{FF2B5EF4-FFF2-40B4-BE49-F238E27FC236}">
                <a16:creationId xmlns:a16="http://schemas.microsoft.com/office/drawing/2014/main" id="{FC93C0BB-27B5-481D-9A6B-1AF5D0A21A31}"/>
              </a:ext>
            </a:extLst>
          </p:cNvPr>
          <p:cNvSpPr/>
          <p:nvPr/>
        </p:nvSpPr>
        <p:spPr>
          <a:xfrm>
            <a:off x="889000" y="1641352"/>
            <a:ext cx="6905594" cy="369332"/>
          </a:xfrm>
          <a:prstGeom prst="rect">
            <a:avLst/>
          </a:prstGeom>
        </p:spPr>
        <p:txBody>
          <a:bodyPr wrap="square">
            <a:spAutoFit/>
          </a:bodyPr>
          <a:lstStyle/>
          <a:p>
            <a:r>
              <a:rPr lang="zh-CN" altLang="en-US" dirty="0">
                <a:solidFill>
                  <a:srgbClr val="1353A2"/>
                </a:solidFill>
                <a:latin typeface="verdana" panose="020B0604030504040204" pitchFamily="34" charset="0"/>
              </a:rPr>
              <a:t>示例：银行账户的取款和存款</a:t>
            </a:r>
          </a:p>
        </p:txBody>
      </p:sp>
    </p:spTree>
    <p:custDataLst>
      <p:tags r:id="rId1"/>
    </p:custDataLst>
    <p:extLst>
      <p:ext uri="{BB962C8B-B14F-4D97-AF65-F5344CB8AC3E}">
        <p14:creationId xmlns:p14="http://schemas.microsoft.com/office/powerpoint/2010/main" val="3696838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6.10 </a:t>
            </a:r>
            <a:r>
              <a:rPr lang="zh-CN" altLang="en-US" sz="3600" b="1" dirty="0">
                <a:solidFill>
                  <a:srgbClr val="1353A2"/>
                </a:solidFill>
                <a:latin typeface="微软雅黑" charset="0"/>
                <a:ea typeface="微软雅黑" charset="0"/>
                <a:cs typeface="微软雅黑" charset="0"/>
                <a:sym typeface="宋体" charset="0"/>
              </a:rPr>
              <a:t>责任链模式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3" name="图片 2">
            <a:extLst>
              <a:ext uri="{FF2B5EF4-FFF2-40B4-BE49-F238E27FC236}">
                <a16:creationId xmlns:a16="http://schemas.microsoft.com/office/drawing/2014/main" id="{8DC49244-645F-4C0B-82FC-B5D8BCF8BC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721" y="2034923"/>
            <a:ext cx="7370592" cy="4471086"/>
          </a:xfrm>
          <a:prstGeom prst="rect">
            <a:avLst/>
          </a:prstGeom>
        </p:spPr>
      </p:pic>
      <p:sp>
        <p:nvSpPr>
          <p:cNvPr id="5" name="矩形 4">
            <a:extLst>
              <a:ext uri="{FF2B5EF4-FFF2-40B4-BE49-F238E27FC236}">
                <a16:creationId xmlns:a16="http://schemas.microsoft.com/office/drawing/2014/main" id="{D7DB8A63-58D0-4D54-8D08-4C729DEF0628}"/>
              </a:ext>
            </a:extLst>
          </p:cNvPr>
          <p:cNvSpPr/>
          <p:nvPr/>
        </p:nvSpPr>
        <p:spPr>
          <a:xfrm>
            <a:off x="734721" y="1056820"/>
            <a:ext cx="7674558" cy="923330"/>
          </a:xfrm>
          <a:prstGeom prst="rect">
            <a:avLst/>
          </a:prstGeom>
        </p:spPr>
        <p:txBody>
          <a:bodyPr wrap="square">
            <a:spAutoFit/>
          </a:bodyPr>
          <a:lstStyle/>
          <a:p>
            <a:r>
              <a:rPr lang="zh-CN" altLang="en-US" dirty="0">
                <a:solidFill>
                  <a:srgbClr val="333333"/>
                </a:solidFill>
                <a:latin typeface="Helvetica Neue"/>
              </a:rPr>
              <a:t>责任链模式是对象的行为模式。将这些对象连成一条链，沿着这条链传递该请求，直到有一个对象处理它为止。利用这种方式将发送者和接收者解耦</a:t>
            </a:r>
            <a:endParaRPr lang="zh-CN" altLang="en-US" dirty="0"/>
          </a:p>
        </p:txBody>
      </p:sp>
    </p:spTree>
    <p:custDataLst>
      <p:tags r:id="rId1"/>
    </p:custDataLst>
    <p:extLst>
      <p:ext uri="{BB962C8B-B14F-4D97-AF65-F5344CB8AC3E}">
        <p14:creationId xmlns:p14="http://schemas.microsoft.com/office/powerpoint/2010/main" val="1023798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6.10 </a:t>
            </a:r>
            <a:r>
              <a:rPr lang="zh-CN" altLang="en-US" sz="3600" b="1" dirty="0">
                <a:solidFill>
                  <a:srgbClr val="1353A2"/>
                </a:solidFill>
                <a:latin typeface="微软雅黑" charset="0"/>
                <a:ea typeface="微软雅黑" charset="0"/>
                <a:cs typeface="微软雅黑" charset="0"/>
                <a:sym typeface="宋体" charset="0"/>
              </a:rPr>
              <a:t>责任链模式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4" name="图片 3">
            <a:extLst>
              <a:ext uri="{FF2B5EF4-FFF2-40B4-BE49-F238E27FC236}">
                <a16:creationId xmlns:a16="http://schemas.microsoft.com/office/drawing/2014/main" id="{3FCDB06F-9C3A-40B6-8D71-B208BE07182F}"/>
              </a:ext>
            </a:extLst>
          </p:cNvPr>
          <p:cNvPicPr>
            <a:picLocks noChangeAspect="1"/>
          </p:cNvPicPr>
          <p:nvPr/>
        </p:nvPicPr>
        <p:blipFill rotWithShape="1">
          <a:blip r:embed="rId4">
            <a:extLst>
              <a:ext uri="{28A0092B-C50C-407E-A947-70E740481C1C}">
                <a14:useLocalDpi xmlns:a14="http://schemas.microsoft.com/office/drawing/2010/main" val="0"/>
              </a:ext>
            </a:extLst>
          </a:blip>
          <a:srcRect l="1382"/>
          <a:stretch/>
        </p:blipFill>
        <p:spPr>
          <a:xfrm>
            <a:off x="-1" y="1117166"/>
            <a:ext cx="6711905" cy="5006360"/>
          </a:xfrm>
          <a:prstGeom prst="rect">
            <a:avLst/>
          </a:prstGeom>
        </p:spPr>
      </p:pic>
      <p:sp>
        <p:nvSpPr>
          <p:cNvPr id="6" name="矩形 5">
            <a:extLst>
              <a:ext uri="{FF2B5EF4-FFF2-40B4-BE49-F238E27FC236}">
                <a16:creationId xmlns:a16="http://schemas.microsoft.com/office/drawing/2014/main" id="{29B6FAB6-3EBB-4720-B6AC-1FEC111A1DF2}"/>
              </a:ext>
            </a:extLst>
          </p:cNvPr>
          <p:cNvSpPr/>
          <p:nvPr/>
        </p:nvSpPr>
        <p:spPr>
          <a:xfrm>
            <a:off x="6672370" y="1282176"/>
            <a:ext cx="2898559" cy="2862322"/>
          </a:xfrm>
          <a:prstGeom prst="rect">
            <a:avLst/>
          </a:prstGeom>
        </p:spPr>
        <p:txBody>
          <a:bodyPr wrap="square">
            <a:spAutoFit/>
          </a:bodyPr>
          <a:lstStyle/>
          <a:p>
            <a:r>
              <a:rPr lang="zh-CN" altLang="en-US" b="1" dirty="0">
                <a:solidFill>
                  <a:srgbClr val="1353A2"/>
                </a:solidFill>
                <a:latin typeface="Helvetica Neue"/>
              </a:rPr>
              <a:t>案例：员工请假</a:t>
            </a:r>
            <a:endParaRPr lang="en-US" altLang="zh-CN" b="1" dirty="0">
              <a:solidFill>
                <a:srgbClr val="1353A2"/>
              </a:solidFill>
              <a:latin typeface="Helvetica Neue"/>
            </a:endParaRPr>
          </a:p>
          <a:p>
            <a:endParaRPr lang="en-US" altLang="zh-CN" dirty="0">
              <a:solidFill>
                <a:srgbClr val="333333"/>
              </a:solidFill>
              <a:latin typeface="Helvetica Neue"/>
            </a:endParaRPr>
          </a:p>
          <a:p>
            <a:endParaRPr lang="en-US" altLang="zh-CN" dirty="0">
              <a:solidFill>
                <a:srgbClr val="333333"/>
              </a:solidFill>
              <a:latin typeface="Helvetica Neue"/>
            </a:endParaRPr>
          </a:p>
          <a:p>
            <a:r>
              <a:rPr lang="en-US" altLang="zh-CN" dirty="0">
                <a:solidFill>
                  <a:srgbClr val="333333"/>
                </a:solidFill>
                <a:latin typeface="Helvetica Neue"/>
              </a:rPr>
              <a:t>t&lt;  0.5d</a:t>
            </a:r>
            <a:r>
              <a:rPr lang="zh-CN" altLang="en-US" dirty="0">
                <a:solidFill>
                  <a:srgbClr val="333333"/>
                </a:solidFill>
                <a:latin typeface="Helvetica Neue"/>
              </a:rPr>
              <a:t>，小组长审批；</a:t>
            </a:r>
            <a:endParaRPr lang="en-US" altLang="zh-CN" dirty="0">
              <a:solidFill>
                <a:srgbClr val="333333"/>
              </a:solidFill>
              <a:latin typeface="Helvetica Neue"/>
            </a:endParaRPr>
          </a:p>
          <a:p>
            <a:endParaRPr lang="zh-CN" altLang="en-US" dirty="0">
              <a:solidFill>
                <a:srgbClr val="333333"/>
              </a:solidFill>
              <a:latin typeface="Helvetica Neue"/>
            </a:endParaRPr>
          </a:p>
          <a:p>
            <a:r>
              <a:rPr lang="en-US" altLang="zh-CN" dirty="0">
                <a:solidFill>
                  <a:srgbClr val="333333"/>
                </a:solidFill>
                <a:latin typeface="Helvetica Neue"/>
              </a:rPr>
              <a:t>t&gt;=0.5d,t&lt;2,</a:t>
            </a:r>
            <a:r>
              <a:rPr lang="zh-CN" altLang="en-US" dirty="0">
                <a:solidFill>
                  <a:srgbClr val="333333"/>
                </a:solidFill>
                <a:latin typeface="Helvetica Neue"/>
              </a:rPr>
              <a:t>项目经理；</a:t>
            </a:r>
            <a:endParaRPr lang="en-US" altLang="zh-CN" dirty="0">
              <a:solidFill>
                <a:srgbClr val="333333"/>
              </a:solidFill>
              <a:latin typeface="Helvetica Neue"/>
            </a:endParaRPr>
          </a:p>
          <a:p>
            <a:endParaRPr lang="zh-CN" altLang="en-US" dirty="0">
              <a:solidFill>
                <a:srgbClr val="333333"/>
              </a:solidFill>
              <a:latin typeface="Helvetica Neue"/>
            </a:endParaRPr>
          </a:p>
          <a:p>
            <a:r>
              <a:rPr lang="en-US" altLang="zh-CN" dirty="0">
                <a:solidFill>
                  <a:srgbClr val="333333"/>
                </a:solidFill>
                <a:latin typeface="Helvetica Neue"/>
              </a:rPr>
              <a:t>t&gt;=2,t&lt;5</a:t>
            </a:r>
            <a:r>
              <a:rPr lang="zh-CN" altLang="en-US" dirty="0">
                <a:solidFill>
                  <a:srgbClr val="333333"/>
                </a:solidFill>
                <a:latin typeface="Helvetica Neue"/>
              </a:rPr>
              <a:t>部门经理审批；</a:t>
            </a:r>
            <a:endParaRPr lang="en-US" altLang="zh-CN" dirty="0">
              <a:solidFill>
                <a:srgbClr val="333333"/>
              </a:solidFill>
              <a:latin typeface="Helvetica Neue"/>
            </a:endParaRPr>
          </a:p>
          <a:p>
            <a:endParaRPr lang="zh-CN" altLang="en-US" dirty="0">
              <a:solidFill>
                <a:srgbClr val="333333"/>
              </a:solidFill>
              <a:latin typeface="Helvetica Neue"/>
            </a:endParaRPr>
          </a:p>
          <a:p>
            <a:r>
              <a:rPr lang="en-US" altLang="zh-CN" dirty="0">
                <a:solidFill>
                  <a:srgbClr val="333333"/>
                </a:solidFill>
                <a:latin typeface="Helvetica Neue"/>
              </a:rPr>
              <a:t>t&gt;=5</a:t>
            </a:r>
            <a:r>
              <a:rPr lang="zh-CN" altLang="en-US" dirty="0">
                <a:solidFill>
                  <a:srgbClr val="333333"/>
                </a:solidFill>
                <a:latin typeface="Helvetica Neue"/>
              </a:rPr>
              <a:t>总经理审批</a:t>
            </a:r>
            <a:endParaRPr lang="zh-CN" altLang="en-US" b="0" i="0" dirty="0">
              <a:solidFill>
                <a:srgbClr val="333333"/>
              </a:solidFill>
              <a:effectLst/>
              <a:latin typeface="Helvetica Neue"/>
            </a:endParaRPr>
          </a:p>
        </p:txBody>
      </p:sp>
    </p:spTree>
    <p:custDataLst>
      <p:tags r:id="rId1"/>
    </p:custDataLst>
    <p:extLst>
      <p:ext uri="{BB962C8B-B14F-4D97-AF65-F5344CB8AC3E}">
        <p14:creationId xmlns:p14="http://schemas.microsoft.com/office/powerpoint/2010/main" val="291088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ChangeArrowheads="1"/>
          </p:cNvSpPr>
          <p:nvPr/>
        </p:nvSpPr>
        <p:spPr bwMode="auto">
          <a:xfrm>
            <a:off x="1722030" y="36333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eaLnBrk="1" hangingPunct="1">
              <a:buFont typeface="Wingdings" charset="0"/>
              <a:buNone/>
            </a:pPr>
            <a:r>
              <a:rPr lang="en-US" altLang="zh-CN" sz="3600" b="1" dirty="0">
                <a:solidFill>
                  <a:srgbClr val="1353A2"/>
                </a:solidFill>
                <a:latin typeface="微软雅黑" charset="0"/>
                <a:ea typeface="微软雅黑" charset="0"/>
                <a:cs typeface="微软雅黑" charset="0"/>
                <a:sym typeface="宋体" charset="0"/>
              </a:rPr>
              <a:t>6.1 </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17413" name="矩形 28"/>
          <p:cNvSpPr>
            <a:spLocks noChangeArrowheads="1"/>
          </p:cNvSpPr>
          <p:nvPr/>
        </p:nvSpPr>
        <p:spPr bwMode="auto">
          <a:xfrm>
            <a:off x="876301" y="1826096"/>
            <a:ext cx="7653338" cy="129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dirty="0"/>
              <a:t>一个软件实体应当对扩展开放，对修改关闭。也就是说在设计一个模块的时候，应当使这个模块可以在不被修改的前提下被扩展，即实现在不修改源代码的情况下改变这个模块的行为。</a:t>
            </a:r>
          </a:p>
        </p:txBody>
      </p:sp>
      <p:sp>
        <p:nvSpPr>
          <p:cNvPr id="21" name="矩形 20"/>
          <p:cNvSpPr/>
          <p:nvPr/>
        </p:nvSpPr>
        <p:spPr>
          <a:xfrm>
            <a:off x="560389" y="1143471"/>
            <a:ext cx="7429514" cy="590033"/>
          </a:xfrm>
          <a:prstGeom prst="rect">
            <a:avLst/>
          </a:prstGeom>
        </p:spPr>
        <p:txBody>
          <a:bodyPr wrap="square">
            <a:spAutoFit/>
          </a:bodyPr>
          <a:lstStyle/>
          <a:p>
            <a:pPr marL="342900" indent="-342900">
              <a:lnSpc>
                <a:spcPct val="150000"/>
              </a:lnSpc>
              <a:spcBef>
                <a:spcPct val="20000"/>
              </a:spcBef>
              <a:buFontTx/>
              <a:buChar char="•"/>
            </a:pPr>
            <a:r>
              <a:rPr lang="en-US" altLang="zh-CN" sz="2400" b="1" dirty="0">
                <a:solidFill>
                  <a:srgbClr val="1353A2"/>
                </a:solidFill>
              </a:rPr>
              <a:t>6.1.1</a:t>
            </a:r>
            <a:r>
              <a:rPr lang="zh-CN" altLang="en-US" sz="2400" b="1" dirty="0">
                <a:solidFill>
                  <a:srgbClr val="1353A2"/>
                </a:solidFill>
              </a:rPr>
              <a:t>开</a:t>
            </a:r>
            <a:r>
              <a:rPr lang="en-US" altLang="zh-CN" sz="2400" b="1" dirty="0">
                <a:solidFill>
                  <a:srgbClr val="1353A2"/>
                </a:solidFill>
              </a:rPr>
              <a:t>-</a:t>
            </a:r>
            <a:r>
              <a:rPr lang="zh-CN" altLang="en-US" sz="2400" b="1" dirty="0">
                <a:solidFill>
                  <a:srgbClr val="1353A2"/>
                </a:solidFill>
              </a:rPr>
              <a:t>闭原则</a:t>
            </a:r>
            <a:r>
              <a:rPr lang="en-US" altLang="zh-CN" sz="2400" b="1" dirty="0">
                <a:solidFill>
                  <a:srgbClr val="1353A2"/>
                </a:solidFill>
              </a:rPr>
              <a:t>:</a:t>
            </a:r>
            <a:r>
              <a:rPr lang="zh-CN" altLang="en-US" sz="2400" b="1" dirty="0">
                <a:solidFill>
                  <a:srgbClr val="1353A2"/>
                </a:solidFill>
              </a:rPr>
              <a:t>只增加不修改</a:t>
            </a:r>
            <a:endParaRPr lang="en-US" altLang="zh-CN" sz="2400" b="1" dirty="0">
              <a:solidFill>
                <a:srgbClr val="1353A2"/>
              </a:solidFill>
            </a:endParaRPr>
          </a:p>
        </p:txBody>
      </p:sp>
      <p:pic>
        <p:nvPicPr>
          <p:cNvPr id="5" name="图片 4">
            <a:extLst>
              <a:ext uri="{FF2B5EF4-FFF2-40B4-BE49-F238E27FC236}">
                <a16:creationId xmlns:a16="http://schemas.microsoft.com/office/drawing/2014/main" id="{37D789C7-7DB4-4F9E-90A8-29B738EC5A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401" y="3429000"/>
            <a:ext cx="5857875" cy="3000375"/>
          </a:xfrm>
          <a:prstGeom prst="rect">
            <a:avLst/>
          </a:prstGeom>
        </p:spPr>
      </p:pic>
      <p:pic>
        <p:nvPicPr>
          <p:cNvPr id="3" name="图片 2">
            <a:extLst>
              <a:ext uri="{FF2B5EF4-FFF2-40B4-BE49-F238E27FC236}">
                <a16:creationId xmlns:a16="http://schemas.microsoft.com/office/drawing/2014/main" id="{09849F67-66B0-4E88-95A6-7588B73465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1570" y="3429000"/>
            <a:ext cx="4114800" cy="1476375"/>
          </a:xfrm>
          <a:prstGeom prst="rect">
            <a:avLst/>
          </a:prstGeom>
        </p:spPr>
      </p:pic>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6.10 </a:t>
            </a:r>
            <a:r>
              <a:rPr lang="zh-CN" altLang="en-US" sz="3600" b="1" dirty="0">
                <a:solidFill>
                  <a:srgbClr val="1353A2"/>
                </a:solidFill>
                <a:latin typeface="微软雅黑" charset="0"/>
                <a:ea typeface="微软雅黑" charset="0"/>
                <a:cs typeface="微软雅黑" charset="0"/>
                <a:sym typeface="宋体" charset="0"/>
              </a:rPr>
              <a:t>责任链模式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2" name="矩形 1">
            <a:extLst>
              <a:ext uri="{FF2B5EF4-FFF2-40B4-BE49-F238E27FC236}">
                <a16:creationId xmlns:a16="http://schemas.microsoft.com/office/drawing/2014/main" id="{9E039AA3-00C0-439C-A4D8-B35C4806E9F3}"/>
              </a:ext>
            </a:extLst>
          </p:cNvPr>
          <p:cNvSpPr/>
          <p:nvPr/>
        </p:nvSpPr>
        <p:spPr>
          <a:xfrm>
            <a:off x="1379121" y="1671004"/>
            <a:ext cx="5872579" cy="369332"/>
          </a:xfrm>
          <a:prstGeom prst="rect">
            <a:avLst/>
          </a:prstGeom>
        </p:spPr>
        <p:txBody>
          <a:bodyPr wrap="square">
            <a:spAutoFit/>
          </a:bodyPr>
          <a:lstStyle/>
          <a:p>
            <a:r>
              <a:rPr lang="zh-CN" altLang="en-US" dirty="0">
                <a:solidFill>
                  <a:srgbClr val="333333"/>
                </a:solidFill>
                <a:latin typeface="Helvetica Neue"/>
              </a:rPr>
              <a:t>责任链的两种分类，纯洁的责任链，前不纯的责任链</a:t>
            </a:r>
            <a:endParaRPr lang="zh-CN" altLang="en-US" dirty="0"/>
          </a:p>
        </p:txBody>
      </p:sp>
      <p:sp>
        <p:nvSpPr>
          <p:cNvPr id="3" name="矩形 2">
            <a:extLst>
              <a:ext uri="{FF2B5EF4-FFF2-40B4-BE49-F238E27FC236}">
                <a16:creationId xmlns:a16="http://schemas.microsoft.com/office/drawing/2014/main" id="{B3C2B5CB-2517-4BDA-9425-3387FFE80668}"/>
              </a:ext>
            </a:extLst>
          </p:cNvPr>
          <p:cNvSpPr/>
          <p:nvPr/>
        </p:nvSpPr>
        <p:spPr>
          <a:xfrm>
            <a:off x="1379121" y="2474510"/>
            <a:ext cx="6494016" cy="1200329"/>
          </a:xfrm>
          <a:prstGeom prst="rect">
            <a:avLst/>
          </a:prstGeom>
        </p:spPr>
        <p:txBody>
          <a:bodyPr wrap="square">
            <a:spAutoFit/>
          </a:bodyPr>
          <a:lstStyle/>
          <a:p>
            <a:r>
              <a:rPr lang="zh-CN" altLang="en-US" b="1" dirty="0">
                <a:solidFill>
                  <a:srgbClr val="1353A2"/>
                </a:solidFill>
                <a:latin typeface="Helvetica Neue"/>
              </a:rPr>
              <a:t>不纯</a:t>
            </a:r>
            <a:r>
              <a:rPr lang="zh-CN" altLang="en-US" dirty="0">
                <a:solidFill>
                  <a:srgbClr val="333333"/>
                </a:solidFill>
                <a:latin typeface="Helvetica Neue"/>
              </a:rPr>
              <a:t>：一个玩具飞机有外壳装配员，引擎装配员，螺旋桨装配员，模型包装员组成。当这个物件飞机流到谁那里，谁就负责安装他负责的这一部分，这部分安装完成后流到下一个环节，直到所有环境完成。</a:t>
            </a:r>
            <a:endParaRPr lang="zh-CN" altLang="en-US" dirty="0"/>
          </a:p>
        </p:txBody>
      </p:sp>
      <p:sp>
        <p:nvSpPr>
          <p:cNvPr id="5" name="矩形 4">
            <a:extLst>
              <a:ext uri="{FF2B5EF4-FFF2-40B4-BE49-F238E27FC236}">
                <a16:creationId xmlns:a16="http://schemas.microsoft.com/office/drawing/2014/main" id="{B03B24FE-1CA3-41FC-AE6F-EAA75AC186D9}"/>
              </a:ext>
            </a:extLst>
          </p:cNvPr>
          <p:cNvSpPr/>
          <p:nvPr/>
        </p:nvSpPr>
        <p:spPr>
          <a:xfrm>
            <a:off x="1379120" y="3939549"/>
            <a:ext cx="6415473" cy="1200329"/>
          </a:xfrm>
          <a:prstGeom prst="rect">
            <a:avLst/>
          </a:prstGeom>
        </p:spPr>
        <p:txBody>
          <a:bodyPr wrap="square">
            <a:spAutoFit/>
          </a:bodyPr>
          <a:lstStyle/>
          <a:p>
            <a:r>
              <a:rPr lang="zh-CN" altLang="en-US" b="1" dirty="0">
                <a:solidFill>
                  <a:srgbClr val="1353A2"/>
                </a:solidFill>
                <a:latin typeface="Helvetica Neue"/>
              </a:rPr>
              <a:t>纯洁</a:t>
            </a:r>
            <a:r>
              <a:rPr lang="zh-CN" altLang="en-US" dirty="0">
                <a:solidFill>
                  <a:srgbClr val="333333"/>
                </a:solidFill>
                <a:latin typeface="Helvetica Neue"/>
              </a:rPr>
              <a:t>：一个质量检测链，质量检测也分多部，外壳检测，引擎检测，螺旋桨检测，包装检测。当产品留到检测员那里检测自己负责的那一块，如果有问题直接拎出来，如果没问题则传给下一个检测员，直到所有检测完成。</a:t>
            </a:r>
            <a:endParaRPr lang="zh-CN" altLang="en-US" dirty="0"/>
          </a:p>
        </p:txBody>
      </p:sp>
    </p:spTree>
    <p:custDataLst>
      <p:tags r:id="rId1"/>
    </p:custDataLst>
    <p:extLst>
      <p:ext uri="{BB962C8B-B14F-4D97-AF65-F5344CB8AC3E}">
        <p14:creationId xmlns:p14="http://schemas.microsoft.com/office/powerpoint/2010/main" val="2703521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6.10 </a:t>
            </a:r>
            <a:r>
              <a:rPr lang="zh-CN" altLang="en-US" sz="3600" b="1" dirty="0">
                <a:solidFill>
                  <a:srgbClr val="1353A2"/>
                </a:solidFill>
                <a:latin typeface="微软雅黑" charset="0"/>
                <a:ea typeface="微软雅黑" charset="0"/>
                <a:cs typeface="微软雅黑" charset="0"/>
                <a:sym typeface="宋体" charset="0"/>
              </a:rPr>
              <a:t>责任链模式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3" name="矩形 2">
            <a:extLst>
              <a:ext uri="{FF2B5EF4-FFF2-40B4-BE49-F238E27FC236}">
                <a16:creationId xmlns:a16="http://schemas.microsoft.com/office/drawing/2014/main" id="{B3C2B5CB-2517-4BDA-9425-3387FFE80668}"/>
              </a:ext>
            </a:extLst>
          </p:cNvPr>
          <p:cNvSpPr/>
          <p:nvPr/>
        </p:nvSpPr>
        <p:spPr>
          <a:xfrm>
            <a:off x="1339848" y="1928193"/>
            <a:ext cx="6494016" cy="1569660"/>
          </a:xfrm>
          <a:prstGeom prst="rect">
            <a:avLst/>
          </a:prstGeom>
        </p:spPr>
        <p:txBody>
          <a:bodyPr wrap="square">
            <a:spAutoFit/>
          </a:bodyPr>
          <a:lstStyle/>
          <a:p>
            <a:r>
              <a:rPr lang="zh-CN" altLang="en-US" sz="2400" b="1" dirty="0">
                <a:solidFill>
                  <a:srgbClr val="1353A2"/>
                </a:solidFill>
                <a:latin typeface="Helvetica Neue"/>
              </a:rPr>
              <a:t>优点</a:t>
            </a:r>
            <a:r>
              <a:rPr lang="zh-CN" altLang="en-US" sz="2400" dirty="0">
                <a:solidFill>
                  <a:srgbClr val="333333"/>
                </a:solidFill>
                <a:latin typeface="Helvetica Neue"/>
              </a:rPr>
              <a:t>： </a:t>
            </a:r>
            <a:r>
              <a:rPr lang="zh-CN" altLang="en-US" sz="2400" dirty="0"/>
              <a:t>调用者不需知道具体谁来处理请求，也不知道链的具体结构，降低了节点域节点的耦合度；可在运行时动态修改链中的对象职责，增强了给对象指派职责的灵活性；</a:t>
            </a:r>
          </a:p>
        </p:txBody>
      </p:sp>
      <p:sp>
        <p:nvSpPr>
          <p:cNvPr id="5" name="矩形 4">
            <a:extLst>
              <a:ext uri="{FF2B5EF4-FFF2-40B4-BE49-F238E27FC236}">
                <a16:creationId xmlns:a16="http://schemas.microsoft.com/office/drawing/2014/main" id="{B03B24FE-1CA3-41FC-AE6F-EAA75AC186D9}"/>
              </a:ext>
            </a:extLst>
          </p:cNvPr>
          <p:cNvSpPr/>
          <p:nvPr/>
        </p:nvSpPr>
        <p:spPr>
          <a:xfrm>
            <a:off x="1364263" y="3985714"/>
            <a:ext cx="6415473" cy="830997"/>
          </a:xfrm>
          <a:prstGeom prst="rect">
            <a:avLst/>
          </a:prstGeom>
        </p:spPr>
        <p:txBody>
          <a:bodyPr wrap="square">
            <a:spAutoFit/>
          </a:bodyPr>
          <a:lstStyle/>
          <a:p>
            <a:r>
              <a:rPr lang="zh-CN" altLang="en-US" sz="2400" b="1" dirty="0">
                <a:solidFill>
                  <a:srgbClr val="1353A2"/>
                </a:solidFill>
                <a:latin typeface="Helvetica Neue"/>
              </a:rPr>
              <a:t>缺点</a:t>
            </a:r>
            <a:r>
              <a:rPr lang="zh-CN" altLang="en-US" sz="2400" dirty="0">
                <a:solidFill>
                  <a:srgbClr val="333333"/>
                </a:solidFill>
                <a:latin typeface="Helvetica Neue"/>
              </a:rPr>
              <a:t>：</a:t>
            </a:r>
            <a:r>
              <a:rPr lang="zh-CN" altLang="en-US" sz="2400" dirty="0"/>
              <a:t>没有明确的接收者，可能传到链的最后，也没得到正确的处理。</a:t>
            </a:r>
          </a:p>
        </p:txBody>
      </p:sp>
    </p:spTree>
    <p:custDataLst>
      <p:tags r:id="rId1"/>
    </p:custDataLst>
    <p:extLst>
      <p:ext uri="{BB962C8B-B14F-4D97-AF65-F5344CB8AC3E}">
        <p14:creationId xmlns:p14="http://schemas.microsoft.com/office/powerpoint/2010/main" val="3411181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9CCAE67-0D67-4445-B813-F5FC8098C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446" y="1580226"/>
            <a:ext cx="3431554" cy="4356762"/>
          </a:xfrm>
          <a:prstGeom prst="rect">
            <a:avLst/>
          </a:prstGeom>
        </p:spPr>
      </p:pic>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6.11 </a:t>
            </a:r>
            <a:r>
              <a:rPr lang="zh-CN" altLang="en-US" sz="3600" b="1" dirty="0">
                <a:solidFill>
                  <a:srgbClr val="1353A2"/>
                </a:solidFill>
                <a:latin typeface="微软雅黑" charset="0"/>
                <a:ea typeface="微软雅黑" charset="0"/>
                <a:cs typeface="微软雅黑" charset="0"/>
                <a:sym typeface="宋体" charset="0"/>
              </a:rPr>
              <a:t>观察者模式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4" name="图片 3">
            <a:extLst>
              <a:ext uri="{FF2B5EF4-FFF2-40B4-BE49-F238E27FC236}">
                <a16:creationId xmlns:a16="http://schemas.microsoft.com/office/drawing/2014/main" id="{53F0E594-A23C-47AC-8A45-7F5876D3DDDE}"/>
              </a:ext>
            </a:extLst>
          </p:cNvPr>
          <p:cNvPicPr>
            <a:picLocks noChangeAspect="1"/>
          </p:cNvPicPr>
          <p:nvPr/>
        </p:nvPicPr>
        <p:blipFill rotWithShape="1">
          <a:blip r:embed="rId5">
            <a:extLst>
              <a:ext uri="{28A0092B-C50C-407E-A947-70E740481C1C}">
                <a14:useLocalDpi xmlns:a14="http://schemas.microsoft.com/office/drawing/2010/main" val="0"/>
              </a:ext>
            </a:extLst>
          </a:blip>
          <a:srcRect r="1471"/>
          <a:stretch/>
        </p:blipFill>
        <p:spPr>
          <a:xfrm>
            <a:off x="514489" y="2209800"/>
            <a:ext cx="5770901" cy="2864944"/>
          </a:xfrm>
          <a:prstGeom prst="rect">
            <a:avLst/>
          </a:prstGeom>
        </p:spPr>
      </p:pic>
      <p:sp>
        <p:nvSpPr>
          <p:cNvPr id="8" name="矩形 7">
            <a:extLst>
              <a:ext uri="{FF2B5EF4-FFF2-40B4-BE49-F238E27FC236}">
                <a16:creationId xmlns:a16="http://schemas.microsoft.com/office/drawing/2014/main" id="{04120761-06C1-47EB-9172-3AB23D59908F}"/>
              </a:ext>
            </a:extLst>
          </p:cNvPr>
          <p:cNvSpPr/>
          <p:nvPr/>
        </p:nvSpPr>
        <p:spPr>
          <a:xfrm>
            <a:off x="889000" y="1395289"/>
            <a:ext cx="4801314" cy="461665"/>
          </a:xfrm>
          <a:prstGeom prst="rect">
            <a:avLst/>
          </a:prstGeom>
        </p:spPr>
        <p:txBody>
          <a:bodyPr wrap="none">
            <a:spAutoFit/>
          </a:bodyPr>
          <a:lstStyle/>
          <a:p>
            <a:r>
              <a:rPr lang="zh-CN" altLang="en-US" sz="2400" dirty="0">
                <a:solidFill>
                  <a:srgbClr val="333333"/>
                </a:solidFill>
                <a:latin typeface="-apple-system"/>
              </a:rPr>
              <a:t>观察者模式要点：主题和观察者。</a:t>
            </a:r>
            <a:endParaRPr lang="zh-CN" altLang="en-US" sz="2400" dirty="0"/>
          </a:p>
        </p:txBody>
      </p:sp>
    </p:spTree>
    <p:custDataLst>
      <p:tags r:id="rId1"/>
    </p:custDataLst>
    <p:extLst>
      <p:ext uri="{BB962C8B-B14F-4D97-AF65-F5344CB8AC3E}">
        <p14:creationId xmlns:p14="http://schemas.microsoft.com/office/powerpoint/2010/main" val="2545605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6.11 </a:t>
            </a:r>
            <a:r>
              <a:rPr lang="zh-CN" altLang="en-US" sz="3600" b="1" dirty="0">
                <a:solidFill>
                  <a:srgbClr val="1353A2"/>
                </a:solidFill>
                <a:latin typeface="微软雅黑" charset="0"/>
                <a:ea typeface="微软雅黑" charset="0"/>
                <a:cs typeface="微软雅黑" charset="0"/>
                <a:sym typeface="宋体" charset="0"/>
              </a:rPr>
              <a:t>观察者模式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8" name="矩形 7">
            <a:extLst>
              <a:ext uri="{FF2B5EF4-FFF2-40B4-BE49-F238E27FC236}">
                <a16:creationId xmlns:a16="http://schemas.microsoft.com/office/drawing/2014/main" id="{04120761-06C1-47EB-9172-3AB23D59908F}"/>
              </a:ext>
            </a:extLst>
          </p:cNvPr>
          <p:cNvSpPr/>
          <p:nvPr/>
        </p:nvSpPr>
        <p:spPr>
          <a:xfrm>
            <a:off x="889000" y="1395289"/>
            <a:ext cx="4801314" cy="461665"/>
          </a:xfrm>
          <a:prstGeom prst="rect">
            <a:avLst/>
          </a:prstGeom>
        </p:spPr>
        <p:txBody>
          <a:bodyPr wrap="none">
            <a:spAutoFit/>
          </a:bodyPr>
          <a:lstStyle/>
          <a:p>
            <a:r>
              <a:rPr lang="zh-CN" altLang="en-US" sz="2400" dirty="0">
                <a:solidFill>
                  <a:srgbClr val="333333"/>
                </a:solidFill>
                <a:latin typeface="-apple-system"/>
              </a:rPr>
              <a:t>观察者模式要点：主题和观察者。</a:t>
            </a:r>
            <a:endParaRPr lang="zh-CN" altLang="en-US" sz="2400" dirty="0"/>
          </a:p>
        </p:txBody>
      </p:sp>
      <p:pic>
        <p:nvPicPr>
          <p:cNvPr id="6" name="图片 5">
            <a:extLst>
              <a:ext uri="{FF2B5EF4-FFF2-40B4-BE49-F238E27FC236}">
                <a16:creationId xmlns:a16="http://schemas.microsoft.com/office/drawing/2014/main" id="{E7062ED1-16F4-4B40-BE9C-84F585A95B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948" y="2072483"/>
            <a:ext cx="6848475" cy="4048125"/>
          </a:xfrm>
          <a:prstGeom prst="rect">
            <a:avLst/>
          </a:prstGeom>
        </p:spPr>
      </p:pic>
    </p:spTree>
    <p:custDataLst>
      <p:tags r:id="rId1"/>
    </p:custDataLst>
    <p:extLst>
      <p:ext uri="{BB962C8B-B14F-4D97-AF65-F5344CB8AC3E}">
        <p14:creationId xmlns:p14="http://schemas.microsoft.com/office/powerpoint/2010/main" val="1260506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8" name="矩形 7">
            <a:extLst>
              <a:ext uri="{FF2B5EF4-FFF2-40B4-BE49-F238E27FC236}">
                <a16:creationId xmlns:a16="http://schemas.microsoft.com/office/drawing/2014/main" id="{04120761-06C1-47EB-9172-3AB23D59908F}"/>
              </a:ext>
            </a:extLst>
          </p:cNvPr>
          <p:cNvSpPr/>
          <p:nvPr/>
        </p:nvSpPr>
        <p:spPr>
          <a:xfrm>
            <a:off x="889000" y="1395289"/>
            <a:ext cx="4801314" cy="461665"/>
          </a:xfrm>
          <a:prstGeom prst="rect">
            <a:avLst/>
          </a:prstGeom>
        </p:spPr>
        <p:txBody>
          <a:bodyPr wrap="none">
            <a:spAutoFit/>
          </a:bodyPr>
          <a:lstStyle/>
          <a:p>
            <a:r>
              <a:rPr lang="zh-CN" altLang="en-US" sz="2400" dirty="0">
                <a:solidFill>
                  <a:srgbClr val="333333"/>
                </a:solidFill>
                <a:latin typeface="-apple-system"/>
              </a:rPr>
              <a:t>观察者模式要点：主题和观察者。</a:t>
            </a:r>
            <a:endParaRPr lang="zh-CN" altLang="en-US" sz="2400" dirty="0"/>
          </a:p>
        </p:txBody>
      </p:sp>
      <p:pic>
        <p:nvPicPr>
          <p:cNvPr id="3" name="图片 2">
            <a:extLst>
              <a:ext uri="{FF2B5EF4-FFF2-40B4-BE49-F238E27FC236}">
                <a16:creationId xmlns:a16="http://schemas.microsoft.com/office/drawing/2014/main" id="{9C9E0F70-5CF7-46F5-BED8-1D153D878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50" y="419100"/>
            <a:ext cx="7905750" cy="6019800"/>
          </a:xfrm>
          <a:prstGeom prst="rect">
            <a:avLst/>
          </a:prstGeom>
        </p:spPr>
      </p:pic>
    </p:spTree>
    <p:custDataLst>
      <p:tags r:id="rId1"/>
    </p:custDataLst>
    <p:extLst>
      <p:ext uri="{BB962C8B-B14F-4D97-AF65-F5344CB8AC3E}">
        <p14:creationId xmlns:p14="http://schemas.microsoft.com/office/powerpoint/2010/main" val="319916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6.11 </a:t>
            </a:r>
            <a:r>
              <a:rPr lang="zh-CN" altLang="en-US" sz="3600" b="1" dirty="0">
                <a:solidFill>
                  <a:srgbClr val="1353A2"/>
                </a:solidFill>
                <a:latin typeface="微软雅黑" charset="0"/>
                <a:ea typeface="微软雅黑" charset="0"/>
                <a:cs typeface="微软雅黑" charset="0"/>
                <a:sym typeface="宋体" charset="0"/>
              </a:rPr>
              <a:t>观察者模式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8" name="矩形 7">
            <a:extLst>
              <a:ext uri="{FF2B5EF4-FFF2-40B4-BE49-F238E27FC236}">
                <a16:creationId xmlns:a16="http://schemas.microsoft.com/office/drawing/2014/main" id="{04120761-06C1-47EB-9172-3AB23D59908F}"/>
              </a:ext>
            </a:extLst>
          </p:cNvPr>
          <p:cNvSpPr/>
          <p:nvPr/>
        </p:nvSpPr>
        <p:spPr>
          <a:xfrm>
            <a:off x="889000" y="1395289"/>
            <a:ext cx="3659976" cy="461665"/>
          </a:xfrm>
          <a:prstGeom prst="rect">
            <a:avLst/>
          </a:prstGeom>
        </p:spPr>
        <p:txBody>
          <a:bodyPr wrap="none">
            <a:spAutoFit/>
          </a:bodyPr>
          <a:lstStyle/>
          <a:p>
            <a:r>
              <a:rPr lang="zh-CN" altLang="en-US" sz="2400" dirty="0">
                <a:solidFill>
                  <a:srgbClr val="333333"/>
                </a:solidFill>
                <a:latin typeface="-apple-system"/>
              </a:rPr>
              <a:t>案例：天气预报定制服务</a:t>
            </a:r>
            <a:endParaRPr lang="zh-CN" altLang="en-US" sz="2400" dirty="0"/>
          </a:p>
        </p:txBody>
      </p:sp>
      <p:sp>
        <p:nvSpPr>
          <p:cNvPr id="7" name="矩形 6">
            <a:extLst>
              <a:ext uri="{FF2B5EF4-FFF2-40B4-BE49-F238E27FC236}">
                <a16:creationId xmlns:a16="http://schemas.microsoft.com/office/drawing/2014/main" id="{473B747F-1B9E-4D65-9F6F-8B73FA3C1E19}"/>
              </a:ext>
            </a:extLst>
          </p:cNvPr>
          <p:cNvSpPr/>
          <p:nvPr/>
        </p:nvSpPr>
        <p:spPr>
          <a:xfrm>
            <a:off x="122032" y="2936439"/>
            <a:ext cx="8640228" cy="2308324"/>
          </a:xfrm>
          <a:prstGeom prst="rect">
            <a:avLst/>
          </a:prstGeom>
        </p:spPr>
        <p:txBody>
          <a:bodyPr wrap="square">
            <a:spAutoFit/>
          </a:bodyPr>
          <a:lstStyle/>
          <a:p>
            <a:r>
              <a:rPr lang="zh-CN" altLang="en-US" sz="2400" dirty="0">
                <a:solidFill>
                  <a:srgbClr val="333333"/>
                </a:solidFill>
                <a:latin typeface="-apple-system"/>
              </a:rPr>
              <a:t>其它模式简介</a:t>
            </a:r>
            <a:endParaRPr lang="en-US" altLang="zh-CN" sz="2400" dirty="0">
              <a:solidFill>
                <a:srgbClr val="333333"/>
              </a:solidFill>
              <a:latin typeface="-apple-system"/>
            </a:endParaRPr>
          </a:p>
          <a:p>
            <a:endParaRPr lang="en-US" altLang="zh-CN" sz="2400" dirty="0">
              <a:solidFill>
                <a:srgbClr val="333333"/>
              </a:solidFill>
              <a:latin typeface="-apple-system"/>
            </a:endParaRPr>
          </a:p>
          <a:p>
            <a:r>
              <a:rPr lang="zh-CN" altLang="en-US" sz="2400" dirty="0">
                <a:solidFill>
                  <a:srgbClr val="333333"/>
                </a:solidFill>
                <a:latin typeface="-apple-system"/>
              </a:rPr>
              <a:t>（</a:t>
            </a:r>
            <a:r>
              <a:rPr lang="en-US" altLang="zh-CN" sz="2400" dirty="0">
                <a:solidFill>
                  <a:srgbClr val="333333"/>
                </a:solidFill>
                <a:latin typeface="-apple-system"/>
              </a:rPr>
              <a:t>1</a:t>
            </a:r>
            <a:r>
              <a:rPr lang="zh-CN" altLang="en-US" sz="2400" dirty="0">
                <a:solidFill>
                  <a:srgbClr val="333333"/>
                </a:solidFill>
                <a:latin typeface="-apple-system"/>
              </a:rPr>
              <a:t>）桥接模式：抽象和实现分离，用对象聚合替代继承。解耦</a:t>
            </a:r>
            <a:endParaRPr lang="en-US" altLang="zh-CN" sz="2400" dirty="0">
              <a:solidFill>
                <a:srgbClr val="333333"/>
              </a:solidFill>
              <a:latin typeface="-apple-system"/>
            </a:endParaRPr>
          </a:p>
          <a:p>
            <a:r>
              <a:rPr lang="zh-CN" altLang="en-US" sz="2400" dirty="0">
                <a:solidFill>
                  <a:srgbClr val="333333"/>
                </a:solidFill>
                <a:latin typeface="-apple-system"/>
              </a:rPr>
              <a:t>（</a:t>
            </a:r>
            <a:r>
              <a:rPr lang="en-US" altLang="zh-CN" sz="2400" dirty="0">
                <a:solidFill>
                  <a:srgbClr val="333333"/>
                </a:solidFill>
                <a:latin typeface="-apple-system"/>
              </a:rPr>
              <a:t>2</a:t>
            </a:r>
            <a:r>
              <a:rPr lang="zh-CN" altLang="en-US" sz="2400" dirty="0">
                <a:solidFill>
                  <a:srgbClr val="333333"/>
                </a:solidFill>
                <a:latin typeface="-apple-system"/>
              </a:rPr>
              <a:t>）适配模式：</a:t>
            </a:r>
            <a:r>
              <a:rPr lang="zh-CN" altLang="en-US" sz="2400" dirty="0"/>
              <a:t>使得原本由于接口不兼容而不能一起工作的那些类可以在一起工作。</a:t>
            </a:r>
            <a:endParaRPr lang="en-US" altLang="zh-CN" sz="2400" dirty="0">
              <a:solidFill>
                <a:srgbClr val="333333"/>
              </a:solidFill>
              <a:latin typeface="-apple-system"/>
            </a:endParaRPr>
          </a:p>
          <a:p>
            <a:endParaRPr lang="en-US" altLang="zh-CN" sz="2400" dirty="0">
              <a:solidFill>
                <a:srgbClr val="333333"/>
              </a:solidFill>
              <a:latin typeface="-apple-system"/>
            </a:endParaRPr>
          </a:p>
        </p:txBody>
      </p:sp>
    </p:spTree>
    <p:custDataLst>
      <p:tags r:id="rId1"/>
    </p:custDataLst>
    <p:extLst>
      <p:ext uri="{BB962C8B-B14F-4D97-AF65-F5344CB8AC3E}">
        <p14:creationId xmlns:p14="http://schemas.microsoft.com/office/powerpoint/2010/main" val="2502700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6.12 </a:t>
            </a:r>
            <a:r>
              <a:rPr lang="zh-CN" altLang="en-US" sz="3600" b="1" dirty="0">
                <a:solidFill>
                  <a:srgbClr val="1353A2"/>
                </a:solidFill>
                <a:latin typeface="微软雅黑" charset="0"/>
                <a:ea typeface="微软雅黑" charset="0"/>
                <a:cs typeface="微软雅黑" charset="0"/>
                <a:sym typeface="宋体" charset="0"/>
              </a:rPr>
              <a:t>有限状态模式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3" name="图片 2">
            <a:extLst>
              <a:ext uri="{FF2B5EF4-FFF2-40B4-BE49-F238E27FC236}">
                <a16:creationId xmlns:a16="http://schemas.microsoft.com/office/drawing/2014/main" id="{EBC66386-D27C-403D-9D9F-7A704D68D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650" y="1370028"/>
            <a:ext cx="6334125" cy="3638550"/>
          </a:xfrm>
          <a:prstGeom prst="rect">
            <a:avLst/>
          </a:prstGeom>
        </p:spPr>
      </p:pic>
      <p:sp>
        <p:nvSpPr>
          <p:cNvPr id="4" name="矩形 3">
            <a:extLst>
              <a:ext uri="{FF2B5EF4-FFF2-40B4-BE49-F238E27FC236}">
                <a16:creationId xmlns:a16="http://schemas.microsoft.com/office/drawing/2014/main" id="{2679FBE6-5316-4344-B8C5-F9FB3B1961AE}"/>
              </a:ext>
            </a:extLst>
          </p:cNvPr>
          <p:cNvSpPr/>
          <p:nvPr/>
        </p:nvSpPr>
        <p:spPr>
          <a:xfrm>
            <a:off x="1280650" y="5261440"/>
            <a:ext cx="7108748" cy="830997"/>
          </a:xfrm>
          <a:prstGeom prst="rect">
            <a:avLst/>
          </a:prstGeom>
        </p:spPr>
        <p:txBody>
          <a:bodyPr wrap="square">
            <a:spAutoFit/>
          </a:bodyPr>
          <a:lstStyle/>
          <a:p>
            <a:r>
              <a:rPr lang="zh-CN" altLang="en-US" sz="2400" dirty="0">
                <a:solidFill>
                  <a:srgbClr val="FF0000"/>
                </a:solidFill>
                <a:latin typeface="-apple-system"/>
              </a:rPr>
              <a:t>现态、条件、动作、次态</a:t>
            </a:r>
            <a:r>
              <a:rPr lang="zh-CN" altLang="en-US" sz="2400" dirty="0">
                <a:solidFill>
                  <a:srgbClr val="2F2F2F"/>
                </a:solidFill>
                <a:latin typeface="-apple-system"/>
              </a:rPr>
              <a:t>。“现态”和“条件”是因，“动作”和“次态”是果。</a:t>
            </a:r>
            <a:endParaRPr lang="zh-CN" altLang="en-US" sz="2400" dirty="0"/>
          </a:p>
        </p:txBody>
      </p:sp>
    </p:spTree>
    <p:custDataLst>
      <p:tags r:id="rId1"/>
    </p:custDataLst>
    <p:extLst>
      <p:ext uri="{BB962C8B-B14F-4D97-AF65-F5344CB8AC3E}">
        <p14:creationId xmlns:p14="http://schemas.microsoft.com/office/powerpoint/2010/main" val="3108318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6.12 </a:t>
            </a:r>
            <a:r>
              <a:rPr lang="zh-CN" altLang="en-US" sz="3600" b="1" dirty="0">
                <a:solidFill>
                  <a:srgbClr val="1353A2"/>
                </a:solidFill>
                <a:latin typeface="微软雅黑" charset="0"/>
                <a:ea typeface="微软雅黑" charset="0"/>
                <a:cs typeface="微软雅黑" charset="0"/>
                <a:sym typeface="宋体" charset="0"/>
              </a:rPr>
              <a:t>有限状态模式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pic>
        <p:nvPicPr>
          <p:cNvPr id="5" name="图片 4">
            <a:extLst>
              <a:ext uri="{FF2B5EF4-FFF2-40B4-BE49-F238E27FC236}">
                <a16:creationId xmlns:a16="http://schemas.microsoft.com/office/drawing/2014/main" id="{515FAAF0-2B86-4FEC-857F-32014BCF2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000" y="1512255"/>
            <a:ext cx="7415630" cy="3707815"/>
          </a:xfrm>
          <a:prstGeom prst="rect">
            <a:avLst/>
          </a:prstGeom>
        </p:spPr>
      </p:pic>
      <p:sp>
        <p:nvSpPr>
          <p:cNvPr id="10" name="矩形 9">
            <a:extLst>
              <a:ext uri="{FF2B5EF4-FFF2-40B4-BE49-F238E27FC236}">
                <a16:creationId xmlns:a16="http://schemas.microsoft.com/office/drawing/2014/main" id="{D4424BB5-58B6-4526-8B92-49BF7DD4802B}"/>
              </a:ext>
            </a:extLst>
          </p:cNvPr>
          <p:cNvSpPr/>
          <p:nvPr/>
        </p:nvSpPr>
        <p:spPr>
          <a:xfrm>
            <a:off x="1042441" y="5269159"/>
            <a:ext cx="7108748" cy="830997"/>
          </a:xfrm>
          <a:prstGeom prst="rect">
            <a:avLst/>
          </a:prstGeom>
        </p:spPr>
        <p:txBody>
          <a:bodyPr wrap="square">
            <a:spAutoFit/>
          </a:bodyPr>
          <a:lstStyle/>
          <a:p>
            <a:r>
              <a:rPr lang="zh-CN" altLang="en-US" sz="2400" dirty="0">
                <a:solidFill>
                  <a:srgbClr val="FF0000"/>
                </a:solidFill>
                <a:latin typeface="-apple-system"/>
              </a:rPr>
              <a:t>现态、条件、动作、次态</a:t>
            </a:r>
            <a:r>
              <a:rPr lang="zh-CN" altLang="en-US" sz="2400" dirty="0">
                <a:solidFill>
                  <a:srgbClr val="2F2F2F"/>
                </a:solidFill>
                <a:latin typeface="-apple-system"/>
              </a:rPr>
              <a:t>。“现态”和“条件”是因，“动作”和“次态”是果。</a:t>
            </a:r>
            <a:endParaRPr lang="zh-CN" altLang="en-US" sz="2400" dirty="0"/>
          </a:p>
        </p:txBody>
      </p:sp>
    </p:spTree>
    <p:custDataLst>
      <p:tags r:id="rId1"/>
    </p:custDataLst>
    <p:extLst>
      <p:ext uri="{BB962C8B-B14F-4D97-AF65-F5344CB8AC3E}">
        <p14:creationId xmlns:p14="http://schemas.microsoft.com/office/powerpoint/2010/main" val="2150947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ChangeArrowheads="1"/>
          </p:cNvSpPr>
          <p:nvPr/>
        </p:nvSpPr>
        <p:spPr bwMode="auto">
          <a:xfrm>
            <a:off x="1773055" y="35199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6.12 </a:t>
            </a:r>
            <a:r>
              <a:rPr lang="zh-CN" altLang="en-US" sz="3600" b="1" dirty="0">
                <a:solidFill>
                  <a:srgbClr val="1353A2"/>
                </a:solidFill>
                <a:latin typeface="微软雅黑" charset="0"/>
                <a:ea typeface="微软雅黑" charset="0"/>
                <a:cs typeface="微软雅黑" charset="0"/>
                <a:sym typeface="宋体" charset="0"/>
              </a:rPr>
              <a:t>有限状态模式</a:t>
            </a:r>
            <a:endParaRPr lang="zh-CN" altLang="en-US" dirty="0">
              <a:solidFill>
                <a:srgbClr val="1353A2"/>
              </a:solidFill>
            </a:endParaRPr>
          </a:p>
        </p:txBody>
      </p:sp>
      <p:sp>
        <p:nvSpPr>
          <p:cNvPr id="21508"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1509" name="圆角矩形 5"/>
          <p:cNvSpPr>
            <a:spLocks noChangeArrowheads="1"/>
          </p:cNvSpPr>
          <p:nvPr/>
        </p:nvSpPr>
        <p:spPr bwMode="auto">
          <a:xfrm>
            <a:off x="4729164" y="2209800"/>
            <a:ext cx="1785937" cy="4191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endParaRPr lang="zh-CN" altLang="en-US"/>
          </a:p>
        </p:txBody>
      </p:sp>
      <p:sp>
        <p:nvSpPr>
          <p:cNvPr id="21510" name="下箭头 18"/>
          <p:cNvSpPr>
            <a:spLocks noChangeArrowheads="1"/>
          </p:cNvSpPr>
          <p:nvPr/>
        </p:nvSpPr>
        <p:spPr bwMode="auto">
          <a:xfrm>
            <a:off x="7988300" y="1855670"/>
            <a:ext cx="266700" cy="433626"/>
          </a:xfrm>
          <a:prstGeom prst="downArrow">
            <a:avLst>
              <a:gd name="adj1" fmla="val 50000"/>
              <a:gd name="adj2" fmla="val 500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10" name="矩形 9">
            <a:extLst>
              <a:ext uri="{FF2B5EF4-FFF2-40B4-BE49-F238E27FC236}">
                <a16:creationId xmlns:a16="http://schemas.microsoft.com/office/drawing/2014/main" id="{D4424BB5-58B6-4526-8B92-49BF7DD4802B}"/>
              </a:ext>
            </a:extLst>
          </p:cNvPr>
          <p:cNvSpPr/>
          <p:nvPr/>
        </p:nvSpPr>
        <p:spPr>
          <a:xfrm>
            <a:off x="1174790" y="1726969"/>
            <a:ext cx="7108748" cy="461665"/>
          </a:xfrm>
          <a:prstGeom prst="rect">
            <a:avLst/>
          </a:prstGeom>
        </p:spPr>
        <p:txBody>
          <a:bodyPr wrap="square">
            <a:spAutoFit/>
          </a:bodyPr>
          <a:lstStyle/>
          <a:p>
            <a:r>
              <a:rPr lang="zh-CN" altLang="en-US" sz="2400"/>
              <a:t>案例：怪物巡航</a:t>
            </a:r>
            <a:endParaRPr lang="zh-CN" altLang="en-US" sz="2400" dirty="0"/>
          </a:p>
        </p:txBody>
      </p:sp>
    </p:spTree>
    <p:custDataLst>
      <p:tags r:id="rId1"/>
    </p:custDataLst>
    <p:extLst>
      <p:ext uri="{BB962C8B-B14F-4D97-AF65-F5344CB8AC3E}">
        <p14:creationId xmlns:p14="http://schemas.microsoft.com/office/powerpoint/2010/main" val="401338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ChangeArrowheads="1"/>
          </p:cNvSpPr>
          <p:nvPr/>
        </p:nvSpPr>
        <p:spPr bwMode="auto">
          <a:xfrm>
            <a:off x="1798567" y="34065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eaLnBrk="1" hangingPunct="1">
              <a:buFont typeface="Wingdings" charset="0"/>
              <a:buNone/>
            </a:pPr>
            <a:r>
              <a:rPr lang="en-US" altLang="zh-CN" sz="3600" b="1" dirty="0">
                <a:solidFill>
                  <a:srgbClr val="1353A2"/>
                </a:solidFill>
                <a:latin typeface="微软雅黑" charset="0"/>
                <a:ea typeface="微软雅黑" charset="0"/>
                <a:cs typeface="微软雅黑" charset="0"/>
                <a:sym typeface="宋体" charset="0"/>
              </a:rPr>
              <a:t>6.  </a:t>
            </a:r>
            <a:r>
              <a:rPr lang="zh-CN" altLang="en-US" sz="3600" b="1" dirty="0">
                <a:solidFill>
                  <a:srgbClr val="1353A2"/>
                </a:solidFill>
                <a:latin typeface="微软雅黑" charset="0"/>
                <a:ea typeface="微软雅黑" charset="0"/>
                <a:cs typeface="微软雅黑" charset="0"/>
                <a:sym typeface="宋体" charset="0"/>
              </a:rPr>
              <a:t>本章小结</a:t>
            </a:r>
            <a:endParaRPr lang="zh-CN" altLang="en-US" dirty="0">
              <a:solidFill>
                <a:srgbClr val="1353A2"/>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513" y="2668590"/>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a:grpSpLocks/>
          </p:cNvGrpSpPr>
          <p:nvPr/>
        </p:nvGrpSpPr>
        <p:grpSpPr bwMode="auto">
          <a:xfrm>
            <a:off x="2824165" y="1963418"/>
            <a:ext cx="5426456" cy="2169825"/>
            <a:chOff x="2824957" y="2868342"/>
            <a:chExt cx="5425735" cy="2170374"/>
          </a:xfrm>
        </p:grpSpPr>
        <p:sp>
          <p:nvSpPr>
            <p:cNvPr id="76805" name="圆角矩形 1"/>
            <p:cNvSpPr>
              <a:spLocks noChangeArrowheads="1"/>
            </p:cNvSpPr>
            <p:nvPr/>
          </p:nvSpPr>
          <p:spPr bwMode="auto">
            <a:xfrm>
              <a:off x="2824957" y="2868343"/>
              <a:ext cx="5425735" cy="2170373"/>
            </a:xfrm>
            <a:prstGeom prst="roundRect">
              <a:avLst>
                <a:gd name="adj" fmla="val 16667"/>
              </a:avLst>
            </a:prstGeom>
            <a:noFill/>
            <a:ln w="31750">
              <a:solidFill>
                <a:srgbClr val="1353A2"/>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p>
          </p:txBody>
        </p:sp>
        <p:sp>
          <p:nvSpPr>
            <p:cNvPr id="76806" name="矩形 2"/>
            <p:cNvSpPr>
              <a:spLocks noChangeArrowheads="1"/>
            </p:cNvSpPr>
            <p:nvPr/>
          </p:nvSpPr>
          <p:spPr bwMode="auto">
            <a:xfrm>
              <a:off x="3250093" y="2868342"/>
              <a:ext cx="4572000" cy="45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dirty="0">
                  <a:latin typeface="微软雅黑" charset="0"/>
                  <a:ea typeface="微软雅黑" charset="0"/>
                  <a:cs typeface="微软雅黑" charset="0"/>
                </a:rPr>
                <a:t>1</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bwMode="auto">
          <a:xfrm>
            <a:off x="901701" y="1600202"/>
            <a:ext cx="850900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endParaRPr lang="en-US" altLang="zh-CN" sz="2400" dirty="0">
              <a:cs typeface="+mn-cs"/>
            </a:endParaRPr>
          </a:p>
          <a:p>
            <a:pPr>
              <a:defRPr/>
            </a:pPr>
            <a:endParaRPr lang="zh-CN" altLang="en-US" dirty="0">
              <a:cs typeface="+mn-cs"/>
            </a:endParaRPr>
          </a:p>
        </p:txBody>
      </p:sp>
      <p:sp>
        <p:nvSpPr>
          <p:cNvPr id="18435" name="矩形 3"/>
          <p:cNvSpPr>
            <a:spLocks noChangeArrowheads="1"/>
          </p:cNvSpPr>
          <p:nvPr/>
        </p:nvSpPr>
        <p:spPr bwMode="auto">
          <a:xfrm>
            <a:off x="2286000" y="2721218"/>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p>
        </p:txBody>
      </p:sp>
      <p:sp>
        <p:nvSpPr>
          <p:cNvPr id="18437" name="标题 1"/>
          <p:cNvSpPr>
            <a:spLocks noChangeArrowheads="1"/>
          </p:cNvSpPr>
          <p:nvPr/>
        </p:nvSpPr>
        <p:spPr bwMode="auto">
          <a:xfrm>
            <a:off x="1756046" y="34065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11" name="矩形 10"/>
          <p:cNvSpPr/>
          <p:nvPr/>
        </p:nvSpPr>
        <p:spPr>
          <a:xfrm>
            <a:off x="560389" y="1098110"/>
            <a:ext cx="3124573" cy="590033"/>
          </a:xfrm>
          <a:prstGeom prst="rect">
            <a:avLst/>
          </a:prstGeom>
        </p:spPr>
        <p:txBody>
          <a:bodyPr wrap="none">
            <a:spAutoFit/>
          </a:bodyPr>
          <a:lstStyle/>
          <a:p>
            <a:pPr marL="342900" indent="-342900">
              <a:lnSpc>
                <a:spcPct val="150000"/>
              </a:lnSpc>
              <a:spcBef>
                <a:spcPct val="20000"/>
              </a:spcBef>
              <a:buFontTx/>
              <a:buChar char="•"/>
            </a:pPr>
            <a:r>
              <a:rPr lang="en-US" altLang="zh-CN" sz="2400" b="1" dirty="0">
                <a:solidFill>
                  <a:srgbClr val="1353A2"/>
                </a:solidFill>
              </a:rPr>
              <a:t>6.1.2 </a:t>
            </a:r>
            <a:r>
              <a:rPr lang="zh-CN" altLang="en-US" sz="2400" b="1" dirty="0">
                <a:solidFill>
                  <a:srgbClr val="1353A2"/>
                </a:solidFill>
              </a:rPr>
              <a:t>依赖倒转原则</a:t>
            </a:r>
            <a:endParaRPr lang="en-US" altLang="zh-CN" sz="2400" b="1" dirty="0">
              <a:solidFill>
                <a:srgbClr val="1353A2"/>
              </a:solidFill>
            </a:endParaRPr>
          </a:p>
        </p:txBody>
      </p:sp>
      <p:sp>
        <p:nvSpPr>
          <p:cNvPr id="18441" name="矩形 2"/>
          <p:cNvSpPr>
            <a:spLocks noChangeArrowheads="1"/>
          </p:cNvSpPr>
          <p:nvPr/>
        </p:nvSpPr>
        <p:spPr bwMode="auto">
          <a:xfrm>
            <a:off x="1270000" y="1799271"/>
            <a:ext cx="673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t>       高层模块不应该依赖底层模块，两个都应该依赖与抽象；抽象不应该依赖于细节，细节应该依赖于抽象</a:t>
            </a:r>
          </a:p>
        </p:txBody>
      </p:sp>
      <p:pic>
        <p:nvPicPr>
          <p:cNvPr id="3" name="图片 2">
            <a:extLst>
              <a:ext uri="{FF2B5EF4-FFF2-40B4-BE49-F238E27FC236}">
                <a16:creationId xmlns:a16="http://schemas.microsoft.com/office/drawing/2014/main" id="{7A2BA651-760A-4793-8092-A645FA347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637" y="2906161"/>
            <a:ext cx="6943725" cy="253365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bwMode="auto">
          <a:xfrm>
            <a:off x="901701" y="1600202"/>
            <a:ext cx="850900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endParaRPr lang="en-US" altLang="zh-CN" sz="2400" dirty="0">
              <a:cs typeface="+mn-cs"/>
            </a:endParaRPr>
          </a:p>
          <a:p>
            <a:pPr>
              <a:defRPr/>
            </a:pPr>
            <a:endParaRPr lang="zh-CN" altLang="en-US" dirty="0">
              <a:cs typeface="+mn-cs"/>
            </a:endParaRPr>
          </a:p>
        </p:txBody>
      </p:sp>
      <p:sp>
        <p:nvSpPr>
          <p:cNvPr id="18435" name="矩形 3"/>
          <p:cNvSpPr>
            <a:spLocks noChangeArrowheads="1"/>
          </p:cNvSpPr>
          <p:nvPr/>
        </p:nvSpPr>
        <p:spPr bwMode="auto">
          <a:xfrm>
            <a:off x="2286000" y="2721218"/>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p>
        </p:txBody>
      </p:sp>
      <p:sp>
        <p:nvSpPr>
          <p:cNvPr id="18437" name="标题 1"/>
          <p:cNvSpPr>
            <a:spLocks noChangeArrowheads="1"/>
          </p:cNvSpPr>
          <p:nvPr/>
        </p:nvSpPr>
        <p:spPr bwMode="auto">
          <a:xfrm>
            <a:off x="1756046" y="34065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11" name="矩形 10"/>
          <p:cNvSpPr/>
          <p:nvPr/>
        </p:nvSpPr>
        <p:spPr>
          <a:xfrm>
            <a:off x="560389" y="1098110"/>
            <a:ext cx="3124573" cy="590033"/>
          </a:xfrm>
          <a:prstGeom prst="rect">
            <a:avLst/>
          </a:prstGeom>
        </p:spPr>
        <p:txBody>
          <a:bodyPr wrap="none">
            <a:spAutoFit/>
          </a:bodyPr>
          <a:lstStyle/>
          <a:p>
            <a:pPr marL="342900" indent="-342900">
              <a:lnSpc>
                <a:spcPct val="150000"/>
              </a:lnSpc>
              <a:spcBef>
                <a:spcPct val="20000"/>
              </a:spcBef>
              <a:buFontTx/>
              <a:buChar char="•"/>
            </a:pPr>
            <a:r>
              <a:rPr lang="en-US" altLang="zh-CN" sz="2400" b="1" dirty="0">
                <a:solidFill>
                  <a:srgbClr val="1353A2"/>
                </a:solidFill>
              </a:rPr>
              <a:t>6.1.2 </a:t>
            </a:r>
            <a:r>
              <a:rPr lang="zh-CN" altLang="en-US" sz="2400" b="1" dirty="0">
                <a:solidFill>
                  <a:srgbClr val="1353A2"/>
                </a:solidFill>
              </a:rPr>
              <a:t>依赖倒转原则</a:t>
            </a:r>
            <a:endParaRPr lang="en-US" altLang="zh-CN" sz="2400" b="1" dirty="0">
              <a:solidFill>
                <a:srgbClr val="1353A2"/>
              </a:solidFill>
            </a:endParaRPr>
          </a:p>
        </p:txBody>
      </p:sp>
      <p:sp>
        <p:nvSpPr>
          <p:cNvPr id="18441" name="矩形 2"/>
          <p:cNvSpPr>
            <a:spLocks noChangeArrowheads="1"/>
          </p:cNvSpPr>
          <p:nvPr/>
        </p:nvSpPr>
        <p:spPr bwMode="auto">
          <a:xfrm>
            <a:off x="1270000" y="1799271"/>
            <a:ext cx="673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要针对接口或抽象类编程，而不是针对具体类编程</a:t>
            </a:r>
            <a:endParaRPr lang="zh-CN" altLang="en-US" b="1" dirty="0"/>
          </a:p>
        </p:txBody>
      </p:sp>
      <p:pic>
        <p:nvPicPr>
          <p:cNvPr id="4" name="图片 3">
            <a:extLst>
              <a:ext uri="{FF2B5EF4-FFF2-40B4-BE49-F238E27FC236}">
                <a16:creationId xmlns:a16="http://schemas.microsoft.com/office/drawing/2014/main" id="{DB016DDF-6E02-4C4E-B975-741ED4D8F3A6}"/>
              </a:ext>
            </a:extLst>
          </p:cNvPr>
          <p:cNvPicPr>
            <a:picLocks noChangeAspect="1"/>
          </p:cNvPicPr>
          <p:nvPr/>
        </p:nvPicPr>
        <p:blipFill rotWithShape="1">
          <a:blip r:embed="rId4">
            <a:extLst>
              <a:ext uri="{28A0092B-C50C-407E-A947-70E740481C1C}">
                <a14:useLocalDpi xmlns:a14="http://schemas.microsoft.com/office/drawing/2010/main" val="0"/>
              </a:ext>
            </a:extLst>
          </a:blip>
          <a:srcRect t="5714"/>
          <a:stretch/>
        </p:blipFill>
        <p:spPr>
          <a:xfrm>
            <a:off x="1236512" y="2533544"/>
            <a:ext cx="6670975" cy="3791690"/>
          </a:xfrm>
          <a:prstGeom prst="rect">
            <a:avLst/>
          </a:prstGeom>
        </p:spPr>
      </p:pic>
    </p:spTree>
    <p:custDataLst>
      <p:tags r:id="rId1"/>
    </p:custDataLst>
    <p:extLst>
      <p:ext uri="{BB962C8B-B14F-4D97-AF65-F5344CB8AC3E}">
        <p14:creationId xmlns:p14="http://schemas.microsoft.com/office/powerpoint/2010/main" val="69660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bwMode="auto">
          <a:xfrm>
            <a:off x="850901" y="1807045"/>
            <a:ext cx="75565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FontTx/>
              <a:buNone/>
            </a:pPr>
            <a:r>
              <a:rPr lang="zh-CN" altLang="en-US" sz="1800" dirty="0">
                <a:latin typeface="Arial" charset="0"/>
                <a:ea typeface="宋体" charset="0"/>
              </a:rPr>
              <a:t>单一职责原则是实现高内聚、低耦合的指导方针。</a:t>
            </a:r>
            <a:endParaRPr lang="zh-CN" sz="1800" dirty="0">
              <a:latin typeface="Arial" charset="0"/>
              <a:ea typeface="宋体" charset="0"/>
            </a:endParaRPr>
          </a:p>
        </p:txBody>
      </p:sp>
      <p:sp>
        <p:nvSpPr>
          <p:cNvPr id="19459" name="标题 1"/>
          <p:cNvSpPr>
            <a:spLocks noChangeArrowheads="1"/>
          </p:cNvSpPr>
          <p:nvPr/>
        </p:nvSpPr>
        <p:spPr bwMode="auto">
          <a:xfrm>
            <a:off x="1747543" y="36333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5" name="矩形 4"/>
          <p:cNvSpPr/>
          <p:nvPr/>
        </p:nvSpPr>
        <p:spPr>
          <a:xfrm>
            <a:off x="560389" y="1143470"/>
            <a:ext cx="3124573" cy="590033"/>
          </a:xfrm>
          <a:prstGeom prst="rect">
            <a:avLst/>
          </a:prstGeom>
        </p:spPr>
        <p:txBody>
          <a:bodyPr wrap="none">
            <a:spAutoFit/>
          </a:bodyPr>
          <a:lstStyle/>
          <a:p>
            <a:pPr marL="342900" indent="-342900">
              <a:lnSpc>
                <a:spcPct val="150000"/>
              </a:lnSpc>
              <a:spcBef>
                <a:spcPct val="20000"/>
              </a:spcBef>
              <a:buFontTx/>
              <a:buChar char="•"/>
            </a:pPr>
            <a:r>
              <a:rPr lang="en-US" altLang="zh-CN" sz="2400" b="1" dirty="0">
                <a:solidFill>
                  <a:srgbClr val="1353A2"/>
                </a:solidFill>
              </a:rPr>
              <a:t>6.1.3 </a:t>
            </a:r>
            <a:r>
              <a:rPr lang="zh-CN" altLang="en-US" sz="2400" b="1" dirty="0">
                <a:solidFill>
                  <a:srgbClr val="1353A2"/>
                </a:solidFill>
              </a:rPr>
              <a:t>单一职责原则</a:t>
            </a:r>
            <a:endParaRPr lang="en-US" altLang="zh-CN" sz="2400" b="1" dirty="0">
              <a:solidFill>
                <a:srgbClr val="1353A2"/>
              </a:solidFill>
            </a:endParaRPr>
          </a:p>
        </p:txBody>
      </p:sp>
      <p:pic>
        <p:nvPicPr>
          <p:cNvPr id="3" name="图片 2">
            <a:extLst>
              <a:ext uri="{FF2B5EF4-FFF2-40B4-BE49-F238E27FC236}">
                <a16:creationId xmlns:a16="http://schemas.microsoft.com/office/drawing/2014/main" id="{7D104527-D431-466E-8620-61641623A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675" y="2824810"/>
            <a:ext cx="5067300" cy="301942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bwMode="auto">
          <a:xfrm>
            <a:off x="850901" y="1807045"/>
            <a:ext cx="75565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FontTx/>
              <a:buNone/>
            </a:pPr>
            <a:r>
              <a:rPr lang="zh-CN" altLang="en-US" sz="1800" dirty="0">
                <a:latin typeface="Arial" charset="0"/>
                <a:ea typeface="宋体" charset="0"/>
              </a:rPr>
              <a:t>如果一个类承担的职责过多，就相当于将这些职责耦合在一起，当其中一个职责变化时，可能会影响其他职责的运作。</a:t>
            </a:r>
            <a:endParaRPr lang="zh-CN" sz="1800" dirty="0">
              <a:latin typeface="Arial" charset="0"/>
              <a:ea typeface="宋体" charset="0"/>
            </a:endParaRPr>
          </a:p>
        </p:txBody>
      </p:sp>
      <p:sp>
        <p:nvSpPr>
          <p:cNvPr id="19459" name="标题 1"/>
          <p:cNvSpPr>
            <a:spLocks noChangeArrowheads="1"/>
          </p:cNvSpPr>
          <p:nvPr/>
        </p:nvSpPr>
        <p:spPr bwMode="auto">
          <a:xfrm>
            <a:off x="1747543" y="36333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571500" indent="-571500"/>
            <a:r>
              <a:rPr lang="en-US" altLang="zh-CN" sz="3600" b="1" dirty="0">
                <a:solidFill>
                  <a:srgbClr val="1353A2"/>
                </a:solidFill>
                <a:latin typeface="微软雅黑" charset="0"/>
                <a:ea typeface="微软雅黑" charset="0"/>
                <a:cs typeface="微软雅黑" charset="0"/>
                <a:sym typeface="宋体" charset="0"/>
              </a:rPr>
              <a:t>6.1 </a:t>
            </a:r>
            <a:r>
              <a:rPr lang="zh-CN" altLang="en-US" sz="3600" b="1" dirty="0">
                <a:solidFill>
                  <a:srgbClr val="1353A2"/>
                </a:solidFill>
                <a:latin typeface="微软雅黑" charset="0"/>
                <a:ea typeface="微软雅黑" charset="0"/>
                <a:cs typeface="微软雅黑" charset="0"/>
                <a:sym typeface="宋体" charset="0"/>
              </a:rPr>
              <a:t>六大设计原则</a:t>
            </a:r>
            <a:endParaRPr lang="zh-CN" altLang="en-US" dirty="0">
              <a:solidFill>
                <a:srgbClr val="1353A2"/>
              </a:solidFill>
            </a:endParaRPr>
          </a:p>
        </p:txBody>
      </p:sp>
      <p:sp>
        <p:nvSpPr>
          <p:cNvPr id="5" name="矩形 4"/>
          <p:cNvSpPr/>
          <p:nvPr/>
        </p:nvSpPr>
        <p:spPr>
          <a:xfrm>
            <a:off x="560389" y="1143470"/>
            <a:ext cx="3124573" cy="590033"/>
          </a:xfrm>
          <a:prstGeom prst="rect">
            <a:avLst/>
          </a:prstGeom>
        </p:spPr>
        <p:txBody>
          <a:bodyPr wrap="none">
            <a:spAutoFit/>
          </a:bodyPr>
          <a:lstStyle/>
          <a:p>
            <a:pPr marL="342900" indent="-342900">
              <a:lnSpc>
                <a:spcPct val="150000"/>
              </a:lnSpc>
              <a:spcBef>
                <a:spcPct val="20000"/>
              </a:spcBef>
              <a:buFontTx/>
              <a:buChar char="•"/>
            </a:pPr>
            <a:r>
              <a:rPr lang="en-US" altLang="zh-CN" sz="2400" b="1" dirty="0">
                <a:solidFill>
                  <a:srgbClr val="1353A2"/>
                </a:solidFill>
              </a:rPr>
              <a:t>6.1.3 </a:t>
            </a:r>
            <a:r>
              <a:rPr lang="zh-CN" altLang="en-US" sz="2400" b="1" dirty="0">
                <a:solidFill>
                  <a:srgbClr val="1353A2"/>
                </a:solidFill>
              </a:rPr>
              <a:t>单一职责原则</a:t>
            </a:r>
            <a:endParaRPr lang="en-US" altLang="zh-CN" sz="2400" b="1" dirty="0">
              <a:solidFill>
                <a:srgbClr val="1353A2"/>
              </a:solidFill>
            </a:endParaRPr>
          </a:p>
        </p:txBody>
      </p:sp>
      <p:pic>
        <p:nvPicPr>
          <p:cNvPr id="4" name="图片 3">
            <a:extLst>
              <a:ext uri="{FF2B5EF4-FFF2-40B4-BE49-F238E27FC236}">
                <a16:creationId xmlns:a16="http://schemas.microsoft.com/office/drawing/2014/main" id="{EAA2D024-8FCA-4ED0-9CF0-FFEE18867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157" y="2671845"/>
            <a:ext cx="5851310" cy="3734705"/>
          </a:xfrm>
          <a:prstGeom prst="rect">
            <a:avLst/>
          </a:prstGeom>
        </p:spPr>
      </p:pic>
    </p:spTree>
    <p:custDataLst>
      <p:tags r:id="rId1"/>
    </p:custDataLst>
    <p:extLst>
      <p:ext uri="{BB962C8B-B14F-4D97-AF65-F5344CB8AC3E}">
        <p14:creationId xmlns:p14="http://schemas.microsoft.com/office/powerpoint/2010/main" val="36322765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CB8437F-E088-479E-B625-8CAAA7BC12F7"/>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OdQa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DnUGh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OdQa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DnUGh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OdQa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51BoS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OdQaEl0Pke4XQAAAGIAAAAcAAAAdW5pdmVyc2FsL2xvY2FsX3NldHRpbmdzLnhtbBXKOw5AQBAA0N4pJtP7dQpLp9TgABMmIpmdEbvxuT26V7y6vb3AyUfYTB2WWYHAOtuy6epwGru0QgiRdCExZYdqCG2T1GIzycAxfjHALvTwMbL/ELkn/0++MG+SF1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DnUGhJcYP8DhoIAADbHQAAKQAAAHVuaXZlcnNhbC9za2luX2N1c3RvbWl6YXRpb25fc2V0dGluZ3MueG1srVlbb+PGFX7vrxioSNG+WBfqZkQrgJeRTUSiFJG2d1sUAiWNZcIUqZIjex3oIS3aIBsgSICkRZqmXWyx3S3Q1C0CtEizbX7NWt485S/0DC8WScsyubsiCJhnzvedM2fOnLm44R4bljh3qT013tGpYVsqodSwJm7zBwg1RrZpOz2HuIS6+ZXkwLDG9qlsHdpMBlKX6tZYd8Yia3WbBdTyfqhe4+tSHb7KQrmEamVcwnUk4YoIbductM2J0CaVimIjn6DweR0yIhZdz9rIx1qvA2TLJQ6VrTG53+Ti2tGmeA92HH1sgJ7brJbZswitLqQye1C5WKlV8KLEcxxXRWJFKkqFRa22XeOLCBfKlQK3EOolrsShYqVS3K4uirVShYOv1nYVWMp4u4rKtXK5JC1KuARoxPOCVBIXNW67WOTBGq5vi4tWS6gVCqhYLHJlaVGpci2hgECbAw6eq7MAchIncNUFL/DFOodaYktolRdYwlWxguolXC0UFmVB4AqFVXBXvYuGayVN3Z0wnLcQrh2Cta0st/JrkqsxmjsOKGtkOjN1SpClT8mdnEVOc0FCeskbNod+xKW+EMQM3ARsI+/9FYo9u9HEj8qRMb6TG84pta2tkW1RcGbLsp2pbuaaP/RzI/A8DdI+IU4W3KE+IitzNe+XFhbYgnyFZxNoZE9nunXWtif21lAfHU8ce26NU7l5dDYjjmlYx6Bd2K6JeKMh03CpTMk05h+usyc9bAb1yCXMvSpmTyqkqQ+JGVoseL8MuJXJ2yOSgJ4YrkE9KF9kzyboTJ+Q+ADUefZsxlhgJT5qNfbcDqLkPgV1jk3v0kZ1Uz8jTtyIXw43ouzZfJY1n2aOPWHBjuNuH+grnGlDdbEmzMMCe1KBWAeZwVSjFITN67+UUAw+k7WkMQUrMLjR4hKIPMqeMBC7nR6v3Bu0uzvdgSDv5JqiPysRm5Y/LlXr94uV6k8a+QCXkknt8O12nAt5ZJVCOi5F63fbAyDE7YGC72q55o8m9M3km5mqu6e1ZQXnmhePn15+89WLp+9d/OHbzCy9Pt4Hh0xwIvGmodrr97GiDdS2LOGBrA6UruYFr401LOWay8/+cfHxk8tnTy+f/f351x88//rd5ZePLj//9fJfH714+v6L839e/O+33//3YQpLUp8/kJWdgdbtttUBVqRQkmtePvtk+ceHl58+u/zy0+xMfV7FffD0kyff/f7xy8EHXn74DMsH7y6/eJCZZ1fe2W3DqzFfvvvbZ8+/Oc/M0cMKBCNVDDpYVfkdPBC6d2HIIIM+fpIR1X0LbD06vzj/PCPwHla9vEgBU/h9eYfX5K7CUquPVa0vi15e3bPnaKRbyLbMM6SPRoBDsMCcGPbcBcmJQU7JGLmmMSZuZkMqfnsPklrm276hI/2EIGp7rAEnMixEjwiaGCcEvHDGxElhBqaaiCU2YG/vyT8dtHi5jaUBjKDUPRhoXmFg9nQHtmg2Rbpp2qwbYFofn+jWiKAhGelzl6AzUBsbY09tpkPnmTO/mBvvIJ36LqI3gjmpSPjuG1uv7J2staHSHOiOBUU5O1usLlzv8hT2muA6LPkzeltfIvHYel2OvIbe9XhVvbFracbo1fuVcOElOqVC3uM+rJ1QEwTDzgTCHciYXBNPdcPMBJSVFpjzjsiwwXcQO7dkIlC6AYdio1eg2YexiDmyD2OUjeIAC6qssaiTIduzpgB7o+fnwfrcYScLk8Cx7Sp/huTQhhphEv0ERhbkhusn1NbL2cuaKGElZvUyWtoDIgXcmngXIQgcM40p27yno93r4DCafjmOheT17SY2mfI7sfzlny8ef+gzpyBUMd8Xdwcir4gYJsHFR79b/jsDDjKYudTW1EGbFxjD8qtHsI9Y/uqvy4d/WT74Fnp58d5vLs7/k57T395JuMUDbxhBj2xrays9TdIv3x3Ycv3pi6wkMEtZncJXZD9TbErcn6fg0XghDvU+UgKDjXIIzbhd9hIiiCavaby424GcgU1Mn7j23Bml2mFESTp8/y2oFd6mLdfs6M4x1BrNts2sRF4MWNWjmX142bNDlOOVKziLgCb3BrwkeSctOGOZxujYXwjHSEfBpQoy4ciVgU/c5RUoSQlKMjZodk5vUQhrA0xT/ztMQrYpXLdGXAlWx1c4HttzGjsNW9SxzR67R7h+cQYK7NpjaJImdeawkIRfUQ33yD7tzqlpWKR5qJsuqEVFSdUe+NBj+8eAMi5LavfJqWGNI6qBIKm3b5vzKRH93kTdiDckYaIoePdsUcSV7JrnsLcPmiKur4RJfYXcp9f0I8KkvspWzy4cJq6Bki1RZHj3IehOVJ5m6ECHWDoIwwCHX3Ed5kGb3YG5EZcCQVxzao9J09sEaMaUsOGHHGSyqMP5GzxuWFdLdodhhmdqcHRKNKyyN785fRvUoCa5Obe9fsAMjI6+971uAgQ662aAf1ebDIYvRfRsRu7k4Fihj46m7LY8hwKOOzkWTv/6+ybcLCxnrJpFkJ43m6FTr6Z7JT2TSYtV8mymbH+ubwY18tfi1MhvGqFGQHvzAFrz6ZA4GHLAIGFyxmVR7SNjcmTCS/e9k3kcdkNjFE+PgNqCg0WIiQhiaUV0Z3QUzhX/I9o+nZvUMMkJMQOdiCASms29b7gwNzanNk/b5JBGkzuQZJ4DQaFbZWJUO95wI8w7x6zF+S3ZFh2qD12v92tqVbjyrIrVmrUorNEs2aNe+YJY2q6xBbo3hb+Rjy6yUKKu/QcrKQMo8N34/9v/A1BLAwQUAAIACADoUGhJM91K5mcaAADkRQAAFwAAAHVuaXZlcnNhbC91bml2ZXJzYWwucG5n7XwLVBPXvjc9nlbbqrTH26Ko5LT09OGDV0VUSFLrA6tVqqjIKxERUo0QlZd523KvtlVMrUqwlqS+eIdRkAQSkmhRUIPEB0kIIYkejJEMSYQwiZmQyU2gx6Keb63vrnXv/e5dH6ywZs1k//b+/V97//+Z2fP9V+tip7wR+Iafn9+UL1Yt3+Dn92qmn9+E3Emvea9EMQbmew+v5GyI/dyvtmNWn/fkz4Sla5f6+V1kvTmc9qr3/PXdqxJz/Pymtvj+X2kjVWz381tB/mL50o37cGZt6qHag4nIA9qH2P2ozx4f+fbdPbF1H/1FsODSD8D8HUu/n/95eFLge+fOFP88qXhr5LehlVsqDmz7fuGtlTPjibgLWdumzbV58Pfy2qILaps6ThKUlIgcbJv/VOXNZiCRWFvXgTnZU8A3FUXpFrlaoyR77A0A3dzDlg5n+Pn+pl7or2loUtqFFnOaXe9x6zUJPqn87sM7C1OXoDLxdEhhf/UV36VG6s5DaFSmnma7ZX91BNzo2nlMDEikSx1fjpxbJN3brVRLk7Gb8Cff+W6H4kMq3jF59MvZLfN8x8tHZ2SO9HekPezNkVbbDyT6jvuDP20fgc06mfau9/DXp6YEKcVuqgY4dIdIjz52Tvhq3jTTwtyo3ojJ9b6GhUwnm7mYarsVZW0P/2mIqciqmHlHe+TqSL9hTwEPDERPO/yBWCR8W2teNYqZ8MXqPEFw+MhIkz/4RPGs+Y/nNhZE/2WE4+XPftowDvgfBiisFOgoYH+DChdNhRQJcqQXi0zoOgl31wIDcBLXlB27rcTnltO/dBuZiFENAlKG/dEpko78wzn0JrwGisThwfgx3VGWl55zsyVKkebo9BGPfC3+QGLfgogRSrPUx9M2LykabRu7MKPkxLrgUU5H187IPH/v+gjZ3dtfhAiddCtVH021qwlypN/7yYpDQ53qHDm6wPi3vSOOvj/4VET76igRienSEFgY+LE6mBVzFz6GdR6LDl1MGBFiUd0nLTW5OdWxN5VPkib0B0ifXrMxcVVX+EGRyXIq3FdujYH+PoZcdnZk67oWkNJIH7gWYI1pkI+h98j+tJfFZc4shIIzBIq/Uk/G3gockffIrpthc7U9O3fzPLcTTBGhzw09Gos920Z64NM8XX3JM5qf/PamMdTmYHocBZy7zzUX3WQOgwY2XmLrxIzR0yltRLNSMGcLdi//QBfMKlTYVot7hq4n/aPJ7CXtylVDPTnyUk/za2dgo+FtqoZZnLsvko+BOuNJ/heO7fgl8nftdr7X0i+Qus22B9C1AHyMxxj4Nchl8z3z+mCF4yceUL2CTi2Ek6hDd2JDIzv+IaLpdmz7auEMRfA9Ve8udzP1knBkcrl/vWxy/V0zaQYhNDBj7v+NZf+jztBZDUgodhgE9M6PvqDWSFpBIr1KNPv7keG3hkHKZFIpHUzWL2EumH0h7gXv/J8esBtIzQOtajxiwHPciNWDqEnIIxLHfTfU/ZfdMoVqL32tSpVPLyoX/hFbodLhQXWhP2af/fIEf7/oTfheqAHzx7AllP6Lbd3vTexiPx/M5Evzfjnw/KW8CVMvxI2N5OzmV+w7xuhWURRliGUOxaqbLI5S+qmx0N61lQ8sJxJwaeUc2uAN+8tfh7dbTqXZF6z9Q9Yy4UDZ9EzHrTDqz2Vj5NHui59c78osQa99nsonB9T0T9s5ZZWW/A9G4/3Kxijdv7T0S2Zkxt37Q7dbq2aSfkjL10+uL3+B+7UwEemA+t6CMcoxtZ7aVqKNaunf8fM43XG6/wvpCsDJ9Sy0vavJQk725mUeOCQO6x7SyDUS2uAAi9lMh1eY6PShsyi0x7nCap0j5VzzThZP7ZpUKQIgJoCjwbjLSl6SV3O6pZ+AsZ20YaO8iz5Th2FWV4XnZc1YACypK66iwit2Hk7VyVdYAcZ8thuapwTqg9JVVuuPAirwsprMP6bZuR4nVy5BIIDr2ae+sgf+lB+0EDx6XuqgSgswO0NYK1MP3IKNlCbKySqqHoqAhik4camhT3M6l0wRyykw7J4nry5X2IpZGWT4DE6gswzyVTiG01AfSnvgXT3r6SKQnSwVp79sO413gRtcpTLfX1SpLNye2NpRxagpV/yauLO/Zr0NUuGxTBTEm2QyQpconk3iYZh+PHAZ+0pjay8kWLMFJ6lCge7QCTsri/Fx6PcbdXgxMsgvxjvO4JhkLeSXjAXYgGB9aH2MGFeO4VO4snsmo/bxP1XDEn16PnrRh4rBx3evReRuhtKnlCsiNiovJC57NLhQGF5Q3dppMIcEZ7ubZ2aC6XimVRW4hY2Pm1KmMZ4wcANA+RXYCDoEMWIMp4qRgmO6GEcyXnaTtlmZonK2gRy5XflrUwydvHxnEQ8agvY3NXdspru+pVwyDa7qyviz+YAauncTVt1rQLqEqkQPzc1nl6uwBfOBnC9f9l7RjZb+JDTwmirjl1Sc8f3I68rgbOKvPKblgDowW6U/mO8GE3EfJko7YGPAlPoAN3wk62VmBTklvPBct5x4j3vRQNY8qDtwLzCdzawlEb9KJ7qbkw7Irw3y/lR8sUFStBTdzWfoptTLBKu3BG1KDrYMDoTqy/OdytehPfP0QD4Pl0nenu2mkd0UptZRwmMRnE9NZAVlFqb45SBLJZTwYoFaqfizKacD0O/nUs49HmymuKGniS0ZU86sgfbKvkpq6YO5AdDAPMUkIY0G5av0pHyykwIP1kVeCAnFkwS6tg1RN4sDN4FmxSQRQut8KzkOMAJcHKplkJjEpLUt/KeR2YMbn7fG6Y7T/X9BN7K9Do8dmIa9g0jqSWO/m4iiXZi9ez+9EoDGyNKZzkIrjyy6LOlUwWOEMXmLL3tFYlcTHAiMbb/UBOI9sLoNiwzk334lWzBSL/9XlART+3y/t6gX70h91vb+jzsbqYYTCV2VH3Fpgx3WS0OFfyjk4HafPmv4Y3q44dN7Yhb4TMGzfhqxT7fyGZVFH4zYsYH3zGC7V43Ye2fymGFHFK3g/6G092b4DFKd9Yd2l0X4DLdZM07ofxUhX44UJXXeqpczERuBhUWeNhm5TKQjJ8RyksBZ7Lp9EJNr/8afdr8nmBWz17jYmgrtwRt6t0hp7n13ABGDLmh6fghfzoe4rFhUJpduV9vS7BHLHk7wj9mNyVSCx2HylAZrBrQnJWN5qpRWVKd3dhR0MCVm3288pVxtx/OqEVRPrY9chxl+0lKA9E08/15dUFpyaDy2Npl1JnJvyFmz/WgFRAlAk8gwnKXa0tzcMWg7D7k+8eYhEKM49s+hE/phA7EEJ9UazApZLRYFsujuwagX+Qr16fzXbspiTJeCwpNDE/R3tyYXnYQ+7qEwppwGY++FyKvDGzkOxCH1mPc0MCTedO/R9x9xFjFLA1eCbsU90NxpKzbRO8FOV4XKirEHfgWSZW0bsPjXlAYD2AYbq3DZZCYkKU7jt2ph52C4EpyH6l1b+7zxRB1hyS3pU45qYi/mK0qEk0siNyvB+S2ZRSJw4NLK25ST8EVcOUe6sSVbLA2MVsXhD3RXeXNh/d2I40pZJzg/dcEc1T4hsvBNiCKb3jOlXtuGU7i6JVJIput8QanLDqoztje3f6zZxFrOe6W+9VYgHjQmy94STv4VFJarwBpmShLSpItLTNIh/MA04lepQetFky+DbLyO6VhY7EiIA7gk7dCLvXrzwTlsptgToZAVeE4DBrxHP7UMLH4lt5KBIwEcCcKfFFlWiwoXZTuNlA92TfltjbZCyMOVYTooXG/fmFp4VqdNNd9Kcl3UF7/sBzJpFT6YUHTkkIGsvSw8XCYLjqsO3MTeU+Ca/7ZSnizhfeZurrpYr2uz90GTVBm54q9LvHXK4BII1oYlk4hovlI2X6ozhyUr2oSHr0LEFP8rIOsiRmL+jjrthWCrXdKu7Npy9uHmTS3GQVtW5Drlx4lnMyqv7HVnvVUczucI3O++Hnk8BBAwroJwH2Qvts4VuacrPSktO8RuQxZPr9sgLoXakgB8XDVrB9kJ73FOB9sMWdltusCjApKxTPV8KKcasch5+n9KfJuFLf31cgzVSLD2nykHH70w0uyIdsb9CahGW/0hJiJxiK0d8lyN6Xnpp87IDA1MVcVFtet0L5uBFTN43flYGLMkf8bWUAoFujot7hesmPZ4GWowa2r2vhfmljxU+CkGMmyTcz20GekgV+9BHFxPSlT9C6xx/vW+mUftduiZSO82dKfpkeIF5uklPFLahaBMmW+yshnBFxtowTS7jesZVrf4Y2mIzRStdx5Jsx94UQFL2vM9RwFLX+RVzJPLE4yeO0DgdtAJnt4cBbw0jfGRCTgIvY2Ym8oEug5xcOiBq9OMLbvQ326OEr3UeLOrdnzBGif030xIESZjuHuxSG+pfkffxPGbXuOAccA4YBwwDhgHjAPGAeOAccA4YBwwDhgHjAPGAeOAccA4YBwwDhgHjAP+vwU8tRRIqQTK0XMFCVFnnt1yeaIAGFC/S+9BSl9f+RMCCKfkBT+7sfOtkUO19BdF6Ro/vbbqrtq5tkJzW3tYFvbcDiu/+9dHR/aLzRy51eO3KOI/uEnrn3RR50JcUo9rZNfX/t7w/7wR1Utb+omAON/eJKdb+qdxn15VL/NH59rvF/rrFkF7FG0JKAK9WQtMGNnYdlHXJswyLazCr3H2E7DU82gejo8jkN2WLP1KiNjE1vz9xEE1G0fp609gGBK6/e1lVSwBxmJRjcATBn57M7Sna+Jc3fyGcgVQ74IAhayHz3tSZXLAEdxD1cLBMFdfHFPo9iMJ4UYRXp5Hf/Qpd7EKTQIDmAMBcom9ARCDfUxHAbPAHi21RRuD6EN3CtBcqlFN4NJdOZ7O+DhxLxnUsylNkE1pcuwiN5HoYLJ1n25wSIZIcEOEh9nNrKG9KOf12Fa8MY/n4V4VDWBxBzFzkDLaLN/unHXQfalowHFDcz+eC290Ld5Sze7DFZBMjuFs7BPbzZb+rNTLYK+FgVatn6Dyd9/2L2Wlam0Ci9SDFKB5K7UUStF+QyzjYWwHs0cyy7GSbiH+yJM75e4euRjdoXzaNIw7jvIMoKS7NwKqahSYBxqKjQruocBokCyTqwBNH3K4p8gRLk5xJ4FmFddAQWDIUkx1r3JRNOzFR6IMvT6b51dNfBgz/KTFrH/dUeWKqckD6hMgKjMKdTzPkMZ3/Zp9yKLKqQis2/nXahTxsQmXyVspzl5QHbuqtu0CJZlNpqbg6TpVMAGddKm1C3bmN9e8LWEAJmNkWaiUILsgak5xk7cELU1dZoTv8LDDLdieI6JDh5DDs2CMSXVhmEZpgiNDmRyrIox6OLYb/2j9wDNizOQ6l+g+J497sMGSZ69BJudyDy6bnul/aXiunj17A7ErmUUMGPhO3VupP2a2pk4pgXrzwwBuKCuTN5A7YyXxfgqubB4zaOdQDwZuQMiwWPxYfv209SwDx1x3TzZ/ghneUaAR046bzuhiHRJV9s02r5NfNsfr0y+5qPd1edxDo+PqmAKJvibN/nPx0RqqLgn9/h73d9fWFX0jOxvR5BDqRRkl2iPHIZu5MbGYjZ9Hqqc6F9B8HiK09taFsjES8LEkyPpvFjqQB+SE5lpneuNGU41AULxTUpesNabzqKXiatKO2/SQ2pth1LWyVUo0KSv6ME8xPUEedTMowUF14KbWazWhB9QyUOdIciwJgHxbaMwy/EqHxMu5UbzOgN2t6MOgiFrwl2/lDHu92dg7Z3K96tLh7VrbuxBQjh+KiLypdNj7JYKPHZvp0d9C0yVIUD00ZNC8cxxylKRWs/GSdz5LlHiI6Cxy8qE+avs65spaFybEtdcKhbkmMp9MJOCRQbacw0SchbF3RsS5l1e6nv+7RH0nCZwdHkvBHKH8hpdi+d/X4OENrsVNNY5dJdp8tTE11gE21com10cKQ/TH8qtbJQas8FLX1MyemRC59pu9TnGl/lAGjfegnoHfuQjfasuo4KHYr+S4l0D5ykJC0WlQpT5yltgnv/6e9SySgjOkk4EDaj1i1mOovo11tAbPr9Knh6Rf4xf2jShJM5WuJ2pdr3l9yU7uO88+Mqif23RDKJf52J1BdnVyj1pse2ccUBOrjhJnNIfUuVXXA2SCsK7VJJaoHKOCeH+6GXHV98xWLhmHXp1HhmEs0nCYL5PxmNbitxs4OOy6swS3pCAu9KCERTkl66KeZGUEHgSqXZR5eZdxdEgRje8jGLHWoHDXw2NxHCzAwbj9t3ldTahS21tnkn5hXdPKcJtHbUg3Ub/PZ1qj/6Y1Zng9In5vqTWKWPKqpckCXuycJFqA3tAguXZFGMoYOGTe1y22Nphl7POUU2siO3BGz9tmXZQ3aARr6P53LFaaar3/DyaOpITDLFXxpL1BsKPHklOvFHdULh5y3QrM/IZa66LUxEpDFB93i9v/foafnu1lpQwVVRTHPq7FlsH2Nxwm5iXfNmK1ZPAEcImpj+60IharxL3/V7PNZOXIpJ90o7/eQdFuYLJ50hZlIZcvr77IxwmC9m8kEVzDsscYrNcZvzSptvhfFj7uTcT4a/U37oFKm0mlKeqElkDkpIX7RTykPZfL9S6ajUYh0GZYfyFvd/krl5CzW0ET80vTWwWxfKqeqGGHagpTWFd5jj2l3jARk7y8sllxdFO8We+orULWiRDBCuL0FE4CE+BJ9Uo9thre4y7o7MtbI97lLqX0+TbA6Ri6iOshCpm2WtqbD3xayaI6I1Vtm84OUQIq8MYN7kBl8C6KFp41L0u6aZsbZssTxEUUdXbyoo3uk30Y7LSWebvleXjWGtDz4HGN5+C5bsT/TtKIKfs6L2KGmBdWj5oRLZSCqSuKvgffvoBkixDqI9gqlJ1dxP4mXJxddBTcs9d9/zy8B/1IWXhm5/1UnOMtrZHgNfc5Bg8i4lZ2GVRNMVKGGJLLgHpc9oyv74EhhY7BxTUoMIcfI8WgZIXXqmCnNvBrkVx+NSz6qYDpEtTHBpEfDkcReJzNchA3cZ/AAu6pPJLhGF6Blh7JdDd2ilNGI4KddyJY+7v6LFZKwsXh2fyVV7Knp1Yt9U5p8p9wBTNwxJIeJLWhVVbVenPIYZaZRsyYstndDeZcuERneDXzTZ4L/AJI5p7KaObJ1XYnZC9+UOCu6AEf+9S06+xKFXyLev+biR0Y+A6LQ+9PR1EP+jOfthCwtk+xOUjEa0nXvbY+P/Sd+hqMj33MwQsdYq9rZszzhGrt6y8FoKu8RvetoEH+6KGvXA6xrOpWBRIkmsyUnV3IfpsfNNDE2E50i3NmTPT6k4w38QYkrcOHxoeKDp+EFpqyFJoaI+qMa9i7lB1LMarCxNlNHUb7EpP8S4fz5PTMKBzZcKLet5UIi8ITT0ivf4R13rCxK9k8VZ/u3ScTtKrevR+Ak/Ll+iQEXwtfpDJGlffFbOv5JT2y6clYJZaEl/w+6/X2lXOzPZKCTZFPFV81Dpfyk7BMF9APoN75GSdY2UpxZlyukRIALt6lgPFqfOuNatPvgZFea1KlSO3mQk6xSZUqRaCvf8YViCM7ZbUT+yC91doq2NdVhf3U6x7bSrQVsVcZTwpRtLZJ0WOIps9WnYc8T3JNxKxKhFtjyVg94pBNh6G2pDYpQnaiblkMIscU36o2+H0c7Yw7Wn+6OJaSL08O+lsSU9/PwYqzK1Wix1al7OxyQfCjjDzuKe+a9yF0cR1rAw9vXBG81xcTKUOLa/CePBSadhSuv0vP/ktL/03fo4HI/Df4vcTBeCwUT2DC5UyKPc4zFNcTwRxuY9KQ+XMbt8yutYCGOV5z1w1LKYoVngkb8OmySUlYXC5tzSjXmiX9qVpZ/qg2DQ0q3EzPVIp3Dbnlm6XPIYc7uScsOcemZyaYsKZN+vj86Gbl1iGf1xtNRo3R00oablUD7m6goQUVhY9aObhOq5JtysWzzq/UZ+TyTPj4CuCi18+aKkwgjxp9aHQVfgcKzwJxtaNuhsE7byZ0Sx2lP1lsdV5H/MR5ly3pZOBCetEzM/VvagGCmcC0E+SoOeKgVPDBHc17AIfPOElpHIxDHsZJQEPjbOF7PxWYJLjaMy5KSqf08wsIY3FqpA43BITX5Fmp3vCWdR+5vuaZmH05XFeKq0Aaf4e+TilULX6HiwyVa+Q3MmZkJozkf5Nrz88cvGk3MPrbGDX0xdmS7O8elgoBdrU3k1CZ0jwQc1+NtGHpJg/thNVz17sWWPJCes+s55twklGZcP7Y4d0uhzT+Nh3jG+FVbyjdvqL/bWtaSWp4O6dsTH8vZibgeTZuidoapfkdGdr85HOXs/GNlv7VDt5kE3V19sFmSjecQZtbqOHNfJ9c7rPwEW/uC2G8gZwfj5nqm1+4MO6MVj/BUetK8aWUBfIY25eupsY5Xs9pw9gv2rEIlMCEEkisfd7EyQZ6T6/4M57MTkcJYqOWjxqx05HSJ/nQWiaj4dmnBvf4yo7o2b3WE1FrHeQtII4gtzzSu4CYdp3yYJY3b9yFf/pbQEdshfnJz8NDXj9Uo5AHKP5ZVJTGl3U2E//1YSnjQQDjtJvS9APVDdA6NbWOO17V/d41VSFdrHWX7maZXBX53MIGyklLnqOCYRXJr5yu9Q3iIdyvI9pDPYOhXPrTFlT2xK514l3idQ7+fk+8nmrADbMSxLeqx3Atves4JW7n5M9hvS8J8G/1FiXUmZ4nqYZpjiISrXeYeguBAQ8l+moIxnkjjiP9crQ3X4HTxaVs7dC1qWWWHeVhG1WAFRczHbzZsqspgbVIFDCV/C/JU3iQOxPEP6hFCc72k9xKUqlnrg6KOTtSt/Y1rXV1bUrNi7M1LWr31mWV++C+cjlm8CjrFy3T47Z+FVdtzButxH6c/n8q7ERWqt6Fc00e8/IQkCcY+/IQb3Fr9fDlfx4pHS3Va+2Seg839tZIgx5qw7XNxpZdENZjw5rfHAXRG66EiNHtm32P7sp1vleVnBh9VYmwO4VIdUs7OhDUciYh7YK7DPFd/2LFuuW1n2/99t8BUEsDBBQAAgAIAOhQaEmJd2BCSgAAAGsAAAAbAAAAdW5pdmVyc2FsL3VuaXZlcnNhbC5wbmcueG1ss7GvyM1RKEstKs7Mz7NVMtQzULK34+WyKShKLctMLVeoAIoBBSFASaESyDVCcMszU0oygEIGFgYIwYzUzPSMElslC0OEoD7QTABQSwECAAAUAAIACADnUGhJGCZD8i4EAAB/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R7hdAAAAYgAAABwAAAAAAAAAAQAAAAAAnxIAAHVuaXZlcnNhbC9sb2NhbF9zZXR0aW5ncy54bWxQSwECAAAUAAIACAB2uMNEzoIJN+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
  <p:tag name="ISPRING_PRESENTATION_TITLE" val="chapter05"/>
  <p:tag name="ISPRING_RESOURCE_PATHS_HASH_PRESENTER" val="1d359ff4bed8358dbeb57de2950f8fb2bb0730"/>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目录"/>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2.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3.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4.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6.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7.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8.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39.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目录"/>
  <p:tag name="GENSWF_ADVANCE_TIME" val="0.00"/>
  <p:tag name="ISPRING_SLIDE_INDENT_LEVEL" val="0"/>
  <p:tag name="ISPRING_CUSTOM_TIMING_USED" val="0"/>
</p:tagLst>
</file>

<file path=ppt/tags/tag40.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1.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2.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3.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4.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5.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6.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7.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8.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49.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0.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1.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2.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3.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4.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5.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6.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7.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8.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59.xml><?xml version="1.0" encoding="utf-8"?>
<p:tagLst xmlns:a="http://schemas.openxmlformats.org/drawingml/2006/main" xmlns:r="http://schemas.openxmlformats.org/officeDocument/2006/relationships" xmlns:p="http://schemas.openxmlformats.org/presentationml/2006/main">
  <p:tag name="GENSWF_SLIDE_TITLE" val="本章小结"/>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类的继承"/>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2485</Words>
  <Application>Microsoft Office PowerPoint</Application>
  <PresentationFormat>全屏显示(4:3)</PresentationFormat>
  <Paragraphs>307</Paragraphs>
  <Slides>59</Slides>
  <Notes>59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4" baseType="lpstr">
      <vt:lpstr>-apple-system</vt:lpstr>
      <vt:lpstr>Helvetica Neue</vt:lpstr>
      <vt:lpstr>等线</vt:lpstr>
      <vt:lpstr>等线 Light</vt:lpstr>
      <vt:lpstr>仿宋</vt:lpstr>
      <vt:lpstr>微软雅黑</vt:lpstr>
      <vt:lpstr>微软雅黑</vt:lpstr>
      <vt:lpstr>Arial</vt:lpstr>
      <vt:lpstr>Calibri</vt:lpstr>
      <vt:lpstr>Cambria Math</vt:lpstr>
      <vt:lpstr>Times New Roman</vt:lpstr>
      <vt:lpstr>verdana</vt:lpstr>
      <vt:lpstr>Wingdings</vt:lpstr>
      <vt:lpstr>Office 主题​​</vt:lpstr>
      <vt:lpstr>工作表</vt:lpstr>
      <vt:lpstr>第6章  设计模式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chapter05</dc:title>
  <dc:creator>lucius</dc:creator>
  <cp:lastModifiedBy>18349995@qq.com</cp:lastModifiedBy>
  <cp:revision>240</cp:revision>
  <dcterms:created xsi:type="dcterms:W3CDTF">2016-08-25T05:35:30Z</dcterms:created>
  <dcterms:modified xsi:type="dcterms:W3CDTF">2019-03-28T01:40:53Z</dcterms:modified>
</cp:coreProperties>
</file>