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65" r:id="rId5"/>
    <p:sldId id="264" r:id="rId6"/>
    <p:sldId id="258" r:id="rId7"/>
    <p:sldId id="261" r:id="rId8"/>
    <p:sldId id="259" r:id="rId9"/>
    <p:sldId id="260" r:id="rId10"/>
    <p:sldId id="266" r:id="rId11"/>
    <p:sldId id="262" r:id="rId12"/>
  </p:sldIdLst>
  <p:sldSz cx="12192000" cy="6858000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7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5139"/>
    <a:srgbClr val="FDB11D"/>
    <a:srgbClr val="438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622" autoAdjust="0"/>
  </p:normalViewPr>
  <p:slideViewPr>
    <p:cSldViewPr showGuides="1">
      <p:cViewPr varScale="1">
        <p:scale>
          <a:sx n="81" d="100"/>
          <a:sy n="81" d="100"/>
        </p:scale>
        <p:origin x="1716" y="60"/>
      </p:cViewPr>
      <p:guideLst>
        <p:guide orient="horz" pos="2205"/>
        <p:guide pos="37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61A17-B369-40A6-BAD3-08D18F542D5C}" type="datetimeFigureOut">
              <a:rPr lang="ko-KR" altLang="en-US" smtClean="0"/>
              <a:t>2022-09-26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A6D60-A5E2-4D92-9B64-E08BFCA19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1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58E2E51-9960-426A-AFAD-1D98F723F2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795"/>
          <a:stretch/>
        </p:blipFill>
        <p:spPr bwMode="auto">
          <a:xfrm>
            <a:off x="335361" y="-1"/>
            <a:ext cx="1493440" cy="155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anchor="b"/>
          <a:lstStyle>
            <a:lvl1pPr>
              <a:defRPr sz="40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pic>
        <p:nvPicPr>
          <p:cNvPr id="8" name="내용 개체 틀 5">
            <a:extLst>
              <a:ext uri="{FF2B5EF4-FFF2-40B4-BE49-F238E27FC236}">
                <a16:creationId xmlns:a16="http://schemas.microsoft.com/office/drawing/2014/main" id="{5590BC9F-460E-4C0D-875C-FABDF9D42B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4619"/>
          <a:stretch/>
        </p:blipFill>
        <p:spPr>
          <a:xfrm>
            <a:off x="10704512" y="148092"/>
            <a:ext cx="1342323" cy="1135106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811481E-90B9-4DEA-8BB5-48F926681234}"/>
              </a:ext>
            </a:extLst>
          </p:cNvPr>
          <p:cNvCxnSpPr/>
          <p:nvPr userDrawn="1"/>
        </p:nvCxnSpPr>
        <p:spPr>
          <a:xfrm>
            <a:off x="914400" y="3717032"/>
            <a:ext cx="1046218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58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내용 개체 틀 5">
            <a:extLst>
              <a:ext uri="{FF2B5EF4-FFF2-40B4-BE49-F238E27FC236}">
                <a16:creationId xmlns:a16="http://schemas.microsoft.com/office/drawing/2014/main" id="{16FD472A-63B5-4129-9C32-E61A253DFE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64619"/>
          <a:stretch/>
        </p:blipFill>
        <p:spPr>
          <a:xfrm>
            <a:off x="11333555" y="5949280"/>
            <a:ext cx="843132" cy="62207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CBA3911-7C28-4595-B7A6-D545A102C7A6}"/>
              </a:ext>
            </a:extLst>
          </p:cNvPr>
          <p:cNvSpPr/>
          <p:nvPr userDrawn="1"/>
        </p:nvSpPr>
        <p:spPr>
          <a:xfrm>
            <a:off x="0" y="6673118"/>
            <a:ext cx="5146080" cy="184882"/>
          </a:xfrm>
          <a:prstGeom prst="rect">
            <a:avLst/>
          </a:prstGeom>
          <a:solidFill>
            <a:srgbClr val="4385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6A5412-8D4D-461F-AFF0-9243A7A5D5C6}"/>
              </a:ext>
            </a:extLst>
          </p:cNvPr>
          <p:cNvSpPr/>
          <p:nvPr userDrawn="1"/>
        </p:nvSpPr>
        <p:spPr>
          <a:xfrm>
            <a:off x="5146080" y="6673118"/>
            <a:ext cx="2160917" cy="184882"/>
          </a:xfrm>
          <a:prstGeom prst="rect">
            <a:avLst/>
          </a:prstGeom>
          <a:solidFill>
            <a:srgbClr val="FDB1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59D8680-D3B8-46FE-A04C-E923D6B9A00B}"/>
              </a:ext>
            </a:extLst>
          </p:cNvPr>
          <p:cNvSpPr/>
          <p:nvPr userDrawn="1"/>
        </p:nvSpPr>
        <p:spPr>
          <a:xfrm>
            <a:off x="7306997" y="6669423"/>
            <a:ext cx="4885003" cy="184882"/>
          </a:xfrm>
          <a:prstGeom prst="rect">
            <a:avLst/>
          </a:prstGeom>
          <a:solidFill>
            <a:srgbClr val="F2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35360" y="980729"/>
            <a:ext cx="11521280" cy="5145435"/>
          </a:xfrm>
        </p:spPr>
        <p:txBody>
          <a:bodyPr>
            <a:normAutofit/>
          </a:bodyPr>
          <a:lstStyle>
            <a:lvl1pPr marL="449263" indent="-449263">
              <a:buClr>
                <a:schemeClr val="tx2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"/>
              <a:defRPr sz="3200" spc="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801688" indent="-352425">
              <a:buClr>
                <a:srgbClr val="FF0000"/>
              </a:buClr>
              <a:buFont typeface="Wingdings" panose="05000000000000000000" pitchFamily="2" charset="2"/>
              <a:buChar char=""/>
              <a:defRPr sz="2800" spc="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2pPr>
            <a:lvl3pPr marL="1165225" indent="-268288" defTabSz="985838">
              <a:buClr>
                <a:srgbClr val="00B050"/>
              </a:buClr>
              <a:buFont typeface="Wingdings" panose="05000000000000000000" pitchFamily="2" charset="2"/>
              <a:buChar char="§"/>
              <a:tabLst>
                <a:tab pos="2060575" algn="l"/>
              </a:tabLst>
              <a:defRPr sz="2400" spc="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3pPr>
            <a:lvl4pPr>
              <a:defRPr sz="2000" spc="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4pPr>
            <a:lvl5pPr>
              <a:defRPr sz="2000" spc="0" baseline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27381" y="6525345"/>
            <a:ext cx="2414059" cy="19613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489340"/>
            <a:ext cx="3860800" cy="268139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807968" y="6659107"/>
            <a:ext cx="719403" cy="195198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fld id="{B592EF5A-E95E-4411-9976-253A83E02D3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43392848-4D43-402B-8E3A-233D20099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36526"/>
            <a:ext cx="11018440" cy="484163"/>
          </a:xfrm>
          <a:prstGeom prst="rect">
            <a:avLst/>
          </a:prstGeom>
        </p:spPr>
        <p:txBody>
          <a:bodyPr/>
          <a:lstStyle>
            <a:lvl1pPr algn="l">
              <a:defRPr lang="en-US" spc="-100" baseline="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defRPr>
            </a:lvl1pPr>
          </a:lstStyle>
          <a:p>
            <a:pPr marL="0" lvl="0" algn="l"/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D896B52-093B-40B6-91E8-4B761F001AE6}"/>
              </a:ext>
            </a:extLst>
          </p:cNvPr>
          <p:cNvCxnSpPr>
            <a:cxnSpLocks/>
          </p:cNvCxnSpPr>
          <p:nvPr userDrawn="1"/>
        </p:nvCxnSpPr>
        <p:spPr>
          <a:xfrm>
            <a:off x="335361" y="691392"/>
            <a:ext cx="11721281" cy="0"/>
          </a:xfrm>
          <a:prstGeom prst="line">
            <a:avLst/>
          </a:prstGeom>
          <a:ln>
            <a:gradFill>
              <a:gsLst>
                <a:gs pos="0">
                  <a:schemeClr val="tx1"/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 userDrawn="1"/>
        </p:nvSpPr>
        <p:spPr>
          <a:xfrm>
            <a:off x="11089372" y="6632702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동아대학교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61923" y="6649794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컴퓨터</a:t>
            </a:r>
            <a:r>
              <a:rPr lang="en-US" altLang="ko-KR" sz="1200" b="1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</a:t>
            </a:r>
            <a:r>
              <a:rPr lang="ko-KR" altLang="en-US" sz="1200" b="1" dirty="0">
                <a:solidFill>
                  <a:schemeClr val="bg1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공학부</a:t>
            </a:r>
          </a:p>
        </p:txBody>
      </p:sp>
    </p:spTree>
    <p:extLst>
      <p:ext uri="{BB962C8B-B14F-4D97-AF65-F5344CB8AC3E}">
        <p14:creationId xmlns:p14="http://schemas.microsoft.com/office/powerpoint/2010/main" val="299435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27381" y="6525345"/>
            <a:ext cx="2414059" cy="19613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489340"/>
            <a:ext cx="3860800" cy="268139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807968" y="6659107"/>
            <a:ext cx="719403" cy="195198"/>
          </a:xfrm>
          <a:prstGeom prst="rect">
            <a:avLst/>
          </a:prstGeom>
        </p:spPr>
        <p:txBody>
          <a:bodyPr/>
          <a:lstStyle/>
          <a:p>
            <a:fld id="{B592EF5A-E95E-4411-9976-253A83E02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00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35360" y="980733"/>
            <a:ext cx="11521280" cy="5400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49263" lvl="0" indent="-449263">
              <a:buClr>
                <a:schemeClr val="tx2">
                  <a:lumMod val="60000"/>
                  <a:lumOff val="40000"/>
                </a:schemeClr>
              </a:buClr>
            </a:pPr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marL="801688" lvl="1" indent="-352425">
              <a:buClr>
                <a:srgbClr val="FF0000"/>
              </a:buClr>
            </a:pPr>
            <a:r>
              <a:rPr lang="ko-KR" altLang="en-US" dirty="0"/>
              <a:t>둘째 수준</a:t>
            </a:r>
          </a:p>
          <a:p>
            <a:pPr marL="985838" lvl="2" indent="-271463" defTabSz="985838"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807968" y="6659107"/>
            <a:ext cx="719403" cy="1951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fld id="{B592EF5A-E95E-4411-9976-253A83E02D3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840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2800" kern="1200" spc="-100" baseline="0">
          <a:solidFill>
            <a:schemeClr val="tx1"/>
          </a:solidFill>
          <a:latin typeface="HY견고딕" panose="02030600000101010101" pitchFamily="18" charset="-127"/>
          <a:ea typeface="HY견고딕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anose="05000000000000000000" pitchFamily="2" charset="2"/>
        <a:buChar char=""/>
        <a:defRPr lang="en-US" altLang="ko-KR" sz="2800" kern="1200" spc="-100" baseline="0" dirty="0" smtClean="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  <a:sym typeface="Wingdings"/>
        </a:defRPr>
      </a:lvl1pPr>
      <a:lvl2pPr marL="668338" indent="-312738" algn="l" defTabSz="914400" rtl="0" eaLnBrk="1" latinLnBrk="1" hangingPunct="1">
        <a:spcBef>
          <a:spcPts val="832"/>
        </a:spcBef>
        <a:buFont typeface="Wingdings" panose="05000000000000000000" pitchFamily="2" charset="2"/>
        <a:buChar char=""/>
        <a:defRPr lang="ko-KR" altLang="en-US" sz="2400" kern="1200" spc="-100" baseline="0" dirty="0" smtClean="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2pPr>
      <a:lvl3pPr marL="896938" indent="-177800" algn="l" defTabSz="914400" rtl="0" eaLnBrk="1" latinLnBrk="1" hangingPunct="1">
        <a:spcBef>
          <a:spcPts val="724"/>
        </a:spcBef>
        <a:buFont typeface="Arial" panose="020B0604020202020204" pitchFamily="34" charset="0"/>
        <a:buChar char="•"/>
        <a:defRPr lang="ko-KR" altLang="en-US" sz="2000" kern="1200" spc="-100" baseline="0" dirty="0" smtClean="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3pPr>
      <a:lvl4pPr marL="1150938" indent="-211138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lang="ko-KR" altLang="en-US" sz="1800" kern="1200" spc="-100" baseline="0" dirty="0" smtClean="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4pPr>
      <a:lvl5pPr marL="1389063" indent="-212725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lang="ko-KR" altLang="en-US" sz="1800" kern="1200" spc="-100" baseline="0" dirty="0">
          <a:solidFill>
            <a:schemeClr val="tx1"/>
          </a:solidFill>
          <a:latin typeface="KoPubWorld돋움체 Medium" panose="00000600000000000000" pitchFamily="2" charset="-127"/>
          <a:ea typeface="KoPubWorld돋움체 Medium" panose="00000600000000000000" pitchFamily="2" charset="-127"/>
          <a:cs typeface="KoPubWorld돋움체 Medium" panose="00000600000000000000" pitchFamily="2" charset="-127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isdeveloper.co.kr/?p=989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699A563-493A-4855-BA34-D86751DE6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Homework #1 &amp; 2:</a:t>
            </a:r>
            <a:b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</a:br>
            <a:r>
              <a:rPr lang="en-US" altLang="ko-KR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Streaming Algorithms</a:t>
            </a:r>
            <a:endParaRPr lang="en-US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2" name="부제목 1">
            <a:extLst>
              <a:ext uri="{FF2B5EF4-FFF2-40B4-BE49-F238E27FC236}">
                <a16:creationId xmlns:a16="http://schemas.microsoft.com/office/drawing/2014/main" id="{CD7FF4FE-4651-4A60-BB28-818262A874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빅데이터분석</a:t>
            </a:r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 </a:t>
            </a:r>
            <a:endParaRPr lang="en-US" altLang="ko-KR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dirty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천세진</a:t>
            </a:r>
            <a:endParaRPr lang="en-US" altLang="ko-KR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endParaRPr 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045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7524091-6D4A-DEF0-E7EA-53AE452D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980729"/>
            <a:ext cx="5886003" cy="567837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Strata(Stratum</a:t>
            </a:r>
            <a:r>
              <a:rPr lang="ko-KR" altLang="en-US" dirty="0"/>
              <a:t>의 복수</a:t>
            </a:r>
            <a:r>
              <a:rPr lang="en-US" altLang="ko-KR" dirty="0"/>
              <a:t>)</a:t>
            </a:r>
            <a:r>
              <a:rPr lang="ko-KR" altLang="en-US" dirty="0"/>
              <a:t>는 데이터의 작은 그룹을 </a:t>
            </a:r>
            <a:r>
              <a:rPr lang="ko-KR" altLang="en-US" dirty="0" err="1"/>
              <a:t>표현할때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Stratified sampling</a:t>
            </a:r>
            <a:r>
              <a:rPr lang="ko-KR" altLang="en-US" dirty="0"/>
              <a:t>은 주어진 데이터로부터 목적</a:t>
            </a:r>
            <a:r>
              <a:rPr lang="en-US" altLang="ko-KR" dirty="0"/>
              <a:t>/</a:t>
            </a:r>
            <a:r>
              <a:rPr lang="ko-KR" altLang="en-US" dirty="0"/>
              <a:t>특징에 따른  그룹으로 분리하게 위해 사용되며</a:t>
            </a:r>
            <a:r>
              <a:rPr lang="en-US" altLang="ko-KR" dirty="0"/>
              <a:t>, Stratified Random Sampling(SRS)</a:t>
            </a:r>
            <a:r>
              <a:rPr lang="ko-KR" altLang="en-US" dirty="0"/>
              <a:t>이라고도 불리운다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분리된 그룹은 모집단의 분포를 따른다</a:t>
            </a:r>
            <a:r>
              <a:rPr lang="en-US" altLang="ko-KR" dirty="0"/>
              <a:t>(Follow)</a:t>
            </a:r>
            <a:r>
              <a:rPr lang="ko-KR" altLang="en-US" dirty="0"/>
              <a:t>는 점이 매우 중요하다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A99AB38-EB8B-8BE8-A477-8F5784D2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51804B2-9D18-3C22-116A-DE59C4F5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BONUS </a:t>
            </a:r>
            <a:r>
              <a:rPr lang="ko-KR" altLang="en-US" dirty="0"/>
              <a:t>분석작업</a:t>
            </a:r>
            <a:r>
              <a:rPr lang="en-US" altLang="ko-KR" dirty="0"/>
              <a:t>: </a:t>
            </a:r>
            <a:r>
              <a:rPr lang="ko-KR" altLang="en-US" dirty="0"/>
              <a:t>계층적 샘플링</a:t>
            </a:r>
            <a:r>
              <a:rPr lang="en-US" altLang="ko-KR" dirty="0"/>
              <a:t>(Stratified Sampling)</a:t>
            </a:r>
            <a:endParaRPr lang="ko-KR" altLang="en-US" dirty="0"/>
          </a:p>
        </p:txBody>
      </p:sp>
      <p:pic>
        <p:nvPicPr>
          <p:cNvPr id="1028" name="Picture 4" descr="Download Stratified Sampling Example, Vector Illustration Diagram Stock  Vector - Illustration of data, graphic: 175044570">
            <a:extLst>
              <a:ext uri="{FF2B5EF4-FFF2-40B4-BE49-F238E27FC236}">
                <a16:creationId xmlns:a16="http://schemas.microsoft.com/office/drawing/2014/main" id="{50A43141-558F-F63B-5C72-D10B36F91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363" y="1082903"/>
            <a:ext cx="5886003" cy="524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492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7524091-6D4A-DEF0-E7EA-53AE452D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980729"/>
            <a:ext cx="11521280" cy="5678378"/>
          </a:xfrm>
        </p:spPr>
        <p:txBody>
          <a:bodyPr>
            <a:normAutofit/>
          </a:bodyPr>
          <a:lstStyle/>
          <a:p>
            <a:r>
              <a:rPr lang="ko-KR" altLang="en-US" dirty="0"/>
              <a:t>거래금액의 데이터셋을 </a:t>
            </a:r>
            <a:r>
              <a:rPr lang="en-US" altLang="ko-KR" dirty="0"/>
              <a:t>k</a:t>
            </a:r>
            <a:r>
              <a:rPr lang="ko-KR" altLang="en-US" dirty="0"/>
              <a:t>개의 구간으로 나누었다고 가정하자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나누어진 모집단 데이터</a:t>
            </a:r>
            <a:r>
              <a:rPr lang="en-US" altLang="ko-KR" dirty="0"/>
              <a:t>(Original data)</a:t>
            </a:r>
            <a:r>
              <a:rPr lang="ko-KR" altLang="en-US" dirty="0"/>
              <a:t>로부터</a:t>
            </a:r>
            <a:br>
              <a:rPr lang="en-US" altLang="ko-KR" dirty="0"/>
            </a:br>
            <a:r>
              <a:rPr lang="en-US" altLang="ko-KR" dirty="0"/>
              <a:t>Train</a:t>
            </a:r>
            <a:r>
              <a:rPr lang="ko-KR" altLang="en-US" dirty="0"/>
              <a:t>과 </a:t>
            </a:r>
            <a:r>
              <a:rPr lang="en-US" altLang="ko-KR" dirty="0"/>
              <a:t>Test </a:t>
            </a:r>
            <a:r>
              <a:rPr lang="ko-KR" altLang="en-US" dirty="0"/>
              <a:t>데이터셋을 생성하여라</a:t>
            </a:r>
            <a:endParaRPr lang="en-US" altLang="ko-KR" dirty="0"/>
          </a:p>
          <a:p>
            <a:pPr lvl="1"/>
            <a:r>
              <a:rPr lang="ko-KR" altLang="en-US" dirty="0"/>
              <a:t>두 데이터셋의</a:t>
            </a:r>
            <a:r>
              <a:rPr lang="en-US" altLang="ko-KR" dirty="0"/>
              <a:t> </a:t>
            </a:r>
            <a:r>
              <a:rPr lang="ko-KR" altLang="en-US" dirty="0"/>
              <a:t>서로 분포가 거의 동일하여야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본 작업은 </a:t>
            </a:r>
            <a:r>
              <a:rPr lang="en-US" altLang="ko-KR" dirty="0"/>
              <a:t>Single-pass</a:t>
            </a:r>
            <a:r>
              <a:rPr lang="ko-KR" altLang="en-US" dirty="0"/>
              <a:t>로 꼭 구현할 필요는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http://www.gisdeveloper.co.kr/?p=9891</a:t>
            </a:r>
            <a:endParaRPr lang="en-US" altLang="ko-KR" dirty="0"/>
          </a:p>
          <a:p>
            <a:pPr lvl="1"/>
            <a:r>
              <a:rPr lang="en-US" altLang="ko-KR" dirty="0"/>
              <a:t>https://github.com/vikotse/Reservoir-Sampling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A99AB38-EB8B-8BE8-A477-8F5784D2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51804B2-9D18-3C22-116A-DE59C4F5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BONUS </a:t>
            </a:r>
            <a:r>
              <a:rPr lang="ko-KR" altLang="en-US" dirty="0"/>
              <a:t>분석작업</a:t>
            </a:r>
            <a:r>
              <a:rPr lang="en-US" altLang="ko-KR" dirty="0"/>
              <a:t>: </a:t>
            </a:r>
            <a:r>
              <a:rPr lang="ko-KR" altLang="en-US" dirty="0"/>
              <a:t>계층적 샘플링</a:t>
            </a:r>
            <a:r>
              <a:rPr lang="en-US" altLang="ko-KR" dirty="0"/>
              <a:t>(Stratified Sampling)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95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EC615A9-3B2F-4216-B120-7A9C69340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Transaction Monitoring Service</a:t>
            </a:r>
            <a:r>
              <a:rPr lang="ko-KR" altLang="en-US" dirty="0"/>
              <a:t>는 실시간으로 고객이 수행한 거래에 대해서 모니터링하는 시스템이며</a:t>
            </a:r>
            <a:r>
              <a:rPr lang="en-US" altLang="ko-KR" dirty="0"/>
              <a:t>, </a:t>
            </a:r>
            <a:r>
              <a:rPr lang="ko-KR" altLang="en-US" dirty="0"/>
              <a:t>카드발급회사 및 재정관리 기관에서 사용된다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사기 탐지</a:t>
            </a:r>
            <a:r>
              <a:rPr lang="en-US" altLang="ko-KR" dirty="0"/>
              <a:t>, </a:t>
            </a:r>
            <a:r>
              <a:rPr lang="ko-KR" altLang="en-US" dirty="0"/>
              <a:t>비정상적인 거래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, </a:t>
            </a:r>
            <a:r>
              <a:rPr lang="ko-KR" altLang="en-US" dirty="0"/>
              <a:t>높은 금액</a:t>
            </a:r>
            <a:r>
              <a:rPr lang="en-US" altLang="ko-KR" dirty="0"/>
              <a:t>) </a:t>
            </a:r>
            <a:r>
              <a:rPr lang="ko-KR" altLang="en-US" dirty="0"/>
              <a:t>등을 위해 거래는 실시간으로 분석되거나</a:t>
            </a:r>
            <a:r>
              <a:rPr lang="en-US" altLang="ko-KR" dirty="0"/>
              <a:t>, </a:t>
            </a:r>
            <a:r>
              <a:rPr lang="ko-KR" altLang="en-US" dirty="0"/>
              <a:t>해당 스트림을 대표하는 요약본을 지속적으로 </a:t>
            </a:r>
            <a:r>
              <a:rPr lang="ko-KR" altLang="en-US" dirty="0" err="1"/>
              <a:t>생성해야한다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3F21CE8-BB93-4A29-9107-5D841645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68B4BF1-1E45-4E2A-A284-10CC0B72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Transaction Monitoring Services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CDA79-93AA-1643-04CC-0E52F00423EB}"/>
              </a:ext>
            </a:extLst>
          </p:cNvPr>
          <p:cNvSpPr txBox="1"/>
          <p:nvPr/>
        </p:nvSpPr>
        <p:spPr>
          <a:xfrm>
            <a:off x="623392" y="4941168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[ 100$, 10$, 15$, 20$, 30$, … ]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E73D8-033E-D6E6-61B5-B52C160F44AF}"/>
              </a:ext>
            </a:extLst>
          </p:cNvPr>
          <p:cNvSpPr/>
          <p:nvPr/>
        </p:nvSpPr>
        <p:spPr>
          <a:xfrm>
            <a:off x="4281914" y="4540518"/>
            <a:ext cx="3312368" cy="122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Transaction Monitoring </a:t>
            </a:r>
          </a:p>
          <a:p>
            <a:pPr algn="ctr"/>
            <a:r>
              <a:rPr lang="en-US" altLang="ko-KR" sz="2800" dirty="0"/>
              <a:t>Service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319F1-4D59-60DA-CAA3-E314B8A394CF}"/>
              </a:ext>
            </a:extLst>
          </p:cNvPr>
          <p:cNvSpPr txBox="1"/>
          <p:nvPr/>
        </p:nvSpPr>
        <p:spPr>
          <a:xfrm>
            <a:off x="8097583" y="4552422"/>
            <a:ext cx="3546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err="1"/>
              <a:t>샘플링된</a:t>
            </a:r>
            <a:r>
              <a:rPr lang="ko-KR" altLang="en-US" dirty="0"/>
              <a:t> 데이터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거래금액의</a:t>
            </a:r>
            <a:r>
              <a:rPr lang="en-US" altLang="ko-KR" dirty="0"/>
              <a:t> Distinct </a:t>
            </a:r>
            <a:r>
              <a:rPr lang="ko-KR" altLang="en-US" dirty="0"/>
              <a:t>개수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거래금액의 중간값 예측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자주 등장하는 거래금액 추정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47BE9FE-FF99-C630-3625-C4C4E9DF60D0}"/>
              </a:ext>
            </a:extLst>
          </p:cNvPr>
          <p:cNvSpPr/>
          <p:nvPr/>
        </p:nvSpPr>
        <p:spPr>
          <a:xfrm>
            <a:off x="3923903" y="4725144"/>
            <a:ext cx="360041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9A8C49A-CA4B-6B20-5B21-D6FD58849838}"/>
              </a:ext>
            </a:extLst>
          </p:cNvPr>
          <p:cNvSpPr/>
          <p:nvPr/>
        </p:nvSpPr>
        <p:spPr>
          <a:xfrm>
            <a:off x="7652641" y="4678676"/>
            <a:ext cx="360041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4253EA-8830-38B7-290B-FADF42D1F07C}"/>
              </a:ext>
            </a:extLst>
          </p:cNvPr>
          <p:cNvSpPr txBox="1"/>
          <p:nvPr/>
        </p:nvSpPr>
        <p:spPr>
          <a:xfrm>
            <a:off x="838201" y="5941498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거래금액의 데이터 스트림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D2A140-25AA-5BD1-B3B4-0398551A52E1}"/>
              </a:ext>
            </a:extLst>
          </p:cNvPr>
          <p:cNvSpPr txBox="1"/>
          <p:nvPr/>
        </p:nvSpPr>
        <p:spPr>
          <a:xfrm>
            <a:off x="8466471" y="5941498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가능한 분석작업</a:t>
            </a:r>
          </a:p>
        </p:txBody>
      </p:sp>
    </p:spTree>
    <p:extLst>
      <p:ext uri="{BB962C8B-B14F-4D97-AF65-F5344CB8AC3E}">
        <p14:creationId xmlns:p14="http://schemas.microsoft.com/office/powerpoint/2010/main" val="423803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4417800-4CA4-3F75-F9F6-9AA99F092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가지 형태의 데이터가 제공된다</a:t>
            </a:r>
            <a:endParaRPr lang="en-US" altLang="ko-KR" dirty="0"/>
          </a:p>
          <a:p>
            <a:pPr lvl="1"/>
            <a:r>
              <a:rPr lang="en-US" altLang="ko-KR" dirty="0"/>
              <a:t>1000</a:t>
            </a:r>
            <a:r>
              <a:rPr lang="ko-KR" altLang="en-US" dirty="0"/>
              <a:t>개의 연습용 데이터셋</a:t>
            </a:r>
            <a:r>
              <a:rPr lang="en-US" altLang="ko-KR" dirty="0"/>
              <a:t>: </a:t>
            </a:r>
            <a:r>
              <a:rPr lang="ko-KR" altLang="en-US" dirty="0"/>
              <a:t>숫자로 구성</a:t>
            </a:r>
            <a:endParaRPr lang="en-US" altLang="ko-KR" dirty="0"/>
          </a:p>
          <a:p>
            <a:pPr lvl="1"/>
            <a:r>
              <a:rPr lang="en-US" altLang="ko-KR" dirty="0"/>
              <a:t>1M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백만개</a:t>
            </a:r>
            <a:r>
              <a:rPr lang="en-US" altLang="ko-KR" dirty="0"/>
              <a:t>)</a:t>
            </a:r>
            <a:r>
              <a:rPr lang="ko-KR" altLang="en-US" dirty="0"/>
              <a:t>의 테스트용 데이터셋</a:t>
            </a:r>
            <a:r>
              <a:rPr lang="en-US" altLang="ko-KR" dirty="0"/>
              <a:t>: </a:t>
            </a:r>
            <a:r>
              <a:rPr lang="ko-KR" altLang="en-US" dirty="0"/>
              <a:t>시험 채점용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각 숫자는 거래금액을 의미한다</a:t>
            </a:r>
            <a:endParaRPr lang="en-US" altLang="ko-KR" dirty="0"/>
          </a:p>
          <a:p>
            <a:pPr lvl="1"/>
            <a:r>
              <a:rPr lang="ko-KR" altLang="en-US" dirty="0"/>
              <a:t>예로 </a:t>
            </a:r>
            <a:r>
              <a:rPr lang="en-US" altLang="ko-KR" dirty="0"/>
              <a:t>50</a:t>
            </a:r>
            <a:r>
              <a:rPr lang="ko-KR" altLang="en-US" dirty="0"/>
              <a:t>은 </a:t>
            </a:r>
            <a:r>
              <a:rPr lang="en-US" altLang="ko-KR" dirty="0"/>
              <a:t>50$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42C073-1623-ACAD-E424-A6B9EAAE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28E2585-C228-766A-8F09-0B5ED3BE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858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F735CB4-A75E-276B-37B4-93DA815CE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Transaction Monitoring Service</a:t>
            </a:r>
            <a:r>
              <a:rPr lang="ko-KR" altLang="en-US" dirty="0"/>
              <a:t>과 앞서 언급한 데이터가</a:t>
            </a:r>
            <a:br>
              <a:rPr lang="en-US" altLang="ko-KR" dirty="0"/>
            </a:br>
            <a:r>
              <a:rPr lang="ko-KR" altLang="en-US" dirty="0" err="1"/>
              <a:t>주어졌을때</a:t>
            </a:r>
            <a:r>
              <a:rPr lang="en-US" altLang="ko-KR" dirty="0"/>
              <a:t>, 4</a:t>
            </a:r>
            <a:r>
              <a:rPr lang="ko-KR" altLang="en-US" dirty="0"/>
              <a:t>가지 문제</a:t>
            </a:r>
            <a:r>
              <a:rPr lang="en-US" altLang="ko-KR" dirty="0"/>
              <a:t>(+</a:t>
            </a:r>
            <a:r>
              <a:rPr lang="ko-KR" altLang="en-US" dirty="0"/>
              <a:t>보너스 문제</a:t>
            </a:r>
            <a:r>
              <a:rPr lang="en-US" altLang="ko-KR" dirty="0"/>
              <a:t>)</a:t>
            </a:r>
            <a:r>
              <a:rPr lang="ko-KR" altLang="en-US" dirty="0"/>
              <a:t>에 대한 코드를 </a:t>
            </a:r>
            <a:r>
              <a:rPr lang="ko-KR" altLang="en-US" dirty="0" err="1"/>
              <a:t>구현하시오</a:t>
            </a:r>
            <a:endParaRPr lang="en-US" altLang="ko-KR" dirty="0"/>
          </a:p>
          <a:p>
            <a:pPr lvl="1"/>
            <a:r>
              <a:rPr lang="ko-KR" altLang="en-US" dirty="0"/>
              <a:t>분석작업</a:t>
            </a:r>
            <a:r>
              <a:rPr lang="en-US" altLang="ko-KR" dirty="0"/>
              <a:t>#1: Reservoir Sampling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분석작업</a:t>
            </a:r>
            <a:r>
              <a:rPr lang="en-US" altLang="ko-KR" dirty="0"/>
              <a:t>#2: </a:t>
            </a:r>
            <a:r>
              <a:rPr lang="ko-KR" altLang="en-US" dirty="0"/>
              <a:t>고유한 거래 금액의 개수 추정</a:t>
            </a:r>
            <a:r>
              <a:rPr lang="en-US" altLang="ko-KR" dirty="0"/>
              <a:t> (Approximation)</a:t>
            </a:r>
          </a:p>
          <a:p>
            <a:pPr lvl="1"/>
            <a:r>
              <a:rPr lang="ko-KR" altLang="en-US" dirty="0"/>
              <a:t>분석작업</a:t>
            </a:r>
            <a:r>
              <a:rPr lang="en-US" altLang="ko-KR" dirty="0"/>
              <a:t>#3: </a:t>
            </a:r>
            <a:r>
              <a:rPr lang="ko-KR" altLang="en-US" dirty="0"/>
              <a:t>거래금액의 중간값</a:t>
            </a:r>
            <a:r>
              <a:rPr lang="en-US" altLang="ko-KR" dirty="0"/>
              <a:t>(Median) </a:t>
            </a:r>
            <a:r>
              <a:rPr lang="ko-KR" altLang="en-US" dirty="0"/>
              <a:t>추정</a:t>
            </a:r>
            <a:r>
              <a:rPr lang="en-US" altLang="ko-KR" dirty="0"/>
              <a:t>(Approximation)</a:t>
            </a:r>
          </a:p>
          <a:p>
            <a:pPr lvl="1"/>
            <a:r>
              <a:rPr lang="ko-KR" altLang="en-US" dirty="0"/>
              <a:t>분석작업</a:t>
            </a:r>
            <a:r>
              <a:rPr lang="en-US" altLang="ko-KR" dirty="0"/>
              <a:t>#4: </a:t>
            </a:r>
            <a:r>
              <a:rPr lang="ko-KR" altLang="en-US" dirty="0"/>
              <a:t>거래금액에서 자주 등장하는 금액 추정</a:t>
            </a:r>
            <a:r>
              <a:rPr lang="en-US" altLang="ko-KR" dirty="0"/>
              <a:t> (Approximation)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마감일</a:t>
            </a:r>
            <a:r>
              <a:rPr lang="en-US" altLang="ko-KR" dirty="0"/>
              <a:t>: ~11</a:t>
            </a:r>
            <a:r>
              <a:rPr lang="ko-KR" altLang="en-US" dirty="0"/>
              <a:t>월 </a:t>
            </a:r>
            <a:r>
              <a:rPr lang="en-US" altLang="ko-KR" dirty="0"/>
              <a:t>30</a:t>
            </a:r>
            <a:r>
              <a:rPr lang="ko-KR" altLang="en-US" dirty="0"/>
              <a:t>일까지 </a:t>
            </a:r>
            <a:r>
              <a:rPr lang="en-US" altLang="ko-KR" dirty="0"/>
              <a:t>(10</a:t>
            </a:r>
            <a:r>
              <a:rPr lang="ko-KR" altLang="en-US" dirty="0"/>
              <a:t>점</a:t>
            </a:r>
            <a:r>
              <a:rPr lang="en-US" altLang="ko-KR" dirty="0"/>
              <a:t>+5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이후 코드 공개 </a:t>
            </a:r>
            <a:r>
              <a:rPr lang="en-US" altLang="ko-KR" dirty="0"/>
              <a:t>(5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081E5BD-5194-4918-7597-6346938D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E42C0A8-BA67-8AB5-2B79-1AC8652B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812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4417800-4CA4-3F75-F9F6-9AA99F092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032808"/>
            <a:ext cx="11521280" cy="5492536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문제에 대한 </a:t>
            </a:r>
            <a:r>
              <a:rPr lang="en-US" altLang="ko-KR" dirty="0"/>
              <a:t>Template Code </a:t>
            </a:r>
            <a:r>
              <a:rPr lang="ko-KR" altLang="en-US" dirty="0"/>
              <a:t>가 주어진다</a:t>
            </a:r>
            <a:endParaRPr lang="en-US" altLang="ko-KR" dirty="0"/>
          </a:p>
          <a:p>
            <a:r>
              <a:rPr lang="ko-KR" altLang="en-US" dirty="0"/>
              <a:t>각 분석작업에 대응되는 코드는</a:t>
            </a:r>
            <a:br>
              <a:rPr lang="en-US" altLang="ko-KR" dirty="0"/>
            </a:br>
            <a:r>
              <a:rPr lang="ko-KR" altLang="en-US" dirty="0"/>
              <a:t>주어진 템플릿 내에 </a:t>
            </a:r>
            <a:r>
              <a:rPr lang="en-US" altLang="ko-KR" dirty="0"/>
              <a:t>#TODO# </a:t>
            </a:r>
            <a:r>
              <a:rPr lang="ko-KR" altLang="en-US" dirty="0"/>
              <a:t>내에서 </a:t>
            </a:r>
            <a:r>
              <a:rPr lang="ko-KR" altLang="en-US" dirty="0" err="1"/>
              <a:t>이루어져야한다</a:t>
            </a:r>
            <a:endParaRPr lang="en-US" altLang="ko-KR" dirty="0"/>
          </a:p>
          <a:p>
            <a:pPr lvl="1"/>
            <a:r>
              <a:rPr lang="en-US" altLang="ko-KR" dirty="0"/>
              <a:t>def task1AReservoirSampling</a:t>
            </a:r>
          </a:p>
          <a:p>
            <a:pPr lvl="1"/>
            <a:r>
              <a:rPr lang="en-US" altLang="ko-KR" dirty="0"/>
              <a:t>def task2BDistinctAmount</a:t>
            </a:r>
          </a:p>
          <a:p>
            <a:pPr lvl="1"/>
            <a:r>
              <a:rPr lang="en-US" altLang="ko-KR" dirty="0"/>
              <a:t>def task3CMedian</a:t>
            </a:r>
          </a:p>
          <a:p>
            <a:pPr lvl="1"/>
            <a:r>
              <a:rPr lang="en-US" altLang="ko-KR" dirty="0"/>
              <a:t>def task4DMostFreqAmount</a:t>
            </a:r>
          </a:p>
          <a:p>
            <a:r>
              <a:rPr lang="ko-KR" altLang="en-US" dirty="0"/>
              <a:t>코드 작성</a:t>
            </a:r>
            <a:r>
              <a:rPr lang="en-US" altLang="ko-KR" dirty="0"/>
              <a:t> </a:t>
            </a:r>
            <a:r>
              <a:rPr lang="ko-KR" altLang="en-US" dirty="0"/>
              <a:t>후에 파일명을 변경하여 가상대학에 업로드</a:t>
            </a:r>
            <a:endParaRPr lang="en-US" altLang="ko-KR" dirty="0"/>
          </a:p>
          <a:p>
            <a:pPr lvl="1"/>
            <a:r>
              <a:rPr lang="en-US" altLang="ko-KR" dirty="0"/>
              <a:t>bigdataAnalytics_lastname_id.py</a:t>
            </a:r>
          </a:p>
          <a:p>
            <a:pPr lvl="1"/>
            <a:r>
              <a:rPr lang="ko-KR" altLang="en-US" dirty="0"/>
              <a:t>예시</a:t>
            </a:r>
            <a:r>
              <a:rPr lang="en-US" altLang="ko-KR" dirty="0"/>
              <a:t>) bigdataAnalytics_Chun_202200001.py</a:t>
            </a:r>
          </a:p>
          <a:p>
            <a:r>
              <a:rPr lang="ko-KR" altLang="en-US" dirty="0"/>
              <a:t>코드 내 학생이름 및 학번은 필히 기입하여 제출</a:t>
            </a:r>
            <a:endParaRPr lang="en-US" altLang="ko-KR" dirty="0"/>
          </a:p>
          <a:p>
            <a:pPr lvl="1"/>
            <a:r>
              <a:rPr lang="ko-KR" altLang="en-US" dirty="0"/>
              <a:t>코드에 대한 주석은 의무사항이 아님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42C073-1623-ACAD-E424-A6B9EAAE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28E2585-C228-766A-8F09-0B5ED3BE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Template Code &amp; How to submit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581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61F2123-81B2-3A13-E958-D97F68924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거래금액의 </a:t>
            </a:r>
            <a:r>
              <a:rPr lang="ko-KR" altLang="en-US" dirty="0" err="1"/>
              <a:t>데이터스트림으로부터</a:t>
            </a:r>
            <a:r>
              <a:rPr lang="ko-KR" altLang="en-US" dirty="0"/>
              <a:t> </a:t>
            </a:r>
            <a:r>
              <a:rPr lang="en-US" altLang="ko-KR" dirty="0"/>
              <a:t>Naïve reservoir sampling </a:t>
            </a:r>
            <a:r>
              <a:rPr lang="ko-KR" altLang="en-US" dirty="0"/>
              <a:t>방법을 적용하여라</a:t>
            </a:r>
            <a:endParaRPr lang="en-US" altLang="ko-KR" dirty="0"/>
          </a:p>
          <a:p>
            <a:pPr lvl="1"/>
            <a:r>
              <a:rPr lang="en-US" altLang="ko-KR" dirty="0"/>
              <a:t>Reservoir</a:t>
            </a:r>
            <a:r>
              <a:rPr lang="ko-KR" altLang="en-US" dirty="0"/>
              <a:t>의 크기는 </a:t>
            </a:r>
            <a:r>
              <a:rPr lang="en-US" altLang="ko-KR" dirty="0"/>
              <a:t>100</a:t>
            </a:r>
            <a:r>
              <a:rPr lang="ko-KR" altLang="en-US" dirty="0"/>
              <a:t>으로 수행할 것</a:t>
            </a:r>
            <a:endParaRPr lang="en-US" altLang="ko-KR" dirty="0"/>
          </a:p>
          <a:p>
            <a:pPr lvl="1"/>
            <a:r>
              <a:rPr lang="ko-KR" altLang="en-US" dirty="0"/>
              <a:t>최종 </a:t>
            </a:r>
            <a:r>
              <a:rPr lang="en-US" altLang="ko-KR" dirty="0"/>
              <a:t>Reservoir </a:t>
            </a:r>
            <a:r>
              <a:rPr lang="ko-KR" altLang="en-US" dirty="0"/>
              <a:t>내 값은 무작위임</a:t>
            </a:r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3579EB4-8C08-1B11-F66F-F0D68B64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F80D2EC-D77C-692E-9C8C-132E421C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36526"/>
            <a:ext cx="11593288" cy="484163"/>
          </a:xfrm>
        </p:spPr>
        <p:txBody>
          <a:bodyPr/>
          <a:lstStyle/>
          <a:p>
            <a:r>
              <a:rPr lang="ko-KR" altLang="en-US" dirty="0"/>
              <a:t>분석작업</a:t>
            </a:r>
            <a:r>
              <a:rPr lang="en-US" altLang="ko-KR" dirty="0"/>
              <a:t>#1: Reservoir Sampling</a:t>
            </a:r>
            <a:endParaRPr lang="ko-KR" altLang="en-US" dirty="0"/>
          </a:p>
        </p:txBody>
      </p:sp>
      <p:pic>
        <p:nvPicPr>
          <p:cNvPr id="2050" name="Picture 2" descr="4 Sampling Techniques for Efficient Stream Processing | by André Müller |  Towards Data Science">
            <a:extLst>
              <a:ext uri="{FF2B5EF4-FFF2-40B4-BE49-F238E27FC236}">
                <a16:creationId xmlns:a16="http://schemas.microsoft.com/office/drawing/2014/main" id="{572911F7-CF60-4B65-C6D6-EF8BD86D5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270" y="2420888"/>
            <a:ext cx="4925378" cy="384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60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61F2123-81B2-3A13-E958-D97F68924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거래금액의 </a:t>
            </a:r>
            <a:r>
              <a:rPr lang="ko-KR" altLang="en-US" dirty="0" err="1"/>
              <a:t>데이터스트림으로부터</a:t>
            </a:r>
            <a:r>
              <a:rPr lang="ko-KR" altLang="en-US" dirty="0"/>
              <a:t> 고유한 거래금액의 개수를 추정</a:t>
            </a:r>
            <a:r>
              <a:rPr lang="en-US" altLang="ko-KR" dirty="0"/>
              <a:t>(Approximation)</a:t>
            </a:r>
            <a:r>
              <a:rPr lang="ko-KR" altLang="en-US" dirty="0" err="1"/>
              <a:t>해야한다</a:t>
            </a:r>
            <a:endParaRPr lang="en-US" altLang="ko-KR" dirty="0"/>
          </a:p>
          <a:p>
            <a:pPr lvl="1"/>
            <a:r>
              <a:rPr lang="en-US" altLang="ko-KR" dirty="0" err="1"/>
              <a:t>Flajolet</a:t>
            </a:r>
            <a:r>
              <a:rPr lang="en-US" altLang="ko-KR" dirty="0"/>
              <a:t>-Martin </a:t>
            </a:r>
            <a:r>
              <a:rPr lang="ko-KR" altLang="en-US" dirty="0"/>
              <a:t>알고리즘을 </a:t>
            </a:r>
            <a:r>
              <a:rPr lang="ko-KR" altLang="en-US" dirty="0" err="1"/>
              <a:t>사용해야하고</a:t>
            </a:r>
            <a:endParaRPr lang="en-US" altLang="ko-KR" dirty="0"/>
          </a:p>
          <a:p>
            <a:pPr lvl="1"/>
            <a:r>
              <a:rPr lang="ko-KR" altLang="en-US" dirty="0"/>
              <a:t>적절한 수의 </a:t>
            </a:r>
            <a:r>
              <a:rPr lang="en-US" altLang="ko-KR" dirty="0"/>
              <a:t>Hash function</a:t>
            </a:r>
            <a:r>
              <a:rPr lang="ko-KR" altLang="en-US" dirty="0"/>
              <a:t>을 결정하여라</a:t>
            </a:r>
            <a:endParaRPr lang="en-US" altLang="ko-KR" dirty="0"/>
          </a:p>
          <a:p>
            <a:pPr lvl="2"/>
            <a:r>
              <a:rPr lang="ko-KR" altLang="en-US" dirty="0"/>
              <a:t>메모리에는 </a:t>
            </a:r>
            <a:r>
              <a:rPr lang="en-US" altLang="ko-KR" dirty="0"/>
              <a:t>100</a:t>
            </a:r>
            <a:r>
              <a:rPr lang="ko-KR" altLang="en-US" dirty="0"/>
              <a:t>개의 요소까지 관리가능하기 때문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3579EB4-8C08-1B11-F66F-F0D68B64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F80D2EC-D77C-692E-9C8C-132E421C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36526"/>
            <a:ext cx="11593288" cy="484163"/>
          </a:xfrm>
        </p:spPr>
        <p:txBody>
          <a:bodyPr/>
          <a:lstStyle/>
          <a:p>
            <a:r>
              <a:rPr lang="ko-KR" altLang="en-US" dirty="0"/>
              <a:t>분석작업</a:t>
            </a:r>
            <a:r>
              <a:rPr lang="en-US" altLang="ko-KR" dirty="0"/>
              <a:t>#2: </a:t>
            </a:r>
            <a:r>
              <a:rPr lang="ko-KR" altLang="en-US" dirty="0"/>
              <a:t>고유한 거래금액 </a:t>
            </a:r>
            <a:r>
              <a:rPr lang="en-US" altLang="ko-KR" dirty="0"/>
              <a:t>(Distinct transaction amounts)</a:t>
            </a:r>
            <a:r>
              <a:rPr lang="ko-KR" altLang="en-US" dirty="0"/>
              <a:t>의 </a:t>
            </a:r>
            <a:r>
              <a:rPr lang="ko-KR" altLang="en-US" dirty="0" err="1"/>
              <a:t>갯수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699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61F2123-81B2-3A13-E958-D97F68924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980729"/>
            <a:ext cx="11521280" cy="5472607"/>
          </a:xfrm>
        </p:spPr>
        <p:txBody>
          <a:bodyPr>
            <a:normAutofit/>
          </a:bodyPr>
          <a:lstStyle/>
          <a:p>
            <a:r>
              <a:rPr lang="ko-KR" altLang="en-US" dirty="0"/>
              <a:t>거래금액의 </a:t>
            </a:r>
            <a:r>
              <a:rPr lang="ko-KR" altLang="en-US" dirty="0" err="1"/>
              <a:t>데이터스트림으로부터</a:t>
            </a:r>
            <a:r>
              <a:rPr lang="ko-KR" altLang="en-US" dirty="0"/>
              <a:t> 거래금액의 중간값</a:t>
            </a:r>
            <a:r>
              <a:rPr lang="en-US" altLang="ko-KR" dirty="0"/>
              <a:t>(Median)</a:t>
            </a:r>
            <a:r>
              <a:rPr lang="ko-KR" altLang="en-US" dirty="0"/>
              <a:t>을 추정</a:t>
            </a:r>
            <a:r>
              <a:rPr lang="en-US" altLang="ko-KR" dirty="0"/>
              <a:t>(Approximation)</a:t>
            </a:r>
            <a:r>
              <a:rPr lang="ko-KR" altLang="en-US" dirty="0" err="1"/>
              <a:t>해야한다</a:t>
            </a:r>
            <a:endParaRPr lang="en-US" altLang="ko-KR" dirty="0"/>
          </a:p>
          <a:p>
            <a:r>
              <a:rPr lang="ko-KR" altLang="en-US" dirty="0" err="1"/>
              <a:t>중간값은</a:t>
            </a:r>
            <a:r>
              <a:rPr lang="ko-KR" altLang="en-US" dirty="0"/>
              <a:t> 거래금액의 </a:t>
            </a:r>
            <a:r>
              <a:rPr lang="en-US" altLang="ko-KR" dirty="0"/>
              <a:t>50%</a:t>
            </a:r>
            <a:r>
              <a:rPr lang="ko-KR" altLang="en-US" dirty="0"/>
              <a:t>가 </a:t>
            </a:r>
            <a:r>
              <a:rPr lang="en-US" altLang="ko-KR" dirty="0"/>
              <a:t>m</a:t>
            </a:r>
            <a:r>
              <a:rPr lang="ko-KR" altLang="en-US" dirty="0"/>
              <a:t>보다 작고 나머지 </a:t>
            </a:r>
            <a:r>
              <a:rPr lang="en-US" altLang="ko-KR" dirty="0"/>
              <a:t>50%</a:t>
            </a:r>
            <a:r>
              <a:rPr lang="ko-KR" altLang="en-US" dirty="0"/>
              <a:t>는 </a:t>
            </a:r>
            <a:r>
              <a:rPr lang="en-US" altLang="ko-KR" dirty="0"/>
              <a:t>m</a:t>
            </a:r>
            <a:r>
              <a:rPr lang="ko-KR" altLang="en-US" dirty="0"/>
              <a:t>보다 크다는 것을 의미한다</a:t>
            </a:r>
          </a:p>
          <a:p>
            <a:r>
              <a:rPr lang="ko-KR" altLang="en-US" dirty="0"/>
              <a:t>주어진 데이터는</a:t>
            </a:r>
            <a:r>
              <a:rPr lang="en-US" altLang="ko-KR" dirty="0"/>
              <a:t>, </a:t>
            </a:r>
            <a:r>
              <a:rPr lang="ko-KR" altLang="en-US" dirty="0"/>
              <a:t>파레토 유형</a:t>
            </a:r>
            <a:r>
              <a:rPr lang="en-US" altLang="ko-KR" dirty="0"/>
              <a:t>1 </a:t>
            </a:r>
            <a:r>
              <a:rPr lang="ko-KR" altLang="en-US" dirty="0"/>
              <a:t>분포를 따른다고 가정한다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수식 </a:t>
            </a:r>
            <a:r>
              <a:rPr lang="en-US" altLang="ko-KR" dirty="0"/>
              <a:t>1</a:t>
            </a:r>
            <a:r>
              <a:rPr lang="ko-KR" altLang="en-US" dirty="0"/>
              <a:t>은 </a:t>
            </a:r>
            <a:r>
              <a:rPr lang="en-US" altLang="ko-KR" dirty="0"/>
              <a:t>CDF(Cumulative distribution function): </a:t>
            </a:r>
            <a:r>
              <a:rPr lang="ko-KR" altLang="en-US" dirty="0"/>
              <a:t>임의의 값이 주어진 </a:t>
            </a:r>
            <a:r>
              <a:rPr lang="en-US" altLang="ko-KR" dirty="0"/>
              <a:t>X</a:t>
            </a:r>
            <a:r>
              <a:rPr lang="ko-KR" altLang="en-US" dirty="0"/>
              <a:t>보다 작을 확률에 대해 계산</a:t>
            </a:r>
            <a:r>
              <a:rPr lang="en-US" altLang="ko-KR" dirty="0"/>
              <a:t>, </a:t>
            </a:r>
            <a:r>
              <a:rPr lang="ko-KR" altLang="en-US" dirty="0"/>
              <a:t>최소값은 </a:t>
            </a:r>
            <a:r>
              <a:rPr lang="en-US" altLang="ko-KR" dirty="0"/>
              <a:t>1$</a:t>
            </a:r>
            <a:r>
              <a:rPr lang="ko-KR" altLang="en-US" dirty="0"/>
              <a:t>이라고 가정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3579EB4-8C08-1B11-F66F-F0D68B64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F80D2EC-D77C-692E-9C8C-132E421C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36526"/>
            <a:ext cx="11593288" cy="484163"/>
          </a:xfrm>
        </p:spPr>
        <p:txBody>
          <a:bodyPr/>
          <a:lstStyle/>
          <a:p>
            <a:r>
              <a:rPr lang="ko-KR" altLang="en-US" dirty="0"/>
              <a:t>분석작업</a:t>
            </a:r>
            <a:r>
              <a:rPr lang="en-US" altLang="ko-KR" dirty="0"/>
              <a:t>#3: </a:t>
            </a:r>
            <a:r>
              <a:rPr lang="ko-KR" altLang="en-US" dirty="0"/>
              <a:t>거래금액의 </a:t>
            </a:r>
            <a:r>
              <a:rPr lang="ko-KR" altLang="en-US" dirty="0" err="1"/>
              <a:t>중간값을</a:t>
            </a:r>
            <a:r>
              <a:rPr lang="ko-KR" altLang="en-US" dirty="0"/>
              <a:t> 추정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CB60DF-41A6-98BB-8EB6-6A61D9CF3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4725144"/>
            <a:ext cx="3606488" cy="1008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4587FC-B99B-0E60-C14C-5DAE88392BA1}"/>
              </a:ext>
            </a:extLst>
          </p:cNvPr>
          <p:cNvSpPr txBox="1"/>
          <p:nvPr/>
        </p:nvSpPr>
        <p:spPr>
          <a:xfrm>
            <a:off x="1343472" y="5560378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수식 </a:t>
            </a:r>
            <a:r>
              <a:rPr lang="en-US" altLang="ko-KR" dirty="0"/>
              <a:t>1: CDF&gt;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89079A-D8F1-C2DD-BE10-59B53B0E98D8}"/>
              </a:ext>
            </a:extLst>
          </p:cNvPr>
          <p:cNvSpPr txBox="1"/>
          <p:nvPr/>
        </p:nvSpPr>
        <p:spPr>
          <a:xfrm>
            <a:off x="5591944" y="4953941"/>
            <a:ext cx="5960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표준 분포 </a:t>
            </a:r>
            <a:r>
              <a:rPr lang="en-US" altLang="ko-KR" b="1" dirty="0"/>
              <a:t>norm</a:t>
            </a:r>
            <a:r>
              <a:rPr lang="ko-KR" altLang="en-US" b="1" dirty="0"/>
              <a:t>에서 임의의 값이 </a:t>
            </a:r>
            <a:r>
              <a:rPr lang="en-US" altLang="ko-KR" b="1" dirty="0"/>
              <a:t>1.96</a:t>
            </a:r>
            <a:r>
              <a:rPr lang="ko-KR" altLang="en-US" b="1" dirty="0"/>
              <a:t>보다 작을 확률은</a:t>
            </a:r>
            <a:br>
              <a:rPr lang="en-US" altLang="ko-KR" b="1" dirty="0"/>
            </a:br>
            <a:r>
              <a:rPr lang="en-US" altLang="ko-KR" b="1" dirty="0" err="1"/>
              <a:t>norm.cdf</a:t>
            </a:r>
            <a:r>
              <a:rPr lang="en-US" altLang="ko-KR" b="1" dirty="0"/>
              <a:t>(1.96)   =&gt; 0.975  # 97%</a:t>
            </a:r>
            <a:r>
              <a:rPr lang="ko-KR" altLang="en-US" b="1" dirty="0"/>
              <a:t>수준</a:t>
            </a:r>
            <a:endParaRPr lang="en-US" altLang="ko-KR" b="1" dirty="0"/>
          </a:p>
          <a:p>
            <a:r>
              <a:rPr lang="en-US" altLang="ko-KR" b="1" dirty="0"/>
              <a:t>1 - </a:t>
            </a:r>
            <a:r>
              <a:rPr lang="en-US" altLang="ko-KR" b="1" dirty="0" err="1"/>
              <a:t>norm.cdf</a:t>
            </a:r>
            <a:r>
              <a:rPr lang="en-US" altLang="ko-KR" b="1" dirty="0"/>
              <a:t>(1.96)</a:t>
            </a:r>
            <a:r>
              <a:rPr lang="ko-KR" altLang="en-US" b="1" dirty="0"/>
              <a:t>은 </a:t>
            </a:r>
            <a:r>
              <a:rPr lang="en-US" altLang="ko-KR" b="1" dirty="0"/>
              <a:t>1.96</a:t>
            </a:r>
            <a:r>
              <a:rPr lang="ko-KR" altLang="en-US" b="1" dirty="0"/>
              <a:t>보다 클 확률로 계산</a:t>
            </a:r>
          </a:p>
        </p:txBody>
      </p:sp>
    </p:spTree>
    <p:extLst>
      <p:ext uri="{BB962C8B-B14F-4D97-AF65-F5344CB8AC3E}">
        <p14:creationId xmlns:p14="http://schemas.microsoft.com/office/powerpoint/2010/main" val="401249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61F2123-81B2-3A13-E958-D97F68924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거래금액의 </a:t>
            </a:r>
            <a:r>
              <a:rPr lang="ko-KR" altLang="en-US" dirty="0" err="1"/>
              <a:t>데이터스트림으로부터</a:t>
            </a:r>
            <a:br>
              <a:rPr lang="en-US" altLang="ko-KR" dirty="0"/>
            </a:br>
            <a:r>
              <a:rPr lang="ko-KR" altLang="en-US" dirty="0"/>
              <a:t>자주 등장하는 거래금액을 </a:t>
            </a:r>
            <a:r>
              <a:rPr lang="ko-KR" altLang="en-US" dirty="0" err="1"/>
              <a:t>찾으시오</a:t>
            </a:r>
            <a:endParaRPr lang="en-US" altLang="ko-KR" dirty="0"/>
          </a:p>
          <a:p>
            <a:pPr lvl="1"/>
            <a:r>
              <a:rPr lang="ko-KR" altLang="en-US" dirty="0"/>
              <a:t>일반적으로</a:t>
            </a:r>
            <a:r>
              <a:rPr lang="en-US" altLang="ko-KR" dirty="0"/>
              <a:t>, </a:t>
            </a:r>
            <a:r>
              <a:rPr lang="ko-KR" altLang="en-US" dirty="0"/>
              <a:t>파레토 분포</a:t>
            </a:r>
            <a:r>
              <a:rPr lang="en-US" altLang="ko-KR" dirty="0"/>
              <a:t>(Pareto distribution)</a:t>
            </a:r>
            <a:r>
              <a:rPr lang="ko-KR" altLang="en-US" dirty="0"/>
              <a:t>에서</a:t>
            </a:r>
            <a:r>
              <a:rPr lang="en-US" altLang="ko-KR" dirty="0"/>
              <a:t>, </a:t>
            </a:r>
            <a:r>
              <a:rPr lang="ko-KR" altLang="en-US" dirty="0" err="1"/>
              <a:t>최빈값은</a:t>
            </a:r>
            <a:r>
              <a:rPr lang="ko-KR" altLang="en-US" dirty="0"/>
              <a:t> 가장 작은 가능성을 </a:t>
            </a:r>
            <a:r>
              <a:rPr lang="ko-KR" altLang="en-US" dirty="0" err="1"/>
              <a:t>값는</a:t>
            </a:r>
            <a:r>
              <a:rPr lang="ko-KR" altLang="en-US" dirty="0"/>
              <a:t> 값이다</a:t>
            </a:r>
            <a:r>
              <a:rPr lang="en-US" altLang="ko-KR" dirty="0"/>
              <a:t>.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실세계에서는 이론적인 분포를 따르는 경우는 매우 적다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이번 데이터에 대해 해당 분포에 대한 확률을 적용하는 것은 어렵다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이번 분석작업은 여러분의 </a:t>
            </a:r>
            <a:r>
              <a:rPr lang="ko-KR" altLang="en-US" dirty="0" err="1"/>
              <a:t>최빈값을</a:t>
            </a:r>
            <a:r>
              <a:rPr lang="ko-KR" altLang="en-US" dirty="0"/>
              <a:t> 위한 </a:t>
            </a:r>
            <a:r>
              <a:rPr lang="ko-KR" altLang="en-US" dirty="0" err="1"/>
              <a:t>여러분만의</a:t>
            </a:r>
            <a:r>
              <a:rPr lang="ko-KR" altLang="en-US" dirty="0"/>
              <a:t> 추정 방법을 제시하는 것이 목표이다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답을 정확하게 찾는 것도 중요하지만</a:t>
            </a:r>
            <a:r>
              <a:rPr lang="en-US" altLang="ko-KR" dirty="0"/>
              <a:t>, </a:t>
            </a:r>
            <a:r>
              <a:rPr lang="ko-KR" altLang="en-US" dirty="0"/>
              <a:t>제한된 메모리 내에서 추정하기 위한 다양한 아이디어를 제시하기를 바란다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ko-KR" altLang="en-US" dirty="0"/>
              <a:t>가능한 </a:t>
            </a:r>
            <a:r>
              <a:rPr lang="en-US" altLang="ko-KR" dirty="0"/>
              <a:t>Single-Pass</a:t>
            </a:r>
            <a:r>
              <a:rPr lang="ko-KR" altLang="en-US" dirty="0"/>
              <a:t>내 이루어지도록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3579EB4-8C08-1B11-F66F-F0D68B64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F80D2EC-D77C-692E-9C8C-132E421C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36526"/>
            <a:ext cx="11593288" cy="484163"/>
          </a:xfrm>
        </p:spPr>
        <p:txBody>
          <a:bodyPr/>
          <a:lstStyle/>
          <a:p>
            <a:r>
              <a:rPr lang="ko-KR" altLang="en-US" dirty="0"/>
              <a:t>분석작업</a:t>
            </a:r>
            <a:r>
              <a:rPr lang="en-US" altLang="ko-KR" dirty="0"/>
              <a:t>#4: </a:t>
            </a:r>
            <a:r>
              <a:rPr lang="ko-KR" altLang="en-US" dirty="0"/>
              <a:t>자주 등장하는 거래금액의 값</a:t>
            </a:r>
            <a:r>
              <a:rPr lang="en-US" altLang="ko-KR" dirty="0"/>
              <a:t>(</a:t>
            </a:r>
            <a:r>
              <a:rPr lang="ko-KR" altLang="en-US" dirty="0" err="1"/>
              <a:t>최빈값</a:t>
            </a:r>
            <a:r>
              <a:rPr lang="en-US" altLang="ko-KR" dirty="0"/>
              <a:t>)</a:t>
            </a:r>
            <a:r>
              <a:rPr lang="ko-KR" altLang="en-US" dirty="0"/>
              <a:t>을 추정</a:t>
            </a:r>
          </a:p>
        </p:txBody>
      </p:sp>
    </p:spTree>
    <p:extLst>
      <p:ext uri="{BB962C8B-B14F-4D97-AF65-F5344CB8AC3E}">
        <p14:creationId xmlns:p14="http://schemas.microsoft.com/office/powerpoint/2010/main" val="235470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5532</TotalTime>
  <Words>688</Words>
  <Application>Microsoft Office PowerPoint</Application>
  <PresentationFormat>와이드스크린</PresentationFormat>
  <Paragraphs>89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1" baseType="lpstr">
      <vt:lpstr>HY견고딕</vt:lpstr>
      <vt:lpstr>KoPubWorld돋움체 Medium</vt:lpstr>
      <vt:lpstr>나눔스퀘어OTF ExtraBold</vt:lpstr>
      <vt:lpstr>나눔스퀘어OTF_ac Bold</vt:lpstr>
      <vt:lpstr>맑은 고딕</vt:lpstr>
      <vt:lpstr>에스코어 드림 6 Bold</vt:lpstr>
      <vt:lpstr>Arial</vt:lpstr>
      <vt:lpstr>Roboto</vt:lpstr>
      <vt:lpstr>Wingdings</vt:lpstr>
      <vt:lpstr>Office 테마</vt:lpstr>
      <vt:lpstr>Homework #1 &amp; 2: Streaming Algorithms</vt:lpstr>
      <vt:lpstr>Transaction Monitoring Services</vt:lpstr>
      <vt:lpstr>Data</vt:lpstr>
      <vt:lpstr>Questions</vt:lpstr>
      <vt:lpstr>Template Code &amp; How to submit</vt:lpstr>
      <vt:lpstr>분석작업#1: Reservoir Sampling</vt:lpstr>
      <vt:lpstr>분석작업#2: 고유한 거래금액 (Distinct transaction amounts)의 갯수</vt:lpstr>
      <vt:lpstr>분석작업#3: 거래금액의 중간값을 추정</vt:lpstr>
      <vt:lpstr>분석작업#4: 자주 등장하는 거래금액의 값(최빈값)을 추정</vt:lpstr>
      <vt:lpstr>BONUS 분석작업: 계층적 샘플링(Stratified Sampling)</vt:lpstr>
      <vt:lpstr>BONUS 분석작업: 계층적 샘플링(Stratified Sampling)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sjhr</dc:creator>
  <cp:lastModifiedBy>천세진</cp:lastModifiedBy>
  <cp:revision>3851</cp:revision>
  <cp:lastPrinted>2015-02-02T08:43:41Z</cp:lastPrinted>
  <dcterms:created xsi:type="dcterms:W3CDTF">2013-11-16T15:06:08Z</dcterms:created>
  <dcterms:modified xsi:type="dcterms:W3CDTF">2022-09-25T17:46:24Z</dcterms:modified>
</cp:coreProperties>
</file>