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6" r:id="rId5"/>
    <p:sldId id="272" r:id="rId6"/>
    <p:sldId id="275" r:id="rId7"/>
    <p:sldId id="278" r:id="rId8"/>
    <p:sldId id="274" r:id="rId9"/>
    <p:sldId id="280" r:id="rId10"/>
    <p:sldId id="279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5050"/>
    <a:srgbClr val="3366CC"/>
    <a:srgbClr val="0099CC"/>
    <a:srgbClr val="FFCC99"/>
    <a:srgbClr val="FFFFCC"/>
    <a:srgbClr val="33CCFF"/>
    <a:srgbClr val="3399FF"/>
    <a:srgbClr val="339966"/>
    <a:srgbClr val="786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273" autoAdjust="0"/>
  </p:normalViewPr>
  <p:slideViewPr>
    <p:cSldViewPr snapToGrid="0">
      <p:cViewPr varScale="1">
        <p:scale>
          <a:sx n="104" d="100"/>
          <a:sy n="104" d="100"/>
        </p:scale>
        <p:origin x="7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C52E6-FB72-419B-A169-7BEC33589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65017-0C13-4809-8207-B7D81D9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5017-0C13-4809-8207-B7D81D9EE2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5017-0C13-4809-8207-B7D81D9EE2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5017-0C13-4809-8207-B7D81D9EE2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5017-0C13-4809-8207-B7D81D9EE2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0" y="2055223"/>
            <a:ext cx="12192000" cy="2543765"/>
          </a:xfrm>
          <a:prstGeom prst="rect">
            <a:avLst/>
          </a:prstGeom>
          <a:solidFill>
            <a:srgbClr val="E74E3E"/>
          </a:solidFill>
          <a:ln w="12700">
            <a:noFill/>
            <a:bevel/>
          </a:ln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463-6B9E-4692-B7B9-CB590562D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CAFA-52ED-4AE5-B992-F6838DE2C091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315653" y="3746316"/>
            <a:ext cx="6898808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315653" y="2555965"/>
            <a:ext cx="6898808" cy="11459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463-6B9E-4692-B7B9-CB590562D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CAFA-52ED-4AE5-B992-F6838DE2C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463-6B9E-4692-B7B9-CB590562D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CAFA-52ED-4AE5-B992-F6838DE2C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463-6B9E-4692-B7B9-CB590562D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CAFA-52ED-4AE5-B992-F6838DE2C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463-6B9E-4692-B7B9-CB590562D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CAFA-52ED-4AE5-B992-F6838DE2C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463-6B9E-4692-B7B9-CB590562D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CAFA-52ED-4AE5-B992-F6838DE2C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463-6B9E-4692-B7B9-CB590562D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CAFA-52ED-4AE5-B992-F6838DE2C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463-6B9E-4692-B7B9-CB590562D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CAFA-52ED-4AE5-B992-F6838DE2C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463-6B9E-4692-B7B9-CB590562D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CAFA-52ED-4AE5-B992-F6838DE2C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463-6B9E-4692-B7B9-CB590562D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CAFA-52ED-4AE5-B992-F6838DE2C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463-6B9E-4692-B7B9-CB590562D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CAFA-52ED-4AE5-B992-F6838DE2C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37000">
              <a:srgbClr val="00B050"/>
            </a:gs>
            <a:gs pos="76000">
              <a:srgbClr val="0070C0"/>
            </a:gs>
            <a:gs pos="100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0" y="-7938"/>
            <a:ext cx="12192000" cy="1071566"/>
          </a:xfrm>
          <a:prstGeom prst="rect">
            <a:avLst/>
          </a:prstGeom>
          <a:solidFill>
            <a:srgbClr val="E74E3E"/>
          </a:solidFill>
          <a:ln w="12700">
            <a:noFill/>
            <a:bevel/>
          </a:ln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1463-6B9E-4692-B7B9-CB590562D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CAFA-52ED-4AE5-B992-F6838DE2C091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1" y="133770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8908" y="2765650"/>
            <a:ext cx="7393088" cy="1145904"/>
          </a:xfrm>
        </p:spPr>
        <p:txBody>
          <a:bodyPr/>
          <a:lstStyle/>
          <a:p>
            <a:pPr algn="ctr"/>
            <a:r>
              <a:rPr lang="zh-CN" altLang="en-US" sz="4800"/>
              <a:t>优</a:t>
            </a:r>
            <a:r>
              <a:rPr lang="zh-CN" altLang="en-US" sz="4800" smtClean="0"/>
              <a:t>网</a:t>
            </a:r>
            <a:r>
              <a:rPr lang="zh-CN" altLang="en-US" sz="4800"/>
              <a:t>云</a:t>
            </a:r>
            <a:r>
              <a:rPr lang="zh-CN" altLang="en-US" sz="4800" smtClean="0"/>
              <a:t>方案</a:t>
            </a:r>
            <a:endParaRPr lang="zh-CN" altLang="en-US" sz="4800" dirty="0"/>
          </a:p>
        </p:txBody>
      </p:sp>
      <p:sp>
        <p:nvSpPr>
          <p:cNvPr id="9" name="KSO_Shape"/>
          <p:cNvSpPr/>
          <p:nvPr/>
        </p:nvSpPr>
        <p:spPr bwMode="auto">
          <a:xfrm>
            <a:off x="1409700" y="2555965"/>
            <a:ext cx="1905000" cy="1565275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5047174" y="5568696"/>
            <a:ext cx="6898808" cy="12893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 lang="zh-CN" altLang="en-US" sz="1600" b="0" kern="1200" baseline="0"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5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深圳市优网精蜂网络有限公司</a:t>
            </a: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algn="r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谢韶光</a:t>
            </a: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algn="r"/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2016.10.27</a:t>
            </a: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业务方案</a:t>
            </a:r>
            <a:endParaRPr lang="zh-CN" altLang="en-US" dirty="0"/>
          </a:p>
        </p:txBody>
      </p:sp>
      <p:grpSp>
        <p:nvGrpSpPr>
          <p:cNvPr id="227" name="组合 226"/>
          <p:cNvGrpSpPr/>
          <p:nvPr/>
        </p:nvGrpSpPr>
        <p:grpSpPr>
          <a:xfrm>
            <a:off x="1153932" y="1130866"/>
            <a:ext cx="9388347" cy="5538272"/>
            <a:chOff x="1153932" y="1130866"/>
            <a:chExt cx="9388347" cy="5538272"/>
          </a:xfrm>
        </p:grpSpPr>
        <p:sp>
          <p:nvSpPr>
            <p:cNvPr id="206" name="文本框 205"/>
            <p:cNvSpPr txBox="1"/>
            <p:nvPr/>
          </p:nvSpPr>
          <p:spPr>
            <a:xfrm>
              <a:off x="4059386" y="6304133"/>
              <a:ext cx="800219" cy="306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0"/>
              </a:lvl1pPr>
            </a:lstStyle>
            <a:p>
              <a:r>
                <a:rPr lang="zh-CN" altLang="en-US" dirty="0"/>
                <a:t>实时数据</a:t>
              </a:r>
              <a:endParaRPr lang="zh-CN" altLang="en-US" dirty="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5619062" y="6335118"/>
              <a:ext cx="800219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kern="0" dirty="0" smtClean="0"/>
                <a:t>静态数据</a:t>
              </a:r>
              <a:endParaRPr lang="zh-CN" altLang="en-US" sz="1200" kern="0" dirty="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7035012" y="6362579"/>
              <a:ext cx="954107" cy="306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0"/>
              </a:lvl1pPr>
            </a:lstStyle>
            <a:p>
              <a:r>
                <a:rPr lang="zh-CN" altLang="en-US" dirty="0"/>
                <a:t>非实时数据</a:t>
              </a:r>
              <a:endParaRPr lang="zh-CN" altLang="en-US" dirty="0"/>
            </a:p>
          </p:txBody>
        </p:sp>
        <p:sp>
          <p:nvSpPr>
            <p:cNvPr id="46" name="流程图: 过程 45"/>
            <p:cNvSpPr/>
            <p:nvPr/>
          </p:nvSpPr>
          <p:spPr>
            <a:xfrm>
              <a:off x="2047503" y="2589072"/>
              <a:ext cx="8494776" cy="3038450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7" name="流程图: 过程 46"/>
            <p:cNvSpPr/>
            <p:nvPr/>
          </p:nvSpPr>
          <p:spPr>
            <a:xfrm>
              <a:off x="3501400" y="5219150"/>
              <a:ext cx="5000311" cy="316533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 smtClean="0"/>
                <a:t>统一任务支撑平台</a:t>
              </a:r>
              <a:endParaRPr lang="zh-CN" altLang="en-US" sz="1000" kern="0" dirty="0"/>
            </a:p>
          </p:txBody>
        </p:sp>
        <p:sp>
          <p:nvSpPr>
            <p:cNvPr id="56" name="上下箭头 55"/>
            <p:cNvSpPr/>
            <p:nvPr/>
          </p:nvSpPr>
          <p:spPr>
            <a:xfrm>
              <a:off x="6012628" y="5544274"/>
              <a:ext cx="149634" cy="283180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7" name="流程图: 过程 56"/>
            <p:cNvSpPr/>
            <p:nvPr/>
          </p:nvSpPr>
          <p:spPr>
            <a:xfrm>
              <a:off x="7157494" y="4725284"/>
              <a:ext cx="3001489" cy="311212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信息提醒</a:t>
              </a:r>
              <a:endParaRPr lang="zh-CN" altLang="en-US" sz="1000" kern="0" dirty="0"/>
            </a:p>
          </p:txBody>
        </p:sp>
        <p:sp>
          <p:nvSpPr>
            <p:cNvPr id="60" name="流程图: 过程 59"/>
            <p:cNvSpPr/>
            <p:nvPr/>
          </p:nvSpPr>
          <p:spPr>
            <a:xfrm>
              <a:off x="3501399" y="2672861"/>
              <a:ext cx="5000312" cy="1320131"/>
            </a:xfrm>
            <a:prstGeom prst="flowChartProcess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1" name="流程图: 过程 60"/>
            <p:cNvSpPr/>
            <p:nvPr/>
          </p:nvSpPr>
          <p:spPr>
            <a:xfrm>
              <a:off x="4040895" y="1173458"/>
              <a:ext cx="4754880" cy="1038828"/>
            </a:xfrm>
            <a:prstGeom prst="flowChartProcess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001034" y="1130866"/>
              <a:ext cx="1063112" cy="342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kern="0" dirty="0">
                  <a:solidFill>
                    <a:schemeClr val="bg1"/>
                  </a:solidFill>
                </a:rPr>
                <a:t>Web</a:t>
              </a:r>
              <a:r>
                <a:rPr lang="zh-CN" altLang="en-US" sz="1400" kern="0" dirty="0">
                  <a:solidFill>
                    <a:schemeClr val="bg1"/>
                  </a:solidFill>
                </a:rPr>
                <a:t>端</a:t>
              </a:r>
              <a:r>
                <a:rPr lang="zh-CN" altLang="en-US" sz="1400" kern="0" dirty="0" smtClean="0">
                  <a:solidFill>
                    <a:schemeClr val="bg1"/>
                  </a:solidFill>
                </a:rPr>
                <a:t>业务</a:t>
              </a:r>
              <a:endParaRPr lang="zh-CN" altLang="en-US" sz="1400" kern="0" dirty="0">
                <a:solidFill>
                  <a:schemeClr val="bg1"/>
                </a:solidFill>
              </a:endParaRPr>
            </a:p>
          </p:txBody>
        </p:sp>
        <p:sp>
          <p:nvSpPr>
            <p:cNvPr id="64" name="流程图: 过程 63"/>
            <p:cNvSpPr/>
            <p:nvPr/>
          </p:nvSpPr>
          <p:spPr>
            <a:xfrm>
              <a:off x="4831658" y="4709218"/>
              <a:ext cx="660849" cy="323753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采集</a:t>
              </a:r>
              <a:endParaRPr lang="zh-CN" altLang="en-US" sz="1000" kern="0" dirty="0"/>
            </a:p>
          </p:txBody>
        </p:sp>
        <p:sp>
          <p:nvSpPr>
            <p:cNvPr id="65" name="流程图: 过程 64"/>
            <p:cNvSpPr/>
            <p:nvPr/>
          </p:nvSpPr>
          <p:spPr>
            <a:xfrm>
              <a:off x="5736880" y="4725284"/>
              <a:ext cx="915434" cy="311212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计划监控</a:t>
              </a:r>
              <a:endParaRPr lang="zh-CN" altLang="en-US" sz="1000" kern="0" dirty="0"/>
            </a:p>
          </p:txBody>
        </p:sp>
        <p:sp>
          <p:nvSpPr>
            <p:cNvPr id="66" name="上下箭头 65"/>
            <p:cNvSpPr/>
            <p:nvPr/>
          </p:nvSpPr>
          <p:spPr>
            <a:xfrm>
              <a:off x="6093723" y="5027432"/>
              <a:ext cx="141732" cy="188279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 fontScale="475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8" name="上下箭头 67"/>
            <p:cNvSpPr/>
            <p:nvPr/>
          </p:nvSpPr>
          <p:spPr>
            <a:xfrm>
              <a:off x="6105381" y="4526184"/>
              <a:ext cx="130074" cy="173041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 fontScale="400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70" name="流程图: 联系 69"/>
            <p:cNvSpPr/>
            <p:nvPr/>
          </p:nvSpPr>
          <p:spPr>
            <a:xfrm>
              <a:off x="4176531" y="1446238"/>
              <a:ext cx="749808" cy="677944"/>
            </a:xfrm>
            <a:prstGeom prst="flowChartConnector">
              <a:avLst/>
            </a:prstGeom>
            <a:solidFill>
              <a:schemeClr val="bg2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 smtClean="0"/>
                <a:t>基础数据</a:t>
              </a:r>
              <a:endParaRPr lang="zh-CN" altLang="en-US" sz="1000" kern="0" dirty="0" smtClean="0"/>
            </a:p>
          </p:txBody>
        </p:sp>
        <p:sp>
          <p:nvSpPr>
            <p:cNvPr id="71" name="流程图: 联系 70"/>
            <p:cNvSpPr/>
            <p:nvPr/>
          </p:nvSpPr>
          <p:spPr>
            <a:xfrm>
              <a:off x="4963517" y="1430869"/>
              <a:ext cx="658368" cy="677944"/>
            </a:xfrm>
            <a:prstGeom prst="flowChartConnector">
              <a:avLst/>
            </a:prstGeom>
            <a:solidFill>
              <a:schemeClr val="bg2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 smtClean="0"/>
                <a:t>话单分析</a:t>
              </a:r>
              <a:endParaRPr lang="zh-CN" altLang="en-US" sz="1000" kern="0" dirty="0" smtClean="0"/>
            </a:p>
          </p:txBody>
        </p:sp>
        <p:sp>
          <p:nvSpPr>
            <p:cNvPr id="72" name="流程图: 联系 71"/>
            <p:cNvSpPr/>
            <p:nvPr/>
          </p:nvSpPr>
          <p:spPr>
            <a:xfrm>
              <a:off x="6414735" y="1416245"/>
              <a:ext cx="658368" cy="677944"/>
            </a:xfrm>
            <a:prstGeom prst="flowChartConnector">
              <a:avLst/>
            </a:prstGeom>
            <a:solidFill>
              <a:schemeClr val="bg2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 smtClean="0"/>
                <a:t>性能监控</a:t>
              </a:r>
              <a:endParaRPr lang="zh-CN" altLang="en-US" sz="1000" kern="0" dirty="0" smtClean="0"/>
            </a:p>
          </p:txBody>
        </p:sp>
        <p:sp>
          <p:nvSpPr>
            <p:cNvPr id="73" name="流程图: 联系 72"/>
            <p:cNvSpPr/>
            <p:nvPr/>
          </p:nvSpPr>
          <p:spPr>
            <a:xfrm>
              <a:off x="5676429" y="1446238"/>
              <a:ext cx="658368" cy="677944"/>
            </a:xfrm>
            <a:prstGeom prst="flowChartConnector">
              <a:avLst/>
            </a:prstGeom>
            <a:solidFill>
              <a:schemeClr val="bg2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 smtClean="0"/>
                <a:t>作业工单</a:t>
              </a:r>
              <a:endParaRPr lang="zh-CN" altLang="en-US" sz="1000" kern="0" dirty="0" smtClean="0"/>
            </a:p>
          </p:txBody>
        </p:sp>
        <p:sp>
          <p:nvSpPr>
            <p:cNvPr id="74" name="流程图: 联系 73"/>
            <p:cNvSpPr/>
            <p:nvPr/>
          </p:nvSpPr>
          <p:spPr>
            <a:xfrm>
              <a:off x="7156129" y="1439157"/>
              <a:ext cx="658368" cy="677944"/>
            </a:xfrm>
            <a:prstGeom prst="flowChartConnector">
              <a:avLst/>
            </a:prstGeom>
            <a:solidFill>
              <a:schemeClr val="bg2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000" kern="0" dirty="0" smtClean="0"/>
                <a:t>GIS</a:t>
              </a:r>
              <a:r>
                <a:rPr lang="zh-CN" altLang="en-US" sz="1000" kern="0" dirty="0" smtClean="0"/>
                <a:t>云图</a:t>
              </a:r>
              <a:endParaRPr lang="zh-CN" altLang="en-US" sz="1000" kern="0" dirty="0" smtClean="0"/>
            </a:p>
          </p:txBody>
        </p:sp>
        <p:sp>
          <p:nvSpPr>
            <p:cNvPr id="75" name="流程图: 联系 74"/>
            <p:cNvSpPr/>
            <p:nvPr/>
          </p:nvSpPr>
          <p:spPr>
            <a:xfrm>
              <a:off x="7975952" y="1446238"/>
              <a:ext cx="658368" cy="677944"/>
            </a:xfrm>
            <a:prstGeom prst="flowChartConnector">
              <a:avLst/>
            </a:prstGeom>
            <a:solidFill>
              <a:schemeClr val="bg2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b="1" kern="0" dirty="0" smtClean="0"/>
                <a:t>…</a:t>
              </a:r>
              <a:endParaRPr lang="zh-CN" altLang="en-US" b="1" kern="0" dirty="0" smtClean="0"/>
            </a:p>
          </p:txBody>
        </p:sp>
        <p:cxnSp>
          <p:nvCxnSpPr>
            <p:cNvPr id="77" name="肘形连接符 76"/>
            <p:cNvCxnSpPr>
              <a:stCxn id="70" idx="4"/>
              <a:endCxn id="60" idx="0"/>
            </p:cNvCxnSpPr>
            <p:nvPr/>
          </p:nvCxnSpPr>
          <p:spPr>
            <a:xfrm rot="16200000" flipH="1">
              <a:off x="5002156" y="1673461"/>
              <a:ext cx="548679" cy="145012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stCxn id="71" idx="4"/>
              <a:endCxn id="60" idx="0"/>
            </p:cNvCxnSpPr>
            <p:nvPr/>
          </p:nvCxnSpPr>
          <p:spPr>
            <a:xfrm rot="16200000" flipH="1">
              <a:off x="5365104" y="2036410"/>
              <a:ext cx="564048" cy="70885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endCxn id="60" idx="0"/>
            </p:cNvCxnSpPr>
            <p:nvPr/>
          </p:nvCxnSpPr>
          <p:spPr>
            <a:xfrm rot="10800000" flipV="1">
              <a:off x="6001556" y="2124179"/>
              <a:ext cx="1870955" cy="5486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stCxn id="72" idx="4"/>
              <a:endCxn id="60" idx="0"/>
            </p:cNvCxnSpPr>
            <p:nvPr/>
          </p:nvCxnSpPr>
          <p:spPr>
            <a:xfrm rot="5400000">
              <a:off x="6083401" y="2012343"/>
              <a:ext cx="578672" cy="7423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84"/>
            <p:cNvCxnSpPr>
              <a:stCxn id="74" idx="4"/>
              <a:endCxn id="60" idx="0"/>
            </p:cNvCxnSpPr>
            <p:nvPr/>
          </p:nvCxnSpPr>
          <p:spPr>
            <a:xfrm rot="5400000">
              <a:off x="6465554" y="1653102"/>
              <a:ext cx="555760" cy="148375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90"/>
            <p:cNvCxnSpPr>
              <a:stCxn id="75" idx="4"/>
              <a:endCxn id="60" idx="0"/>
            </p:cNvCxnSpPr>
            <p:nvPr/>
          </p:nvCxnSpPr>
          <p:spPr>
            <a:xfrm rot="5400000">
              <a:off x="6879007" y="1246731"/>
              <a:ext cx="548679" cy="230358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3510299" y="2634900"/>
              <a:ext cx="883575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kern="0" dirty="0" smtClean="0">
                  <a:solidFill>
                    <a:schemeClr val="bg1"/>
                  </a:solidFill>
                </a:rPr>
                <a:t>Web</a:t>
              </a:r>
              <a:r>
                <a:rPr lang="zh-CN" altLang="en-US" sz="1400" kern="0" dirty="0" smtClean="0">
                  <a:solidFill>
                    <a:schemeClr val="bg1"/>
                  </a:solidFill>
                </a:rPr>
                <a:t>系统</a:t>
              </a:r>
              <a:endParaRPr lang="zh-CN" altLang="en-US" sz="1400" kern="0" dirty="0">
                <a:solidFill>
                  <a:schemeClr val="bg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657371" y="2993546"/>
              <a:ext cx="3454356" cy="3042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集成桌面</a:t>
              </a:r>
              <a:endParaRPr lang="zh-CN" altLang="en-US" sz="1000" kern="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3657371" y="3291495"/>
              <a:ext cx="1131808" cy="3042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1000" kern="0" dirty="0"/>
                <a:t>考核管理</a:t>
              </a:r>
              <a:endParaRPr lang="zh-CN" altLang="en-US" sz="1000" kern="0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4776977" y="3291495"/>
              <a:ext cx="1339606" cy="3042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登录日志</a:t>
              </a:r>
              <a:endParaRPr lang="zh-CN" altLang="en-US" sz="1000" kern="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6116583" y="3291495"/>
              <a:ext cx="995144" cy="3042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系统配置</a:t>
              </a:r>
              <a:endParaRPr lang="zh-CN" altLang="en-US" sz="1000" kern="0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733544" y="2989022"/>
              <a:ext cx="314431" cy="91225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vert="vert"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插件</a:t>
              </a:r>
              <a:r>
                <a:rPr lang="zh-CN" altLang="en-US" sz="1000" kern="0" dirty="0" smtClean="0"/>
                <a:t>框架</a:t>
              </a:r>
              <a:endParaRPr lang="zh-CN" altLang="en-US" sz="1000" kern="0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8047974" y="2992866"/>
              <a:ext cx="314431" cy="90840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vert="vert"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流程设计</a:t>
              </a:r>
              <a:r>
                <a:rPr lang="zh-CN" altLang="en-US" sz="1000" kern="0" dirty="0" smtClean="0"/>
                <a:t>器</a:t>
              </a:r>
              <a:endParaRPr lang="zh-CN" altLang="en-US" sz="1000" kern="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3657371" y="3599004"/>
              <a:ext cx="1119606" cy="2946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用户管理</a:t>
              </a:r>
              <a:endParaRPr lang="zh-CN" altLang="en-US" sz="1000" kern="0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4775594" y="3599004"/>
              <a:ext cx="1344456" cy="2946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系统日志</a:t>
              </a:r>
              <a:endParaRPr lang="zh-CN" altLang="en-US" sz="1000" kern="0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6113118" y="3597015"/>
              <a:ext cx="998610" cy="3042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组织管理</a:t>
              </a:r>
              <a:endParaRPr lang="zh-CN" altLang="en-US" sz="1000" kern="0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501400" y="4179835"/>
              <a:ext cx="5000312" cy="3042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sz="1000" kern="0" dirty="0"/>
            </a:p>
          </p:txBody>
        </p:sp>
        <p:sp>
          <p:nvSpPr>
            <p:cNvPr id="129" name="上下箭头 128"/>
            <p:cNvSpPr/>
            <p:nvPr/>
          </p:nvSpPr>
          <p:spPr>
            <a:xfrm>
              <a:off x="6121611" y="3992992"/>
              <a:ext cx="130074" cy="173041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 fontScale="400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38" name="流程图: 过程 137"/>
            <p:cNvSpPr/>
            <p:nvPr/>
          </p:nvSpPr>
          <p:spPr>
            <a:xfrm>
              <a:off x="5558628" y="5884583"/>
              <a:ext cx="914571" cy="546463"/>
            </a:xfrm>
            <a:prstGeom prst="flowChartProcess">
              <a:avLst/>
            </a:prstGeom>
            <a:solidFill>
              <a:srgbClr val="99CCFF"/>
            </a:solidFill>
            <a:ln w="635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9" name="流程图: 过程 138"/>
            <p:cNvSpPr/>
            <p:nvPr/>
          </p:nvSpPr>
          <p:spPr>
            <a:xfrm>
              <a:off x="6938236" y="5877834"/>
              <a:ext cx="998144" cy="565287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0" name="圆柱形 139"/>
            <p:cNvSpPr/>
            <p:nvPr/>
          </p:nvSpPr>
          <p:spPr>
            <a:xfrm>
              <a:off x="5552380" y="5924599"/>
              <a:ext cx="451640" cy="271602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7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1" name="圆柱形 140"/>
            <p:cNvSpPr/>
            <p:nvPr/>
          </p:nvSpPr>
          <p:spPr>
            <a:xfrm>
              <a:off x="5564038" y="6171334"/>
              <a:ext cx="451640" cy="256228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7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2" name="圆柱形 141"/>
            <p:cNvSpPr/>
            <p:nvPr/>
          </p:nvSpPr>
          <p:spPr>
            <a:xfrm>
              <a:off x="6030382" y="5924599"/>
              <a:ext cx="451640" cy="271602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7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3" name="圆柱形 142"/>
            <p:cNvSpPr/>
            <p:nvPr/>
          </p:nvSpPr>
          <p:spPr>
            <a:xfrm>
              <a:off x="6018724" y="6171334"/>
              <a:ext cx="451640" cy="256228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7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4" name="流程图: 多文档 143"/>
            <p:cNvSpPr/>
            <p:nvPr/>
          </p:nvSpPr>
          <p:spPr>
            <a:xfrm>
              <a:off x="6944689" y="5877834"/>
              <a:ext cx="483246" cy="565287"/>
            </a:xfrm>
            <a:prstGeom prst="flowChartMulti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5" name="流程图: 多文档 144"/>
            <p:cNvSpPr/>
            <p:nvPr/>
          </p:nvSpPr>
          <p:spPr>
            <a:xfrm>
              <a:off x="7431835" y="5877834"/>
              <a:ext cx="483246" cy="565287"/>
            </a:xfrm>
            <a:prstGeom prst="flowChartMulti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196761" y="5869978"/>
              <a:ext cx="500978" cy="5108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800" kern="0" dirty="0" smtClean="0">
                  <a:solidFill>
                    <a:srgbClr val="FFFFFF"/>
                  </a:solidFill>
                </a:rPr>
                <a:t>001001</a:t>
              </a:r>
              <a:endParaRPr lang="en-US" altLang="zh-CN" sz="800" kern="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altLang="zh-CN" sz="800" kern="0" dirty="0" smtClean="0">
                  <a:solidFill>
                    <a:srgbClr val="FFFFFF"/>
                  </a:solidFill>
                </a:rPr>
                <a:t>101010</a:t>
              </a:r>
              <a:endParaRPr lang="en-US" altLang="zh-CN" sz="800" kern="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altLang="zh-CN" sz="800" kern="0" dirty="0" smtClean="0">
                  <a:solidFill>
                    <a:srgbClr val="FFFFFF"/>
                  </a:solidFill>
                </a:rPr>
                <a:t>100010</a:t>
              </a:r>
              <a:endParaRPr lang="en-US" altLang="zh-CN" sz="800" kern="0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n-US" altLang="zh-CN" sz="800" kern="0" dirty="0" smtClean="0">
                  <a:solidFill>
                    <a:srgbClr val="FFFFFF"/>
                  </a:solidFill>
                </a:rPr>
                <a:t>001101</a:t>
              </a:r>
              <a:endParaRPr lang="en-US" altLang="zh-CN" sz="800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7" name="流程图: 过程 146"/>
            <p:cNvSpPr/>
            <p:nvPr/>
          </p:nvSpPr>
          <p:spPr>
            <a:xfrm>
              <a:off x="5558628" y="5866295"/>
              <a:ext cx="932002" cy="567096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9" name="圆柱形 148"/>
            <p:cNvSpPr/>
            <p:nvPr/>
          </p:nvSpPr>
          <p:spPr>
            <a:xfrm>
              <a:off x="5570668" y="5869734"/>
              <a:ext cx="460248" cy="281857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775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0" name="圆柱形 149"/>
            <p:cNvSpPr/>
            <p:nvPr/>
          </p:nvSpPr>
          <p:spPr>
            <a:xfrm>
              <a:off x="5564038" y="6153045"/>
              <a:ext cx="460248" cy="265903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7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1" name="圆柱形 150"/>
            <p:cNvSpPr/>
            <p:nvPr/>
          </p:nvSpPr>
          <p:spPr>
            <a:xfrm>
              <a:off x="6030382" y="5869734"/>
              <a:ext cx="460248" cy="281857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775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2" name="圆柱形 151"/>
            <p:cNvSpPr/>
            <p:nvPr/>
          </p:nvSpPr>
          <p:spPr>
            <a:xfrm>
              <a:off x="6018724" y="6153045"/>
              <a:ext cx="460248" cy="265903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7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7115192" y="2991678"/>
              <a:ext cx="314431" cy="9095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vert="vert"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基础</a:t>
              </a:r>
              <a:r>
                <a:rPr lang="zh-CN" altLang="en-US" sz="1000" kern="0" dirty="0" smtClean="0"/>
                <a:t>组件</a:t>
              </a:r>
              <a:endParaRPr lang="zh-CN" altLang="en-US" sz="1000" kern="0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7426019" y="2990391"/>
              <a:ext cx="314431" cy="9108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vert="vert"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000" kern="0" dirty="0"/>
                <a:t>Js</a:t>
              </a:r>
              <a:r>
                <a:rPr lang="zh-CN" altLang="en-US" sz="1000" kern="0" dirty="0"/>
                <a:t>控件</a:t>
              </a:r>
              <a:r>
                <a:rPr lang="zh-CN" altLang="en-US" sz="1000" kern="0" dirty="0" smtClean="0"/>
                <a:t>库</a:t>
              </a:r>
              <a:endParaRPr lang="zh-CN" altLang="en-US" sz="1000" kern="0" dirty="0"/>
            </a:p>
          </p:txBody>
        </p:sp>
        <p:sp>
          <p:nvSpPr>
            <p:cNvPr id="157" name="上下箭头 156"/>
            <p:cNvSpPr/>
            <p:nvPr/>
          </p:nvSpPr>
          <p:spPr>
            <a:xfrm>
              <a:off x="5076626" y="4499218"/>
              <a:ext cx="130074" cy="173041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 fontScale="400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58" name="上下箭头 157"/>
            <p:cNvSpPr/>
            <p:nvPr/>
          </p:nvSpPr>
          <p:spPr>
            <a:xfrm>
              <a:off x="5097095" y="5042584"/>
              <a:ext cx="130074" cy="173041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 fontScale="4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9" name="上下箭头 158"/>
            <p:cNvSpPr/>
            <p:nvPr/>
          </p:nvSpPr>
          <p:spPr>
            <a:xfrm>
              <a:off x="7509925" y="4495101"/>
              <a:ext cx="130074" cy="173041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 fontScale="400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60" name="上下箭头 159"/>
            <p:cNvSpPr/>
            <p:nvPr/>
          </p:nvSpPr>
          <p:spPr>
            <a:xfrm>
              <a:off x="7509925" y="5053209"/>
              <a:ext cx="130074" cy="173041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 fontScale="4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1" name="流程图: 过程 160"/>
            <p:cNvSpPr/>
            <p:nvPr/>
          </p:nvSpPr>
          <p:spPr>
            <a:xfrm>
              <a:off x="3501399" y="4709756"/>
              <a:ext cx="1248476" cy="323753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数据上报</a:t>
              </a:r>
              <a:endParaRPr lang="zh-CN" altLang="en-US" sz="1000" kern="0" dirty="0"/>
            </a:p>
          </p:txBody>
        </p:sp>
        <p:sp>
          <p:nvSpPr>
            <p:cNvPr id="162" name="上下箭头 161"/>
            <p:cNvSpPr/>
            <p:nvPr/>
          </p:nvSpPr>
          <p:spPr>
            <a:xfrm>
              <a:off x="4035945" y="4502067"/>
              <a:ext cx="130074" cy="173041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 fontScale="400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63" name="上下箭头 162"/>
            <p:cNvSpPr/>
            <p:nvPr/>
          </p:nvSpPr>
          <p:spPr>
            <a:xfrm>
              <a:off x="4044754" y="5047045"/>
              <a:ext cx="130074" cy="173041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 fontScale="4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5" name="上下箭头 164"/>
            <p:cNvSpPr/>
            <p:nvPr/>
          </p:nvSpPr>
          <p:spPr>
            <a:xfrm>
              <a:off x="4393874" y="5535684"/>
              <a:ext cx="163866" cy="289160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85000" lnSpcReduction="1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6" name="上下箭头 165"/>
            <p:cNvSpPr/>
            <p:nvPr/>
          </p:nvSpPr>
          <p:spPr>
            <a:xfrm>
              <a:off x="7409023" y="5544828"/>
              <a:ext cx="123321" cy="306896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92500" lnSpcReduction="1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302342" y="2717600"/>
              <a:ext cx="535355" cy="11477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200" b="1" kern="0" dirty="0" smtClean="0"/>
                <a:t>统一</a:t>
              </a:r>
              <a:endParaRPr lang="en-US" altLang="zh-CN" sz="1200" b="1" kern="0" dirty="0" smtClean="0"/>
            </a:p>
            <a:p>
              <a:pPr algn="ctr"/>
              <a:r>
                <a:rPr lang="zh-CN" altLang="en-US" sz="1200" b="1" kern="0" dirty="0" smtClean="0"/>
                <a:t>消息</a:t>
              </a:r>
              <a:endParaRPr lang="en-US" altLang="zh-CN" sz="1200" b="1" kern="0" dirty="0" smtClean="0"/>
            </a:p>
            <a:p>
              <a:pPr algn="ctr"/>
              <a:r>
                <a:rPr lang="zh-CN" altLang="en-US" sz="1200" b="1" kern="0" dirty="0" smtClean="0"/>
                <a:t>平台</a:t>
              </a:r>
              <a:endParaRPr lang="zh-CN" altLang="en-US" sz="1200" b="1" kern="0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2307968" y="4088799"/>
              <a:ext cx="535215" cy="8463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200" b="1" kern="0" dirty="0" smtClean="0"/>
                <a:t>对外</a:t>
              </a:r>
              <a:endParaRPr lang="en-US" altLang="zh-CN" sz="1200" b="1" kern="0" dirty="0" smtClean="0"/>
            </a:p>
            <a:p>
              <a:pPr algn="ctr"/>
              <a:r>
                <a:rPr lang="zh-CN" altLang="en-US" sz="1200" b="1" kern="0" dirty="0" smtClean="0"/>
                <a:t>发布</a:t>
              </a:r>
              <a:endParaRPr lang="en-US" altLang="zh-CN" sz="1200" b="1" kern="0" dirty="0" smtClean="0"/>
            </a:p>
            <a:p>
              <a:pPr algn="ctr"/>
              <a:r>
                <a:rPr lang="zh-CN" altLang="en-US" sz="1200" b="1" kern="0" dirty="0" smtClean="0"/>
                <a:t>服务</a:t>
              </a:r>
              <a:endParaRPr lang="zh-CN" altLang="en-US" sz="1200" b="1" kern="0" dirty="0"/>
            </a:p>
          </p:txBody>
        </p:sp>
        <p:sp>
          <p:nvSpPr>
            <p:cNvPr id="170" name="左右箭头 169"/>
            <p:cNvSpPr/>
            <p:nvPr/>
          </p:nvSpPr>
          <p:spPr>
            <a:xfrm>
              <a:off x="2863366" y="3249088"/>
              <a:ext cx="577246" cy="145820"/>
            </a:xfrm>
            <a:prstGeom prst="left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71" name="左右箭头 170"/>
            <p:cNvSpPr/>
            <p:nvPr/>
          </p:nvSpPr>
          <p:spPr>
            <a:xfrm>
              <a:off x="2862318" y="4259054"/>
              <a:ext cx="577246" cy="145820"/>
            </a:xfrm>
            <a:prstGeom prst="left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72" name="左右箭头 171"/>
            <p:cNvSpPr/>
            <p:nvPr/>
          </p:nvSpPr>
          <p:spPr>
            <a:xfrm>
              <a:off x="1692823" y="2861490"/>
              <a:ext cx="577246" cy="145820"/>
            </a:xfrm>
            <a:prstGeom prst="left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73" name="左右箭头 172"/>
            <p:cNvSpPr/>
            <p:nvPr/>
          </p:nvSpPr>
          <p:spPr>
            <a:xfrm>
              <a:off x="1690687" y="3449933"/>
              <a:ext cx="577246" cy="145820"/>
            </a:xfrm>
            <a:prstGeom prst="left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1157467" y="2589072"/>
              <a:ext cx="535355" cy="63222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200" b="1" kern="0" dirty="0" smtClean="0"/>
                <a:t>短信</a:t>
              </a:r>
              <a:endParaRPr lang="en-US" altLang="zh-CN" sz="1200" b="1" kern="0" dirty="0" smtClean="0"/>
            </a:p>
            <a:p>
              <a:pPr algn="ctr"/>
              <a:r>
                <a:rPr lang="zh-CN" altLang="en-US" sz="1200" b="1" kern="0" dirty="0" smtClean="0"/>
                <a:t>网关</a:t>
              </a:r>
              <a:endParaRPr lang="zh-CN" altLang="en-US" sz="1200" b="1" kern="0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153932" y="3269047"/>
              <a:ext cx="535355" cy="63222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200" b="1" kern="0" dirty="0" smtClean="0"/>
                <a:t>邮件</a:t>
              </a:r>
              <a:endParaRPr lang="en-US" altLang="zh-CN" sz="1200" b="1" kern="0" dirty="0" smtClean="0"/>
            </a:p>
            <a:p>
              <a:pPr algn="ctr"/>
              <a:r>
                <a:rPr lang="zh-CN" altLang="en-US" sz="1200" b="1" kern="0" dirty="0" smtClean="0"/>
                <a:t>服务</a:t>
              </a:r>
              <a:endParaRPr lang="en-US" altLang="zh-CN" sz="1200" b="1" kern="0" dirty="0" smtClean="0"/>
            </a:p>
            <a:p>
              <a:pPr algn="ctr"/>
              <a:r>
                <a:rPr lang="zh-CN" altLang="en-US" sz="1200" b="1" kern="0" dirty="0" smtClean="0"/>
                <a:t>器</a:t>
              </a:r>
              <a:endParaRPr lang="zh-CN" altLang="en-US" sz="1200" b="1" kern="0" dirty="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1153932" y="4088799"/>
              <a:ext cx="535355" cy="8463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200" b="1" kern="0" dirty="0" smtClean="0"/>
                <a:t>第三</a:t>
              </a:r>
              <a:endParaRPr lang="en-US" altLang="zh-CN" sz="1200" b="1" kern="0" dirty="0" smtClean="0"/>
            </a:p>
            <a:p>
              <a:pPr algn="ctr"/>
              <a:r>
                <a:rPr lang="zh-CN" altLang="en-US" sz="1200" b="1" kern="0" dirty="0" smtClean="0"/>
                <a:t>方系</a:t>
              </a:r>
              <a:endParaRPr lang="en-US" altLang="zh-CN" sz="1200" b="1" kern="0" dirty="0" smtClean="0"/>
            </a:p>
            <a:p>
              <a:pPr algn="ctr"/>
              <a:r>
                <a:rPr lang="zh-CN" altLang="en-US" sz="1200" b="1" kern="0" dirty="0" smtClean="0"/>
                <a:t>统</a:t>
              </a:r>
              <a:endParaRPr lang="zh-CN" altLang="en-US" sz="1200" b="1" kern="0" dirty="0"/>
            </a:p>
          </p:txBody>
        </p:sp>
        <p:sp>
          <p:nvSpPr>
            <p:cNvPr id="177" name="左右箭头 176"/>
            <p:cNvSpPr/>
            <p:nvPr/>
          </p:nvSpPr>
          <p:spPr>
            <a:xfrm>
              <a:off x="1696547" y="4453274"/>
              <a:ext cx="577246" cy="145820"/>
            </a:xfrm>
            <a:prstGeom prst="left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78" name="圆柱形 177"/>
            <p:cNvSpPr/>
            <p:nvPr/>
          </p:nvSpPr>
          <p:spPr>
            <a:xfrm>
              <a:off x="8124225" y="4184611"/>
              <a:ext cx="343405" cy="259393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7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79" name="圆柱形 178"/>
            <p:cNvSpPr/>
            <p:nvPr/>
          </p:nvSpPr>
          <p:spPr>
            <a:xfrm>
              <a:off x="6929002" y="4199222"/>
              <a:ext cx="343405" cy="259393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7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0" name="圆柱形 179"/>
            <p:cNvSpPr/>
            <p:nvPr/>
          </p:nvSpPr>
          <p:spPr>
            <a:xfrm>
              <a:off x="7740450" y="4188549"/>
              <a:ext cx="343405" cy="259393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7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4560643" y="4209865"/>
              <a:ext cx="1017860" cy="21676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 smtClean="0"/>
                <a:t>文件系统</a:t>
              </a:r>
              <a:endParaRPr lang="zh-CN" altLang="en-US" sz="1000" kern="0" dirty="0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3457406" y="4130966"/>
              <a:ext cx="902811" cy="342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kern="0" dirty="0" smtClean="0"/>
                <a:t>数据服务</a:t>
              </a:r>
              <a:endParaRPr lang="zh-CN" altLang="en-US" sz="1400" kern="0" dirty="0"/>
            </a:p>
          </p:txBody>
        </p:sp>
        <p:sp>
          <p:nvSpPr>
            <p:cNvPr id="200" name="左右箭头 199"/>
            <p:cNvSpPr/>
            <p:nvPr/>
          </p:nvSpPr>
          <p:spPr>
            <a:xfrm>
              <a:off x="8501712" y="3237539"/>
              <a:ext cx="535384" cy="156412"/>
            </a:xfrm>
            <a:prstGeom prst="left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rmAutofit fontScale="325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10" name="右箭头 209"/>
            <p:cNvSpPr/>
            <p:nvPr/>
          </p:nvSpPr>
          <p:spPr>
            <a:xfrm>
              <a:off x="5703503" y="4280420"/>
              <a:ext cx="1048321" cy="102671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11" name="圆柱形 210"/>
            <p:cNvSpPr/>
            <p:nvPr/>
          </p:nvSpPr>
          <p:spPr>
            <a:xfrm>
              <a:off x="7336450" y="4193665"/>
              <a:ext cx="343405" cy="259393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70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9040546" y="2660902"/>
              <a:ext cx="1118438" cy="184116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9213351" y="2995352"/>
              <a:ext cx="314431" cy="140952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vert="vert"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 smtClean="0"/>
                <a:t>接口服务</a:t>
              </a:r>
              <a:endParaRPr lang="zh-CN" altLang="en-US" sz="1000" kern="0" dirty="0" smtClean="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9756457" y="2977064"/>
              <a:ext cx="314431" cy="14759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vert="vert"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 smtClean="0"/>
                <a:t>工作流引擎</a:t>
              </a:r>
              <a:endParaRPr lang="zh-CN" altLang="en-US" sz="1000" kern="0" dirty="0" smtClean="0"/>
            </a:p>
          </p:txBody>
        </p:sp>
        <p:sp>
          <p:nvSpPr>
            <p:cNvPr id="215" name="左右箭头 214"/>
            <p:cNvSpPr/>
            <p:nvPr/>
          </p:nvSpPr>
          <p:spPr>
            <a:xfrm>
              <a:off x="9519453" y="3621428"/>
              <a:ext cx="235279" cy="157369"/>
            </a:xfrm>
            <a:prstGeom prst="left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rmAutofit fontScale="325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9006856" y="2573227"/>
              <a:ext cx="723275" cy="342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kern="0" dirty="0" smtClean="0">
                  <a:solidFill>
                    <a:schemeClr val="bg1"/>
                  </a:solidFill>
                </a:rPr>
                <a:t>工作流</a:t>
              </a:r>
              <a:endParaRPr lang="zh-CN" altLang="en-US" sz="1400" kern="0" dirty="0">
                <a:solidFill>
                  <a:schemeClr val="bg1"/>
                </a:solidFill>
              </a:endParaRPr>
            </a:p>
          </p:txBody>
        </p:sp>
        <p:sp>
          <p:nvSpPr>
            <p:cNvPr id="224" name="左右箭头 223"/>
            <p:cNvSpPr/>
            <p:nvPr/>
          </p:nvSpPr>
          <p:spPr>
            <a:xfrm>
              <a:off x="8508000" y="4258614"/>
              <a:ext cx="535384" cy="156412"/>
            </a:xfrm>
            <a:prstGeom prst="left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rmAutofit fontScale="325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26" name="上下箭头 225"/>
            <p:cNvSpPr/>
            <p:nvPr/>
          </p:nvSpPr>
          <p:spPr>
            <a:xfrm>
              <a:off x="9519453" y="4526265"/>
              <a:ext cx="130074" cy="173041"/>
            </a:xfrm>
            <a:prstGeom prst="upDown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 fontScale="40000" lnSpcReduction="20000"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技术方案</a:t>
            </a:r>
            <a:endParaRPr lang="zh-CN" altLang="en-US" dirty="0"/>
          </a:p>
        </p:txBody>
      </p:sp>
      <p:sp>
        <p:nvSpPr>
          <p:cNvPr id="4" name="圆角矩形 61"/>
          <p:cNvSpPr/>
          <p:nvPr/>
        </p:nvSpPr>
        <p:spPr bwMode="auto">
          <a:xfrm>
            <a:off x="1232495" y="1239649"/>
            <a:ext cx="10588753" cy="4821873"/>
          </a:xfrm>
          <a:prstGeom prst="roundRect">
            <a:avLst>
              <a:gd name="adj" fmla="val 245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9200" tIns="39600" rIns="79200" bIns="39600"/>
          <a:lstStyle/>
          <a:p>
            <a:pPr marL="0" marR="0" lvl="0" indent="0" defTabSz="8013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124"/>
          <p:cNvSpPr/>
          <p:nvPr/>
        </p:nvSpPr>
        <p:spPr bwMode="auto">
          <a:xfrm>
            <a:off x="1570340" y="3506334"/>
            <a:ext cx="8091088" cy="1413428"/>
          </a:xfrm>
          <a:prstGeom prst="can">
            <a:avLst/>
          </a:prstGeom>
          <a:gradFill rotWithShape="1">
            <a:gsLst>
              <a:gs pos="100000">
                <a:srgbClr val="0070C0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2"/>
          <p:cNvSpPr txBox="1"/>
          <p:nvPr/>
        </p:nvSpPr>
        <p:spPr>
          <a:xfrm>
            <a:off x="1551093" y="5148063"/>
            <a:ext cx="8110335" cy="778717"/>
          </a:xfrm>
          <a:prstGeom prst="rect">
            <a:avLst/>
          </a:prstGeom>
          <a:gradFill rotWithShape="1">
            <a:gsLst>
              <a:gs pos="100000">
                <a:srgbClr val="0070C0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t" anchorCtr="0"/>
          <a:lstStyle>
            <a:defPPr>
              <a:defRPr lang="zh-CN"/>
            </a:defPPr>
            <a:lvl1pPr algn="ctr">
              <a:defRPr b="1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采集中心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7" name="圆角矩形 105"/>
          <p:cNvSpPr/>
          <p:nvPr/>
        </p:nvSpPr>
        <p:spPr>
          <a:xfrm>
            <a:off x="9938728" y="3564442"/>
            <a:ext cx="1828264" cy="2289981"/>
          </a:xfrm>
          <a:prstGeom prst="roundRect">
            <a:avLst>
              <a:gd name="adj" fmla="val 1419"/>
            </a:avLst>
          </a:prstGeom>
          <a:gradFill rotWithShape="1">
            <a:gsLst>
              <a:gs pos="100000">
                <a:srgbClr val="0070C0"/>
              </a:gs>
              <a:gs pos="100000">
                <a:srgbClr val="9BBB59">
                  <a:shade val="93000"/>
                  <a:satMod val="130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统一支撑平台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1551591" y="1531788"/>
            <a:ext cx="10077579" cy="767170"/>
          </a:xfrm>
          <a:prstGeom prst="rect">
            <a:avLst/>
          </a:prstGeom>
          <a:gradFill rotWithShape="1">
            <a:gsLst>
              <a:gs pos="100000">
                <a:srgbClr val="0070C0"/>
              </a:gs>
              <a:gs pos="10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t" anchorCtr="0"/>
          <a:lstStyle>
            <a:defPPr>
              <a:defRPr lang="zh-CN"/>
            </a:defPPr>
            <a:lvl1pPr algn="ctr">
              <a:defRPr b="1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展示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1077" y="6345212"/>
            <a:ext cx="10570171" cy="37973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10479" y="3954363"/>
            <a:ext cx="2677480" cy="831740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endParaRPr lang="en-US" altLang="zh-CN" sz="11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71223" y="3844024"/>
            <a:ext cx="1866339" cy="3123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海量数据运算缓存集群</a:t>
            </a:r>
            <a:endParaRPr lang="zh-CN" altLang="en-US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093709" y="3960146"/>
            <a:ext cx="2005425" cy="831740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endParaRPr lang="en-US" altLang="zh-CN" sz="11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6558" y="3943973"/>
            <a:ext cx="2196398" cy="3123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海量数据存储实时分析集群</a:t>
            </a:r>
            <a:endParaRPr lang="zh-CN" altLang="en-US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磁盘 13"/>
          <p:cNvSpPr/>
          <p:nvPr/>
        </p:nvSpPr>
        <p:spPr bwMode="auto">
          <a:xfrm>
            <a:off x="6332588" y="4282899"/>
            <a:ext cx="1496631" cy="375818"/>
          </a:xfrm>
          <a:prstGeom prst="flowChartMagneticDisk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U- RAC</a:t>
            </a:r>
            <a:endParaRPr lang="zh-CN" altLang="en-US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799301" y="3926634"/>
            <a:ext cx="1191724" cy="831740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endParaRPr lang="en-US" altLang="zh-CN" sz="11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56815" y="3839660"/>
            <a:ext cx="1206219" cy="3123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实时运算集群</a:t>
            </a:r>
            <a:endParaRPr lang="zh-CN" altLang="en-US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847747" y="4115469"/>
            <a:ext cx="1005635" cy="214032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844051" y="4442070"/>
            <a:ext cx="1016957" cy="194640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Storm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426508" y="3917977"/>
            <a:ext cx="1088252" cy="831740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endParaRPr lang="en-US" altLang="zh-CN" sz="11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86305" y="3911432"/>
            <a:ext cx="1206219" cy="3123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zh-CN" altLang="en-US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磁盘 20"/>
          <p:cNvSpPr/>
          <p:nvPr/>
        </p:nvSpPr>
        <p:spPr bwMode="auto">
          <a:xfrm>
            <a:off x="8523692" y="4245017"/>
            <a:ext cx="950120" cy="375818"/>
          </a:xfrm>
          <a:prstGeom prst="flowChartMagneticDisk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endParaRPr lang="zh-CN" altLang="en-US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磁盘 27"/>
          <p:cNvSpPr/>
          <p:nvPr/>
        </p:nvSpPr>
        <p:spPr bwMode="auto">
          <a:xfrm>
            <a:off x="3384320" y="4326323"/>
            <a:ext cx="769172" cy="170754"/>
          </a:xfrm>
          <a:prstGeom prst="flowChartMagneticDisk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zh-CN" altLang="en-US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磁盘 28"/>
          <p:cNvSpPr/>
          <p:nvPr/>
        </p:nvSpPr>
        <p:spPr bwMode="auto">
          <a:xfrm>
            <a:off x="3390966" y="4173040"/>
            <a:ext cx="769172" cy="170754"/>
          </a:xfrm>
          <a:prstGeom prst="flowChartMagneticDisk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zh-CN" altLang="en-US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多文档 22"/>
          <p:cNvSpPr/>
          <p:nvPr/>
        </p:nvSpPr>
        <p:spPr>
          <a:xfrm>
            <a:off x="3384320" y="4518345"/>
            <a:ext cx="2518415" cy="159554"/>
          </a:xfrm>
          <a:prstGeom prst="flowChartMultidocumen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240317" y="4337909"/>
            <a:ext cx="1002783" cy="140067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0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Reduce</a:t>
            </a:r>
            <a:endParaRPr lang="en-US" altLang="zh-CN" sz="10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240317" y="4173041"/>
            <a:ext cx="1016091" cy="148086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297356" y="4173041"/>
            <a:ext cx="605380" cy="297767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74877" y="3472513"/>
            <a:ext cx="1476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14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endParaRPr lang="zh-CN" altLang="en-US" sz="1400" b="1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0149749" y="4486294"/>
            <a:ext cx="1358855" cy="261636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U-ETL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0168038" y="4777149"/>
            <a:ext cx="1358855" cy="261636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U-Mahout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12816" y="2639731"/>
            <a:ext cx="1866339" cy="3123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基础数据存储运算集群</a:t>
            </a:r>
            <a:endParaRPr lang="zh-CN" altLang="en-US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4"/>
          <p:cNvSpPr txBox="1"/>
          <p:nvPr/>
        </p:nvSpPr>
        <p:spPr>
          <a:xfrm>
            <a:off x="1551094" y="2601502"/>
            <a:ext cx="10072664" cy="622134"/>
          </a:xfrm>
          <a:prstGeom prst="rect">
            <a:avLst/>
          </a:prstGeom>
          <a:gradFill rotWithShape="1">
            <a:gsLst>
              <a:gs pos="100000">
                <a:srgbClr val="0070C0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t" anchorCtr="0"/>
          <a:lstStyle>
            <a:defPPr>
              <a:defRPr lang="zh-CN"/>
            </a:defPPr>
            <a:lvl1pPr algn="ctr">
              <a:defRPr b="1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rPr>
              <a:t>应用服务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008341" y="2891248"/>
            <a:ext cx="2152262" cy="237850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U-Solr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708163" y="2891248"/>
            <a:ext cx="2152262" cy="237850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SPSS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861008" y="2891248"/>
            <a:ext cx="1699240" cy="237850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Services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9308518" y="2888249"/>
            <a:ext cx="2152262" cy="237850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7152903" y="1791578"/>
            <a:ext cx="4431799" cy="469652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endParaRPr lang="en-US" altLang="zh-CN" sz="11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199808" y="2021408"/>
            <a:ext cx="992960" cy="171434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8329842" y="2021408"/>
            <a:ext cx="992960" cy="171434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9652107" y="2021408"/>
            <a:ext cx="992960" cy="171434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645920" y="1806364"/>
            <a:ext cx="4705691" cy="469652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en-US" altLang="zh-CN" sz="1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11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856815" y="2029484"/>
            <a:ext cx="1056892" cy="188110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000306" y="2026509"/>
            <a:ext cx="827228" cy="194431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fa-ui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0753351" y="2012312"/>
            <a:ext cx="770593" cy="189627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750086" y="5407474"/>
            <a:ext cx="2532456" cy="483781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在线流式数据采集</a:t>
            </a:r>
            <a:endParaRPr lang="en-US" altLang="zh-CN" sz="11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782415" y="5662686"/>
            <a:ext cx="745708" cy="171434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609367" y="5659571"/>
            <a:ext cx="745708" cy="171434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afka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411010" y="5673756"/>
            <a:ext cx="745708" cy="171434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Storm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497998" y="5428453"/>
            <a:ext cx="2776398" cy="483781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离线批量数据采集</a:t>
            </a:r>
            <a:endParaRPr lang="en-US" altLang="zh-CN" sz="11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551648" y="5673756"/>
            <a:ext cx="745708" cy="171434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512915" y="5676072"/>
            <a:ext cx="745708" cy="171434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SFTP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443901" y="5668974"/>
            <a:ext cx="745708" cy="171434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689520" y="5428453"/>
            <a:ext cx="1894020" cy="483781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互联网数据采集</a:t>
            </a:r>
            <a:endParaRPr lang="en-US" altLang="zh-CN" sz="11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757880" y="5687478"/>
            <a:ext cx="1696894" cy="171434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WebCrawler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215433" y="2049080"/>
            <a:ext cx="992960" cy="171434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297356" y="2049946"/>
            <a:ext cx="992960" cy="171434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1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GIS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上箭头 81"/>
          <p:cNvSpPr/>
          <p:nvPr/>
        </p:nvSpPr>
        <p:spPr bwMode="auto">
          <a:xfrm>
            <a:off x="5118957" y="4914025"/>
            <a:ext cx="630331" cy="202955"/>
          </a:xfrm>
          <a:prstGeom prst="upArrow">
            <a:avLst/>
          </a:prstGeom>
          <a:solidFill>
            <a:srgbClr val="4F81BD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上箭头 81"/>
          <p:cNvSpPr/>
          <p:nvPr/>
        </p:nvSpPr>
        <p:spPr bwMode="auto">
          <a:xfrm>
            <a:off x="5152261" y="3257133"/>
            <a:ext cx="630331" cy="202955"/>
          </a:xfrm>
          <a:prstGeom prst="upArrow">
            <a:avLst/>
          </a:prstGeom>
          <a:solidFill>
            <a:srgbClr val="4F81BD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上箭头 81"/>
          <p:cNvSpPr/>
          <p:nvPr/>
        </p:nvSpPr>
        <p:spPr bwMode="auto">
          <a:xfrm>
            <a:off x="5704817" y="2349048"/>
            <a:ext cx="630331" cy="202955"/>
          </a:xfrm>
          <a:prstGeom prst="upArrow">
            <a:avLst/>
          </a:prstGeom>
          <a:solidFill>
            <a:srgbClr val="4F81BD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上箭头 81"/>
          <p:cNvSpPr/>
          <p:nvPr/>
        </p:nvSpPr>
        <p:spPr bwMode="auto">
          <a:xfrm>
            <a:off x="6629399" y="6101890"/>
            <a:ext cx="630331" cy="202955"/>
          </a:xfrm>
          <a:prstGeom prst="upArrow">
            <a:avLst/>
          </a:prstGeom>
          <a:solidFill>
            <a:srgbClr val="4F81BD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曲线连接符 65"/>
          <p:cNvCxnSpPr>
            <a:stCxn id="50" idx="0"/>
          </p:cNvCxnSpPr>
          <p:nvPr/>
        </p:nvCxnSpPr>
        <p:spPr>
          <a:xfrm rot="16200000" flipV="1">
            <a:off x="1264114" y="3655274"/>
            <a:ext cx="3031713" cy="472688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8" name="矩形 67"/>
          <p:cNvSpPr/>
          <p:nvPr/>
        </p:nvSpPr>
        <p:spPr bwMode="auto">
          <a:xfrm>
            <a:off x="10170466" y="5105331"/>
            <a:ext cx="1358855" cy="261636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IGP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0149750" y="4187339"/>
            <a:ext cx="1358855" cy="261636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UBP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9"/>
          <p:cNvSpPr txBox="1"/>
          <p:nvPr/>
        </p:nvSpPr>
        <p:spPr>
          <a:xfrm>
            <a:off x="358367" y="1733826"/>
            <a:ext cx="502121" cy="2736982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左箭头 71"/>
          <p:cNvSpPr/>
          <p:nvPr/>
        </p:nvSpPr>
        <p:spPr>
          <a:xfrm>
            <a:off x="898093" y="2788919"/>
            <a:ext cx="606282" cy="341645"/>
          </a:xfrm>
          <a:prstGeom prst="leftArrow">
            <a:avLst/>
          </a:prstGeom>
          <a:solidFill>
            <a:srgbClr val="3399FF"/>
          </a:solidFill>
          <a:ln w="101600" cap="flat" cmpd="sng" algn="ctr">
            <a:noFill/>
            <a:prstDash val="solid"/>
          </a:ln>
          <a:effectLst>
            <a:innerShdw blurRad="139700" dist="50800" dir="13500000">
              <a:prstClr val="black">
                <a:alpha val="45000"/>
              </a:prstClr>
            </a:innerShdw>
          </a:effectLst>
        </p:spPr>
        <p:txBody>
          <a:bodyPr wrap="none" lIns="0" tIns="0" rIns="0" bIns="0" rtlCol="0" anchor="ctr">
            <a:normAutofit fontScale="77500" lnSpcReduction="20000"/>
          </a:bodyPr>
          <a:lstStyle/>
          <a:p>
            <a:pPr algn="ctr"/>
            <a:endParaRPr lang="zh-CN" altLang="en-US" kern="0" dirty="0" smtClean="0">
              <a:solidFill>
                <a:srgbClr val="FFFFFF"/>
              </a:solidFill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152309" y="3870571"/>
            <a:ext cx="1358855" cy="261636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UTS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608491" y="2888249"/>
            <a:ext cx="1089539" cy="237850"/>
          </a:xfrm>
          <a:prstGeom prst="rect">
            <a:avLst/>
          </a:prstGeom>
          <a:solidFill>
            <a:srgbClr val="F8FBF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ArcGIS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0148587" y="5430967"/>
            <a:ext cx="1358855" cy="261636"/>
          </a:xfrm>
          <a:prstGeom prst="rect">
            <a:avLst/>
          </a:prstGeom>
          <a:solidFill>
            <a:srgbClr val="F8FB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45712" rIns="0" bIns="45712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UFLOW</a:t>
            </a:r>
            <a:endParaRPr lang="en-US" altLang="zh-CN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统一支撑拼台业务方案</a:t>
            </a:r>
            <a:endParaRPr lang="zh-CN" altLang="en-US" dirty="0"/>
          </a:p>
        </p:txBody>
      </p:sp>
      <p:sp>
        <p:nvSpPr>
          <p:cNvPr id="89" name="内容占位符 8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理念，用于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解决分布式任务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调度，集成到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框架（也可单独部署），主要支持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或者流任务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嵌入任何执行服务化模块。可用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于采集，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上报等各种业务的调度监控，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同时通过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监控所有的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75488" y="1824597"/>
            <a:ext cx="10688885" cy="4748019"/>
            <a:chOff x="530352" y="1828800"/>
            <a:chExt cx="10688885" cy="4748019"/>
          </a:xfrm>
        </p:grpSpPr>
        <p:sp>
          <p:nvSpPr>
            <p:cNvPr id="91" name="圆角矩形 90"/>
            <p:cNvSpPr/>
            <p:nvPr/>
          </p:nvSpPr>
          <p:spPr>
            <a:xfrm>
              <a:off x="2037480" y="1828800"/>
              <a:ext cx="9160980" cy="1071602"/>
            </a:xfrm>
            <a:prstGeom prst="roundRect">
              <a:avLst/>
            </a:prstGeom>
            <a:gradFill>
              <a:gsLst>
                <a:gs pos="97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56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222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r"/>
              <a:r>
                <a:rPr lang="zh-CN" altLang="en-US" kern="0" dirty="0"/>
                <a:t>调度</a:t>
              </a:r>
              <a:endParaRPr lang="en-US" altLang="zh-CN" kern="0" dirty="0"/>
            </a:p>
            <a:p>
              <a:pPr algn="r"/>
              <a:r>
                <a:rPr lang="zh-CN" altLang="en-US" kern="0" dirty="0"/>
                <a:t>监控</a:t>
              </a:r>
              <a:endParaRPr lang="en-US" altLang="zh-CN" kern="0" dirty="0"/>
            </a:p>
            <a:p>
              <a:pPr algn="r"/>
              <a:r>
                <a:rPr lang="zh-CN" altLang="en-US" kern="0" dirty="0"/>
                <a:t>平台</a:t>
              </a:r>
              <a:endParaRPr lang="zh-CN" altLang="en-US" kern="0" dirty="0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9540735" y="1867500"/>
              <a:ext cx="865427" cy="960863"/>
            </a:xfrm>
            <a:prstGeom prst="roundRect">
              <a:avLst/>
            </a:prstGeom>
            <a:gradFill>
              <a:gsLst>
                <a:gs pos="0">
                  <a:srgbClr val="FFFFCC"/>
                </a:gs>
                <a:gs pos="100000">
                  <a:srgbClr val="FFCC99"/>
                </a:gs>
                <a:gs pos="100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9635932" y="1940644"/>
              <a:ext cx="683688" cy="239939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 smtClean="0"/>
                <a:t>系统管理</a:t>
              </a:r>
              <a:endParaRPr lang="zh-CN" altLang="en-US" sz="1000" kern="0" dirty="0" smtClean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9635932" y="2221411"/>
              <a:ext cx="683688" cy="239939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接口</a:t>
              </a:r>
              <a:endParaRPr lang="zh-CN" altLang="en-US" sz="1000" kern="0" dirty="0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7541598" y="1867500"/>
              <a:ext cx="1814080" cy="960863"/>
            </a:xfrm>
            <a:prstGeom prst="roundRect">
              <a:avLst/>
            </a:prstGeom>
            <a:gradFill>
              <a:gsLst>
                <a:gs pos="0">
                  <a:srgbClr val="FFFFCC"/>
                </a:gs>
                <a:gs pos="100000">
                  <a:srgbClr val="FFCC99"/>
                </a:gs>
                <a:gs pos="100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9635932" y="2487803"/>
              <a:ext cx="683688" cy="239939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自动化</a:t>
              </a:r>
              <a:endParaRPr lang="zh-CN" altLang="en-US" sz="1000" kern="0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21408" y="1852451"/>
              <a:ext cx="854459" cy="289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kern="0" dirty="0"/>
                <a:t>监控</a:t>
              </a:r>
              <a:r>
                <a:rPr lang="zh-CN" altLang="en-US" sz="1400" kern="0" dirty="0" smtClean="0"/>
                <a:t>管理</a:t>
              </a:r>
              <a:endParaRPr lang="zh-CN" altLang="en-US" sz="1400" kern="0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751970" y="2165875"/>
              <a:ext cx="683688" cy="239939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手工干预</a:t>
              </a:r>
              <a:endParaRPr lang="zh-CN" altLang="en-US" sz="1000" kern="0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8581377" y="2172654"/>
              <a:ext cx="683688" cy="239939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任务监控</a:t>
              </a:r>
              <a:endParaRPr lang="zh-CN" altLang="en-US" sz="1000" kern="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766787" y="2515530"/>
              <a:ext cx="683688" cy="239939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报警监控</a:t>
              </a:r>
              <a:endParaRPr lang="zh-CN" altLang="en-US" sz="1000" kern="0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581377" y="2515530"/>
              <a:ext cx="683688" cy="239939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节点监控</a:t>
              </a:r>
              <a:endParaRPr lang="zh-CN" altLang="en-US" sz="1000" kern="0" dirty="0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5084362" y="1867500"/>
              <a:ext cx="1782780" cy="960863"/>
            </a:xfrm>
            <a:prstGeom prst="roundRect">
              <a:avLst/>
            </a:prstGeom>
            <a:gradFill>
              <a:gsLst>
                <a:gs pos="0">
                  <a:srgbClr val="FFFFCC"/>
                </a:gs>
                <a:gs pos="100000">
                  <a:srgbClr val="FFCC99"/>
                </a:gs>
                <a:gs pos="100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570598" y="1828800"/>
              <a:ext cx="854459" cy="315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kern="0" dirty="0" smtClean="0"/>
                <a:t>任务管理</a:t>
              </a:r>
              <a:endParaRPr lang="zh-CN" altLang="en-US" sz="1400" kern="0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5229764" y="2144028"/>
              <a:ext cx="683688" cy="239939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任务参数</a:t>
              </a:r>
              <a:endParaRPr lang="zh-CN" altLang="en-US" sz="1000" kern="0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089199" y="2144028"/>
              <a:ext cx="683688" cy="239939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任务</a:t>
              </a:r>
              <a:endParaRPr lang="zh-CN" altLang="en-US" sz="1000" kern="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227597" y="2490183"/>
              <a:ext cx="683688" cy="239939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任务依赖</a:t>
              </a:r>
              <a:endParaRPr lang="zh-CN" altLang="en-US" sz="1000" kern="0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6078858" y="2490183"/>
              <a:ext cx="683688" cy="239939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任务依赖</a:t>
              </a:r>
              <a:endParaRPr lang="zh-CN" altLang="en-US" sz="1000" kern="0" dirty="0"/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2558956" y="1906632"/>
              <a:ext cx="1782780" cy="921732"/>
            </a:xfrm>
            <a:prstGeom prst="roundRect">
              <a:avLst/>
            </a:prstGeom>
            <a:gradFill>
              <a:gsLst>
                <a:gs pos="0">
                  <a:srgbClr val="FFFFCC"/>
                </a:gs>
                <a:gs pos="100000">
                  <a:srgbClr val="FFCC99"/>
                </a:gs>
                <a:gs pos="10000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984612" y="1867931"/>
              <a:ext cx="854459" cy="31522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kern="0" dirty="0" smtClean="0"/>
                <a:t>调度管理</a:t>
              </a:r>
              <a:endParaRPr lang="zh-CN" altLang="en-US" sz="1400" kern="0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637436" y="2183159"/>
              <a:ext cx="776571" cy="231424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日历</a:t>
              </a:r>
              <a:endParaRPr lang="zh-CN" altLang="en-US" sz="1000" kern="0" dirty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480555" y="2183159"/>
              <a:ext cx="792889" cy="231424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频度</a:t>
              </a:r>
              <a:endParaRPr lang="zh-CN" altLang="en-US" sz="1000" kern="0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637436" y="2529313"/>
              <a:ext cx="774404" cy="231424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/>
                <a:t>计划</a:t>
              </a:r>
              <a:r>
                <a:rPr lang="en-US" altLang="zh-CN" sz="1000" kern="0" dirty="0"/>
                <a:t>/</a:t>
              </a:r>
              <a:r>
                <a:rPr lang="zh-CN" altLang="en-US" sz="1000" kern="0" dirty="0"/>
                <a:t>事件</a:t>
              </a:r>
              <a:endParaRPr lang="zh-CN" altLang="en-US" sz="1000" kern="0" dirty="0"/>
            </a:p>
          </p:txBody>
        </p:sp>
        <p:sp>
          <p:nvSpPr>
            <p:cNvPr id="114" name="右箭头 113"/>
            <p:cNvSpPr/>
            <p:nvPr/>
          </p:nvSpPr>
          <p:spPr>
            <a:xfrm rot="10800000">
              <a:off x="6959670" y="2368918"/>
              <a:ext cx="476741" cy="106215"/>
            </a:xfrm>
            <a:prstGeom prst="rightArrow">
              <a:avLst/>
            </a:prstGeom>
            <a:solidFill>
              <a:schemeClr val="accent1"/>
            </a:solidFill>
            <a:ln w="1016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 fontScale="25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5" name="右箭头 114"/>
            <p:cNvSpPr/>
            <p:nvPr/>
          </p:nvSpPr>
          <p:spPr>
            <a:xfrm rot="10800000">
              <a:off x="4544029" y="2383968"/>
              <a:ext cx="429260" cy="100854"/>
            </a:xfrm>
            <a:prstGeom prst="rightArrow">
              <a:avLst/>
            </a:prstGeom>
            <a:solidFill>
              <a:schemeClr val="accent1"/>
            </a:solidFill>
            <a:ln w="1016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 fontScale="25000" lnSpcReduction="20000"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2071794" y="3044272"/>
              <a:ext cx="7728266" cy="1690212"/>
            </a:xfrm>
            <a:prstGeom prst="roundRect">
              <a:avLst/>
            </a:pr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>
                    <a:lumMod val="20000"/>
                    <a:lumOff val="80000"/>
                  </a:schemeClr>
                </a:gs>
                <a:gs pos="41000">
                  <a:schemeClr val="accent3">
                    <a:lumMod val="40000"/>
                    <a:lumOff val="60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</a:gradFill>
            <a:ln w="2222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r"/>
              <a:r>
                <a:rPr lang="zh-CN" altLang="en-US" kern="0" dirty="0"/>
                <a:t>任务</a:t>
              </a:r>
              <a:endParaRPr lang="en-US" altLang="zh-CN" kern="0" dirty="0"/>
            </a:p>
            <a:p>
              <a:pPr algn="r"/>
              <a:r>
                <a:rPr lang="zh-CN" altLang="en-US" kern="0" dirty="0"/>
                <a:t>集群</a:t>
              </a:r>
              <a:endParaRPr lang="zh-CN" altLang="en-US" kern="0" dirty="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931625" y="3201264"/>
              <a:ext cx="1959318" cy="1394889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14000">
                  <a:srgbClr val="00B050"/>
                </a:gs>
                <a:gs pos="100000">
                  <a:srgbClr val="0070C0"/>
                </a:gs>
                <a:gs pos="100000">
                  <a:srgbClr val="FF0000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015020" y="3496230"/>
              <a:ext cx="803582" cy="947065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0">
                  <a:srgbClr val="00B050"/>
                </a:gs>
                <a:gs pos="100000">
                  <a:srgbClr val="0070C0"/>
                </a:gs>
                <a:gs pos="0">
                  <a:srgbClr val="FF0000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901998" y="3496230"/>
              <a:ext cx="862633" cy="947065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0">
                  <a:srgbClr val="00B050"/>
                </a:gs>
                <a:gs pos="100000">
                  <a:srgbClr val="0070C0"/>
                </a:gs>
                <a:gs pos="0">
                  <a:srgbClr val="FF0000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5086678" y="3495384"/>
              <a:ext cx="660264" cy="22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kern="0" dirty="0" smtClean="0">
                  <a:solidFill>
                    <a:schemeClr val="bg1"/>
                  </a:solidFill>
                </a:rPr>
                <a:t>采集实例</a:t>
              </a:r>
              <a:endParaRPr lang="zh-CN" altLang="en-US" sz="1000" kern="0" dirty="0">
                <a:solidFill>
                  <a:schemeClr val="bg1"/>
                </a:solidFill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988810" y="3495384"/>
              <a:ext cx="660264" cy="22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kern="0" dirty="0" smtClean="0">
                  <a:solidFill>
                    <a:schemeClr val="bg1"/>
                  </a:solidFill>
                </a:rPr>
                <a:t>采集实例</a:t>
              </a:r>
              <a:endParaRPr lang="zh-CN" altLang="en-US" sz="1000" kern="0" dirty="0">
                <a:solidFill>
                  <a:schemeClr val="bg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134713" y="3779538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/>
                <a:t>解析</a:t>
              </a:r>
              <a:endParaRPr lang="zh-CN" altLang="en-US" sz="1400" kern="0" dirty="0" smtClean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5134712" y="4082244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 smtClean="0"/>
                <a:t>采集</a:t>
              </a:r>
              <a:endParaRPr lang="zh-CN" altLang="en-US" sz="1400" kern="0" dirty="0" smtClean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6054357" y="3779538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/>
                <a:t>解析</a:t>
              </a:r>
              <a:endParaRPr lang="zh-CN" altLang="en-US" sz="1400" kern="0" dirty="0" smtClean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6054356" y="4082244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 smtClean="0"/>
                <a:t>采集</a:t>
              </a:r>
              <a:endParaRPr lang="zh-CN" altLang="en-US" sz="1400" kern="0" dirty="0" smtClean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5134713" y="3787278"/>
              <a:ext cx="528606" cy="211322"/>
            </a:xfrm>
            <a:prstGeom prst="rect">
              <a:avLst/>
            </a:prstGeom>
            <a:solidFill>
              <a:srgbClr val="CCFFCC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dash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 smtClean="0"/>
                <a:t>清洗</a:t>
              </a:r>
              <a:endParaRPr lang="zh-CN" altLang="en-US" sz="1400" kern="0" dirty="0" smtClean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134712" y="4089984"/>
              <a:ext cx="528606" cy="211322"/>
            </a:xfrm>
            <a:prstGeom prst="rect">
              <a:avLst/>
            </a:prstGeom>
            <a:solidFill>
              <a:srgbClr val="CCFFCC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dash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 smtClean="0"/>
                <a:t>采集</a:t>
              </a:r>
              <a:endParaRPr lang="zh-CN" altLang="en-US" sz="1400" kern="0" dirty="0" smtClean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422429" y="3172416"/>
              <a:ext cx="854459" cy="289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kern="0" dirty="0" smtClean="0"/>
                <a:t>采集节点</a:t>
              </a:r>
              <a:endParaRPr lang="zh-CN" altLang="en-US" sz="1400" kern="0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7011266" y="3201264"/>
              <a:ext cx="1959318" cy="1394889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14000">
                  <a:srgbClr val="00B050"/>
                </a:gs>
                <a:gs pos="100000">
                  <a:srgbClr val="0070C0"/>
                </a:gs>
                <a:gs pos="100000">
                  <a:srgbClr val="FF0000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094661" y="3496230"/>
              <a:ext cx="803582" cy="947065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0">
                  <a:srgbClr val="00B050"/>
                </a:gs>
                <a:gs pos="100000">
                  <a:srgbClr val="0070C0"/>
                </a:gs>
                <a:gs pos="0">
                  <a:srgbClr val="FF0000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7981639" y="3496230"/>
              <a:ext cx="862633" cy="947065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0">
                  <a:srgbClr val="00B050"/>
                </a:gs>
                <a:gs pos="100000">
                  <a:srgbClr val="0070C0"/>
                </a:gs>
                <a:gs pos="0">
                  <a:srgbClr val="FF0000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166319" y="3495384"/>
              <a:ext cx="660264" cy="22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kern="0" dirty="0" smtClean="0">
                  <a:solidFill>
                    <a:schemeClr val="bg1"/>
                  </a:solidFill>
                </a:rPr>
                <a:t>采集实例</a:t>
              </a:r>
              <a:endParaRPr lang="zh-CN" altLang="en-US" sz="1000" kern="0" dirty="0">
                <a:solidFill>
                  <a:schemeClr val="bg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068451" y="3495384"/>
              <a:ext cx="660264" cy="22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kern="0" dirty="0" smtClean="0">
                  <a:solidFill>
                    <a:schemeClr val="bg1"/>
                  </a:solidFill>
                </a:rPr>
                <a:t>采集实例</a:t>
              </a:r>
              <a:endParaRPr lang="zh-CN" altLang="en-US" sz="1000" kern="0" dirty="0">
                <a:solidFill>
                  <a:schemeClr val="bg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7214354" y="3779538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/>
                <a:t>解析</a:t>
              </a:r>
              <a:endParaRPr lang="zh-CN" altLang="en-US" sz="1400" kern="0" dirty="0" smtClean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7214353" y="4082244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 smtClean="0"/>
                <a:t>采集</a:t>
              </a:r>
              <a:endParaRPr lang="zh-CN" altLang="en-US" sz="1400" kern="0" dirty="0" smtClean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8133998" y="3779538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/>
                <a:t>解析</a:t>
              </a:r>
              <a:endParaRPr lang="zh-CN" altLang="en-US" sz="1400" kern="0" dirty="0" smtClean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8133997" y="4082244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 smtClean="0"/>
                <a:t>采集</a:t>
              </a:r>
              <a:endParaRPr lang="zh-CN" altLang="en-US" sz="1400" kern="0" dirty="0" smtClean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7214354" y="3787278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 smtClean="0"/>
                <a:t>清洗</a:t>
              </a:r>
              <a:endParaRPr lang="zh-CN" altLang="en-US" sz="1400" kern="0" dirty="0" smtClean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7214353" y="4089984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 smtClean="0"/>
                <a:t>解析</a:t>
              </a:r>
              <a:endParaRPr lang="zh-CN" altLang="en-US" sz="1400" kern="0" dirty="0" smtClean="0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502071" y="3172416"/>
              <a:ext cx="854459" cy="289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kern="0" dirty="0" smtClean="0"/>
                <a:t>采集节点</a:t>
              </a:r>
              <a:endParaRPr lang="zh-CN" altLang="en-US" sz="1400" kern="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2366068" y="3227314"/>
              <a:ext cx="1959318" cy="1394889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14000">
                  <a:srgbClr val="00B050"/>
                </a:gs>
                <a:gs pos="100000">
                  <a:srgbClr val="0070C0"/>
                </a:gs>
                <a:gs pos="100000">
                  <a:srgbClr val="FF0000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449462" y="3522280"/>
              <a:ext cx="803582" cy="947065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0">
                  <a:srgbClr val="00B050"/>
                </a:gs>
                <a:gs pos="100000">
                  <a:srgbClr val="0070C0"/>
                </a:gs>
                <a:gs pos="0">
                  <a:srgbClr val="FF0000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336440" y="3522280"/>
              <a:ext cx="862633" cy="947065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0">
                  <a:srgbClr val="00B050"/>
                </a:gs>
                <a:gs pos="100000">
                  <a:srgbClr val="0070C0"/>
                </a:gs>
                <a:gs pos="0">
                  <a:srgbClr val="FF0000"/>
                </a:gs>
              </a:gsLst>
              <a:lin ang="5400000" scaled="1"/>
            </a:gradFill>
            <a:ln w="25400" cap="flat" cmpd="sng" algn="ctr">
              <a:solidFill>
                <a:schemeClr val="tx1"/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2521121" y="3521435"/>
              <a:ext cx="660264" cy="22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kern="0" dirty="0" smtClean="0">
                  <a:solidFill>
                    <a:schemeClr val="bg1"/>
                  </a:solidFill>
                </a:rPr>
                <a:t>汇总实例</a:t>
              </a:r>
              <a:endParaRPr lang="zh-CN" altLang="en-US" sz="1000" kern="0" dirty="0">
                <a:solidFill>
                  <a:schemeClr val="bg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423253" y="3521435"/>
              <a:ext cx="660264" cy="22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kern="0" dirty="0">
                  <a:solidFill>
                    <a:schemeClr val="bg1"/>
                  </a:solidFill>
                </a:rPr>
                <a:t>汇总</a:t>
              </a:r>
              <a:r>
                <a:rPr lang="zh-CN" altLang="en-US" sz="1000" kern="0" dirty="0" smtClean="0">
                  <a:solidFill>
                    <a:schemeClr val="bg1"/>
                  </a:solidFill>
                </a:rPr>
                <a:t>实例</a:t>
              </a:r>
              <a:endParaRPr lang="zh-CN" altLang="en-US" sz="1000" kern="0" dirty="0">
                <a:solidFill>
                  <a:schemeClr val="bg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2597140" y="3805589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sz="1400" kern="0" dirty="0" smtClean="0"/>
                <a:t>ETL</a:t>
              </a:r>
              <a:endParaRPr lang="zh-CN" altLang="en-US" sz="1400" kern="0" dirty="0" smtClean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586948" y="4071753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 smtClean="0"/>
                <a:t>汇总</a:t>
              </a:r>
              <a:endParaRPr lang="zh-CN" altLang="en-US" sz="1400" kern="0" dirty="0" smtClean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2856872" y="3198466"/>
              <a:ext cx="1194301" cy="315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kern="0" dirty="0" smtClean="0"/>
                <a:t>轻量汇总节点</a:t>
              </a:r>
              <a:endParaRPr lang="zh-CN" altLang="en-US" sz="1400" kern="0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3503453" y="4053498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zh-CN" altLang="en-US" sz="1400" kern="0" dirty="0" smtClean="0"/>
                <a:t>汇总</a:t>
              </a:r>
              <a:endParaRPr lang="zh-CN" altLang="en-US" sz="1400" kern="0" dirty="0" smtClean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3503453" y="3789249"/>
              <a:ext cx="528606" cy="211322"/>
            </a:xfrm>
            <a:prstGeom prst="rect">
              <a:avLst/>
            </a:prstGeom>
            <a:solidFill>
              <a:srgbClr val="CCFFCC"/>
            </a:solidFill>
            <a:ln w="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sz="1400" kern="0" dirty="0" smtClean="0"/>
                <a:t>ETL</a:t>
              </a:r>
              <a:endParaRPr lang="zh-CN" altLang="en-US" sz="1400" kern="0" dirty="0" smtClean="0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342182" y="3610040"/>
              <a:ext cx="466069" cy="484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…</a:t>
              </a:r>
              <a:endPara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2037480" y="4954615"/>
              <a:ext cx="9181757" cy="503162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 w="101600" cap="flat" cmpd="sng" algn="ctr">
              <a:solidFill>
                <a:sysClr val="window" lastClr="FFFFFF">
                  <a:lumMod val="95000"/>
                  <a:alpha val="0"/>
                </a:sysClr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kern="0" dirty="0" smtClean="0"/>
                <a:t>HDFS</a:t>
              </a:r>
              <a:endParaRPr lang="zh-CN" altLang="en-US" kern="0" dirty="0" smtClean="0"/>
            </a:p>
          </p:txBody>
        </p:sp>
        <p:sp>
          <p:nvSpPr>
            <p:cNvPr id="153" name="圆柱形 152"/>
            <p:cNvSpPr/>
            <p:nvPr/>
          </p:nvSpPr>
          <p:spPr>
            <a:xfrm>
              <a:off x="10102836" y="3133153"/>
              <a:ext cx="1116401" cy="1508745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b="1" kern="0" dirty="0" smtClean="0"/>
                <a:t>内部存储</a:t>
              </a:r>
              <a:endParaRPr lang="zh-CN" altLang="en-US" b="1" kern="0" dirty="0" smtClean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990311" y="5676375"/>
              <a:ext cx="9208149" cy="900444"/>
            </a:xfrm>
            <a:prstGeom prst="rect">
              <a:avLst/>
            </a:prstGeom>
            <a:gradFill>
              <a:gsLst>
                <a:gs pos="100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48000">
                  <a:schemeClr val="accent5">
                    <a:lumMod val="40000"/>
                    <a:lumOff val="60000"/>
                  </a:schemeClr>
                </a:gs>
                <a:gs pos="82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b="1" kern="0" dirty="0" smtClean="0"/>
                <a:t>海量数据汇总集群</a:t>
              </a:r>
              <a:endParaRPr lang="zh-CN" altLang="en-US" b="1" kern="0" dirty="0" smtClean="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262944" y="5727798"/>
              <a:ext cx="1011602" cy="26616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zh-CN" altLang="en-US" sz="1100" kern="0" dirty="0"/>
                <a:t>主用</a:t>
              </a:r>
              <a:endParaRPr lang="en-US" altLang="zh-CN" sz="1100" kern="0" dirty="0"/>
            </a:p>
            <a:p>
              <a:pPr algn="ctr"/>
              <a:r>
                <a:rPr lang="en-US" altLang="zh-CN" sz="1100" kern="0" dirty="0"/>
                <a:t>Name Node</a:t>
              </a:r>
              <a:endParaRPr lang="zh-CN" altLang="en-US" sz="1100" kern="0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2262944" y="6276509"/>
              <a:ext cx="1011602" cy="26616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zh-CN" altLang="en-US" sz="1100" kern="0" dirty="0"/>
                <a:t>备用</a:t>
              </a:r>
              <a:endParaRPr lang="en-US" altLang="zh-CN" sz="1100" kern="0" dirty="0"/>
            </a:p>
            <a:p>
              <a:pPr algn="ctr"/>
              <a:r>
                <a:rPr lang="en-US" altLang="zh-CN" sz="1100" kern="0" dirty="0"/>
                <a:t>Name Node</a:t>
              </a:r>
              <a:endParaRPr lang="zh-CN" altLang="en-US" sz="1100" kern="0" dirty="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6114668" y="5709743"/>
              <a:ext cx="1011602" cy="26616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100" kern="0" dirty="0"/>
                <a:t>Data Node</a:t>
              </a:r>
              <a:endParaRPr lang="zh-CN" altLang="en-US" sz="1100" kern="0" dirty="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6112168" y="6261125"/>
              <a:ext cx="1011602" cy="26616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100" kern="0" dirty="0"/>
                <a:t>Data Node</a:t>
              </a:r>
              <a:endParaRPr lang="zh-CN" altLang="en-US" sz="1100" kern="0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9540241" y="5709743"/>
              <a:ext cx="1011602" cy="26616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100" kern="0" dirty="0" smtClean="0"/>
                <a:t>Data Node</a:t>
              </a:r>
              <a:endParaRPr lang="zh-CN" altLang="en-US" sz="1100" kern="0" dirty="0" smtClean="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9540241" y="6261125"/>
              <a:ext cx="1011602" cy="26616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100" kern="0" dirty="0"/>
                <a:t>Data Node</a:t>
              </a:r>
              <a:endParaRPr lang="zh-CN" altLang="en-US" sz="1100" kern="0" dirty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530352" y="3192828"/>
              <a:ext cx="1194290" cy="156444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670106" y="3192829"/>
              <a:ext cx="854459" cy="29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存储集群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3" name="圆柱形 162"/>
            <p:cNvSpPr/>
            <p:nvPr/>
          </p:nvSpPr>
          <p:spPr>
            <a:xfrm rot="5400000">
              <a:off x="889752" y="3373609"/>
              <a:ext cx="415165" cy="854458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vert="vert270"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200" b="1" kern="0" dirty="0" smtClean="0">
                  <a:solidFill>
                    <a:srgbClr val="FFFFFF"/>
                  </a:solidFill>
                </a:rPr>
                <a:t>海量存储</a:t>
              </a:r>
              <a:endParaRPr lang="zh-CN" altLang="en-US" sz="1200" b="1" kern="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4" name="圆柱形 163"/>
            <p:cNvSpPr/>
            <p:nvPr/>
          </p:nvSpPr>
          <p:spPr>
            <a:xfrm rot="5400000">
              <a:off x="889751" y="3924059"/>
              <a:ext cx="415165" cy="854458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vert="vert270"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200" b="1" kern="0" dirty="0" smtClean="0">
                  <a:solidFill>
                    <a:schemeClr val="bg1"/>
                  </a:solidFill>
                </a:rPr>
                <a:t>关系数据库</a:t>
              </a:r>
              <a:endParaRPr lang="zh-CN" altLang="en-US" sz="1200" b="1" kern="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65" name="肘形连接符 164"/>
            <p:cNvCxnSpPr>
              <a:stCxn id="108" idx="2"/>
              <a:endCxn id="140" idx="0"/>
            </p:cNvCxnSpPr>
            <p:nvPr/>
          </p:nvCxnSpPr>
          <p:spPr>
            <a:xfrm rot="16200000" flipH="1">
              <a:off x="5517797" y="760912"/>
              <a:ext cx="344053" cy="447895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肘形连接符 165"/>
            <p:cNvCxnSpPr>
              <a:stCxn id="108" idx="2"/>
              <a:endCxn id="128" idx="0"/>
            </p:cNvCxnSpPr>
            <p:nvPr/>
          </p:nvCxnSpPr>
          <p:spPr>
            <a:xfrm rot="16200000" flipH="1">
              <a:off x="4477977" y="1800732"/>
              <a:ext cx="344053" cy="239931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08" idx="2"/>
              <a:endCxn id="148" idx="0"/>
            </p:cNvCxnSpPr>
            <p:nvPr/>
          </p:nvCxnSpPr>
          <p:spPr>
            <a:xfrm>
              <a:off x="3450346" y="2828363"/>
              <a:ext cx="3677" cy="3701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16" idx="3"/>
              <a:endCxn id="153" idx="2"/>
            </p:cNvCxnSpPr>
            <p:nvPr/>
          </p:nvCxnSpPr>
          <p:spPr>
            <a:xfrm flipV="1">
              <a:off x="9800060" y="3887525"/>
              <a:ext cx="302776" cy="18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153" idx="1"/>
            </p:cNvCxnSpPr>
            <p:nvPr/>
          </p:nvCxnSpPr>
          <p:spPr>
            <a:xfrm flipV="1">
              <a:off x="10661036" y="2900402"/>
              <a:ext cx="4754" cy="2327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/>
            <p:nvPr/>
          </p:nvCxnSpPr>
          <p:spPr>
            <a:xfrm>
              <a:off x="6182877" y="4734484"/>
              <a:ext cx="0" cy="220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>
              <a:off x="6582962" y="5456244"/>
              <a:ext cx="0" cy="220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肘形连接符 171"/>
            <p:cNvCxnSpPr>
              <a:stCxn id="154" idx="1"/>
              <a:endCxn id="141" idx="2"/>
            </p:cNvCxnSpPr>
            <p:nvPr/>
          </p:nvCxnSpPr>
          <p:spPr>
            <a:xfrm rot="10800000" flipH="1">
              <a:off x="1990311" y="4622203"/>
              <a:ext cx="1355416" cy="1504394"/>
            </a:xfrm>
            <a:prstGeom prst="bentConnector4">
              <a:avLst>
                <a:gd name="adj1" fmla="val -16866"/>
                <a:gd name="adj2" fmla="val 8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>
              <a:off x="1724642" y="3462189"/>
              <a:ext cx="347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 flipH="1">
              <a:off x="1724642" y="4264820"/>
              <a:ext cx="347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肘形连接符 174"/>
            <p:cNvCxnSpPr>
              <a:stCxn id="154" idx="1"/>
              <a:endCxn id="161" idx="2"/>
            </p:cNvCxnSpPr>
            <p:nvPr/>
          </p:nvCxnSpPr>
          <p:spPr>
            <a:xfrm rot="10800000">
              <a:off x="1127497" y="4757269"/>
              <a:ext cx="862814" cy="13693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 175"/>
            <p:cNvSpPr/>
            <p:nvPr/>
          </p:nvSpPr>
          <p:spPr>
            <a:xfrm>
              <a:off x="3484119" y="2525700"/>
              <a:ext cx="774404" cy="231424"/>
            </a:xfrm>
            <a:prstGeom prst="rect">
              <a:avLst/>
            </a:prstGeom>
            <a:gradFill>
              <a:gsLst>
                <a:gs pos="100000">
                  <a:srgbClr val="3366CC"/>
                </a:gs>
                <a:gs pos="0">
                  <a:schemeClr val="bg1"/>
                </a:gs>
                <a:gs pos="36000">
                  <a:schemeClr val="accent5">
                    <a:lumMod val="60000"/>
                    <a:lumOff val="40000"/>
                  </a:schemeClr>
                </a:gs>
                <a:gs pos="83000">
                  <a:srgbClr val="0099CC"/>
                </a:gs>
                <a:gs pos="100000">
                  <a:srgbClr val="FF0000"/>
                </a:gs>
              </a:gsLst>
              <a:lin ang="5400000" scaled="1"/>
            </a:gra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zh-CN" altLang="en-US" sz="1000" kern="0" dirty="0" smtClean="0"/>
                <a:t>任务依赖</a:t>
              </a:r>
              <a:endParaRPr lang="zh-CN" altLang="en-US" sz="1000" kern="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</a:t>
            </a:r>
            <a:r>
              <a:rPr lang="zh-CN" altLang="en-US" dirty="0" smtClean="0"/>
              <a:t>支撑平台技术方案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97637" y="1252728"/>
            <a:ext cx="11253723" cy="5151269"/>
            <a:chOff x="297637" y="1252728"/>
            <a:chExt cx="11253723" cy="5151269"/>
          </a:xfrm>
        </p:grpSpPr>
        <p:sp>
          <p:nvSpPr>
            <p:cNvPr id="5" name="圆角矩形 4"/>
            <p:cNvSpPr/>
            <p:nvPr/>
          </p:nvSpPr>
          <p:spPr>
            <a:xfrm>
              <a:off x="648712" y="5244855"/>
              <a:ext cx="10834896" cy="25687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Registry(zookeeper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redis)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48711" y="1252728"/>
              <a:ext cx="10760178" cy="319926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Web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893820" y="1581305"/>
              <a:ext cx="950" cy="3660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97637" y="3477662"/>
              <a:ext cx="1026134" cy="278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manager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698045" y="2785236"/>
              <a:ext cx="1896108" cy="190921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138765" y="2785236"/>
              <a:ext cx="1896108" cy="190192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743067" y="2785237"/>
              <a:ext cx="1896108" cy="190192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819819" y="3241811"/>
              <a:ext cx="1632240" cy="10524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290037" y="3240335"/>
              <a:ext cx="1683612" cy="10524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rgbClr val="0066FF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910864" y="3237102"/>
              <a:ext cx="1653254" cy="10524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023793" y="4570097"/>
              <a:ext cx="1242277" cy="230112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Job Client</a:t>
              </a:r>
              <a:endParaRPr lang="zh-CN" altLang="en-US" sz="16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529084" y="4570097"/>
              <a:ext cx="1242277" cy="230112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Job Tracker</a:t>
              </a:r>
              <a:endParaRPr lang="zh-CN" altLang="en-US" sz="16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072325" y="4570097"/>
              <a:ext cx="1340355" cy="230112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Task Tracker</a:t>
              </a:r>
              <a:endParaRPr lang="zh-CN" altLang="en-US" sz="1600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972046" y="2870617"/>
              <a:ext cx="1242277" cy="230112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Fail Store</a:t>
              </a:r>
              <a:endParaRPr lang="zh-CN" altLang="en-US" sz="1000" b="1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491619" y="2924293"/>
              <a:ext cx="1242277" cy="230112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QueueManagers</a:t>
              </a:r>
              <a:endParaRPr lang="zh-CN" altLang="en-US" sz="1000" b="1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139506" y="2893290"/>
              <a:ext cx="1242277" cy="230112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Fail Store</a:t>
              </a:r>
              <a:endParaRPr lang="zh-CN" altLang="en-US" sz="1000" b="1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171644" y="4194479"/>
              <a:ext cx="1005029" cy="230112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NodeGroup…</a:t>
              </a:r>
              <a:endParaRPr lang="zh-CN" altLang="en-US" sz="1000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85446" y="4193003"/>
              <a:ext cx="993560" cy="230112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NodeGroup…</a:t>
              </a:r>
              <a:endParaRPr lang="zh-CN" altLang="en-US" sz="1000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296742" y="4189770"/>
              <a:ext cx="955323" cy="230112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NodeGroup…</a:t>
              </a:r>
              <a:endParaRPr lang="zh-CN" altLang="en-US" sz="1000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255314" y="3913959"/>
              <a:ext cx="741396" cy="1501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rgbClr val="0066FF"/>
                  </a:solidFill>
                </a:rPr>
                <a:t>Master</a:t>
              </a:r>
              <a:endParaRPr lang="zh-CN" altLang="en-US" sz="800" dirty="0">
                <a:solidFill>
                  <a:srgbClr val="0066FF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762309" y="3909311"/>
              <a:ext cx="791019" cy="153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rgbClr val="0066FF"/>
                  </a:solidFill>
                </a:rPr>
                <a:t>Master</a:t>
              </a:r>
              <a:endParaRPr lang="zh-CN" altLang="en-US" sz="800" dirty="0">
                <a:solidFill>
                  <a:srgbClr val="0066FF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380810" y="3906077"/>
              <a:ext cx="716291" cy="153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rgbClr val="0066FF"/>
                  </a:solidFill>
                </a:rPr>
                <a:t>Master</a:t>
              </a:r>
              <a:endParaRPr lang="zh-CN" altLang="en-US" sz="800" dirty="0">
                <a:solidFill>
                  <a:srgbClr val="0066FF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043987" y="3479722"/>
              <a:ext cx="741396" cy="1501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Master</a:t>
              </a:r>
              <a:endParaRPr lang="zh-CN" altLang="en-US" sz="800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550982" y="3475074"/>
              <a:ext cx="791019" cy="153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Master</a:t>
              </a:r>
              <a:endParaRPr lang="zh-CN" altLang="en-US" sz="800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169484" y="3471840"/>
              <a:ext cx="716291" cy="153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Master</a:t>
              </a:r>
              <a:endParaRPr lang="zh-CN" altLang="en-US" sz="800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180596" y="3515002"/>
              <a:ext cx="741396" cy="1501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Master</a:t>
              </a:r>
              <a:endParaRPr lang="zh-CN" altLang="en-US" sz="800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87591" y="3510354"/>
              <a:ext cx="791019" cy="153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Master</a:t>
              </a:r>
              <a:endParaRPr lang="zh-CN" altLang="en-US" sz="800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9306093" y="3507120"/>
              <a:ext cx="716291" cy="153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Master</a:t>
              </a:r>
              <a:endParaRPr lang="zh-CN" altLang="en-US" sz="800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83339" y="3556382"/>
              <a:ext cx="741396" cy="1501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rgbClr val="0066FF"/>
                  </a:solidFill>
                </a:rPr>
                <a:t>node</a:t>
              </a:r>
              <a:endParaRPr lang="zh-CN" altLang="en-US" sz="800" dirty="0">
                <a:solidFill>
                  <a:srgbClr val="0066FF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790334" y="3551734"/>
              <a:ext cx="791019" cy="153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rgbClr val="0066FF"/>
                  </a:solidFill>
                </a:rPr>
                <a:t>node</a:t>
              </a:r>
              <a:endParaRPr lang="zh-CN" altLang="en-US" sz="800" dirty="0">
                <a:solidFill>
                  <a:srgbClr val="0066FF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9408836" y="3548500"/>
              <a:ext cx="716291" cy="153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rgbClr val="0066FF"/>
                  </a:solidFill>
                </a:rPr>
                <a:t>node</a:t>
              </a:r>
              <a:endParaRPr lang="zh-CN" altLang="en-US" sz="800" dirty="0">
                <a:solidFill>
                  <a:srgbClr val="0066FF"/>
                </a:solidFill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2365930" y="4803399"/>
              <a:ext cx="0" cy="428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2785080" y="4827240"/>
              <a:ext cx="1167" cy="414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059998" y="4944730"/>
              <a:ext cx="592013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register</a:t>
              </a:r>
              <a:endParaRPr lang="zh-CN" altLang="en-US" sz="1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08927" y="4947838"/>
              <a:ext cx="686035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subscribe</a:t>
              </a:r>
              <a:endParaRPr lang="zh-CN" altLang="en-US" sz="1000" dirty="0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5915915" y="4780082"/>
              <a:ext cx="0" cy="428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6335065" y="4803923"/>
              <a:ext cx="1167" cy="414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609983" y="4921413"/>
              <a:ext cx="592013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register</a:t>
              </a:r>
              <a:endParaRPr lang="zh-CN" altLang="en-US" sz="1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058912" y="4924521"/>
              <a:ext cx="686035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subscribe</a:t>
              </a:r>
              <a:endParaRPr lang="zh-CN" altLang="en-US" sz="1000" dirty="0"/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V="1">
              <a:off x="9568208" y="4791336"/>
              <a:ext cx="0" cy="428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9987358" y="4815177"/>
              <a:ext cx="1167" cy="414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9262276" y="4932667"/>
              <a:ext cx="592013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register</a:t>
              </a:r>
              <a:endParaRPr lang="zh-CN" altLang="en-US" sz="10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711204" y="4935776"/>
              <a:ext cx="686035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subscribe</a:t>
              </a:r>
              <a:endParaRPr lang="zh-CN" altLang="en-US" sz="1000" dirty="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3594153" y="3538572"/>
              <a:ext cx="1564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3594153" y="3908759"/>
              <a:ext cx="1564522" cy="13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18" idx="3"/>
            </p:cNvCxnSpPr>
            <p:nvPr/>
          </p:nvCxnSpPr>
          <p:spPr>
            <a:xfrm>
              <a:off x="3214323" y="2985673"/>
              <a:ext cx="1969328" cy="3551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20" idx="1"/>
            </p:cNvCxnSpPr>
            <p:nvPr/>
          </p:nvCxnSpPr>
          <p:spPr>
            <a:xfrm rot="10800000" flipV="1">
              <a:off x="7034874" y="3008346"/>
              <a:ext cx="2104633" cy="1150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7054783" y="3622872"/>
              <a:ext cx="16882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>
              <a:off x="7054783" y="4185137"/>
              <a:ext cx="16882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7071721" y="3896162"/>
              <a:ext cx="1671346" cy="5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3976478" y="3095184"/>
              <a:ext cx="444496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retry</a:t>
              </a:r>
              <a:endParaRPr lang="zh-CN" altLang="en-US" sz="10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958194" y="3410508"/>
              <a:ext cx="549865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submit</a:t>
              </a:r>
              <a:endParaRPr lang="zh-CN" altLang="en-US" sz="10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972228" y="3766967"/>
              <a:ext cx="666582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feedback</a:t>
              </a:r>
              <a:endParaRPr lang="zh-CN" altLang="en-US" sz="1000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725131" y="3499795"/>
              <a:ext cx="381274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pull</a:t>
              </a:r>
              <a:endParaRPr lang="zh-CN" altLang="en-US" sz="10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537401" y="3733865"/>
              <a:ext cx="441254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/>
              </a:lvl1pPr>
            </a:lstStyle>
            <a:p>
              <a:r>
                <a:rPr lang="en-US" altLang="zh-CN" dirty="0"/>
                <a:t>push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17721" y="4046121"/>
              <a:ext cx="470433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/>
              </a:lvl1pPr>
            </a:lstStyle>
            <a:p>
              <a:r>
                <a:rPr lang="en-US" altLang="zh-CN" dirty="0"/>
                <a:t>finish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819195" y="3051319"/>
              <a:ext cx="548244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resend</a:t>
              </a:r>
              <a:endParaRPr lang="zh-CN" altLang="en-US" sz="10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8394776" y="1738104"/>
              <a:ext cx="2596076" cy="634379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596039" y="1745944"/>
              <a:ext cx="5631188" cy="634379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1795768" y="1825163"/>
              <a:ext cx="1312327" cy="230112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JobLogger</a:t>
              </a:r>
              <a:endParaRPr lang="zh-CN" altLang="en-US" sz="1000" b="1" dirty="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795768" y="2102743"/>
              <a:ext cx="1312327" cy="230112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ExecutingJobQueue</a:t>
              </a:r>
              <a:endParaRPr lang="zh-CN" altLang="en-US" sz="1000" b="1" dirty="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3637361" y="1821635"/>
              <a:ext cx="1312327" cy="230112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CronJobQueue</a:t>
              </a:r>
              <a:endParaRPr lang="zh-CN" altLang="en-US" sz="1000" b="1" dirty="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633889" y="2096701"/>
              <a:ext cx="1312327" cy="230112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FeedbackJobQueue</a:t>
              </a:r>
              <a:endParaRPr lang="zh-CN" altLang="en-US" sz="1000" b="1" dirty="0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5571497" y="1827989"/>
              <a:ext cx="1454911" cy="230112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ExecutableJobQueue</a:t>
              </a:r>
              <a:endParaRPr lang="zh-CN" altLang="en-US" sz="1000" b="1" dirty="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5571497" y="2102743"/>
              <a:ext cx="1454911" cy="230112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SuspandJobQueue</a:t>
              </a:r>
              <a:endParaRPr lang="zh-CN" altLang="en-US" sz="1000" b="1" dirty="0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8491104" y="1834248"/>
              <a:ext cx="791019" cy="153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rgbClr val="0066FF"/>
                  </a:solidFill>
                </a:rPr>
                <a:t>Master</a:t>
              </a:r>
              <a:endParaRPr lang="zh-CN" altLang="en-US" sz="800" dirty="0">
                <a:solidFill>
                  <a:srgbClr val="0066FF"/>
                </a:solidFill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8610784" y="1877568"/>
              <a:ext cx="791019" cy="153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rgbClr val="0066FF"/>
                  </a:solidFill>
                </a:rPr>
                <a:t>Master</a:t>
              </a:r>
              <a:endParaRPr lang="zh-CN" altLang="en-US" sz="800" dirty="0">
                <a:solidFill>
                  <a:srgbClr val="0066FF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8727722" y="1910909"/>
              <a:ext cx="791019" cy="153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rgbClr val="0066FF"/>
                  </a:solidFill>
                </a:rPr>
                <a:t>Monitor</a:t>
              </a:r>
              <a:endParaRPr lang="zh-CN" altLang="en-US" sz="800" dirty="0">
                <a:solidFill>
                  <a:srgbClr val="0066FF"/>
                </a:solidFill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9009789" y="2096701"/>
              <a:ext cx="1242277" cy="230112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Start_Data</a:t>
              </a:r>
              <a:endParaRPr lang="zh-CN" altLang="en-US" sz="1000" b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815903" y="2462541"/>
              <a:ext cx="522307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r</a:t>
              </a:r>
              <a:r>
                <a:rPr lang="en-US" altLang="zh-CN" sz="1000" dirty="0" smtClean="0"/>
                <a:t>eport</a:t>
              </a:r>
              <a:endParaRPr lang="zh-CN" altLang="en-US" sz="10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429967" y="2539163"/>
              <a:ext cx="522307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r</a:t>
              </a:r>
              <a:r>
                <a:rPr lang="en-US" altLang="zh-CN" sz="1000" dirty="0" smtClean="0"/>
                <a:t>eport</a:t>
              </a:r>
              <a:endParaRPr lang="zh-CN" altLang="en-US" sz="1000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H="1" flipV="1">
              <a:off x="6335065" y="2394964"/>
              <a:ext cx="1" cy="512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>
              <a:stCxn id="9" idx="0"/>
              <a:endCxn id="62" idx="2"/>
            </p:cNvCxnSpPr>
            <p:nvPr/>
          </p:nvCxnSpPr>
          <p:spPr>
            <a:xfrm rot="5400000" flipH="1" flipV="1">
              <a:off x="5963080" y="-944498"/>
              <a:ext cx="412753" cy="70467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10" idx="0"/>
              <a:endCxn id="62" idx="2"/>
            </p:cNvCxnSpPr>
            <p:nvPr/>
          </p:nvCxnSpPr>
          <p:spPr>
            <a:xfrm rot="5400000" flipH="1" flipV="1">
              <a:off x="7683440" y="775862"/>
              <a:ext cx="412753" cy="36059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1" idx="0"/>
              <a:endCxn id="62" idx="2"/>
            </p:cNvCxnSpPr>
            <p:nvPr/>
          </p:nvCxnSpPr>
          <p:spPr>
            <a:xfrm flipV="1">
              <a:off x="9691121" y="2372483"/>
              <a:ext cx="1694" cy="41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5183651" y="1572654"/>
              <a:ext cx="0" cy="165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9854289" y="1563112"/>
              <a:ext cx="0" cy="174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9586147" y="1541010"/>
              <a:ext cx="653613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manager</a:t>
              </a:r>
              <a:endParaRPr lang="zh-CN" altLang="en-US" sz="10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831868" y="1532337"/>
              <a:ext cx="653613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manager</a:t>
              </a:r>
              <a:endParaRPr lang="zh-CN" altLang="en-US" sz="1000" dirty="0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1819819" y="5521882"/>
              <a:ext cx="9663787" cy="425740"/>
            </a:xfrm>
            <a:prstGeom prst="round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1809670" y="5970813"/>
              <a:ext cx="9663787" cy="208426"/>
            </a:xfrm>
            <a:prstGeom prst="round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J2EE</a:t>
              </a:r>
              <a:endParaRPr lang="zh-CN" altLang="en-US" dirty="0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648711" y="6230723"/>
              <a:ext cx="10834896" cy="173274"/>
            </a:xfrm>
            <a:prstGeom prst="round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Windows/Linux</a:t>
              </a:r>
              <a:endParaRPr lang="zh-CN" altLang="en-US" dirty="0"/>
            </a:p>
          </p:txBody>
        </p:sp>
        <p:sp>
          <p:nvSpPr>
            <p:cNvPr id="87" name="圆柱形 86"/>
            <p:cNvSpPr/>
            <p:nvPr/>
          </p:nvSpPr>
          <p:spPr>
            <a:xfrm>
              <a:off x="761821" y="5537366"/>
              <a:ext cx="914623" cy="641873"/>
            </a:xfrm>
            <a:prstGeom prst="can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mysql</a:t>
              </a:r>
              <a:r>
                <a:rPr lang="en-US" altLang="zh-CN" sz="1400" b="1" dirty="0"/>
                <a:t>/</a:t>
              </a:r>
              <a:endParaRPr lang="en-US" altLang="zh-CN" sz="1400" b="1" dirty="0" smtClean="0"/>
            </a:p>
            <a:p>
              <a:pPr algn="ctr"/>
              <a:r>
                <a:rPr lang="en-US" altLang="zh-CN" sz="1400" b="1" dirty="0" smtClean="0"/>
                <a:t>oracle</a:t>
              </a:r>
              <a:endParaRPr lang="zh-CN" altLang="en-US" sz="1400" b="1" dirty="0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3300808" y="5636116"/>
              <a:ext cx="612323" cy="230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/>
                <a:t>l</a:t>
              </a:r>
              <a:r>
                <a:rPr lang="en-US" altLang="zh-CN" sz="1000" b="1" dirty="0" smtClean="0"/>
                <a:t>ogger</a:t>
              </a:r>
              <a:endParaRPr lang="zh-CN" altLang="en-US" sz="10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5695920" y="5631978"/>
              <a:ext cx="1127752" cy="230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exceptionhandle</a:t>
              </a:r>
              <a:endParaRPr lang="zh-CN" altLang="en-US" sz="1000" b="1" dirty="0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1881560" y="5637456"/>
              <a:ext cx="627367" cy="230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/>
                <a:t>j</a:t>
              </a:r>
              <a:r>
                <a:rPr lang="en-US" altLang="zh-CN" sz="1000" b="1" dirty="0" smtClean="0"/>
                <a:t>dbc</a:t>
              </a:r>
              <a:endParaRPr lang="zh-CN" altLang="en-US" sz="1000" b="1" dirty="0"/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2609061" y="5636116"/>
              <a:ext cx="567612" cy="230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/>
                <a:t>c</a:t>
              </a:r>
              <a:r>
                <a:rPr lang="en-US" altLang="zh-CN" sz="1000" b="1" dirty="0" smtClean="0"/>
                <a:t>ache</a:t>
              </a:r>
              <a:endParaRPr lang="zh-CN" altLang="en-US" sz="1000" b="1" dirty="0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3980088" y="5636116"/>
              <a:ext cx="719728" cy="230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ftp</a:t>
              </a:r>
              <a:endParaRPr lang="zh-CN" altLang="en-US" sz="1000" b="1" dirty="0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4850082" y="5636116"/>
              <a:ext cx="635399" cy="230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/>
                <a:t>u</a:t>
              </a:r>
              <a:r>
                <a:rPr lang="en-US" altLang="zh-CN" sz="1000" b="1" dirty="0" smtClean="0"/>
                <a:t>tils</a:t>
              </a:r>
              <a:endParaRPr lang="zh-CN" altLang="en-US" sz="1000" b="1" dirty="0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973649" y="5624445"/>
              <a:ext cx="682506" cy="230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redis</a:t>
              </a:r>
              <a:endParaRPr lang="zh-CN" altLang="en-US" sz="1000" b="1" dirty="0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7776275" y="5619696"/>
              <a:ext cx="820280" cy="230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zookeeper</a:t>
              </a:r>
              <a:endParaRPr lang="zh-CN" altLang="en-US" sz="1000" b="1" dirty="0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8765867" y="5614050"/>
              <a:ext cx="820280" cy="230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json</a:t>
              </a:r>
              <a:endParaRPr lang="zh-CN" altLang="en-US" sz="1000" b="1" dirty="0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9686961" y="5611701"/>
              <a:ext cx="552799" cy="230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smtClean="0"/>
                <a:t>rpc</a:t>
              </a:r>
              <a:endParaRPr lang="zh-CN" altLang="en-US" sz="1000" b="1" dirty="0"/>
            </a:p>
          </p:txBody>
        </p:sp>
        <p:cxnSp>
          <p:nvCxnSpPr>
            <p:cNvPr id="98" name="肘形连接符 97"/>
            <p:cNvCxnSpPr>
              <a:stCxn id="62" idx="3"/>
            </p:cNvCxnSpPr>
            <p:nvPr/>
          </p:nvCxnSpPr>
          <p:spPr>
            <a:xfrm>
              <a:off x="10990852" y="2055294"/>
              <a:ext cx="225094" cy="31866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0959347" y="3425405"/>
              <a:ext cx="592013" cy="185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register</a:t>
              </a:r>
              <a:endParaRPr lang="zh-CN" altLang="en-US" sz="1000" dirty="0"/>
            </a:p>
          </p:txBody>
        </p:sp>
      </p:grpSp>
      <p:sp>
        <p:nvSpPr>
          <p:cNvPr id="100" name="圆角矩形 99"/>
          <p:cNvSpPr/>
          <p:nvPr/>
        </p:nvSpPr>
        <p:spPr>
          <a:xfrm>
            <a:off x="10383135" y="5611701"/>
            <a:ext cx="660680" cy="230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/>
              <a:t>resolver</a:t>
            </a:r>
            <a:endParaRPr lang="zh-CN" altLang="en-US" sz="1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数据服务技术方案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703" y="1154429"/>
            <a:ext cx="10954459" cy="5100143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框架和过往业务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开发了优网云计算框架，主要用于通信网络系统中用于数据海量原始数据存储、海量离线分析计算，其具备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级可靠性、数据驱动的弹性扩展能力。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0640" y="4661725"/>
            <a:ext cx="5386211" cy="736834"/>
          </a:xfrm>
          <a:prstGeom prst="rect">
            <a:avLst/>
          </a:prstGeom>
          <a:solidFill>
            <a:srgbClr val="33CCFF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HDFS</a:t>
            </a:r>
            <a:endParaRPr lang="en-US" altLang="zh-CN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kern="0" dirty="0" smtClean="0">
                <a:solidFill>
                  <a:srgbClr val="FFFFFF"/>
                </a:solidFill>
              </a:rPr>
              <a:t>分布式文件系统</a:t>
            </a:r>
            <a:endParaRPr lang="zh-CN" altLang="en-US" kern="0" dirty="0" smtClean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9933" y="5398559"/>
            <a:ext cx="7735744" cy="755352"/>
          </a:xfrm>
          <a:prstGeom prst="rect">
            <a:avLst/>
          </a:prstGeom>
          <a:solidFill>
            <a:srgbClr val="33CCFF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Yarn</a:t>
            </a:r>
            <a:endParaRPr lang="en-US" altLang="zh-CN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集群资源管理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32047" y="3052872"/>
            <a:ext cx="868754" cy="310103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vert="vert"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Zookeeper</a:t>
            </a:r>
            <a:endParaRPr lang="en-US" altLang="zh-CN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分布式协作服务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74413" y="3855528"/>
            <a:ext cx="1934201" cy="79536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Map Reduce</a:t>
            </a:r>
            <a:endParaRPr lang="zh-CN" altLang="en-US" kern="0" dirty="0" smtClean="0">
              <a:solidFill>
                <a:srgbClr val="FFFFFF"/>
              </a:solidFill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2379933" y="4667681"/>
            <a:ext cx="555422" cy="690608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wrap="none" lIns="0" tIns="0" rIns="0" bIns="0" rtlCol="0" anchor="ctr">
            <a:normAutofit/>
          </a:bodyPr>
          <a:lstStyle/>
          <a:p>
            <a:pPr algn="ctr"/>
            <a:endParaRPr lang="zh-CN" altLang="en-US" kern="0" dirty="0">
              <a:solidFill>
                <a:srgbClr val="FFFFFF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2454068" y="4696960"/>
            <a:ext cx="555422" cy="690608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wrap="none" lIns="0" tIns="0" rIns="0" bIns="0" rtlCol="0" anchor="ctr">
            <a:normAutofit/>
          </a:bodyPr>
          <a:lstStyle/>
          <a:p>
            <a:pPr algn="ctr"/>
            <a:endParaRPr lang="zh-CN" altLang="en-US" kern="0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35368" y="3855528"/>
            <a:ext cx="1580310" cy="1543030"/>
          </a:xfrm>
          <a:prstGeom prst="rect">
            <a:avLst/>
          </a:prstGeom>
          <a:solidFill>
            <a:srgbClr val="33CCFF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HBase</a:t>
            </a:r>
            <a:endParaRPr lang="en-US" altLang="zh-CN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分布式列式存储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2552101" y="4721580"/>
            <a:ext cx="555422" cy="690608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wrap="none" lIns="0" tIns="0" rIns="0" bIns="0" rtlCol="0" anchor="ctr">
            <a:normAutofit/>
          </a:bodyPr>
          <a:lstStyle/>
          <a:p>
            <a:pPr algn="ctr"/>
            <a:endParaRPr lang="zh-CN" altLang="en-US" kern="0" dirty="0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43834" y="4791720"/>
            <a:ext cx="512399" cy="550328"/>
          </a:xfrm>
          <a:prstGeom prst="rect">
            <a:avLst/>
          </a:prstGeom>
          <a:noFill/>
          <a:ln w="101600" cap="flat" cmpd="sng" algn="ctr">
            <a:noFill/>
            <a:prstDash val="solid"/>
          </a:ln>
          <a:effectLst>
            <a:innerShdw blurRad="139700" dist="50800" dir="13500000">
              <a:prstClr val="black">
                <a:alpha val="45000"/>
              </a:prstClr>
            </a:innerShdw>
          </a:effectLst>
        </p:spPr>
        <p:txBody>
          <a:bodyPr vert="eaVert" wrap="none" lIns="0" tIns="0" rIns="0" bIns="0" rtlCol="0" anchor="ctr">
            <a:normAutofit/>
          </a:bodyPr>
          <a:lstStyle/>
          <a:p>
            <a:pPr algn="ctr"/>
            <a:r>
              <a:rPr lang="zh-CN" altLang="en-US" sz="1000" b="1" kern="0" dirty="0" smtClean="0"/>
              <a:t>数据库集群</a:t>
            </a:r>
            <a:endParaRPr lang="en-US" altLang="zh-CN" sz="1000" b="1" kern="0" dirty="0" smtClean="0"/>
          </a:p>
        </p:txBody>
      </p:sp>
      <p:sp>
        <p:nvSpPr>
          <p:cNvPr id="18" name="矩形 17"/>
          <p:cNvSpPr/>
          <p:nvPr/>
        </p:nvSpPr>
        <p:spPr>
          <a:xfrm>
            <a:off x="3809925" y="3053058"/>
            <a:ext cx="739161" cy="16055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vert="vert"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U-Mahout</a:t>
            </a:r>
            <a:endParaRPr lang="en-US" altLang="zh-CN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数据挖掘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71420" y="3042082"/>
            <a:ext cx="1937193" cy="79536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U-Solr</a:t>
            </a:r>
            <a:endParaRPr lang="en-US" altLang="zh-CN" kern="0" dirty="0" smtClean="0">
              <a:solidFill>
                <a:srgbClr val="FFFFFF"/>
              </a:solidFill>
            </a:endParaRPr>
          </a:p>
          <a:p>
            <a:pPr algn="ctr"/>
            <a:r>
              <a:rPr lang="en-US" altLang="zh-CN" sz="1400" kern="0" dirty="0" smtClean="0">
                <a:solidFill>
                  <a:srgbClr val="FFFFFF"/>
                </a:solidFill>
              </a:rPr>
              <a:t>(</a:t>
            </a:r>
            <a:r>
              <a:rPr lang="zh-CN" altLang="en-US" sz="1400" kern="0" dirty="0" smtClean="0">
                <a:solidFill>
                  <a:srgbClr val="FFFFFF"/>
                </a:solidFill>
              </a:rPr>
              <a:t>搜索引擎</a:t>
            </a:r>
            <a:r>
              <a:rPr lang="en-US" altLang="zh-CN" sz="1400" kern="0" dirty="0" smtClean="0">
                <a:solidFill>
                  <a:srgbClr val="FFFFFF"/>
                </a:solidFill>
              </a:rPr>
              <a:t>)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96542" y="3052871"/>
            <a:ext cx="649681" cy="160571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vert="vert"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Impala</a:t>
            </a:r>
            <a:endParaRPr lang="en-US" altLang="zh-CN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实时计算框架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3936" y="3056214"/>
            <a:ext cx="604108" cy="15946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vert="vert"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Storm</a:t>
            </a:r>
            <a:endParaRPr lang="en-US" altLang="zh-CN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流式计算框架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2744" y="3052871"/>
            <a:ext cx="721707" cy="15980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vert="vert"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Spark</a:t>
            </a:r>
            <a:endParaRPr lang="en-US" altLang="zh-CN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内存计算框架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32796" y="3054097"/>
            <a:ext cx="1575369" cy="783348"/>
          </a:xfrm>
          <a:prstGeom prst="rect">
            <a:avLst/>
          </a:prstGeom>
          <a:solidFill>
            <a:srgbClr val="33CCFF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Hive</a:t>
            </a:r>
            <a:endParaRPr lang="en-US" altLang="zh-CN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数据仓库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0472" y="4684838"/>
            <a:ext cx="891389" cy="14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vert="vert" wrap="none" lIns="0" tIns="0" rIns="0" bIns="0" rtlCol="0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rgbClr val="FFFFFF"/>
                </a:solidFill>
              </a:rPr>
              <a:t>Redis</a:t>
            </a:r>
            <a:endParaRPr lang="en-US" altLang="zh-CN" sz="1400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内存数据库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90472" y="2187433"/>
            <a:ext cx="888553" cy="1391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vert="vert" wrap="none" lIns="0" tIns="0" rIns="0" bIns="0" rtlCol="0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rgbClr val="FFFFFF"/>
                </a:solidFill>
              </a:rPr>
              <a:t>Memcached</a:t>
            </a:r>
            <a:endParaRPr lang="en-US" altLang="zh-CN" sz="1400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高速缓存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94070" y="3579103"/>
            <a:ext cx="885220" cy="1105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vert="vert" wrap="none" lIns="0" tIns="0" rIns="0" bIns="0" rtlCol="0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rgbClr val="FFFFFF"/>
                </a:solidFill>
              </a:rPr>
              <a:t>RocketMQ</a:t>
            </a:r>
            <a:endParaRPr lang="en-US" altLang="zh-CN" sz="1400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消息中间件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79932" y="2185416"/>
            <a:ext cx="3373643" cy="867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rgbClr val="FFFFFF"/>
                </a:solidFill>
              </a:rPr>
              <a:t>Data Service  Bus</a:t>
            </a:r>
            <a:endParaRPr lang="en-US" altLang="zh-CN" sz="1400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（数据服务）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53576" y="2186202"/>
            <a:ext cx="5247225" cy="867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rgbClr val="FFFFFF"/>
                </a:solidFill>
              </a:rPr>
              <a:t>Filter Service Bus</a:t>
            </a:r>
            <a:endParaRPr lang="en-US" altLang="zh-CN" sz="1400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（实时检索服务）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30640" y="3055284"/>
            <a:ext cx="670992" cy="159901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vert="vert"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Sqoop</a:t>
            </a:r>
            <a:endParaRPr lang="en-US" altLang="zh-CN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 smtClean="0">
                <a:solidFill>
                  <a:srgbClr val="FFFFFF"/>
                </a:solidFill>
              </a:rPr>
              <a:t>数据传输工具</a:t>
            </a:r>
            <a:endParaRPr lang="zh-CN" altLang="en-US" sz="1400" kern="0" dirty="0" smtClean="0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79933" y="3063706"/>
            <a:ext cx="747907" cy="156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vert="eaVert" wrap="none" lIns="0" tIns="0" rIns="0" bIns="0" rtlCol="0" anchor="ctr">
            <a:normAutofit/>
          </a:bodyPr>
          <a:lstStyle/>
          <a:p>
            <a:pPr algn="ctr"/>
            <a:r>
              <a:rPr lang="en-US" altLang="zh-CN" kern="0" dirty="0" smtClean="0">
                <a:solidFill>
                  <a:srgbClr val="FFFFFF"/>
                </a:solidFill>
              </a:rPr>
              <a:t>U-ETL</a:t>
            </a:r>
            <a:endParaRPr lang="en-US" altLang="zh-CN" kern="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kern="0" dirty="0" smtClean="0">
                <a:solidFill>
                  <a:srgbClr val="FFFFFF"/>
                </a:solidFill>
              </a:rPr>
              <a:t>数据清洗</a:t>
            </a:r>
            <a:endParaRPr lang="en-US" altLang="zh-CN" kern="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/>
          <p:nvPr/>
        </p:nvSpPr>
        <p:spPr>
          <a:xfrm flipH="1">
            <a:off x="6164263" y="1836738"/>
            <a:ext cx="2228850" cy="3675062"/>
          </a:xfrm>
          <a:custGeom>
            <a:avLst/>
            <a:gdLst>
              <a:gd name="connsiteX0" fmla="*/ 2231629 w 2231629"/>
              <a:gd name="connsiteY0" fmla="*/ 0 h 4463258"/>
              <a:gd name="connsiteX1" fmla="*/ 2231629 w 2231629"/>
              <a:gd name="connsiteY1" fmla="*/ 4463258 h 4463258"/>
              <a:gd name="connsiteX2" fmla="*/ 0 w 2231629"/>
              <a:gd name="connsiteY2" fmla="*/ 2231629 h 4463258"/>
              <a:gd name="connsiteX3" fmla="*/ 2231629 w 2231629"/>
              <a:gd name="connsiteY3" fmla="*/ 0 h 446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629" h="4463258">
                <a:moveTo>
                  <a:pt x="2231629" y="0"/>
                </a:moveTo>
                <a:lnTo>
                  <a:pt x="2231629" y="4463258"/>
                </a:lnTo>
                <a:lnTo>
                  <a:pt x="0" y="2231629"/>
                </a:lnTo>
                <a:lnTo>
                  <a:pt x="223162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3935413" y="1042988"/>
            <a:ext cx="2228850" cy="3681412"/>
          </a:xfrm>
          <a:custGeom>
            <a:avLst/>
            <a:gdLst>
              <a:gd name="connsiteX0" fmla="*/ 2231629 w 2231629"/>
              <a:gd name="connsiteY0" fmla="*/ 0 h 4463258"/>
              <a:gd name="connsiteX1" fmla="*/ 2231629 w 2231629"/>
              <a:gd name="connsiteY1" fmla="*/ 4463258 h 4463258"/>
              <a:gd name="connsiteX2" fmla="*/ 0 w 2231629"/>
              <a:gd name="connsiteY2" fmla="*/ 2231629 h 4463258"/>
              <a:gd name="connsiteX3" fmla="*/ 2231629 w 2231629"/>
              <a:gd name="connsiteY3" fmla="*/ 0 h 446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629" h="4463258">
                <a:moveTo>
                  <a:pt x="2231629" y="0"/>
                </a:moveTo>
                <a:lnTo>
                  <a:pt x="2231629" y="4463258"/>
                </a:lnTo>
                <a:lnTo>
                  <a:pt x="0" y="2231629"/>
                </a:lnTo>
                <a:lnTo>
                  <a:pt x="223162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3935414" y="1049338"/>
            <a:ext cx="2232025" cy="4462462"/>
          </a:xfrm>
          <a:custGeom>
            <a:avLst/>
            <a:gdLst>
              <a:gd name="connsiteX0" fmla="*/ 2231629 w 2231629"/>
              <a:gd name="connsiteY0" fmla="*/ 0 h 4463258"/>
              <a:gd name="connsiteX1" fmla="*/ 2231629 w 2231629"/>
              <a:gd name="connsiteY1" fmla="*/ 4463258 h 4463258"/>
              <a:gd name="connsiteX2" fmla="*/ 0 w 2231629"/>
              <a:gd name="connsiteY2" fmla="*/ 2231629 h 4463258"/>
              <a:gd name="connsiteX3" fmla="*/ 2231629 w 2231629"/>
              <a:gd name="connsiteY3" fmla="*/ 0 h 446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629" h="4463258">
                <a:moveTo>
                  <a:pt x="2231629" y="0"/>
                </a:moveTo>
                <a:lnTo>
                  <a:pt x="2231629" y="4463258"/>
                </a:lnTo>
                <a:lnTo>
                  <a:pt x="0" y="2231629"/>
                </a:lnTo>
                <a:lnTo>
                  <a:pt x="223162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flipH="1">
            <a:off x="6164264" y="1049338"/>
            <a:ext cx="2232025" cy="4462462"/>
          </a:xfrm>
          <a:custGeom>
            <a:avLst/>
            <a:gdLst>
              <a:gd name="connsiteX0" fmla="*/ 2231629 w 2231629"/>
              <a:gd name="connsiteY0" fmla="*/ 0 h 4463258"/>
              <a:gd name="connsiteX1" fmla="*/ 2231629 w 2231629"/>
              <a:gd name="connsiteY1" fmla="*/ 4463258 h 4463258"/>
              <a:gd name="connsiteX2" fmla="*/ 0 w 2231629"/>
              <a:gd name="connsiteY2" fmla="*/ 2231629 h 4463258"/>
              <a:gd name="connsiteX3" fmla="*/ 2231629 w 2231629"/>
              <a:gd name="connsiteY3" fmla="*/ 0 h 446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629" h="4463258">
                <a:moveTo>
                  <a:pt x="2231629" y="0"/>
                </a:moveTo>
                <a:lnTo>
                  <a:pt x="2231629" y="4463258"/>
                </a:lnTo>
                <a:lnTo>
                  <a:pt x="0" y="2231629"/>
                </a:lnTo>
                <a:lnTo>
                  <a:pt x="22316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4" name="矩形 37"/>
          <p:cNvSpPr>
            <a:spLocks noChangeArrowheads="1"/>
          </p:cNvSpPr>
          <p:nvPr/>
        </p:nvSpPr>
        <p:spPr bwMode="auto">
          <a:xfrm>
            <a:off x="5357814" y="2249489"/>
            <a:ext cx="15700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谢谢</a:t>
            </a:r>
            <a:endParaRPr lang="en-US" altLang="zh-CN" sz="5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  <a:p>
            <a:pPr algn="ctr" eaLnBrk="1" hangingPunct="1"/>
            <a:r>
              <a:rPr lang="zh-CN" altLang="en-US" sz="540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大家</a:t>
            </a:r>
            <a:endParaRPr lang="en-US" altLang="zh-CN" sz="5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58411" y="4089772"/>
            <a:ext cx="1816110" cy="435290"/>
          </a:xfrm>
          <a:prstGeom prst="rect">
            <a:avLst/>
          </a:prstGeom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prstClr val="white">
                    <a:alpha val="74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@UWAY</a:t>
            </a:r>
            <a:endParaRPr lang="en-US" altLang="zh-CN" sz="1600" dirty="0">
              <a:solidFill>
                <a:prstClr val="white">
                  <a:alpha val="74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563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E74E3E"/>
      </a:accent1>
      <a:accent2>
        <a:srgbClr val="E0642C"/>
      </a:accent2>
      <a:accent3>
        <a:srgbClr val="E042A3"/>
      </a:accent3>
      <a:accent4>
        <a:srgbClr val="7866C0"/>
      </a:accent4>
      <a:accent5>
        <a:srgbClr val="00C0F0"/>
      </a:accent5>
      <a:accent6>
        <a:srgbClr val="00B050"/>
      </a:accent6>
      <a:hlink>
        <a:srgbClr val="00B0F0"/>
      </a:hlink>
      <a:folHlink>
        <a:srgbClr val="7F7F7F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01600" cap="flat" cmpd="sng" algn="ctr">
          <a:solidFill>
            <a:sysClr val="window" lastClr="FFFFFF">
              <a:lumMod val="95000"/>
            </a:sysClr>
          </a:solidFill>
          <a:prstDash val="solid"/>
        </a:ln>
        <a:effectLst>
          <a:innerShdw blurRad="139700" dist="50800" dir="13500000">
            <a:prstClr val="black">
              <a:alpha val="45000"/>
            </a:prstClr>
          </a:innerShdw>
        </a:effectLst>
      </a:spPr>
      <a:bodyPr wrap="none" lIns="0" tIns="0" rIns="0" bIns="0" anchor="ctr">
        <a:normAutofit/>
      </a:bodyPr>
      <a:lstStyle>
        <a:defPPr algn="ctr">
          <a:defRPr kern="0" dirty="0" smtClean="0">
            <a:solidFill>
              <a:srgbClr val="FFFFFF"/>
            </a:solidFill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1742</Words>
  <Application>WPS 演示</Application>
  <PresentationFormat>宽屏</PresentationFormat>
  <Paragraphs>530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幼圆</vt:lpstr>
      <vt:lpstr>Malgun Gothic Semilight</vt:lpstr>
      <vt:lpstr>Calibri</vt:lpstr>
      <vt:lpstr>华文中宋</vt:lpstr>
      <vt:lpstr>华文细黑</vt:lpstr>
      <vt:lpstr>Times New Roman</vt:lpstr>
      <vt:lpstr>华文中宋</vt:lpstr>
      <vt:lpstr>A000120140530A99PPBG</vt:lpstr>
      <vt:lpstr>优网云方案</vt:lpstr>
      <vt:lpstr>业务方案</vt:lpstr>
      <vt:lpstr>技术方案</vt:lpstr>
      <vt:lpstr>统一支撑拼台业务方案</vt:lpstr>
      <vt:lpstr>统一支撑平台技术方案</vt:lpstr>
      <vt:lpstr>数据服务技术方案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Chentl</dc:creator>
  <cp:lastModifiedBy>uway</cp:lastModifiedBy>
  <cp:revision>509</cp:revision>
  <dcterms:created xsi:type="dcterms:W3CDTF">2015-10-29T08:14:00Z</dcterms:created>
  <dcterms:modified xsi:type="dcterms:W3CDTF">2016-11-25T10:41:19Z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