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995AE-2CE6-47FA-B52F-5878C67B4387}" v="33" dt="2023-01-16T08:51:25.206"/>
    <p1510:client id="{3AD430C5-D86D-414D-8E78-90325D6A260A}" v="100" dt="2022-12-29T16:55:10.563"/>
    <p1510:client id="{3DF39539-45AA-4900-B24C-0D4B03A8B774}" v="6" dt="2022-12-29T16:35:56.330"/>
    <p1510:client id="{B394764F-253F-4CBD-A1F8-EDE88BC8D2FB}" v="181" dt="2023-01-16T12:41:26.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1/16/2023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12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1/16/2023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6584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1/16/2023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94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1/16/2023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0157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1/16/2023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35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1/16/2023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0620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1/16/2023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5103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1/16/2023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048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1/16/2023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28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1/16/2023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3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1/16/2023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61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1/16/2023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902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p:cNvSpPr>
            <a:spLocks noGrp="1"/>
          </p:cNvSpPr>
          <p:nvPr>
            <p:ph type="ctrTitle"/>
          </p:nvPr>
        </p:nvSpPr>
        <p:spPr>
          <a:xfrm>
            <a:off x="765613" y="926047"/>
            <a:ext cx="5458051" cy="3331445"/>
          </a:xfrm>
        </p:spPr>
        <p:txBody>
          <a:bodyPr anchor="t">
            <a:normAutofit/>
          </a:bodyPr>
          <a:lstStyle/>
          <a:p>
            <a:r>
              <a:rPr lang="ru-RU" sz="3600" dirty="0">
                <a:ea typeface="+mj-lt"/>
                <a:cs typeface="+mj-lt"/>
              </a:rPr>
              <a:t>Игра «</a:t>
            </a:r>
            <a:r>
              <a:rPr lang="en-US" sz="3600" dirty="0" err="1">
                <a:ea typeface="+mj-lt"/>
                <a:cs typeface="+mj-lt"/>
              </a:rPr>
              <a:t>HelloKitty</a:t>
            </a:r>
            <a:r>
              <a:rPr lang="en-US" sz="3600" dirty="0">
                <a:ea typeface="+mj-lt"/>
                <a:cs typeface="+mj-lt"/>
              </a:rPr>
              <a:t> Garden</a:t>
            </a:r>
            <a:r>
              <a:rPr lang="ru-RU" sz="3600" dirty="0">
                <a:ea typeface="+mj-lt"/>
                <a:cs typeface="+mj-lt"/>
              </a:rPr>
              <a:t>»</a:t>
            </a:r>
          </a:p>
          <a:p>
            <a:endParaRPr lang="ru-RU" dirty="0">
              <a:ea typeface="+mj-lt"/>
              <a:cs typeface="+mj-lt"/>
            </a:endParaRPr>
          </a:p>
        </p:txBody>
      </p:sp>
      <p:sp>
        <p:nvSpPr>
          <p:cNvPr id="3" name="Подзаголовок 2"/>
          <p:cNvSpPr>
            <a:spLocks noGrp="1"/>
          </p:cNvSpPr>
          <p:nvPr>
            <p:ph type="subTitle" idx="1"/>
          </p:nvPr>
        </p:nvSpPr>
        <p:spPr>
          <a:xfrm>
            <a:off x="765499" y="4905318"/>
            <a:ext cx="5609447" cy="1148505"/>
          </a:xfrm>
        </p:spPr>
        <p:txBody>
          <a:bodyPr anchor="b">
            <a:normAutofit/>
          </a:bodyPr>
          <a:lstStyle/>
          <a:p>
            <a:r>
              <a:rPr lang="ru-RU" dirty="0">
                <a:ea typeface="+mn-lt"/>
                <a:cs typeface="+mn-lt"/>
              </a:rPr>
              <a:t>Авторы проекта: Лобанова Светлана, </a:t>
            </a:r>
            <a:r>
              <a:rPr lang="ru-RU" dirty="0" err="1">
                <a:ea typeface="+mn-lt"/>
                <a:cs typeface="+mn-lt"/>
              </a:rPr>
              <a:t>Теньковская</a:t>
            </a:r>
            <a:r>
              <a:rPr lang="ru-RU" dirty="0">
                <a:ea typeface="+mn-lt"/>
                <a:cs typeface="+mn-lt"/>
              </a:rPr>
              <a:t> Мария</a:t>
            </a:r>
            <a:endParaRPr lang="ru-RU" dirty="0"/>
          </a:p>
        </p:txBody>
      </p:sp>
      <p:pic>
        <p:nvPicPr>
          <p:cNvPr id="4" name="Picture 3" descr="Узор Paint Art">
            <a:extLst>
              <a:ext uri="{FF2B5EF4-FFF2-40B4-BE49-F238E27FC236}">
                <a16:creationId xmlns:a16="http://schemas.microsoft.com/office/drawing/2014/main" id="{10C09993-A1D3-496A-2B0B-9609B6E2F8EF}"/>
              </a:ext>
            </a:extLst>
          </p:cNvPr>
          <p:cNvPicPr>
            <a:picLocks noChangeAspect="1"/>
          </p:cNvPicPr>
          <p:nvPr/>
        </p:nvPicPr>
        <p:blipFill rotWithShape="1">
          <a:blip r:embed="rId2"/>
          <a:srcRect l="19332" r="5" b="5"/>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515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int">
            <a:extLst>
              <a:ext uri="{FF2B5EF4-FFF2-40B4-BE49-F238E27FC236}">
                <a16:creationId xmlns:a16="http://schemas.microsoft.com/office/drawing/2014/main" id="{454D4344-7A53-4BC2-BE3F-111FE485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311" y="0"/>
            <a:ext cx="1047689"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1" name="Rectangle 2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7"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1D8549D3-BD04-EFE0-9FFA-44BD84FAEAF3}"/>
              </a:ext>
            </a:extLst>
          </p:cNvPr>
          <p:cNvSpPr>
            <a:spLocks noGrp="1"/>
          </p:cNvSpPr>
          <p:nvPr>
            <p:ph type="title"/>
          </p:nvPr>
        </p:nvSpPr>
        <p:spPr>
          <a:xfrm>
            <a:off x="6575305" y="235881"/>
            <a:ext cx="4210071" cy="2884247"/>
          </a:xfrm>
        </p:spPr>
        <p:txBody>
          <a:bodyPr vert="horz" lIns="91440" tIns="45720" rIns="91440" bIns="45720" rtlCol="0" anchor="ctr">
            <a:normAutofit/>
          </a:bodyPr>
          <a:lstStyle/>
          <a:p>
            <a:r>
              <a:rPr lang="en-US" sz="4800"/>
              <a:t>Окно “Game over”</a:t>
            </a:r>
          </a:p>
        </p:txBody>
      </p:sp>
      <p:pic>
        <p:nvPicPr>
          <p:cNvPr id="4" name="Рисунок 4">
            <a:extLst>
              <a:ext uri="{FF2B5EF4-FFF2-40B4-BE49-F238E27FC236}">
                <a16:creationId xmlns:a16="http://schemas.microsoft.com/office/drawing/2014/main" id="{D45B1E83-4B52-E1A6-8162-E62477A72E70}"/>
              </a:ext>
            </a:extLst>
          </p:cNvPr>
          <p:cNvPicPr>
            <a:picLocks noGrp="1" noChangeAspect="1"/>
          </p:cNvPicPr>
          <p:nvPr>
            <p:ph idx="1"/>
          </p:nvPr>
        </p:nvPicPr>
        <p:blipFill>
          <a:blip r:embed="rId2"/>
          <a:stretch>
            <a:fillRect/>
          </a:stretch>
        </p:blipFill>
        <p:spPr>
          <a:xfrm>
            <a:off x="332481" y="1193368"/>
            <a:ext cx="5408256" cy="4471263"/>
          </a:xfrm>
          <a:prstGeom prst="rect">
            <a:avLst/>
          </a:prstGeom>
        </p:spPr>
      </p:pic>
      <p:cxnSp>
        <p:nvCxnSpPr>
          <p:cNvPr id="25" name="Straight Connector 24">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129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5EA4E-3774-D977-5FDB-BB0A9DE635B1}"/>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B0775770-EA44-8BD4-64BA-E34E469E3B2F}"/>
              </a:ext>
            </a:extLst>
          </p:cNvPr>
          <p:cNvSpPr>
            <a:spLocks noGrp="1"/>
          </p:cNvSpPr>
          <p:nvPr>
            <p:ph idx="1"/>
          </p:nvPr>
        </p:nvSpPr>
        <p:spPr/>
        <p:txBody>
          <a:bodyPr vert="horz" lIns="91440" tIns="45720" rIns="91440" bIns="45720" rtlCol="0" anchor="t">
            <a:normAutofit/>
          </a:bodyPr>
          <a:lstStyle/>
          <a:p>
            <a:r>
              <a:rPr lang="ru-RU" dirty="0"/>
              <a:t>Наше приложение не является абсолютно доработанным и его можно развивать дальше. Несмотря на это нас устроил результат проделанной работы и мы смогли реализовать, все то что хотели.</a:t>
            </a:r>
          </a:p>
        </p:txBody>
      </p:sp>
      <p:pic>
        <p:nvPicPr>
          <p:cNvPr id="5" name="Рисунок 5" descr="Изображение выглядит как текст, стол&#10;&#10;Автоматически созданное описание">
            <a:extLst>
              <a:ext uri="{FF2B5EF4-FFF2-40B4-BE49-F238E27FC236}">
                <a16:creationId xmlns:a16="http://schemas.microsoft.com/office/drawing/2014/main" id="{0A9C2767-D4F7-FC5C-1CB5-F317CCFD34D4}"/>
              </a:ext>
            </a:extLst>
          </p:cNvPr>
          <p:cNvPicPr>
            <a:picLocks noChangeAspect="1"/>
          </p:cNvPicPr>
          <p:nvPr/>
        </p:nvPicPr>
        <p:blipFill>
          <a:blip r:embed="rId2"/>
          <a:stretch>
            <a:fillRect/>
          </a:stretch>
        </p:blipFill>
        <p:spPr>
          <a:xfrm>
            <a:off x="10628923" y="5421924"/>
            <a:ext cx="1035538" cy="1035538"/>
          </a:xfrm>
          <a:prstGeom prst="rect">
            <a:avLst/>
          </a:prstGeom>
        </p:spPr>
      </p:pic>
    </p:spTree>
    <p:extLst>
      <p:ext uri="{BB962C8B-B14F-4D97-AF65-F5344CB8AC3E}">
        <p14:creationId xmlns:p14="http://schemas.microsoft.com/office/powerpoint/2010/main" val="185121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89D612-8C7F-B5F5-2F0E-9BF3EAE429BB}"/>
              </a:ext>
            </a:extLst>
          </p:cNvPr>
          <p:cNvSpPr>
            <a:spLocks noGrp="1"/>
          </p:cNvSpPr>
          <p:nvPr>
            <p:ph type="title"/>
          </p:nvPr>
        </p:nvSpPr>
        <p:spPr/>
        <p:txBody>
          <a:bodyPr/>
          <a:lstStyle/>
          <a:p>
            <a:r>
              <a:rPr lang="ru-RU" dirty="0"/>
              <a:t>Цель</a:t>
            </a:r>
          </a:p>
        </p:txBody>
      </p:sp>
      <p:sp>
        <p:nvSpPr>
          <p:cNvPr id="3" name="Объект 2">
            <a:extLst>
              <a:ext uri="{FF2B5EF4-FFF2-40B4-BE49-F238E27FC236}">
                <a16:creationId xmlns:a16="http://schemas.microsoft.com/office/drawing/2014/main" id="{0C264DAE-3794-621D-BDE7-8522025E604E}"/>
              </a:ext>
            </a:extLst>
          </p:cNvPr>
          <p:cNvSpPr>
            <a:spLocks noGrp="1"/>
          </p:cNvSpPr>
          <p:nvPr>
            <p:ph idx="1"/>
          </p:nvPr>
        </p:nvSpPr>
        <p:spPr/>
        <p:txBody>
          <a:bodyPr vert="horz" lIns="91440" tIns="45720" rIns="91440" bIns="45720" rtlCol="0" anchor="t">
            <a:normAutofit/>
          </a:bodyPr>
          <a:lstStyle/>
          <a:p>
            <a:r>
              <a:rPr lang="ru-RU" dirty="0">
                <a:ea typeface="+mn-lt"/>
                <a:cs typeface="+mn-lt"/>
              </a:rPr>
              <a:t>Создание игры с помощью библиотеки </a:t>
            </a:r>
            <a:r>
              <a:rPr lang="ru-RU" dirty="0" err="1">
                <a:ea typeface="+mn-lt"/>
                <a:cs typeface="+mn-lt"/>
              </a:rPr>
              <a:t>pygame</a:t>
            </a:r>
            <a:r>
              <a:rPr lang="ru-RU" dirty="0">
                <a:ea typeface="+mn-lt"/>
                <a:cs typeface="+mn-lt"/>
              </a:rPr>
              <a:t>.</a:t>
            </a:r>
            <a:endParaRPr lang="ru-RU" dirty="0"/>
          </a:p>
        </p:txBody>
      </p:sp>
      <p:pic>
        <p:nvPicPr>
          <p:cNvPr id="5" name="Рисунок 5" descr="Изображение выглядит как текст, стол&#10;&#10;Автоматически созданное описание">
            <a:extLst>
              <a:ext uri="{FF2B5EF4-FFF2-40B4-BE49-F238E27FC236}">
                <a16:creationId xmlns:a16="http://schemas.microsoft.com/office/drawing/2014/main" id="{CBAF9548-3877-D1FD-927A-41D457B91ED1}"/>
              </a:ext>
            </a:extLst>
          </p:cNvPr>
          <p:cNvPicPr>
            <a:picLocks noChangeAspect="1"/>
          </p:cNvPicPr>
          <p:nvPr/>
        </p:nvPicPr>
        <p:blipFill>
          <a:blip r:embed="rId2"/>
          <a:stretch>
            <a:fillRect/>
          </a:stretch>
        </p:blipFill>
        <p:spPr>
          <a:xfrm>
            <a:off x="10628923" y="5421924"/>
            <a:ext cx="1035538" cy="1035538"/>
          </a:xfrm>
          <a:prstGeom prst="rect">
            <a:avLst/>
          </a:prstGeom>
        </p:spPr>
      </p:pic>
    </p:spTree>
    <p:extLst>
      <p:ext uri="{BB962C8B-B14F-4D97-AF65-F5344CB8AC3E}">
        <p14:creationId xmlns:p14="http://schemas.microsoft.com/office/powerpoint/2010/main" val="30163616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1FA1B-A97D-0B80-32DB-A91F35537DFB}"/>
              </a:ext>
            </a:extLst>
          </p:cNvPr>
          <p:cNvSpPr>
            <a:spLocks noGrp="1"/>
          </p:cNvSpPr>
          <p:nvPr>
            <p:ph type="title"/>
          </p:nvPr>
        </p:nvSpPr>
        <p:spPr/>
        <p:txBody>
          <a:bodyPr/>
          <a:lstStyle/>
          <a:p>
            <a:r>
              <a:rPr lang="ru-RU" dirty="0"/>
              <a:t>Актуальность</a:t>
            </a:r>
          </a:p>
        </p:txBody>
      </p:sp>
      <p:sp>
        <p:nvSpPr>
          <p:cNvPr id="3" name="Объект 2">
            <a:extLst>
              <a:ext uri="{FF2B5EF4-FFF2-40B4-BE49-F238E27FC236}">
                <a16:creationId xmlns:a16="http://schemas.microsoft.com/office/drawing/2014/main" id="{4A90F0C2-DFC4-FA8E-591D-3C35512FB4CC}"/>
              </a:ext>
            </a:extLst>
          </p:cNvPr>
          <p:cNvSpPr>
            <a:spLocks noGrp="1"/>
          </p:cNvSpPr>
          <p:nvPr>
            <p:ph idx="1"/>
          </p:nvPr>
        </p:nvSpPr>
        <p:spPr/>
        <p:txBody>
          <a:bodyPr vert="horz" lIns="91440" tIns="45720" rIns="91440" bIns="45720" rtlCol="0" anchor="t">
            <a:normAutofit/>
          </a:bodyPr>
          <a:lstStyle/>
          <a:p>
            <a:r>
              <a:rPr lang="ru-RU" dirty="0">
                <a:ea typeface="+mn-lt"/>
                <a:cs typeface="+mn-lt"/>
              </a:rPr>
              <a:t>Наш проект - это игра – </a:t>
            </a:r>
            <a:r>
              <a:rPr lang="ru-RU" dirty="0" err="1">
                <a:ea typeface="+mn-lt"/>
                <a:cs typeface="+mn-lt"/>
              </a:rPr>
              <a:t>кликер</a:t>
            </a:r>
            <a:r>
              <a:rPr lang="ru-RU" dirty="0">
                <a:ea typeface="+mn-lt"/>
                <a:cs typeface="+mn-lt"/>
              </a:rPr>
              <a:t>, под названием - «</a:t>
            </a:r>
            <a:r>
              <a:rPr lang="en-US" dirty="0" err="1">
                <a:ea typeface="+mn-lt"/>
                <a:cs typeface="+mn-lt"/>
              </a:rPr>
              <a:t>HelloKitty</a:t>
            </a:r>
            <a:r>
              <a:rPr lang="en-US" dirty="0">
                <a:ea typeface="+mn-lt"/>
                <a:cs typeface="+mn-lt"/>
              </a:rPr>
              <a:t> Garden</a:t>
            </a:r>
            <a:r>
              <a:rPr lang="ru-RU" dirty="0">
                <a:ea typeface="+mn-lt"/>
                <a:cs typeface="+mn-lt"/>
              </a:rPr>
              <a:t>». Мы вдохновились вселенной Hello </a:t>
            </a:r>
            <a:r>
              <a:rPr lang="ru-RU" dirty="0" err="1">
                <a:ea typeface="+mn-lt"/>
                <a:cs typeface="+mn-lt"/>
              </a:rPr>
              <a:t>Kitty</a:t>
            </a:r>
            <a:r>
              <a:rPr lang="ru-RU" dirty="0">
                <a:ea typeface="+mn-lt"/>
                <a:cs typeface="+mn-lt"/>
              </a:rPr>
              <a:t>, поэтому в нашей игре будут присутствовать уже известные герои. Игра очень простая, но увлекательная. Она выполнена в пиксельном стиле, подобный формат прост и лаконичен и должен понравиться игрокам.</a:t>
            </a:r>
            <a:endParaRPr lang="ru-RU" dirty="0"/>
          </a:p>
        </p:txBody>
      </p:sp>
      <p:pic>
        <p:nvPicPr>
          <p:cNvPr id="4" name="Рисунок 4">
            <a:extLst>
              <a:ext uri="{FF2B5EF4-FFF2-40B4-BE49-F238E27FC236}">
                <a16:creationId xmlns:a16="http://schemas.microsoft.com/office/drawing/2014/main" id="{B7F36CD3-E10C-2754-83EA-A2E04B9D1E50}"/>
              </a:ext>
            </a:extLst>
          </p:cNvPr>
          <p:cNvPicPr>
            <a:picLocks noChangeAspect="1"/>
          </p:cNvPicPr>
          <p:nvPr/>
        </p:nvPicPr>
        <p:blipFill>
          <a:blip r:embed="rId2"/>
          <a:stretch>
            <a:fillRect/>
          </a:stretch>
        </p:blipFill>
        <p:spPr>
          <a:xfrm>
            <a:off x="10490933" y="4221529"/>
            <a:ext cx="1428750" cy="2381250"/>
          </a:xfrm>
          <a:prstGeom prst="rect">
            <a:avLst/>
          </a:prstGeom>
        </p:spPr>
      </p:pic>
    </p:spTree>
    <p:extLst>
      <p:ext uri="{BB962C8B-B14F-4D97-AF65-F5344CB8AC3E}">
        <p14:creationId xmlns:p14="http://schemas.microsoft.com/office/powerpoint/2010/main" val="12467458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71BF78-EE8B-3F1B-08D1-FBD0FEE70509}"/>
              </a:ext>
            </a:extLst>
          </p:cNvPr>
          <p:cNvSpPr>
            <a:spLocks noGrp="1"/>
          </p:cNvSpPr>
          <p:nvPr>
            <p:ph type="title"/>
          </p:nvPr>
        </p:nvSpPr>
        <p:spPr/>
        <p:txBody>
          <a:bodyPr/>
          <a:lstStyle/>
          <a:p>
            <a:r>
              <a:rPr lang="ru-RU" dirty="0"/>
              <a:t>Реализация и технологии</a:t>
            </a:r>
          </a:p>
        </p:txBody>
      </p:sp>
      <p:sp>
        <p:nvSpPr>
          <p:cNvPr id="3" name="Объект 2">
            <a:extLst>
              <a:ext uri="{FF2B5EF4-FFF2-40B4-BE49-F238E27FC236}">
                <a16:creationId xmlns:a16="http://schemas.microsoft.com/office/drawing/2014/main" id="{EF31EF86-0350-265D-4AD3-7A3E340453A7}"/>
              </a:ext>
            </a:extLst>
          </p:cNvPr>
          <p:cNvSpPr>
            <a:spLocks noGrp="1"/>
          </p:cNvSpPr>
          <p:nvPr>
            <p:ph idx="1"/>
          </p:nvPr>
        </p:nvSpPr>
        <p:spPr/>
        <p:txBody>
          <a:bodyPr vert="horz" lIns="91440" tIns="45720" rIns="91440" bIns="45720" rtlCol="0" anchor="t">
            <a:normAutofit/>
          </a:bodyPr>
          <a:lstStyle/>
          <a:p>
            <a:endParaRPr lang="ru-RU" dirty="0"/>
          </a:p>
          <a:p>
            <a:r>
              <a:rPr lang="ru-RU" dirty="0">
                <a:ea typeface="+mn-lt"/>
                <a:cs typeface="+mn-lt"/>
              </a:rPr>
              <a:t>Для реализации нашего проекта, мы использовали такие классы как: Player и </a:t>
            </a:r>
            <a:r>
              <a:rPr lang="ru-RU" dirty="0" err="1">
                <a:ea typeface="+mn-lt"/>
                <a:cs typeface="+mn-lt"/>
              </a:rPr>
              <a:t>Coin</a:t>
            </a:r>
            <a:r>
              <a:rPr lang="ru-RU" dirty="0">
                <a:ea typeface="+mn-lt"/>
                <a:cs typeface="+mn-lt"/>
              </a:rPr>
              <a:t>. Они отвечают за цветы, появляющиеся на поле, и курсор. Также было использовано множество функций.</a:t>
            </a:r>
            <a:endParaRPr lang="ru-RU"/>
          </a:p>
          <a:p>
            <a:endParaRPr lang="ru-RU" dirty="0"/>
          </a:p>
          <a:p>
            <a:r>
              <a:rPr lang="ru-RU" dirty="0">
                <a:ea typeface="+mn-lt"/>
                <a:cs typeface="+mn-lt"/>
              </a:rPr>
              <a:t>Чтобы осуществить наш проект, мы использовали такие библиотеки как: </a:t>
            </a:r>
            <a:r>
              <a:rPr lang="ru-RU" dirty="0" err="1">
                <a:ea typeface="+mn-lt"/>
                <a:cs typeface="+mn-lt"/>
              </a:rPr>
              <a:t>pygame</a:t>
            </a:r>
            <a:r>
              <a:rPr lang="ru-RU" dirty="0">
                <a:ea typeface="+mn-lt"/>
                <a:cs typeface="+mn-lt"/>
              </a:rPr>
              <a:t>, sqlite3, </a:t>
            </a:r>
            <a:r>
              <a:rPr lang="en-US" dirty="0">
                <a:ea typeface="+mn-lt"/>
                <a:cs typeface="+mn-lt"/>
              </a:rPr>
              <a:t>random</a:t>
            </a:r>
            <a:r>
              <a:rPr lang="ru-RU" dirty="0">
                <a:ea typeface="+mn-lt"/>
                <a:cs typeface="+mn-lt"/>
              </a:rPr>
              <a:t>, </a:t>
            </a:r>
            <a:r>
              <a:rPr lang="en-US" dirty="0">
                <a:ea typeface="+mn-lt"/>
                <a:cs typeface="+mn-lt"/>
              </a:rPr>
              <a:t>typing</a:t>
            </a:r>
            <a:r>
              <a:rPr lang="ru-RU" dirty="0">
                <a:ea typeface="+mn-lt"/>
                <a:cs typeface="+mn-lt"/>
              </a:rPr>
              <a:t>, </a:t>
            </a:r>
            <a:r>
              <a:rPr lang="en-US" dirty="0">
                <a:ea typeface="+mn-lt"/>
                <a:cs typeface="+mn-lt"/>
              </a:rPr>
              <a:t>sys</a:t>
            </a:r>
            <a:r>
              <a:rPr lang="ru-RU" dirty="0">
                <a:ea typeface="+mn-lt"/>
                <a:cs typeface="+mn-lt"/>
              </a:rPr>
              <a:t>, </a:t>
            </a:r>
            <a:r>
              <a:rPr lang="en-US" dirty="0">
                <a:ea typeface="+mn-lt"/>
                <a:cs typeface="+mn-lt"/>
              </a:rPr>
              <a:t>cv</a:t>
            </a:r>
            <a:r>
              <a:rPr lang="ru-RU" dirty="0">
                <a:ea typeface="+mn-lt"/>
                <a:cs typeface="+mn-lt"/>
              </a:rPr>
              <a:t>2, </a:t>
            </a:r>
            <a:r>
              <a:rPr lang="en-US" dirty="0" err="1">
                <a:ea typeface="+mn-lt"/>
                <a:cs typeface="+mn-lt"/>
              </a:rPr>
              <a:t>ctypes</a:t>
            </a:r>
            <a:r>
              <a:rPr lang="ru-RU" dirty="0">
                <a:ea typeface="+mn-lt"/>
                <a:cs typeface="+mn-lt"/>
              </a:rPr>
              <a:t>.</a:t>
            </a:r>
            <a:endParaRPr lang="ru-RU"/>
          </a:p>
          <a:p>
            <a:endParaRPr lang="ru-RU" dirty="0"/>
          </a:p>
        </p:txBody>
      </p:sp>
      <p:pic>
        <p:nvPicPr>
          <p:cNvPr id="4" name="Рисунок 4">
            <a:extLst>
              <a:ext uri="{FF2B5EF4-FFF2-40B4-BE49-F238E27FC236}">
                <a16:creationId xmlns:a16="http://schemas.microsoft.com/office/drawing/2014/main" id="{02E29606-280B-EFE8-B946-D14F88ED6949}"/>
              </a:ext>
            </a:extLst>
          </p:cNvPr>
          <p:cNvPicPr>
            <a:picLocks noChangeAspect="1"/>
          </p:cNvPicPr>
          <p:nvPr/>
        </p:nvPicPr>
        <p:blipFill>
          <a:blip r:embed="rId2"/>
          <a:stretch>
            <a:fillRect/>
          </a:stretch>
        </p:blipFill>
        <p:spPr>
          <a:xfrm>
            <a:off x="10860942" y="5673481"/>
            <a:ext cx="571500" cy="571500"/>
          </a:xfrm>
          <a:prstGeom prst="rect">
            <a:avLst/>
          </a:prstGeom>
        </p:spPr>
      </p:pic>
    </p:spTree>
    <p:extLst>
      <p:ext uri="{BB962C8B-B14F-4D97-AF65-F5344CB8AC3E}">
        <p14:creationId xmlns:p14="http://schemas.microsoft.com/office/powerpoint/2010/main" val="7041483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F2F48-7650-FB86-7606-5349F96B64F7}"/>
              </a:ext>
            </a:extLst>
          </p:cNvPr>
          <p:cNvSpPr>
            <a:spLocks noGrp="1"/>
          </p:cNvSpPr>
          <p:nvPr>
            <p:ph type="title"/>
          </p:nvPr>
        </p:nvSpPr>
        <p:spPr/>
        <p:txBody>
          <a:bodyPr/>
          <a:lstStyle/>
          <a:p>
            <a:r>
              <a:rPr lang="ru-RU" dirty="0"/>
              <a:t>Как работает</a:t>
            </a:r>
          </a:p>
        </p:txBody>
      </p:sp>
      <p:sp>
        <p:nvSpPr>
          <p:cNvPr id="3" name="Объект 2">
            <a:extLst>
              <a:ext uri="{FF2B5EF4-FFF2-40B4-BE49-F238E27FC236}">
                <a16:creationId xmlns:a16="http://schemas.microsoft.com/office/drawing/2014/main" id="{CE945514-98F9-E617-859D-58CA60B9D72D}"/>
              </a:ext>
            </a:extLst>
          </p:cNvPr>
          <p:cNvSpPr>
            <a:spLocks noGrp="1"/>
          </p:cNvSpPr>
          <p:nvPr>
            <p:ph idx="1"/>
          </p:nvPr>
        </p:nvSpPr>
        <p:spPr/>
        <p:txBody>
          <a:bodyPr vert="horz" lIns="91440" tIns="45720" rIns="91440" bIns="45720" rtlCol="0" anchor="t">
            <a:normAutofit/>
          </a:bodyPr>
          <a:lstStyle/>
          <a:p>
            <a:r>
              <a:rPr lang="ru-RU" dirty="0">
                <a:ea typeface="+mn-lt"/>
                <a:cs typeface="+mn-lt"/>
              </a:rPr>
              <a:t>Что представляет наша игра? Основной геймплей нашей игры – клики, за которые игроку начисляется игровая валюта </a:t>
            </a:r>
            <a:r>
              <a:rPr lang="en-US" dirty="0">
                <a:ea typeface="+mn-lt"/>
                <a:cs typeface="+mn-lt"/>
              </a:rPr>
              <a:t>Flower Coins</a:t>
            </a:r>
            <a:r>
              <a:rPr lang="ru-RU" dirty="0">
                <a:ea typeface="+mn-lt"/>
                <a:cs typeface="+mn-lt"/>
              </a:rPr>
              <a:t>. Благодаря ней можно покупать цветы, тем самым прокачивая свой Сад.  Помимо заработка монет, игроку необходимо собирать цветы, случайно появляющиеся на поле. Каждый цветок даёт 10 монет. Если на поле находится более 10 цветов – игра заканчивается. Также в игре присутствуют уровни, количество которых не ограничено. С каждым уровнем у тебя меняется персонаж, которых всего 5: Hello </a:t>
            </a:r>
            <a:r>
              <a:rPr lang="ru-RU" dirty="0" err="1">
                <a:ea typeface="+mn-lt"/>
                <a:cs typeface="+mn-lt"/>
              </a:rPr>
              <a:t>Kitty</a:t>
            </a:r>
            <a:r>
              <a:rPr lang="ru-RU" dirty="0">
                <a:ea typeface="+mn-lt"/>
                <a:cs typeface="+mn-lt"/>
              </a:rPr>
              <a:t>, My </a:t>
            </a:r>
            <a:r>
              <a:rPr lang="ru-RU" dirty="0" err="1">
                <a:ea typeface="+mn-lt"/>
                <a:cs typeface="+mn-lt"/>
              </a:rPr>
              <a:t>Melody</a:t>
            </a:r>
            <a:r>
              <a:rPr lang="ru-RU" dirty="0">
                <a:ea typeface="+mn-lt"/>
                <a:cs typeface="+mn-lt"/>
              </a:rPr>
              <a:t>, </a:t>
            </a:r>
            <a:r>
              <a:rPr lang="ru-RU" dirty="0" err="1">
                <a:ea typeface="+mn-lt"/>
                <a:cs typeface="+mn-lt"/>
              </a:rPr>
              <a:t>Kuromi</a:t>
            </a:r>
            <a:r>
              <a:rPr lang="ru-RU" dirty="0">
                <a:ea typeface="+mn-lt"/>
                <a:cs typeface="+mn-lt"/>
              </a:rPr>
              <a:t>, </a:t>
            </a:r>
            <a:r>
              <a:rPr lang="en-US" dirty="0" err="1">
                <a:ea typeface="+mn-lt"/>
                <a:cs typeface="+mn-lt"/>
              </a:rPr>
              <a:t>Keroppi</a:t>
            </a:r>
            <a:r>
              <a:rPr lang="ru-RU" dirty="0">
                <a:ea typeface="+mn-lt"/>
                <a:cs typeface="+mn-lt"/>
              </a:rPr>
              <a:t>, </a:t>
            </a:r>
            <a:r>
              <a:rPr lang="en-US" dirty="0" err="1">
                <a:ea typeface="+mn-lt"/>
                <a:cs typeface="+mn-lt"/>
              </a:rPr>
              <a:t>Cinnamoroll</a:t>
            </a:r>
            <a:r>
              <a:rPr lang="ru-RU" dirty="0">
                <a:ea typeface="+mn-lt"/>
                <a:cs typeface="+mn-lt"/>
              </a:rPr>
              <a:t>.</a:t>
            </a:r>
          </a:p>
          <a:p>
            <a:endParaRPr lang="ru-RU" dirty="0"/>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F6873EC8-A96E-DBC0-D172-7F6C8612CB30}"/>
              </a:ext>
            </a:extLst>
          </p:cNvPr>
          <p:cNvPicPr>
            <a:picLocks noChangeAspect="1"/>
          </p:cNvPicPr>
          <p:nvPr/>
        </p:nvPicPr>
        <p:blipFill>
          <a:blip r:embed="rId2"/>
          <a:stretch>
            <a:fillRect/>
          </a:stretch>
        </p:blipFill>
        <p:spPr>
          <a:xfrm>
            <a:off x="10959123" y="5703277"/>
            <a:ext cx="609600" cy="609600"/>
          </a:xfrm>
          <a:prstGeom prst="rect">
            <a:avLst/>
          </a:prstGeom>
        </p:spPr>
      </p:pic>
    </p:spTree>
    <p:extLst>
      <p:ext uri="{BB962C8B-B14F-4D97-AF65-F5344CB8AC3E}">
        <p14:creationId xmlns:p14="http://schemas.microsoft.com/office/powerpoint/2010/main" val="7233863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Slide Background">
            <a:extLst>
              <a:ext uri="{FF2B5EF4-FFF2-40B4-BE49-F238E27FC236}">
                <a16:creationId xmlns:a16="http://schemas.microsoft.com/office/drawing/2014/main" id="{0CE75985-B453-4799-9C62-F9BCA1AAA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7249" y="0"/>
            <a:ext cx="6086466" cy="6858000"/>
          </a:xfrm>
          <a:prstGeom prst="rect">
            <a:avLst/>
          </a:prstGeom>
          <a:ln>
            <a:noFill/>
          </a:ln>
          <a:effectLst>
            <a:outerShdw blurRad="508000" dist="190500" dir="312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6163EC3-0FCE-F26A-F103-CCC94383FCAE}"/>
              </a:ext>
            </a:extLst>
          </p:cNvPr>
          <p:cNvSpPr>
            <a:spLocks noGrp="1"/>
          </p:cNvSpPr>
          <p:nvPr>
            <p:ph type="title"/>
          </p:nvPr>
        </p:nvSpPr>
        <p:spPr>
          <a:xfrm>
            <a:off x="1097280" y="888652"/>
            <a:ext cx="5424634" cy="5351423"/>
          </a:xfrm>
        </p:spPr>
        <p:txBody>
          <a:bodyPr vert="horz" lIns="91440" tIns="45720" rIns="91440" bIns="45720" rtlCol="0" anchor="ctr">
            <a:normAutofit/>
          </a:bodyPr>
          <a:lstStyle/>
          <a:p>
            <a:r>
              <a:rPr lang="en-US" sz="4800"/>
              <a:t>Интерфейс</a:t>
            </a:r>
          </a:p>
        </p:txBody>
      </p:sp>
      <p:cxnSp>
        <p:nvCxnSpPr>
          <p:cNvPr id="19" name="Straight Connector 18">
            <a:extLst>
              <a:ext uri="{FF2B5EF4-FFF2-40B4-BE49-F238E27FC236}">
                <a16:creationId xmlns:a16="http://schemas.microsoft.com/office/drawing/2014/main" id="{758C09C9-1B33-444F-B38B-9D669B9A1A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3624"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3782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Заголовок 1">
            <a:extLst>
              <a:ext uri="{FF2B5EF4-FFF2-40B4-BE49-F238E27FC236}">
                <a16:creationId xmlns:a16="http://schemas.microsoft.com/office/drawing/2014/main" id="{19D0114D-222D-911A-B9BD-BADAF47E71B9}"/>
              </a:ext>
            </a:extLst>
          </p:cNvPr>
          <p:cNvSpPr>
            <a:spLocks noGrp="1"/>
          </p:cNvSpPr>
          <p:nvPr>
            <p:ph type="title"/>
          </p:nvPr>
        </p:nvSpPr>
        <p:spPr>
          <a:xfrm>
            <a:off x="761802" y="956281"/>
            <a:ext cx="4230482" cy="2010284"/>
          </a:xfrm>
        </p:spPr>
        <p:txBody>
          <a:bodyPr anchor="b">
            <a:normAutofit/>
          </a:bodyPr>
          <a:lstStyle/>
          <a:p>
            <a:r>
              <a:rPr lang="ru-RU" dirty="0"/>
              <a:t>Окно загрузки</a:t>
            </a:r>
          </a:p>
        </p:txBody>
      </p:sp>
      <p:sp>
        <p:nvSpPr>
          <p:cNvPr id="19" name="Content Placeholder 18">
            <a:extLst>
              <a:ext uri="{FF2B5EF4-FFF2-40B4-BE49-F238E27FC236}">
                <a16:creationId xmlns:a16="http://schemas.microsoft.com/office/drawing/2014/main" id="{47C50F9B-255C-8E9F-5055-BA58E5648734}"/>
              </a:ext>
            </a:extLst>
          </p:cNvPr>
          <p:cNvSpPr>
            <a:spLocks noGrp="1"/>
          </p:cNvSpPr>
          <p:nvPr>
            <p:ph idx="1"/>
          </p:nvPr>
        </p:nvSpPr>
        <p:spPr>
          <a:xfrm>
            <a:off x="761803" y="3566161"/>
            <a:ext cx="4230482" cy="2551176"/>
          </a:xfrm>
        </p:spPr>
        <p:txBody>
          <a:bodyPr anchor="ctr">
            <a:normAutofit/>
          </a:bodyPr>
          <a:lstStyle/>
          <a:p>
            <a:endParaRPr lang="en-US"/>
          </a:p>
        </p:txBody>
      </p:sp>
      <p:sp useBgFill="1">
        <p:nvSpPr>
          <p:cNvPr id="24" name="Rectangle 2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Рисунок 3" descr="Изображение выглядит как карта&#10;&#10;Автоматически созданное описание">
            <a:extLst>
              <a:ext uri="{FF2B5EF4-FFF2-40B4-BE49-F238E27FC236}">
                <a16:creationId xmlns:a16="http://schemas.microsoft.com/office/drawing/2014/main" id="{4EE238EB-4D3C-C92C-1A01-68632F1725EF}"/>
              </a:ext>
            </a:extLst>
          </p:cNvPr>
          <p:cNvPicPr>
            <a:picLocks noChangeAspect="1"/>
          </p:cNvPicPr>
          <p:nvPr/>
        </p:nvPicPr>
        <p:blipFill>
          <a:blip r:embed="rId2"/>
          <a:stretch>
            <a:fillRect/>
          </a:stretch>
        </p:blipFill>
        <p:spPr>
          <a:xfrm>
            <a:off x="6606338" y="1728896"/>
            <a:ext cx="4511442" cy="3639341"/>
          </a:xfrm>
          <a:prstGeom prst="rect">
            <a:avLst/>
          </a:prstGeom>
        </p:spPr>
      </p:pic>
      <p:cxnSp>
        <p:nvCxnSpPr>
          <p:cNvPr id="26" name="Straight Connector 2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9278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5" name="Rectangle 14">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9B37640-B25E-1DFA-7294-89C52E7C3317}"/>
              </a:ext>
            </a:extLst>
          </p:cNvPr>
          <p:cNvSpPr>
            <a:spLocks noGrp="1"/>
          </p:cNvSpPr>
          <p:nvPr>
            <p:ph type="title"/>
          </p:nvPr>
        </p:nvSpPr>
        <p:spPr>
          <a:xfrm>
            <a:off x="6788582" y="858983"/>
            <a:ext cx="3968783" cy="2021378"/>
          </a:xfrm>
        </p:spPr>
        <p:txBody>
          <a:bodyPr>
            <a:normAutofit/>
          </a:bodyPr>
          <a:lstStyle/>
          <a:p>
            <a:r>
              <a:rPr lang="ru-RU" sz="4800">
                <a:ea typeface="+mj-lt"/>
                <a:cs typeface="+mj-lt"/>
              </a:rPr>
              <a:t>Окно с правилами</a:t>
            </a:r>
            <a:endParaRPr lang="ru-RU" sz="4800"/>
          </a:p>
          <a:p>
            <a:endParaRPr lang="ru-RU" sz="4800"/>
          </a:p>
        </p:txBody>
      </p:sp>
      <p:pic>
        <p:nvPicPr>
          <p:cNvPr id="4" name="Рисунок 4">
            <a:extLst>
              <a:ext uri="{FF2B5EF4-FFF2-40B4-BE49-F238E27FC236}">
                <a16:creationId xmlns:a16="http://schemas.microsoft.com/office/drawing/2014/main" id="{47CD1B9E-A97D-F999-8E7B-63DFFA089683}"/>
              </a:ext>
            </a:extLst>
          </p:cNvPr>
          <p:cNvPicPr>
            <a:picLocks noChangeAspect="1"/>
          </p:cNvPicPr>
          <p:nvPr/>
        </p:nvPicPr>
        <p:blipFill>
          <a:blip r:embed="rId2"/>
          <a:stretch>
            <a:fillRect/>
          </a:stretch>
        </p:blipFill>
        <p:spPr>
          <a:xfrm>
            <a:off x="761367" y="1432194"/>
            <a:ext cx="4950255" cy="3993610"/>
          </a:xfrm>
          <a:prstGeom prst="rect">
            <a:avLst/>
          </a:prstGeom>
        </p:spPr>
      </p:pic>
      <p:sp>
        <p:nvSpPr>
          <p:cNvPr id="8" name="Content Placeholder 7">
            <a:extLst>
              <a:ext uri="{FF2B5EF4-FFF2-40B4-BE49-F238E27FC236}">
                <a16:creationId xmlns:a16="http://schemas.microsoft.com/office/drawing/2014/main" id="{D53B2DC0-E193-6476-A62E-2DF6BB9D025F}"/>
              </a:ext>
            </a:extLst>
          </p:cNvPr>
          <p:cNvSpPr>
            <a:spLocks noGrp="1"/>
          </p:cNvSpPr>
          <p:nvPr>
            <p:ph idx="1"/>
          </p:nvPr>
        </p:nvSpPr>
        <p:spPr>
          <a:xfrm>
            <a:off x="6788582" y="3282696"/>
            <a:ext cx="3968783" cy="2957383"/>
          </a:xfrm>
        </p:spPr>
        <p:txBody>
          <a:bodyPr anchor="ctr">
            <a:normAutofit/>
          </a:bodyPr>
          <a:lstStyle/>
          <a:p>
            <a:endParaRPr lang="en-US"/>
          </a:p>
        </p:txBody>
      </p:sp>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3948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Заголовок 1">
            <a:extLst>
              <a:ext uri="{FF2B5EF4-FFF2-40B4-BE49-F238E27FC236}">
                <a16:creationId xmlns:a16="http://schemas.microsoft.com/office/drawing/2014/main" id="{D548B4BE-B3EB-ED0F-DE51-1BC4967A20D5}"/>
              </a:ext>
            </a:extLst>
          </p:cNvPr>
          <p:cNvSpPr>
            <a:spLocks noGrp="1"/>
          </p:cNvSpPr>
          <p:nvPr>
            <p:ph type="title"/>
          </p:nvPr>
        </p:nvSpPr>
        <p:spPr>
          <a:xfrm>
            <a:off x="761802" y="956281"/>
            <a:ext cx="4230482" cy="2010284"/>
          </a:xfrm>
        </p:spPr>
        <p:txBody>
          <a:bodyPr anchor="b">
            <a:normAutofit/>
          </a:bodyPr>
          <a:lstStyle/>
          <a:p>
            <a:r>
              <a:rPr lang="ru-RU" dirty="0">
                <a:ea typeface="+mj-lt"/>
                <a:cs typeface="+mj-lt"/>
              </a:rPr>
              <a:t>Основное окно</a:t>
            </a:r>
            <a:endParaRPr lang="ru-RU">
              <a:ea typeface="+mj-lt"/>
              <a:cs typeface="+mj-lt"/>
            </a:endParaRPr>
          </a:p>
          <a:p>
            <a:endParaRPr lang="ru-RU" dirty="0"/>
          </a:p>
        </p:txBody>
      </p:sp>
      <p:sp>
        <p:nvSpPr>
          <p:cNvPr id="8" name="Content Placeholder 7">
            <a:extLst>
              <a:ext uri="{FF2B5EF4-FFF2-40B4-BE49-F238E27FC236}">
                <a16:creationId xmlns:a16="http://schemas.microsoft.com/office/drawing/2014/main" id="{7BAD91A4-BE40-ADDA-D67B-23D53C702320}"/>
              </a:ext>
            </a:extLst>
          </p:cNvPr>
          <p:cNvSpPr>
            <a:spLocks noGrp="1"/>
          </p:cNvSpPr>
          <p:nvPr>
            <p:ph idx="1"/>
          </p:nvPr>
        </p:nvSpPr>
        <p:spPr>
          <a:xfrm>
            <a:off x="761803" y="3566161"/>
            <a:ext cx="4230482" cy="2551176"/>
          </a:xfrm>
        </p:spPr>
        <p:txBody>
          <a:bodyPr anchor="ctr">
            <a:normAutofit/>
          </a:bodyPr>
          <a:lstStyle/>
          <a:p>
            <a:endParaRPr lang="en-US"/>
          </a:p>
        </p:txBody>
      </p:sp>
      <p:sp useBgFill="1">
        <p:nvSpPr>
          <p:cNvPr id="13" name="Rectangle 1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4" descr="Изображение выглядит как карта&#10;&#10;Автоматически созданное описание">
            <a:extLst>
              <a:ext uri="{FF2B5EF4-FFF2-40B4-BE49-F238E27FC236}">
                <a16:creationId xmlns:a16="http://schemas.microsoft.com/office/drawing/2014/main" id="{E9932710-BFB7-1A50-C2DF-A544B72973FE}"/>
              </a:ext>
            </a:extLst>
          </p:cNvPr>
          <p:cNvPicPr>
            <a:picLocks noChangeAspect="1"/>
          </p:cNvPicPr>
          <p:nvPr/>
        </p:nvPicPr>
        <p:blipFill>
          <a:blip r:embed="rId2"/>
          <a:stretch>
            <a:fillRect/>
          </a:stretch>
        </p:blipFill>
        <p:spPr>
          <a:xfrm>
            <a:off x="6606338" y="1726109"/>
            <a:ext cx="4511442" cy="3644915"/>
          </a:xfrm>
          <a:prstGeom prst="rect">
            <a:avLst/>
          </a:prstGeom>
        </p:spPr>
      </p:pic>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754278"/>
      </p:ext>
    </p:extLst>
  </p:cSld>
  <p:clrMapOvr>
    <a:masterClrMapping/>
  </p:clrMapOvr>
  <p:transition spd="slow">
    <p:push dir="u"/>
  </p:transition>
</p:sld>
</file>

<file path=ppt/theme/theme1.xml><?xml version="1.0" encoding="utf-8"?>
<a:theme xmlns:a="http://schemas.openxmlformats.org/drawingml/2006/main" name="Bevel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BevelVTI</vt:lpstr>
      <vt:lpstr>Игра «HelloKitty Garden» </vt:lpstr>
      <vt:lpstr>Цель</vt:lpstr>
      <vt:lpstr>Актуальность</vt:lpstr>
      <vt:lpstr>Реализация и технологии</vt:lpstr>
      <vt:lpstr>Как работает</vt:lpstr>
      <vt:lpstr>Интерфейс</vt:lpstr>
      <vt:lpstr>Окно загрузки</vt:lpstr>
      <vt:lpstr>Окно с правилами </vt:lpstr>
      <vt:lpstr>Основное окно </vt:lpstr>
      <vt:lpstr>Окно “Game over”</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110</cp:revision>
  <dcterms:created xsi:type="dcterms:W3CDTF">2022-12-29T16:35:28Z</dcterms:created>
  <dcterms:modified xsi:type="dcterms:W3CDTF">2023-01-16T12:52:45Z</dcterms:modified>
</cp:coreProperties>
</file>