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75" r:id="rId9"/>
    <p:sldId id="270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90" r:id="rId18"/>
    <p:sldId id="291" r:id="rId19"/>
    <p:sldId id="292" r:id="rId20"/>
    <p:sldId id="293" r:id="rId21"/>
    <p:sldId id="294" r:id="rId22"/>
    <p:sldId id="295" r:id="rId23"/>
    <p:sldId id="288" r:id="rId24"/>
    <p:sldId id="289" r:id="rId25"/>
    <p:sldId id="271" r:id="rId26"/>
    <p:sldId id="269" r:id="rId27"/>
    <p:sldId id="261" r:id="rId28"/>
    <p:sldId id="264" r:id="rId29"/>
    <p:sldId id="265" r:id="rId30"/>
    <p:sldId id="267" r:id="rId31"/>
    <p:sldId id="26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B7E2E-BCAD-4324-AF4C-E004D5C7A10E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3BCE7-9A78-43A5-A701-5816AABBC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CC7BE-D5DC-4BDA-9F27-2F71E9F607E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9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设的树的深度为两层，所以只用了</a:t>
            </a:r>
            <a:r>
              <a:rPr lang="en-US" altLang="zh-CN" dirty="0"/>
              <a:t>alpha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F33CA-D052-4657-9EED-D45727759F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8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8F20E-CA9B-4BD4-9746-AA03BD4D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6B8399-EFA7-43EC-87E9-AB64D7CFC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4B179-C7EC-430E-9CDB-F5F69691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A822A-5068-46D7-A5B7-95EC8D7C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911B0-2837-432F-8120-E9E77233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CF79-A985-4539-89C0-A8D3E894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FC198F-D8A1-4AA8-B783-484D963B6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84D2B-9C38-474E-B6FD-9C61A947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39E2F-D7A3-4D01-BF34-2EFBD6BD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73047-37EB-41BF-A51E-CF8B5B9A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C1D0A0-FFC3-4CD3-A8B4-0FDB60285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301161-8E05-4AC9-ACDA-D8194836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18B3B-9750-4458-A0C4-5E54981D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D154-F94D-46C0-9122-F056D2C6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ED6A9-6408-45D3-B0C3-10CA4958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3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0F9AF-0F27-4C2C-BA8F-0F8EA122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85179-B69B-42DE-8B9E-F6BC1BAF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F45F5-3191-4026-BD30-2570626F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0676E-FC52-44BD-B26C-D83E18C2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2B7C8-39B1-4ACB-AE27-8382ABA6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2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F5C06-8318-473A-B1AC-026C1E28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72D22-DAD7-402D-B43C-178DA167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BB230-381A-4A0E-BD1A-D2C7EFC4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4A097-8498-4153-A00D-FDC396E8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7FB13-F510-4CC1-A7BB-F8F3C84D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9D72-4D01-476D-B706-EB0E1F4B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F3C86-6423-4BD8-9014-14F845F81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8D431-C378-498C-A6C9-5D581ECEE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0964F-73FB-41EA-A8F6-1C00D0F3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04341-8B09-4BFB-8378-64EA6EC8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8AEBEC-F329-4D06-802B-5008A82D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9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309A-68CE-460F-90D0-3E940574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A04B0-8314-4895-BB7E-FAA0E5A7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08895-4C22-4FCB-A3A1-6B413A26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F73754-EC5F-4BF2-8555-95B9470B3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8DCE1-72E6-4D34-BCC4-B6A677EE7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0C7CCF-F127-4E85-B22C-1C5DC533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25BDE-467E-48A5-87E9-AF677BDD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0D123-BB6F-4E49-A03A-4771201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0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3220C-BA7A-43E6-806C-FBD40CF2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3D0F41-2AFB-48A0-AFCF-840F6664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D73310-63DC-4201-B2A1-6944C20B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102B58-6E3D-4DEC-8B5A-BD34A3B7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8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0910E2-6A6E-43B1-828B-A9FAD5D5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415209-CDDA-4F3B-812C-F646E282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2CCD3-22EF-4AE5-AC6A-9AC017C9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3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0203B-5344-4574-A392-253B543E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DCF6-2EE8-40BA-94D4-E519528C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36D63-90F5-4172-9695-04A95421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D4173-13D8-4D4E-8E98-85FEE9C4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29016-92A6-46F1-808F-037B61D2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71438-4E4F-4AF6-909A-0C4B2646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2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862FB-56E8-4727-9A1D-081B0AD1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CD34CC-F45E-41E1-9B57-D179B4056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53BED-C2A8-48F0-99B9-CE3C45652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CEF8A-A067-4148-A762-AC03F190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47F3F-38FC-4E56-AB44-2A1000B5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0F131-5F6A-46B5-8AB5-0FA0EE76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5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DCD6F5-0532-482C-AF6D-A3808DF9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C35B1-B9E8-4EE7-94DC-B35EE6DE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34B06-72C7-4B44-80D4-DE6D6D9CF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4F905-025A-4227-BF6B-80A708676AF4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376A8-BF30-4A2D-AD6B-2A572561E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443D0-4B9B-40EF-9BFB-8EF47835D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2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1546622" y="-324030"/>
            <a:ext cx="1190433" cy="1247230"/>
          </a:xfrm>
          <a:custGeom>
            <a:avLst/>
            <a:gdLst/>
            <a:ahLst/>
            <a:cxnLst/>
            <a:rect l="l" t="t" r="r" b="b"/>
            <a:pathLst>
              <a:path w="1128707" h="1182559">
                <a:moveTo>
                  <a:pt x="903" y="591280"/>
                </a:moveTo>
                <a:cubicBezTo>
                  <a:pt x="0" y="389378"/>
                  <a:pt x="107195" y="202425"/>
                  <a:pt x="281898" y="101213"/>
                </a:cubicBezTo>
                <a:cubicBezTo>
                  <a:pt x="456602" y="0"/>
                  <a:pt x="672106" y="0"/>
                  <a:pt x="846809" y="101213"/>
                </a:cubicBezTo>
                <a:cubicBezTo>
                  <a:pt x="1021512" y="202425"/>
                  <a:pt x="1128707" y="389378"/>
                  <a:pt x="1127804" y="591280"/>
                </a:cubicBezTo>
                <a:cubicBezTo>
                  <a:pt x="1128707" y="793182"/>
                  <a:pt x="1021512" y="980134"/>
                  <a:pt x="846809" y="1081346"/>
                </a:cubicBezTo>
                <a:cubicBezTo>
                  <a:pt x="672106" y="1182559"/>
                  <a:pt x="456602" y="1182559"/>
                  <a:pt x="281898" y="1081346"/>
                </a:cubicBezTo>
                <a:cubicBezTo>
                  <a:pt x="107195" y="980134"/>
                  <a:pt x="0" y="793182"/>
                  <a:pt x="903" y="591280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" name="Freeform 3"/>
          <p:cNvSpPr/>
          <p:nvPr/>
        </p:nvSpPr>
        <p:spPr>
          <a:xfrm>
            <a:off x="11386642" y="1065462"/>
            <a:ext cx="247444" cy="259251"/>
          </a:xfrm>
          <a:custGeom>
            <a:avLst/>
            <a:gdLst/>
            <a:ahLst/>
            <a:cxnLst/>
            <a:rect l="l" t="t" r="r" b="b"/>
            <a:pathLst>
              <a:path w="234614" h="245808">
                <a:moveTo>
                  <a:pt x="188" y="122903"/>
                </a:moveTo>
                <a:cubicBezTo>
                  <a:pt x="0" y="80936"/>
                  <a:pt x="22282" y="42076"/>
                  <a:pt x="58596" y="21038"/>
                </a:cubicBezTo>
                <a:cubicBezTo>
                  <a:pt x="94910" y="0"/>
                  <a:pt x="139705" y="0"/>
                  <a:pt x="176019" y="21038"/>
                </a:cubicBezTo>
                <a:cubicBezTo>
                  <a:pt x="212333" y="42076"/>
                  <a:pt x="234614" y="80936"/>
                  <a:pt x="234427" y="122903"/>
                </a:cubicBezTo>
                <a:cubicBezTo>
                  <a:pt x="234614" y="164871"/>
                  <a:pt x="212333" y="203731"/>
                  <a:pt x="176019" y="224769"/>
                </a:cubicBezTo>
                <a:cubicBezTo>
                  <a:pt x="139705" y="245807"/>
                  <a:pt x="94910" y="245807"/>
                  <a:pt x="58596" y="224769"/>
                </a:cubicBezTo>
                <a:cubicBezTo>
                  <a:pt x="22282" y="203731"/>
                  <a:pt x="0" y="164871"/>
                  <a:pt x="188" y="122903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" name="TextBox 4"/>
          <p:cNvSpPr txBox="1"/>
          <p:nvPr/>
        </p:nvSpPr>
        <p:spPr>
          <a:xfrm>
            <a:off x="2158008" y="2402636"/>
            <a:ext cx="7872301" cy="84722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5063" b="1" dirty="0">
                <a:ln w="2">
                  <a:solidFill>
                    <a:srgbClr val="A3ADD2"/>
                  </a:solidFill>
                </a:ln>
                <a:gradFill>
                  <a:gsLst>
                    <a:gs pos="0">
                      <a:srgbClr val="C3E3F5"/>
                    </a:gs>
                    <a:gs pos="100000">
                      <a:srgbClr val="A3ADD2"/>
                    </a:gs>
                  </a:gsLst>
                  <a:lin ang="0" scaled="1"/>
                </a:gradFill>
                <a:latin typeface="Microsoft YaHei"/>
                <a:ea typeface="Microsoft YaHei"/>
              </a:rPr>
              <a:t>五子棋小游戏</a:t>
            </a:r>
            <a:endParaRPr lang="en-US" sz="1160" dirty="0"/>
          </a:p>
        </p:txBody>
      </p:sp>
      <p:sp>
        <p:nvSpPr>
          <p:cNvPr id="6" name="Freeform 5"/>
          <p:cNvSpPr/>
          <p:nvPr/>
        </p:nvSpPr>
        <p:spPr>
          <a:xfrm>
            <a:off x="3613439" y="3667805"/>
            <a:ext cx="4961438" cy="282513"/>
          </a:xfrm>
          <a:custGeom>
            <a:avLst/>
            <a:gdLst/>
            <a:ahLst/>
            <a:cxnLst/>
            <a:rect l="l" t="t" r="r" b="b"/>
            <a:pathLst>
              <a:path w="3022600" h="317500">
                <a:moveTo>
                  <a:pt x="0" y="0"/>
                </a:moveTo>
                <a:lnTo>
                  <a:pt x="3022600" y="0"/>
                </a:lnTo>
                <a:lnTo>
                  <a:pt x="3022600" y="317500"/>
                </a:lnTo>
                <a:lnTo>
                  <a:pt x="0" y="317500"/>
                </a:ln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7" name="TextBox 6"/>
          <p:cNvSpPr txBox="1"/>
          <p:nvPr/>
        </p:nvSpPr>
        <p:spPr>
          <a:xfrm>
            <a:off x="2832589" y="3651061"/>
            <a:ext cx="6523137" cy="28251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1688" dirty="0">
                <a:solidFill>
                  <a:srgbClr val="A3ADD2"/>
                </a:solidFill>
                <a:latin typeface="Microsoft YaHei"/>
                <a:ea typeface="Microsoft YaHei"/>
              </a:rPr>
              <a:t>陈映李 惠晨昱 梁子聪 李泽烨 张诗璠 蔡煜 屈子炎</a:t>
            </a:r>
            <a:endParaRPr lang="en-US" sz="1688" dirty="0">
              <a:solidFill>
                <a:srgbClr val="A3ADD2"/>
              </a:solidFill>
              <a:latin typeface="Microsoft YaHei"/>
              <a:ea typeface="Microsoft YaHei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0824012" y="300136"/>
            <a:ext cx="321983" cy="337346"/>
          </a:xfrm>
          <a:custGeom>
            <a:avLst/>
            <a:gdLst/>
            <a:ahLst/>
            <a:cxnLst/>
            <a:rect l="l" t="t" r="r" b="b"/>
            <a:pathLst>
              <a:path w="305288" h="319854">
                <a:moveTo>
                  <a:pt x="244" y="159927"/>
                </a:moveTo>
                <a:cubicBezTo>
                  <a:pt x="0" y="105317"/>
                  <a:pt x="28994" y="54751"/>
                  <a:pt x="76247" y="27376"/>
                </a:cubicBezTo>
                <a:cubicBezTo>
                  <a:pt x="123500" y="0"/>
                  <a:pt x="181788" y="0"/>
                  <a:pt x="229041" y="27376"/>
                </a:cubicBezTo>
                <a:cubicBezTo>
                  <a:pt x="276294" y="54751"/>
                  <a:pt x="305288" y="105317"/>
                  <a:pt x="305044" y="159927"/>
                </a:cubicBezTo>
                <a:cubicBezTo>
                  <a:pt x="305288" y="214537"/>
                  <a:pt x="276294" y="265103"/>
                  <a:pt x="229041" y="292478"/>
                </a:cubicBezTo>
                <a:cubicBezTo>
                  <a:pt x="181788" y="319854"/>
                  <a:pt x="123500" y="319854"/>
                  <a:pt x="76247" y="292478"/>
                </a:cubicBezTo>
                <a:cubicBezTo>
                  <a:pt x="28994" y="265103"/>
                  <a:pt x="0" y="214537"/>
                  <a:pt x="244" y="159927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" name="Freeform 8"/>
          <p:cNvSpPr/>
          <p:nvPr/>
        </p:nvSpPr>
        <p:spPr>
          <a:xfrm>
            <a:off x="10690156" y="1133330"/>
            <a:ext cx="211093" cy="221164"/>
          </a:xfrm>
          <a:custGeom>
            <a:avLst/>
            <a:gdLst/>
            <a:ahLst/>
            <a:cxnLst/>
            <a:rect l="l" t="t" r="r" b="b"/>
            <a:pathLst>
              <a:path w="200147" h="209696">
                <a:moveTo>
                  <a:pt x="160" y="104848"/>
                </a:moveTo>
                <a:cubicBezTo>
                  <a:pt x="0" y="69046"/>
                  <a:pt x="19008" y="35895"/>
                  <a:pt x="49987" y="17948"/>
                </a:cubicBezTo>
                <a:cubicBezTo>
                  <a:pt x="80966" y="0"/>
                  <a:pt x="119181" y="0"/>
                  <a:pt x="150160" y="17948"/>
                </a:cubicBezTo>
                <a:cubicBezTo>
                  <a:pt x="181139" y="35895"/>
                  <a:pt x="200147" y="69046"/>
                  <a:pt x="199987" y="104848"/>
                </a:cubicBezTo>
                <a:cubicBezTo>
                  <a:pt x="200147" y="140651"/>
                  <a:pt x="181139" y="173802"/>
                  <a:pt x="150160" y="191749"/>
                </a:cubicBezTo>
                <a:cubicBezTo>
                  <a:pt x="119181" y="209697"/>
                  <a:pt x="80966" y="209697"/>
                  <a:pt x="49987" y="191749"/>
                </a:cubicBezTo>
                <a:cubicBezTo>
                  <a:pt x="19008" y="173802"/>
                  <a:pt x="0" y="140651"/>
                  <a:pt x="160" y="104848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" name="Freeform 9"/>
          <p:cNvSpPr/>
          <p:nvPr/>
        </p:nvSpPr>
        <p:spPr>
          <a:xfrm>
            <a:off x="11453669" y="678696"/>
            <a:ext cx="179510" cy="188074"/>
          </a:xfrm>
          <a:custGeom>
            <a:avLst/>
            <a:gdLst/>
            <a:ahLst/>
            <a:cxnLst/>
            <a:rect l="l" t="t" r="r" b="b"/>
            <a:pathLst>
              <a:path w="170202" h="178322">
                <a:moveTo>
                  <a:pt x="136" y="89161"/>
                </a:moveTo>
                <a:cubicBezTo>
                  <a:pt x="0" y="58715"/>
                  <a:pt x="16164" y="30524"/>
                  <a:pt x="42508" y="15262"/>
                </a:cubicBezTo>
                <a:cubicBezTo>
                  <a:pt x="68852" y="0"/>
                  <a:pt x="101349" y="0"/>
                  <a:pt x="127693" y="15262"/>
                </a:cubicBezTo>
                <a:cubicBezTo>
                  <a:pt x="154037" y="30524"/>
                  <a:pt x="170202" y="58715"/>
                  <a:pt x="170066" y="89161"/>
                </a:cubicBezTo>
                <a:cubicBezTo>
                  <a:pt x="170202" y="119606"/>
                  <a:pt x="154037" y="147798"/>
                  <a:pt x="127693" y="163060"/>
                </a:cubicBezTo>
                <a:cubicBezTo>
                  <a:pt x="101349" y="178322"/>
                  <a:pt x="68852" y="178322"/>
                  <a:pt x="42508" y="163060"/>
                </a:cubicBezTo>
                <a:cubicBezTo>
                  <a:pt x="16164" y="147798"/>
                  <a:pt x="0" y="119606"/>
                  <a:pt x="136" y="89161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1" name="Freeform 10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0">
                <a:srgbClr val="FFFFFF">
                  <a:alpha val="100000"/>
                </a:srgbClr>
              </a:gs>
              <a:gs pos="100000">
                <a:srgbClr val="A3ADD2">
                  <a:alpha val="100000"/>
                </a:srgbClr>
              </a:gs>
            </a:gsLst>
            <a:lin ang="1080000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" name="Freeform 11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192165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2" y="594325"/>
            <a:ext cx="5072033" cy="42351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双人对战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网络通信</a:t>
            </a:r>
            <a:endParaRPr lang="en-US" sz="1160" dirty="0"/>
          </a:p>
        </p:txBody>
      </p:sp>
      <p:graphicFrame>
        <p:nvGraphicFramePr>
          <p:cNvPr id="55" name="Table 7"/>
          <p:cNvGraphicFramePr>
            <a:graphicFrameLocks noGrp="1"/>
          </p:cNvGraphicFramePr>
          <p:nvPr/>
        </p:nvGraphicFramePr>
        <p:xfrm>
          <a:off x="3323332" y="3656707"/>
          <a:ext cx="6027540" cy="1553764"/>
        </p:xfrm>
        <a:graphic>
          <a:graphicData uri="http://schemas.openxmlformats.org/drawingml/2006/table">
            <a:tbl>
              <a:tblPr/>
              <a:tblGrid>
                <a:gridCol w="120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时间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企业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中介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其他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总计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一期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14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6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38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二期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7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3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22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三期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20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8"/>
          <p:cNvSpPr txBox="1"/>
          <p:nvPr/>
        </p:nvSpPr>
        <p:spPr>
          <a:xfrm>
            <a:off x="4733374" y="3091791"/>
            <a:ext cx="2743668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98">
                <a:solidFill>
                  <a:srgbClr val="A3ADD2"/>
                </a:solidFill>
                <a:latin typeface="Microsoft YaHei"/>
                <a:ea typeface="Microsoft YaHei"/>
              </a:rPr>
              <a:t>三期报名生源构成情况表</a:t>
            </a:r>
            <a:endParaRPr lang="en-US" sz="1160"/>
          </a:p>
        </p:txBody>
      </p:sp>
      <p:sp>
        <p:nvSpPr>
          <p:cNvPr id="57" name="TextBox 9"/>
          <p:cNvSpPr txBox="1"/>
          <p:nvPr/>
        </p:nvSpPr>
        <p:spPr>
          <a:xfrm>
            <a:off x="671215" y="1448745"/>
            <a:ext cx="4405528" cy="43774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505050"/>
                </a:solidFill>
                <a:latin typeface="Microsoft YaHei"/>
                <a:ea typeface="Microsoft YaHei"/>
              </a:rPr>
              <a:t>培训项目招生对象为拟上市企业的CEO、CFO、董事会秘书或企业资本运营人员、中介机构等。</a:t>
            </a: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2553391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  <p:sp>
        <p:nvSpPr>
          <p:cNvPr id="56" name="TextBox 8"/>
          <p:cNvSpPr txBox="1"/>
          <p:nvPr/>
        </p:nvSpPr>
        <p:spPr>
          <a:xfrm>
            <a:off x="602903" y="1235714"/>
            <a:ext cx="1405006" cy="41614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行棋术语</a:t>
            </a:r>
            <a:endParaRPr lang="en-US" sz="2531" b="1" dirty="0">
              <a:solidFill>
                <a:srgbClr val="EDD1D6"/>
              </a:solidFill>
              <a:latin typeface="Microsoft YaHei"/>
              <a:ea typeface="Microsoft YaHe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4B1847-08A7-4054-8FCC-87A81FB8C756}"/>
              </a:ext>
            </a:extLst>
          </p:cNvPr>
          <p:cNvSpPr txBox="1"/>
          <p:nvPr/>
        </p:nvSpPr>
        <p:spPr>
          <a:xfrm>
            <a:off x="2132815" y="1960776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有两个威胁的四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EBAB93-C8EB-4644-9468-BCA9B324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15" y="2639030"/>
            <a:ext cx="2702894" cy="114570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EFA32A4-3077-4BC1-B4D1-F2F3F86007F8}"/>
              </a:ext>
            </a:extLst>
          </p:cNvPr>
          <p:cNvSpPr txBox="1"/>
          <p:nvPr/>
        </p:nvSpPr>
        <p:spPr>
          <a:xfrm>
            <a:off x="7101770" y="1960776"/>
            <a:ext cx="6264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冲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只有一个威胁的四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96E654-2DF3-4B8F-8E16-613F81368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770" y="2616994"/>
            <a:ext cx="2659610" cy="937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9E5360-9623-4C01-92A8-5FA14B7C0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770" y="4026421"/>
            <a:ext cx="2415749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48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  <p:sp>
        <p:nvSpPr>
          <p:cNvPr id="56" name="TextBox 8"/>
          <p:cNvSpPr txBox="1"/>
          <p:nvPr/>
        </p:nvSpPr>
        <p:spPr>
          <a:xfrm>
            <a:off x="602903" y="1235714"/>
            <a:ext cx="1405006" cy="41614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行棋术语</a:t>
            </a:r>
            <a:endParaRPr lang="en-US" sz="2531" b="1" dirty="0">
              <a:solidFill>
                <a:srgbClr val="EDD1D6"/>
              </a:solidFill>
              <a:latin typeface="Microsoft YaHei"/>
              <a:ea typeface="Microsoft YaHe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4B1847-08A7-4054-8FCC-87A81FB8C756}"/>
              </a:ext>
            </a:extLst>
          </p:cNvPr>
          <p:cNvSpPr txBox="1"/>
          <p:nvPr/>
        </p:nvSpPr>
        <p:spPr>
          <a:xfrm>
            <a:off x="618872" y="1951349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活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再走一着可以形成活四的三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2EBD1F-6AD7-44EC-BAF5-E06AAF5AE7D4}"/>
              </a:ext>
            </a:extLst>
          </p:cNvPr>
          <p:cNvSpPr txBox="1"/>
          <p:nvPr/>
        </p:nvSpPr>
        <p:spPr>
          <a:xfrm>
            <a:off x="4282126" y="1951349"/>
            <a:ext cx="3777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再走一着可以形成冲四的三。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C2355D-A70D-4AFB-BC6A-15670D52C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2" y="2845554"/>
            <a:ext cx="2690093" cy="8916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ED2178-362C-4025-9F56-1623B927F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51" y="4093581"/>
            <a:ext cx="2362405" cy="9373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E5A053-9DFE-4E27-B13E-F2B02CE3D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5577" y="2788055"/>
            <a:ext cx="2324301" cy="1013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2FFC6E-542B-4BA8-A73E-237435165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5577" y="4154249"/>
            <a:ext cx="2202371" cy="9830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FF2467-2F4C-400A-8384-1E8A581E1E18}"/>
              </a:ext>
            </a:extLst>
          </p:cNvPr>
          <p:cNvSpPr txBox="1"/>
          <p:nvPr/>
        </p:nvSpPr>
        <p:spPr>
          <a:xfrm>
            <a:off x="8131499" y="1951349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活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再走一着可以形成活三的二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4D238C-6D33-4B4B-A25A-99E5F379EC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1499" y="2788055"/>
            <a:ext cx="2636748" cy="922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8B6281-DE53-4395-8AA8-610DBFF368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1499" y="4150782"/>
            <a:ext cx="2293819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865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  <p:sp>
        <p:nvSpPr>
          <p:cNvPr id="56" name="TextBox 8"/>
          <p:cNvSpPr txBox="1"/>
          <p:nvPr/>
        </p:nvSpPr>
        <p:spPr>
          <a:xfrm>
            <a:off x="602903" y="1080364"/>
            <a:ext cx="1405006" cy="41614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搜索算法</a:t>
            </a:r>
            <a:endParaRPr lang="en-US" sz="2531" b="1" dirty="0">
              <a:solidFill>
                <a:srgbClr val="EDD1D6"/>
              </a:solidFill>
              <a:latin typeface="Microsoft YaHei"/>
              <a:ea typeface="Microsoft Ya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91BD07-7DCB-4859-B78D-5C95FA05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2" y="1869729"/>
            <a:ext cx="3797352" cy="31876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A4966C-F567-4B04-BE42-2A78706CC467}"/>
              </a:ext>
            </a:extLst>
          </p:cNvPr>
          <p:cNvSpPr txBox="1"/>
          <p:nvPr/>
        </p:nvSpPr>
        <p:spPr>
          <a:xfrm>
            <a:off x="4572001" y="1882378"/>
            <a:ext cx="471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假设红色方框为当前考虑的落子位置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F90223-EBE1-450B-AFDA-42E9E2130994}"/>
              </a:ext>
            </a:extLst>
          </p:cNvPr>
          <p:cNvSpPr txBox="1"/>
          <p:nvPr/>
        </p:nvSpPr>
        <p:spPr>
          <a:xfrm>
            <a:off x="4572001" y="2714920"/>
            <a:ext cx="653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依次向</a:t>
            </a:r>
            <a:r>
              <a:rPr lang="en-US" altLang="zh-CN" dirty="0"/>
              <a:t>8</a:t>
            </a:r>
            <a:r>
              <a:rPr lang="zh-CN" altLang="en-US" dirty="0"/>
              <a:t>个方向扫描</a:t>
            </a:r>
            <a:endParaRPr lang="en-US" altLang="zh-CN" dirty="0"/>
          </a:p>
          <a:p>
            <a:r>
              <a:rPr lang="zh-CN" altLang="en-US" dirty="0"/>
              <a:t>确定该点落子可以形成的</a:t>
            </a:r>
            <a:r>
              <a:rPr lang="zh-CN" altLang="en-US" dirty="0">
                <a:solidFill>
                  <a:srgbClr val="FF0000"/>
                </a:solidFill>
              </a:rPr>
              <a:t>活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，活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，眠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，活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，冲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/>
              <a:t>的个数</a:t>
            </a:r>
          </a:p>
        </p:txBody>
      </p:sp>
    </p:spTree>
    <p:extLst>
      <p:ext uri="{BB962C8B-B14F-4D97-AF65-F5344CB8AC3E}">
        <p14:creationId xmlns:p14="http://schemas.microsoft.com/office/powerpoint/2010/main" val="2049599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  <p:sp>
        <p:nvSpPr>
          <p:cNvPr id="56" name="TextBox 8"/>
          <p:cNvSpPr txBox="1"/>
          <p:nvPr/>
        </p:nvSpPr>
        <p:spPr>
          <a:xfrm>
            <a:off x="508635" y="1103665"/>
            <a:ext cx="3430920" cy="41614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搜索算法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眠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3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示例</a:t>
            </a:r>
            <a:endParaRPr lang="en-US" sz="2531" b="1" dirty="0">
              <a:solidFill>
                <a:srgbClr val="EDD1D6"/>
              </a:solidFill>
              <a:latin typeface="Microsoft YaHei"/>
              <a:ea typeface="Microsoft YaHei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D39DB5-5C9D-4F31-9164-C06FFDC65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34"/>
          <a:stretch/>
        </p:blipFill>
        <p:spPr>
          <a:xfrm>
            <a:off x="3099126" y="2205519"/>
            <a:ext cx="2377646" cy="17146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6C5914-677C-4330-99F1-547D64089518}"/>
              </a:ext>
            </a:extLst>
          </p:cNvPr>
          <p:cNvSpPr txBox="1"/>
          <p:nvPr/>
        </p:nvSpPr>
        <p:spPr>
          <a:xfrm>
            <a:off x="365193" y="1512365"/>
            <a:ext cx="297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Step1:</a:t>
            </a:r>
            <a:r>
              <a:rPr lang="zh-CN" altLang="en-US" dirty="0"/>
              <a:t>  </a:t>
            </a:r>
            <a:r>
              <a:rPr lang="en-US" altLang="zh-CN" dirty="0" err="1">
                <a:solidFill>
                  <a:schemeClr val="accent1"/>
                </a:solidFill>
              </a:rPr>
              <a:t>sumk</a:t>
            </a:r>
            <a:r>
              <a:rPr lang="en-US" altLang="zh-CN" dirty="0">
                <a:solidFill>
                  <a:schemeClr val="accent1"/>
                </a:solidFill>
              </a:rPr>
              <a:t>=1</a:t>
            </a:r>
          </a:p>
          <a:p>
            <a:r>
              <a:rPr lang="zh-CN" altLang="en-US" dirty="0"/>
              <a:t>假设在红框处下黑子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7D8C-A189-40CB-B44B-67B83961A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93" y="2269885"/>
            <a:ext cx="2225233" cy="16536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77DDC8-ECE3-46D1-BCEB-D0ABA4E9582B}"/>
              </a:ext>
            </a:extLst>
          </p:cNvPr>
          <p:cNvSpPr txBox="1"/>
          <p:nvPr/>
        </p:nvSpPr>
        <p:spPr>
          <a:xfrm>
            <a:off x="3024615" y="1512364"/>
            <a:ext cx="287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Step2:</a:t>
            </a:r>
            <a:r>
              <a:rPr lang="zh-CN" altLang="en-US" dirty="0"/>
              <a:t>  </a:t>
            </a:r>
            <a:r>
              <a:rPr lang="en-US" altLang="zh-CN" dirty="0" err="1">
                <a:solidFill>
                  <a:schemeClr val="accent1"/>
                </a:solidFill>
              </a:rPr>
              <a:t>sumk</a:t>
            </a:r>
            <a:r>
              <a:rPr lang="en-US" altLang="zh-CN" dirty="0">
                <a:solidFill>
                  <a:schemeClr val="accent1"/>
                </a:solidFill>
              </a:rPr>
              <a:t>=2</a:t>
            </a:r>
            <a:endParaRPr lang="en-US" altLang="zh-CN" dirty="0"/>
          </a:p>
          <a:p>
            <a:r>
              <a:rPr lang="zh-CN" altLang="en-US" dirty="0"/>
              <a:t>向上扫描，颜色相同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F8AF72-36E3-406D-9740-82C0A6F73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915" y="2205519"/>
            <a:ext cx="2316681" cy="16917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EE3074-1ABC-4878-AD61-0BC3B021523E}"/>
              </a:ext>
            </a:extLst>
          </p:cNvPr>
          <p:cNvSpPr txBox="1"/>
          <p:nvPr/>
        </p:nvSpPr>
        <p:spPr>
          <a:xfrm>
            <a:off x="5820500" y="1512364"/>
            <a:ext cx="297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Step3:</a:t>
            </a:r>
            <a:r>
              <a:rPr lang="zh-CN" altLang="en-US" dirty="0"/>
              <a:t>  </a:t>
            </a:r>
            <a:r>
              <a:rPr lang="en-US" altLang="zh-CN" dirty="0" err="1">
                <a:solidFill>
                  <a:schemeClr val="accent1"/>
                </a:solidFill>
              </a:rPr>
              <a:t>sumk</a:t>
            </a:r>
            <a:r>
              <a:rPr lang="en-US" altLang="zh-CN" dirty="0">
                <a:solidFill>
                  <a:schemeClr val="accent1"/>
                </a:solidFill>
              </a:rPr>
              <a:t>=3</a:t>
            </a:r>
            <a:endParaRPr lang="en-US" altLang="zh-CN" dirty="0"/>
          </a:p>
          <a:p>
            <a:r>
              <a:rPr lang="zh-CN" altLang="en-US" dirty="0"/>
              <a:t>继续再向上扫描，颜色相同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D6F396D-53BB-46CA-9A6E-2CED1707E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694" y="2158695"/>
            <a:ext cx="2313554" cy="16917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E38AEE3-7EAA-4318-9014-B6B82F5CB829}"/>
              </a:ext>
            </a:extLst>
          </p:cNvPr>
          <p:cNvSpPr txBox="1"/>
          <p:nvPr/>
        </p:nvSpPr>
        <p:spPr>
          <a:xfrm>
            <a:off x="8903108" y="1209174"/>
            <a:ext cx="2972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Step4:</a:t>
            </a:r>
            <a:r>
              <a:rPr lang="zh-CN" altLang="en-US" dirty="0"/>
              <a:t>  </a:t>
            </a:r>
            <a:r>
              <a:rPr lang="en-US" altLang="zh-CN" dirty="0" err="1">
                <a:solidFill>
                  <a:schemeClr val="accent1"/>
                </a:solidFill>
              </a:rPr>
              <a:t>sumk</a:t>
            </a:r>
            <a:r>
              <a:rPr lang="en-US" altLang="zh-CN" dirty="0">
                <a:solidFill>
                  <a:schemeClr val="accent1"/>
                </a:solidFill>
              </a:rPr>
              <a:t>=3</a:t>
            </a:r>
            <a:endParaRPr lang="en-US" altLang="zh-CN" dirty="0"/>
          </a:p>
          <a:p>
            <a:r>
              <a:rPr lang="zh-CN" altLang="en-US" dirty="0"/>
              <a:t>继续再向上扫描，</a:t>
            </a:r>
            <a:r>
              <a:rPr lang="zh-CN" altLang="en-US" dirty="0">
                <a:solidFill>
                  <a:srgbClr val="FF0000"/>
                </a:solidFill>
              </a:rPr>
              <a:t>颜色不同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此方向扫描结束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F39E974-C6CC-4310-89B2-AA165FC2C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193" y="4540911"/>
            <a:ext cx="2209992" cy="19737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79F26-226A-4D30-9B90-3FE65C51900E}"/>
              </a:ext>
            </a:extLst>
          </p:cNvPr>
          <p:cNvSpPr txBox="1"/>
          <p:nvPr/>
        </p:nvSpPr>
        <p:spPr>
          <a:xfrm>
            <a:off x="310023" y="3933984"/>
            <a:ext cx="260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Step5: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sumk</a:t>
            </a:r>
            <a:r>
              <a:rPr lang="en-US" altLang="zh-CN" dirty="0">
                <a:solidFill>
                  <a:schemeClr val="accent1"/>
                </a:solidFill>
              </a:rPr>
              <a:t>=3</a:t>
            </a:r>
            <a:endParaRPr lang="en-US" altLang="zh-CN" dirty="0"/>
          </a:p>
          <a:p>
            <a:r>
              <a:rPr lang="zh-CN" altLang="en-US" dirty="0"/>
              <a:t>向下扫描，</a:t>
            </a:r>
            <a:r>
              <a:rPr lang="zh-CN" altLang="en-US" dirty="0">
                <a:solidFill>
                  <a:srgbClr val="FF0000"/>
                </a:solidFill>
              </a:rPr>
              <a:t>为空，继续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7163BB-696E-4AAE-861D-5EA151A48AB5}"/>
              </a:ext>
            </a:extLst>
          </p:cNvPr>
          <p:cNvSpPr txBox="1"/>
          <p:nvPr/>
        </p:nvSpPr>
        <p:spPr>
          <a:xfrm>
            <a:off x="3024615" y="3970874"/>
            <a:ext cx="237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Step6: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sumk</a:t>
            </a:r>
            <a:r>
              <a:rPr lang="en-US" altLang="zh-CN" dirty="0">
                <a:solidFill>
                  <a:schemeClr val="accent1"/>
                </a:solidFill>
              </a:rPr>
              <a:t>=3</a:t>
            </a:r>
            <a:endParaRPr lang="en-US" altLang="zh-CN" dirty="0"/>
          </a:p>
          <a:p>
            <a:r>
              <a:rPr lang="zh-CN" altLang="en-US" dirty="0"/>
              <a:t>向下扫描，</a:t>
            </a:r>
            <a:r>
              <a:rPr lang="zh-CN" altLang="en-US" dirty="0">
                <a:solidFill>
                  <a:srgbClr val="FF0000"/>
                </a:solidFill>
              </a:rPr>
              <a:t>为空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C9E56D5-F8F8-4AF3-84B5-14C4CB38C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956" y="4594255"/>
            <a:ext cx="2141406" cy="1867062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4ECA0C5E-2D37-47D1-A316-00335E64BBAE}"/>
              </a:ext>
            </a:extLst>
          </p:cNvPr>
          <p:cNvSpPr/>
          <p:nvPr/>
        </p:nvSpPr>
        <p:spPr>
          <a:xfrm>
            <a:off x="5684363" y="4540911"/>
            <a:ext cx="2528234" cy="1208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落子后在该方向形成</a:t>
            </a:r>
            <a:r>
              <a:rPr lang="en-US" altLang="zh-CN" dirty="0"/>
              <a:t>1</a:t>
            </a:r>
            <a:r>
              <a:rPr lang="zh-CN" altLang="en-US" dirty="0"/>
              <a:t>个眠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6B0790-E889-4CC2-9874-8F814697D9B3}"/>
              </a:ext>
            </a:extLst>
          </p:cNvPr>
          <p:cNvSpPr txBox="1"/>
          <p:nvPr/>
        </p:nvSpPr>
        <p:spPr>
          <a:xfrm>
            <a:off x="8793132" y="4741682"/>
            <a:ext cx="264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个方向重复此过程</a:t>
            </a:r>
          </a:p>
        </p:txBody>
      </p:sp>
    </p:spTree>
    <p:extLst>
      <p:ext uri="{BB962C8B-B14F-4D97-AF65-F5344CB8AC3E}">
        <p14:creationId xmlns:p14="http://schemas.microsoft.com/office/powerpoint/2010/main" val="35276700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3" grpId="0"/>
      <p:bldP spid="8" grpId="0"/>
      <p:bldP spid="10" grpId="0"/>
      <p:bldP spid="12" grpId="0"/>
      <p:bldP spid="14" grpId="0"/>
      <p:bldP spid="16" grpId="0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  <p:sp>
        <p:nvSpPr>
          <p:cNvPr id="56" name="TextBox 8"/>
          <p:cNvSpPr txBox="1"/>
          <p:nvPr/>
        </p:nvSpPr>
        <p:spPr>
          <a:xfrm>
            <a:off x="602903" y="1233215"/>
            <a:ext cx="1405006" cy="41614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得分设置</a:t>
            </a:r>
            <a:endParaRPr lang="en-US" sz="2531" b="1" dirty="0">
              <a:solidFill>
                <a:srgbClr val="EDD1D6"/>
              </a:solidFill>
              <a:latin typeface="Microsoft YaHei"/>
              <a:ea typeface="Microsoft YaHei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55A78AF-B8F5-4E76-99B3-8EAB8E34DB0E}"/>
              </a:ext>
            </a:extLst>
          </p:cNvPr>
          <p:cNvGraphicFramePr>
            <a:graphicFrameLocks noGrp="1"/>
          </p:cNvGraphicFramePr>
          <p:nvPr/>
        </p:nvGraphicFramePr>
        <p:xfrm>
          <a:off x="2121031" y="1832905"/>
          <a:ext cx="7126664" cy="415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332">
                  <a:extLst>
                    <a:ext uri="{9D8B030D-6E8A-4147-A177-3AD203B41FA5}">
                      <a16:colId xmlns:a16="http://schemas.microsoft.com/office/drawing/2014/main" val="865615111"/>
                    </a:ext>
                  </a:extLst>
                </a:gridCol>
                <a:gridCol w="3563332">
                  <a:extLst>
                    <a:ext uri="{9D8B030D-6E8A-4147-A177-3AD203B41FA5}">
                      <a16:colId xmlns:a16="http://schemas.microsoft.com/office/drawing/2014/main" val="2859904520"/>
                    </a:ext>
                  </a:extLst>
                </a:gridCol>
              </a:tblGrid>
              <a:tr h="593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86512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r>
                        <a:rPr lang="zh-CN" altLang="en-US" dirty="0"/>
                        <a:t>（优先）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52539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活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690088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冲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52258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活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858750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眠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42679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活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19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04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  <p:sp>
        <p:nvSpPr>
          <p:cNvPr id="56" name="TextBox 8"/>
          <p:cNvSpPr txBox="1"/>
          <p:nvPr/>
        </p:nvSpPr>
        <p:spPr>
          <a:xfrm>
            <a:off x="602903" y="1233215"/>
            <a:ext cx="1405006" cy="41614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算法流程</a:t>
            </a:r>
            <a:endParaRPr lang="en-US" sz="2531" b="1" dirty="0">
              <a:solidFill>
                <a:srgbClr val="EDD1D6"/>
              </a:solidFill>
              <a:latin typeface="Microsoft YaHei"/>
              <a:ea typeface="Microsoft Ya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29E152-7A38-426D-996D-70B9798E0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3" y="1881048"/>
            <a:ext cx="5007607" cy="3743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44CC6D-7594-4EE7-A1F4-8F13EA248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62" y="1932712"/>
            <a:ext cx="5587139" cy="2773616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E12D81C-4A5E-4900-9BA9-FA1F8E6817E1}"/>
              </a:ext>
            </a:extLst>
          </p:cNvPr>
          <p:cNvCxnSpPr/>
          <p:nvPr/>
        </p:nvCxnSpPr>
        <p:spPr>
          <a:xfrm flipV="1">
            <a:off x="3638746" y="2122560"/>
            <a:ext cx="2762054" cy="27228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6FE1B7F-2EE7-4D87-87D7-2A39858CBC06}"/>
              </a:ext>
            </a:extLst>
          </p:cNvPr>
          <p:cNvSpPr txBox="1"/>
          <p:nvPr/>
        </p:nvSpPr>
        <p:spPr>
          <a:xfrm>
            <a:off x="6400800" y="5401559"/>
            <a:ext cx="463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attack</a:t>
            </a:r>
            <a:r>
              <a:rPr lang="zh-CN" altLang="en-US" dirty="0"/>
              <a:t>得分中每个结构</a:t>
            </a:r>
            <a:r>
              <a:rPr lang="en-US" altLang="zh-CN" dirty="0"/>
              <a:t>+1</a:t>
            </a:r>
            <a:r>
              <a:rPr lang="zh-CN" altLang="en-US" dirty="0"/>
              <a:t>以保证双方局势相同时，人机优先选择进攻</a:t>
            </a:r>
          </a:p>
        </p:txBody>
      </p:sp>
    </p:spTree>
    <p:extLst>
      <p:ext uri="{BB962C8B-B14F-4D97-AF65-F5344CB8AC3E}">
        <p14:creationId xmlns:p14="http://schemas.microsoft.com/office/powerpoint/2010/main" val="40313675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5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6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7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2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29" name="TextBox 6"/>
          <p:cNvSpPr txBox="1"/>
          <p:nvPr/>
        </p:nvSpPr>
        <p:spPr>
          <a:xfrm>
            <a:off x="602903" y="1088567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AI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博弈树</a:t>
            </a:r>
            <a:endParaRPr lang="en-US" sz="1160" dirty="0"/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89692D7-A468-414B-9777-92A573BFD318}"/>
              </a:ext>
            </a:extLst>
          </p:cNvPr>
          <p:cNvSpPr txBox="1"/>
          <p:nvPr/>
        </p:nvSpPr>
        <p:spPr>
          <a:xfrm>
            <a:off x="-630808" y="1645725"/>
            <a:ext cx="8464168" cy="46859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800" dirty="0">
                <a:solidFill>
                  <a:srgbClr val="A3ADD2"/>
                </a:solidFill>
                <a:latin typeface="Microsoft YaHei"/>
                <a:ea typeface="Microsoft YaHei"/>
              </a:rPr>
              <a:t>五子棋游戏分析：双人完全信息博弈</a:t>
            </a:r>
            <a:r>
              <a:rPr lang="en-US" altLang="zh-CN" sz="2800" dirty="0">
                <a:solidFill>
                  <a:srgbClr val="A3ADD2"/>
                </a:solidFill>
                <a:latin typeface="Microsoft YaHei"/>
                <a:ea typeface="Microsoft YaHei"/>
              </a:rPr>
              <a:t>:</a:t>
            </a:r>
            <a:endParaRPr 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1E6DFE-B2BB-4BA5-A417-669C47944CFE}"/>
              </a:ext>
            </a:extLst>
          </p:cNvPr>
          <p:cNvSpPr txBox="1"/>
          <p:nvPr/>
        </p:nvSpPr>
        <p:spPr>
          <a:xfrm>
            <a:off x="776828" y="2396800"/>
            <a:ext cx="10627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Microsoft YaHei"/>
                <a:ea typeface="Microsoft YaHei"/>
              </a:rPr>
              <a:t>两位对手对垒，轮流走步，每一方知道对方已经走过的棋步，以及当前的格局。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7749E4-5925-4165-8A0E-E1B51F1A6451}"/>
              </a:ext>
            </a:extLst>
          </p:cNvPr>
          <p:cNvSpPr txBox="1"/>
          <p:nvPr/>
        </p:nvSpPr>
        <p:spPr>
          <a:xfrm>
            <a:off x="-1524000" y="3126963"/>
            <a:ext cx="6258560" cy="56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800" dirty="0">
                <a:solidFill>
                  <a:srgbClr val="A3ADD2"/>
                </a:solidFill>
                <a:latin typeface="Microsoft YaHei"/>
                <a:ea typeface="Microsoft YaHei"/>
              </a:rPr>
              <a:t>博弈过程：</a:t>
            </a:r>
            <a:endParaRPr lang="en-US" altLang="zh-CN" sz="28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CA0CD01-CEEA-42AB-B9D8-F16573110E1F}"/>
              </a:ext>
            </a:extLst>
          </p:cNvPr>
          <p:cNvSpPr/>
          <p:nvPr/>
        </p:nvSpPr>
        <p:spPr>
          <a:xfrm>
            <a:off x="776828" y="3818395"/>
            <a:ext cx="2093222" cy="560923"/>
          </a:xfrm>
          <a:prstGeom prst="roundRect">
            <a:avLst/>
          </a:prstGeom>
          <a:solidFill>
            <a:srgbClr val="EDD1D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A3ADD2"/>
                </a:solidFill>
                <a:latin typeface="Microsoft YaHei"/>
                <a:ea typeface="Microsoft YaHei"/>
              </a:rPr>
              <a:t>假设自己为</a:t>
            </a:r>
            <a:r>
              <a:rPr lang="en-US" altLang="zh-CN" dirty="0">
                <a:solidFill>
                  <a:srgbClr val="A3ADD2"/>
                </a:solidFill>
                <a:latin typeface="Microsoft YaHei"/>
                <a:ea typeface="Microsoft YaHei"/>
              </a:rPr>
              <a:t>A</a:t>
            </a:r>
            <a:r>
              <a:rPr lang="zh-CN" altLang="en-US" dirty="0">
                <a:solidFill>
                  <a:srgbClr val="A3ADD2"/>
                </a:solidFill>
                <a:latin typeface="Microsoft YaHei"/>
                <a:ea typeface="Microsoft YaHei"/>
              </a:rPr>
              <a:t>方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4515B3-0B7A-422B-BA87-2A790402F413}"/>
              </a:ext>
            </a:extLst>
          </p:cNvPr>
          <p:cNvSpPr/>
          <p:nvPr/>
        </p:nvSpPr>
        <p:spPr>
          <a:xfrm>
            <a:off x="728343" y="4700535"/>
            <a:ext cx="4135382" cy="560923"/>
          </a:xfrm>
          <a:prstGeom prst="roundRect">
            <a:avLst/>
          </a:prstGeom>
          <a:solidFill>
            <a:srgbClr val="EDD1D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A3ADD2"/>
                </a:solidFill>
                <a:latin typeface="Microsoft YaHei"/>
                <a:ea typeface="Microsoft YaHei"/>
              </a:rPr>
              <a:t>A</a:t>
            </a:r>
            <a:r>
              <a:rPr lang="zh-CN" altLang="en-US" dirty="0">
                <a:solidFill>
                  <a:srgbClr val="A3ADD2"/>
                </a:solidFill>
                <a:latin typeface="Microsoft YaHei"/>
                <a:ea typeface="Microsoft YaHei"/>
              </a:rPr>
              <a:t>方预测自己下棋的时候，具有主导权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182693C-B4A5-40E9-8C1F-65097BFC5235}"/>
              </a:ext>
            </a:extLst>
          </p:cNvPr>
          <p:cNvSpPr/>
          <p:nvPr/>
        </p:nvSpPr>
        <p:spPr>
          <a:xfrm>
            <a:off x="728343" y="5580930"/>
            <a:ext cx="8829302" cy="560923"/>
          </a:xfrm>
          <a:prstGeom prst="roundRect">
            <a:avLst/>
          </a:prstGeom>
          <a:solidFill>
            <a:srgbClr val="EDD1D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A3ADD2"/>
                </a:solidFill>
                <a:latin typeface="Microsoft YaHei"/>
                <a:ea typeface="Microsoft YaHei"/>
              </a:rPr>
              <a:t>预测</a:t>
            </a:r>
            <a:r>
              <a:rPr lang="en-US" altLang="zh-CN" dirty="0">
                <a:solidFill>
                  <a:srgbClr val="A3ADD2"/>
                </a:solidFill>
                <a:latin typeface="Microsoft YaHei"/>
                <a:ea typeface="Microsoft YaHei"/>
              </a:rPr>
              <a:t>B</a:t>
            </a:r>
            <a:r>
              <a:rPr lang="zh-CN" altLang="en-US" dirty="0">
                <a:solidFill>
                  <a:srgbClr val="A3ADD2"/>
                </a:solidFill>
                <a:latin typeface="Microsoft YaHei"/>
                <a:ea typeface="Microsoft YaHei"/>
              </a:rPr>
              <a:t>方下棋的时候，主导权在</a:t>
            </a:r>
            <a:r>
              <a:rPr lang="en-US" altLang="zh-CN" dirty="0">
                <a:solidFill>
                  <a:srgbClr val="A3ADD2"/>
                </a:solidFill>
                <a:latin typeface="Microsoft YaHei"/>
                <a:ea typeface="Microsoft YaHei"/>
              </a:rPr>
              <a:t>B</a:t>
            </a:r>
            <a:r>
              <a:rPr lang="zh-CN" altLang="en-US" dirty="0">
                <a:solidFill>
                  <a:srgbClr val="A3ADD2"/>
                </a:solidFill>
                <a:latin typeface="Microsoft YaHei"/>
                <a:ea typeface="Microsoft YaHei"/>
              </a:rPr>
              <a:t>，所以，</a:t>
            </a:r>
            <a:r>
              <a:rPr lang="en-US" altLang="zh-CN" dirty="0">
                <a:solidFill>
                  <a:srgbClr val="A3ADD2"/>
                </a:solidFill>
                <a:latin typeface="Microsoft YaHei"/>
                <a:ea typeface="Microsoft YaHei"/>
              </a:rPr>
              <a:t>A</a:t>
            </a:r>
            <a:r>
              <a:rPr lang="zh-CN" altLang="en-US" dirty="0">
                <a:solidFill>
                  <a:srgbClr val="A3ADD2"/>
                </a:solidFill>
                <a:latin typeface="Microsoft YaHei"/>
                <a:ea typeface="Microsoft YaHei"/>
              </a:rPr>
              <a:t>方必须考虑到对自己最不利的情况发生</a:t>
            </a:r>
            <a:endParaRPr lang="zh-CN" altLang="en-US" dirty="0">
              <a:solidFill>
                <a:srgbClr val="C6CCE3"/>
              </a:solidFill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2C382A45-3027-42AA-8561-F7966212FB4A}"/>
              </a:ext>
            </a:extLst>
          </p:cNvPr>
          <p:cNvSpPr/>
          <p:nvPr/>
        </p:nvSpPr>
        <p:spPr>
          <a:xfrm>
            <a:off x="9032140" y="3885065"/>
            <a:ext cx="1230035" cy="2271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395C88C4-367F-482C-B26C-83E9A56D57AD}"/>
              </a:ext>
            </a:extLst>
          </p:cNvPr>
          <p:cNvSpPr txBox="1"/>
          <p:nvPr/>
        </p:nvSpPr>
        <p:spPr>
          <a:xfrm>
            <a:off x="9106254" y="4708316"/>
            <a:ext cx="3998602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75" b="1" i="0" u="none" strike="noStrike" kern="1200" cap="none" spc="0" normalizeH="0" baseline="0" noProof="0" dirty="0">
                <a:ln>
                  <a:noFill/>
                </a:ln>
                <a:solidFill>
                  <a:srgbClr val="A3ADD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博弈树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D405B29-965F-4A7E-8362-15196F73E733}"/>
              </a:ext>
            </a:extLst>
          </p:cNvPr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1175546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20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5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6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7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2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cxnSp>
        <p:nvCxnSpPr>
          <p:cNvPr id="133" name="Connector 10"/>
          <p:cNvCxnSpPr>
            <a:cxnSpLocks/>
          </p:cNvCxnSpPr>
          <p:nvPr/>
        </p:nvCxnSpPr>
        <p:spPr>
          <a:xfrm>
            <a:off x="4059359" y="318076"/>
            <a:ext cx="1551090" cy="0"/>
          </a:xfrm>
          <a:prstGeom prst="straightConnector1">
            <a:avLst/>
          </a:prstGeom>
          <a:solidFill>
            <a:srgbClr val="EDD1D6"/>
          </a:solidFill>
          <a:ln w="31750">
            <a:solidFill>
              <a:srgbClr val="EDD1D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4" name="Connector 11"/>
          <p:cNvCxnSpPr>
            <a:cxnSpLocks/>
          </p:cNvCxnSpPr>
          <p:nvPr/>
        </p:nvCxnSpPr>
        <p:spPr>
          <a:xfrm>
            <a:off x="728343" y="1735995"/>
            <a:ext cx="1617385" cy="0"/>
          </a:xfrm>
          <a:prstGeom prst="straightConnector1">
            <a:avLst/>
          </a:prstGeom>
          <a:solidFill>
            <a:srgbClr val="C3E3F5"/>
          </a:solidFill>
          <a:ln w="31750">
            <a:solidFill>
              <a:srgbClr val="C3E3F5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A23B1DC-62B0-4FE1-8E6C-182533271C22}"/>
              </a:ext>
            </a:extLst>
          </p:cNvPr>
          <p:cNvSpPr txBox="1"/>
          <p:nvPr/>
        </p:nvSpPr>
        <p:spPr>
          <a:xfrm>
            <a:off x="-1477625" y="1582809"/>
            <a:ext cx="8620210" cy="56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800" dirty="0">
                <a:solidFill>
                  <a:srgbClr val="A3ADD2"/>
                </a:solidFill>
                <a:latin typeface="Microsoft YaHei"/>
                <a:ea typeface="Microsoft YaHei"/>
              </a:rPr>
              <a:t>估价函数： 对棋盘情况打分</a:t>
            </a:r>
            <a:endParaRPr lang="en-US" altLang="zh-CN" sz="2800" dirty="0"/>
          </a:p>
        </p:txBody>
      </p:sp>
      <p:graphicFrame>
        <p:nvGraphicFramePr>
          <p:cNvPr id="29" name="Table 7">
            <a:extLst>
              <a:ext uri="{FF2B5EF4-FFF2-40B4-BE49-F238E27FC236}">
                <a16:creationId xmlns:a16="http://schemas.microsoft.com/office/drawing/2014/main" id="{F58807D5-B2B1-4A99-97FD-79A96B8CA4A9}"/>
              </a:ext>
            </a:extLst>
          </p:cNvPr>
          <p:cNvGraphicFramePr>
            <a:graphicFrameLocks noGrp="1"/>
          </p:cNvGraphicFramePr>
          <p:nvPr/>
        </p:nvGraphicFramePr>
        <p:xfrm>
          <a:off x="426721" y="2461704"/>
          <a:ext cx="11694159" cy="2706127"/>
        </p:xfrm>
        <a:graphic>
          <a:graphicData uri="http://schemas.openxmlformats.org/drawingml/2006/table">
            <a:tbl>
              <a:tblPr/>
              <a:tblGrid>
                <a:gridCol w="1680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450">
                  <a:extLst>
                    <a:ext uri="{9D8B030D-6E8A-4147-A177-3AD203B41FA5}">
                      <a16:colId xmlns:a16="http://schemas.microsoft.com/office/drawing/2014/main" val="324546833"/>
                    </a:ext>
                  </a:extLst>
                </a:gridCol>
                <a:gridCol w="2592901">
                  <a:extLst>
                    <a:ext uri="{9D8B030D-6E8A-4147-A177-3AD203B41FA5}">
                      <a16:colId xmlns:a16="http://schemas.microsoft.com/office/drawing/2014/main" val="2092835112"/>
                    </a:ext>
                  </a:extLst>
                </a:gridCol>
              </a:tblGrid>
              <a:tr h="866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棋盘情况</a:t>
                      </a:r>
                      <a:endParaRPr lang="en-US" sz="2000" dirty="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连成五子</a:t>
                      </a:r>
                      <a:endParaRPr lang="en-US" altLang="zh-CN" sz="1400" dirty="0"/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活</a:t>
                      </a:r>
                      <a:r>
                        <a:rPr lang="en-US" altLang="zh-CN" sz="14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或两个</a:t>
                      </a:r>
                      <a:r>
                        <a:rPr lang="en-US" altLang="zh-CN" sz="14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4</a:t>
                      </a:r>
                      <a:endParaRPr lang="en-US" sz="1400" dirty="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一个四一个三</a:t>
                      </a:r>
                      <a:endParaRPr lang="en-US" sz="1400" dirty="0">
                        <a:solidFill>
                          <a:srgbClr val="FFFFFF"/>
                        </a:solidFill>
                        <a:latin typeface="Microsoft YaHei"/>
                        <a:ea typeface="Microsoft YaHei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连成四子</a:t>
                      </a:r>
                      <a:endParaRPr lang="en-US" sz="1400" dirty="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双三</a:t>
                      </a:r>
                      <a:endParaRPr lang="en-US" sz="1400" dirty="0"/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61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单活三</a:t>
                      </a:r>
                      <a:endParaRPr lang="en-US" altLang="zh-CN" sz="1400" dirty="0"/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2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单通过周围棋子的数目</a:t>
                      </a:r>
                      <a:endParaRPr lang="en-US" altLang="zh-CN" sz="1200" dirty="0">
                        <a:solidFill>
                          <a:srgbClr val="FFFFFF"/>
                        </a:solidFill>
                        <a:latin typeface="Microsoft YaHei"/>
                        <a:ea typeface="Microsoft YaHei"/>
                      </a:endParaRPr>
                    </a:p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200" dirty="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给定不同的分数</a:t>
                      </a:r>
                      <a:endParaRPr lang="en-US" sz="1200" dirty="0"/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800" dirty="0">
                          <a:solidFill>
                            <a:srgbClr val="42464B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电脑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solidFill>
                            <a:srgbClr val="42464B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100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solidFill>
                            <a:srgbClr val="42464B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90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80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solidFill>
                            <a:srgbClr val="42464B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70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60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50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A</a:t>
                      </a:r>
                      <a:r>
                        <a:rPr lang="zh-CN" altLang="en-US" sz="18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电脑的所有棋子的分数的平均数目</a:t>
                      </a:r>
                      <a:r>
                        <a:rPr lang="en-US" altLang="zh-CN" sz="18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—</a:t>
                      </a:r>
                      <a:r>
                        <a:rPr lang="zh-CN" altLang="en-US" sz="18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玩家的所有的棋子的分数的平均</a:t>
                      </a:r>
                      <a:endParaRPr lang="en-US" altLang="zh-CN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800" dirty="0">
                          <a:solidFill>
                            <a:srgbClr val="42464B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玩家</a:t>
                      </a:r>
                      <a:endParaRPr lang="en-US" altLang="zh-CN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solidFill>
                            <a:srgbClr val="42464B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-100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solidFill>
                            <a:srgbClr val="42464B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-90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solidFill>
                            <a:srgbClr val="42464B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-80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solidFill>
                            <a:srgbClr val="42464B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-70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solidFill>
                            <a:srgbClr val="42464B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-60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altLang="zh-CN" sz="18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-50</a:t>
                      </a: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8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6">
            <a:extLst>
              <a:ext uri="{FF2B5EF4-FFF2-40B4-BE49-F238E27FC236}">
                <a16:creationId xmlns:a16="http://schemas.microsoft.com/office/drawing/2014/main" id="{49787639-E9E6-4A21-8D53-7C77F96045DF}"/>
              </a:ext>
            </a:extLst>
          </p:cNvPr>
          <p:cNvSpPr txBox="1"/>
          <p:nvPr/>
        </p:nvSpPr>
        <p:spPr>
          <a:xfrm>
            <a:off x="602903" y="1088567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极大极小值分析法</a:t>
            </a:r>
            <a:endParaRPr lang="en-US" sz="1160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3A04D1E-554F-42B1-9538-B274A3CB65CC}"/>
              </a:ext>
            </a:extLst>
          </p:cNvPr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039747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4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5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6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7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2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cxnSp>
        <p:nvCxnSpPr>
          <p:cNvPr id="133" name="Connector 10"/>
          <p:cNvCxnSpPr>
            <a:cxnSpLocks/>
          </p:cNvCxnSpPr>
          <p:nvPr/>
        </p:nvCxnSpPr>
        <p:spPr>
          <a:xfrm>
            <a:off x="4059359" y="318076"/>
            <a:ext cx="1551090" cy="0"/>
          </a:xfrm>
          <a:prstGeom prst="straightConnector1">
            <a:avLst/>
          </a:prstGeom>
          <a:solidFill>
            <a:srgbClr val="EDD1D6"/>
          </a:solidFill>
          <a:ln w="31750">
            <a:solidFill>
              <a:srgbClr val="EDD1D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4" name="Connector 11"/>
          <p:cNvCxnSpPr>
            <a:cxnSpLocks/>
          </p:cNvCxnSpPr>
          <p:nvPr/>
        </p:nvCxnSpPr>
        <p:spPr>
          <a:xfrm>
            <a:off x="604360" y="2100672"/>
            <a:ext cx="5362165" cy="14607"/>
          </a:xfrm>
          <a:prstGeom prst="straightConnector1">
            <a:avLst/>
          </a:prstGeom>
          <a:solidFill>
            <a:srgbClr val="C3E3F5"/>
          </a:solidFill>
          <a:ln w="31750">
            <a:solidFill>
              <a:srgbClr val="C3E3F5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9" name="Connector 15"/>
          <p:cNvCxnSpPr>
            <a:cxnSpLocks/>
          </p:cNvCxnSpPr>
          <p:nvPr/>
        </p:nvCxnSpPr>
        <p:spPr>
          <a:xfrm>
            <a:off x="618872" y="2762680"/>
            <a:ext cx="2611894" cy="0"/>
          </a:xfrm>
          <a:prstGeom prst="straightConnector1">
            <a:avLst/>
          </a:prstGeom>
          <a:solidFill>
            <a:srgbClr val="EDD1D6"/>
          </a:solidFill>
          <a:ln w="31750">
            <a:solidFill>
              <a:srgbClr val="EDD1D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70A998C-241A-4C91-B683-9A99F426904E}"/>
              </a:ext>
            </a:extLst>
          </p:cNvPr>
          <p:cNvSpPr txBox="1"/>
          <p:nvPr/>
        </p:nvSpPr>
        <p:spPr>
          <a:xfrm>
            <a:off x="618872" y="1712223"/>
            <a:ext cx="7011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当叶节点的估值计算出来后，再推算出父节点的估值。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D1B1FF-C53A-4198-AB8E-ADD002AD96E0}"/>
              </a:ext>
            </a:extLst>
          </p:cNvPr>
          <p:cNvSpPr txBox="1"/>
          <p:nvPr/>
        </p:nvSpPr>
        <p:spPr>
          <a:xfrm>
            <a:off x="-2110966" y="2201757"/>
            <a:ext cx="8620210" cy="56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800" dirty="0">
                <a:solidFill>
                  <a:srgbClr val="A3ADD2"/>
                </a:solidFill>
                <a:latin typeface="Microsoft YaHei"/>
                <a:ea typeface="Microsoft YaHei"/>
              </a:rPr>
              <a:t>推算父结点的值：</a:t>
            </a:r>
            <a:endParaRPr lang="en-US" altLang="zh-CN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49ED20-A30B-4136-8927-BE25DD701111}"/>
              </a:ext>
            </a:extLst>
          </p:cNvPr>
          <p:cNvSpPr txBox="1"/>
          <p:nvPr/>
        </p:nvSpPr>
        <p:spPr>
          <a:xfrm>
            <a:off x="618872" y="3040185"/>
            <a:ext cx="10231119" cy="1569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	</a:t>
            </a:r>
            <a:r>
              <a:rPr lang="zh-CN" altLang="en-US" sz="2400" dirty="0">
                <a:solidFill>
                  <a:srgbClr val="002060"/>
                </a:solidFill>
              </a:rPr>
              <a:t>对于</a:t>
            </a:r>
            <a:r>
              <a:rPr lang="en-US" altLang="zh-CN" sz="2400" dirty="0">
                <a:solidFill>
                  <a:srgbClr val="002060"/>
                </a:solidFill>
              </a:rPr>
              <a:t>MAX</a:t>
            </a:r>
            <a:r>
              <a:rPr lang="zh-CN" altLang="en-US" sz="2400" dirty="0">
                <a:solidFill>
                  <a:srgbClr val="002060"/>
                </a:solidFill>
              </a:rPr>
              <a:t>节点（即下一步该电脑走棋），其估值应该取其后继节点估值的最大值（对自己最有利的情况）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	</a:t>
            </a:r>
            <a:r>
              <a:rPr lang="zh-CN" altLang="en-US" sz="2400" dirty="0">
                <a:solidFill>
                  <a:srgbClr val="002060"/>
                </a:solidFill>
              </a:rPr>
              <a:t>对于</a:t>
            </a:r>
            <a:r>
              <a:rPr lang="en-US" altLang="zh-CN" sz="2400" dirty="0">
                <a:solidFill>
                  <a:srgbClr val="002060"/>
                </a:solidFill>
              </a:rPr>
              <a:t>MIN</a:t>
            </a:r>
            <a:r>
              <a:rPr lang="zh-CN" altLang="en-US" sz="2400" dirty="0">
                <a:solidFill>
                  <a:srgbClr val="002060"/>
                </a:solidFill>
              </a:rPr>
              <a:t>节点（即下一步该玩家走棋），其估值应该取其后继 节点估值的最小值（对自己最不利的情况） 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72D130E-FF5A-48FA-840E-92E94D82C124}"/>
              </a:ext>
            </a:extLst>
          </p:cNvPr>
          <p:cNvSpPr txBox="1"/>
          <p:nvPr/>
        </p:nvSpPr>
        <p:spPr>
          <a:xfrm>
            <a:off x="602903" y="1088567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极大极小值分析法</a:t>
            </a:r>
            <a:endParaRPr lang="en-US" sz="1160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8737C58-50BD-4F97-90CE-F7103BEDFFB1}"/>
              </a:ext>
            </a:extLst>
          </p:cNvPr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2148966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4" grpId="0" animBg="1"/>
      <p:bldP spid="1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-1246789" y="1728565"/>
            <a:ext cx="3232432" cy="3386652"/>
            <a:chOff x="-1183552" y="1638936"/>
            <a:chExt cx="3064824" cy="3211048"/>
          </a:xfrm>
        </p:grpSpPr>
        <p:sp>
          <p:nvSpPr>
            <p:cNvPr id="14" name="Freeform 13"/>
            <p:cNvSpPr/>
            <p:nvPr/>
          </p:nvSpPr>
          <p:spPr>
            <a:xfrm>
              <a:off x="-1183552" y="1638936"/>
              <a:ext cx="3064824" cy="3211048"/>
            </a:xfrm>
            <a:custGeom>
              <a:avLst/>
              <a:gdLst/>
              <a:ahLst/>
              <a:cxnLst/>
              <a:rect l="l" t="t" r="r" b="b"/>
              <a:pathLst>
                <a:path w="3064824" h="3211048">
                  <a:moveTo>
                    <a:pt x="2452" y="1605524"/>
                  </a:moveTo>
                  <a:cubicBezTo>
                    <a:pt x="0" y="1057292"/>
                    <a:pt x="291072" y="549652"/>
                    <a:pt x="765450" y="274826"/>
                  </a:cubicBezTo>
                  <a:cubicBezTo>
                    <a:pt x="1239829" y="0"/>
                    <a:pt x="1824996" y="0"/>
                    <a:pt x="2299374" y="274826"/>
                  </a:cubicBezTo>
                  <a:cubicBezTo>
                    <a:pt x="2773753" y="549652"/>
                    <a:pt x="3064824" y="1057292"/>
                    <a:pt x="3062372" y="1605524"/>
                  </a:cubicBezTo>
                  <a:cubicBezTo>
                    <a:pt x="3064824" y="2153756"/>
                    <a:pt x="2773753" y="2661396"/>
                    <a:pt x="2299374" y="2936222"/>
                  </a:cubicBezTo>
                  <a:cubicBezTo>
                    <a:pt x="1824996" y="3211048"/>
                    <a:pt x="1239829" y="3211048"/>
                    <a:pt x="765450" y="2936222"/>
                  </a:cubicBezTo>
                  <a:cubicBezTo>
                    <a:pt x="291072" y="2661396"/>
                    <a:pt x="0" y="2153756"/>
                    <a:pt x="2452" y="1605524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6350">
              <a:solidFill>
                <a:srgbClr val="A3ADD2"/>
              </a:solidFill>
              <a:prstDash val="solid"/>
              <a:miter/>
            </a:ln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-903811" y="1865347"/>
              <a:ext cx="2638497" cy="2764381"/>
            </a:xfrm>
            <a:custGeom>
              <a:avLst/>
              <a:gdLst/>
              <a:ahLst/>
              <a:cxnLst/>
              <a:rect l="l" t="t" r="r" b="b"/>
              <a:pathLst>
                <a:path w="2638497" h="2764381">
                  <a:moveTo>
                    <a:pt x="2111" y="1382191"/>
                  </a:moveTo>
                  <a:cubicBezTo>
                    <a:pt x="0" y="910220"/>
                    <a:pt x="250583" y="473194"/>
                    <a:pt x="658974" y="236597"/>
                  </a:cubicBezTo>
                  <a:cubicBezTo>
                    <a:pt x="1067365" y="0"/>
                    <a:pt x="1571133" y="0"/>
                    <a:pt x="1979524" y="236597"/>
                  </a:cubicBezTo>
                  <a:cubicBezTo>
                    <a:pt x="2387915" y="473194"/>
                    <a:pt x="2638497" y="910220"/>
                    <a:pt x="2636387" y="1382191"/>
                  </a:cubicBezTo>
                  <a:cubicBezTo>
                    <a:pt x="2638497" y="1854162"/>
                    <a:pt x="2387915" y="2291187"/>
                    <a:pt x="1979524" y="2527784"/>
                  </a:cubicBezTo>
                  <a:cubicBezTo>
                    <a:pt x="1571133" y="2764381"/>
                    <a:pt x="1067365" y="2764381"/>
                    <a:pt x="658974" y="2527784"/>
                  </a:cubicBezTo>
                  <a:cubicBezTo>
                    <a:pt x="250583" y="2291187"/>
                    <a:pt x="0" y="1854162"/>
                    <a:pt x="2111" y="1382191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-789306" y="1998651"/>
              <a:ext cx="2382826" cy="2496512"/>
            </a:xfrm>
            <a:custGeom>
              <a:avLst/>
              <a:gdLst/>
              <a:ahLst/>
              <a:cxnLst/>
              <a:rect l="l" t="t" r="r" b="b"/>
              <a:pathLst>
                <a:path w="2382826" h="2496512">
                  <a:moveTo>
                    <a:pt x="1906" y="1248256"/>
                  </a:moveTo>
                  <a:cubicBezTo>
                    <a:pt x="0" y="822019"/>
                    <a:pt x="226301" y="427341"/>
                    <a:pt x="595119" y="213671"/>
                  </a:cubicBezTo>
                  <a:cubicBezTo>
                    <a:pt x="963936" y="0"/>
                    <a:pt x="1418890" y="0"/>
                    <a:pt x="1787707" y="213671"/>
                  </a:cubicBezTo>
                  <a:cubicBezTo>
                    <a:pt x="2156525" y="427341"/>
                    <a:pt x="2382826" y="822019"/>
                    <a:pt x="2380920" y="1248256"/>
                  </a:cubicBezTo>
                  <a:cubicBezTo>
                    <a:pt x="2382826" y="1674493"/>
                    <a:pt x="2156525" y="2069171"/>
                    <a:pt x="1787707" y="2282841"/>
                  </a:cubicBezTo>
                  <a:cubicBezTo>
                    <a:pt x="1418890" y="2496512"/>
                    <a:pt x="963936" y="2496512"/>
                    <a:pt x="595119" y="2282841"/>
                  </a:cubicBezTo>
                  <a:cubicBezTo>
                    <a:pt x="226301" y="2069171"/>
                    <a:pt x="0" y="1674493"/>
                    <a:pt x="1906" y="1248256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9400" y="2345350"/>
              <a:ext cx="938403" cy="1811702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4852" b="1">
                  <a:solidFill>
                    <a:srgbClr val="FFFFFF"/>
                  </a:solidFill>
                  <a:latin typeface="Microsoft YaHei, PingFang SC, sans serif"/>
                  <a:ea typeface="Microsoft YaHei, PingFang SC, sans serif"/>
                </a:rPr>
                <a:t>目录</a:t>
              </a:r>
              <a:endParaRPr lang="en-US" sz="1160"/>
            </a:p>
            <a:p>
              <a:pPr algn="ctr" latinLnBrk="1"/>
              <a:endParaRPr lang="en-US" sz="1160"/>
            </a:p>
          </p:txBody>
        </p:sp>
      </p:grpSp>
      <p:sp>
        <p:nvSpPr>
          <p:cNvPr id="18" name="Freeform 2"/>
          <p:cNvSpPr/>
          <p:nvPr/>
        </p:nvSpPr>
        <p:spPr>
          <a:xfrm>
            <a:off x="3907855" y="1643719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19" name="TextBox 3"/>
          <p:cNvSpPr txBox="1"/>
          <p:nvPr/>
        </p:nvSpPr>
        <p:spPr>
          <a:xfrm>
            <a:off x="4698133" y="1694967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项目简介</a:t>
            </a:r>
            <a:endParaRPr lang="en-US" sz="1160" dirty="0"/>
          </a:p>
        </p:txBody>
      </p:sp>
      <p:sp>
        <p:nvSpPr>
          <p:cNvPr id="20" name="Freeform 4"/>
          <p:cNvSpPr/>
          <p:nvPr/>
        </p:nvSpPr>
        <p:spPr>
          <a:xfrm>
            <a:off x="3907855" y="2554547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21" name="TextBox 5"/>
          <p:cNvSpPr txBox="1"/>
          <p:nvPr/>
        </p:nvSpPr>
        <p:spPr>
          <a:xfrm>
            <a:off x="4698133" y="2605795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组员分工</a:t>
            </a:r>
            <a:endParaRPr lang="en-US" sz="1160" dirty="0"/>
          </a:p>
        </p:txBody>
      </p:sp>
      <p:sp>
        <p:nvSpPr>
          <p:cNvPr id="22" name="Freeform 6"/>
          <p:cNvSpPr/>
          <p:nvPr/>
        </p:nvSpPr>
        <p:spPr>
          <a:xfrm>
            <a:off x="3894461" y="3505559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23" name="TextBox 7"/>
          <p:cNvSpPr txBox="1"/>
          <p:nvPr/>
        </p:nvSpPr>
        <p:spPr>
          <a:xfrm>
            <a:off x="4698133" y="3544407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功能实现</a:t>
            </a:r>
            <a:endParaRPr lang="en-US" sz="1160" dirty="0"/>
          </a:p>
        </p:txBody>
      </p:sp>
      <p:sp>
        <p:nvSpPr>
          <p:cNvPr id="24" name="Freeform 8"/>
          <p:cNvSpPr/>
          <p:nvPr/>
        </p:nvSpPr>
        <p:spPr>
          <a:xfrm>
            <a:off x="3840529" y="2530236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60"/>
          </a:p>
        </p:txBody>
      </p:sp>
      <p:sp>
        <p:nvSpPr>
          <p:cNvPr id="25" name="Freeform 9"/>
          <p:cNvSpPr/>
          <p:nvPr/>
        </p:nvSpPr>
        <p:spPr>
          <a:xfrm>
            <a:off x="3840529" y="3481248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 dirty="0">
                <a:solidFill>
                  <a:srgbClr val="FFFFFF"/>
                </a:solidFill>
                <a:latin typeface="Microsoft YaHei"/>
                <a:ea typeface="Microsoft YaHei"/>
              </a:rPr>
              <a:t>3</a:t>
            </a:r>
            <a:endParaRPr lang="en-US" sz="1160" dirty="0"/>
          </a:p>
        </p:txBody>
      </p:sp>
      <p:sp>
        <p:nvSpPr>
          <p:cNvPr id="26" name="Freeform 10"/>
          <p:cNvSpPr/>
          <p:nvPr/>
        </p:nvSpPr>
        <p:spPr>
          <a:xfrm>
            <a:off x="3840529" y="1619408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>
                <a:solidFill>
                  <a:srgbClr val="FFFFFF"/>
                </a:solidFill>
                <a:latin typeface="Microsoft YaHei"/>
                <a:ea typeface="Microsoft YaHei"/>
              </a:rPr>
              <a:t>1</a:t>
            </a:r>
            <a:endParaRPr lang="en-US" sz="1160"/>
          </a:p>
        </p:txBody>
      </p:sp>
      <p:pic>
        <p:nvPicPr>
          <p:cNvPr id="27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38020" y="1205508"/>
            <a:ext cx="7524642" cy="3773969"/>
          </a:xfrm>
          <a:prstGeom prst="rect">
            <a:avLst/>
          </a:prstGeom>
        </p:spPr>
      </p:pic>
      <p:sp>
        <p:nvSpPr>
          <p:cNvPr id="28" name="Freeform 6">
            <a:extLst>
              <a:ext uri="{FF2B5EF4-FFF2-40B4-BE49-F238E27FC236}">
                <a16:creationId xmlns:a16="http://schemas.microsoft.com/office/drawing/2014/main" id="{DB7CD339-E52C-478D-9214-DAC362D8A81B}"/>
              </a:ext>
            </a:extLst>
          </p:cNvPr>
          <p:cNvSpPr/>
          <p:nvPr/>
        </p:nvSpPr>
        <p:spPr>
          <a:xfrm>
            <a:off x="3894461" y="4450173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D2803AA8-872A-4734-94CB-6A1B739CE63A}"/>
              </a:ext>
            </a:extLst>
          </p:cNvPr>
          <p:cNvSpPr/>
          <p:nvPr/>
        </p:nvSpPr>
        <p:spPr>
          <a:xfrm>
            <a:off x="3840529" y="4435499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 dirty="0">
                <a:solidFill>
                  <a:srgbClr val="FFFFFF"/>
                </a:solidFill>
                <a:latin typeface="Microsoft YaHei"/>
                <a:ea typeface="Microsoft YaHei"/>
              </a:rPr>
              <a:t>4</a:t>
            </a:r>
            <a:endParaRPr lang="en-US" sz="1160" dirty="0"/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7B1C1CE2-E902-40AC-A0FA-625C46715B22}"/>
              </a:ext>
            </a:extLst>
          </p:cNvPr>
          <p:cNvSpPr txBox="1"/>
          <p:nvPr/>
        </p:nvSpPr>
        <p:spPr>
          <a:xfrm>
            <a:off x="4698133" y="4489754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设计方案</a:t>
            </a:r>
            <a:endParaRPr lang="en-US" sz="1160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5F6C57E-1E8C-46CA-9FDD-B68BC1723452}"/>
              </a:ext>
            </a:extLst>
          </p:cNvPr>
          <p:cNvSpPr/>
          <p:nvPr/>
        </p:nvSpPr>
        <p:spPr>
          <a:xfrm>
            <a:off x="3907855" y="5426557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F8A3BEAE-3CEE-4C79-A60A-DEF7F8714CA2}"/>
              </a:ext>
            </a:extLst>
          </p:cNvPr>
          <p:cNvSpPr/>
          <p:nvPr/>
        </p:nvSpPr>
        <p:spPr>
          <a:xfrm>
            <a:off x="3853923" y="5411883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 dirty="0">
                <a:solidFill>
                  <a:srgbClr val="FFFFFF"/>
                </a:solidFill>
                <a:latin typeface="Microsoft YaHei"/>
                <a:ea typeface="Microsoft YaHei"/>
              </a:rPr>
              <a:t>5</a:t>
            </a:r>
            <a:endParaRPr lang="en-US" sz="1160" dirty="0"/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DE216BD2-9902-42ED-8443-7028F5732716}"/>
              </a:ext>
            </a:extLst>
          </p:cNvPr>
          <p:cNvSpPr txBox="1"/>
          <p:nvPr/>
        </p:nvSpPr>
        <p:spPr>
          <a:xfrm>
            <a:off x="4711527" y="5466138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程序演示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48143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5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6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7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2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cxnSp>
        <p:nvCxnSpPr>
          <p:cNvPr id="133" name="Connector 10"/>
          <p:cNvCxnSpPr>
            <a:cxnSpLocks/>
          </p:cNvCxnSpPr>
          <p:nvPr/>
        </p:nvCxnSpPr>
        <p:spPr>
          <a:xfrm>
            <a:off x="4059359" y="318076"/>
            <a:ext cx="1551090" cy="0"/>
          </a:xfrm>
          <a:prstGeom prst="straightConnector1">
            <a:avLst/>
          </a:prstGeom>
          <a:solidFill>
            <a:srgbClr val="EDD1D6"/>
          </a:solidFill>
          <a:ln w="31750">
            <a:solidFill>
              <a:srgbClr val="EDD1D6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7AF045B-B68C-4F40-974A-8683E074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28" y="1767539"/>
            <a:ext cx="5021139" cy="45352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CDC0AD-7744-4F4E-8963-7B10518EDCF2}"/>
              </a:ext>
            </a:extLst>
          </p:cNvPr>
          <p:cNvSpPr txBox="1"/>
          <p:nvPr/>
        </p:nvSpPr>
        <p:spPr>
          <a:xfrm>
            <a:off x="4740190" y="1861144"/>
            <a:ext cx="8620210" cy="106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800" dirty="0">
                <a:solidFill>
                  <a:srgbClr val="A3ADD2"/>
                </a:solidFill>
                <a:latin typeface="Microsoft YaHei"/>
                <a:ea typeface="Microsoft YaHei"/>
              </a:rPr>
              <a:t>圆圈： 电脑      </a:t>
            </a:r>
            <a:endParaRPr lang="en-US" altLang="zh-CN" sz="2800" dirty="0">
              <a:solidFill>
                <a:srgbClr val="A3ADD2"/>
              </a:solidFill>
              <a:latin typeface="Microsoft YaHei"/>
              <a:ea typeface="Microsoft YaHei"/>
            </a:endParaRPr>
          </a:p>
          <a:p>
            <a:pPr algn="ctr" latinLnBrk="1">
              <a:lnSpc>
                <a:spcPct val="116199"/>
              </a:lnSpc>
            </a:pPr>
            <a:r>
              <a:rPr lang="zh-CN" altLang="en-US" sz="2800" dirty="0">
                <a:solidFill>
                  <a:srgbClr val="A3ADD2"/>
                </a:solidFill>
                <a:latin typeface="Microsoft YaHei"/>
                <a:ea typeface="Microsoft YaHei"/>
              </a:rPr>
              <a:t>叉：玩家</a:t>
            </a:r>
            <a:endParaRPr lang="en-US" altLang="zh-CN" sz="2800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370E2504-E46F-4E81-921D-274F832BAF95}"/>
              </a:ext>
            </a:extLst>
          </p:cNvPr>
          <p:cNvSpPr txBox="1"/>
          <p:nvPr/>
        </p:nvSpPr>
        <p:spPr>
          <a:xfrm>
            <a:off x="602903" y="1088567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极大值极小值分析法</a:t>
            </a:r>
            <a:endParaRPr lang="en-US" altLang="zh-CN" sz="1160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5E0C9FC-F749-4322-8B27-8BFFE71CCC38}"/>
              </a:ext>
            </a:extLst>
          </p:cNvPr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3688963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5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6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7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2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grpSp>
        <p:nvGrpSpPr>
          <p:cNvPr id="24" name="Group 13">
            <a:extLst>
              <a:ext uri="{FF2B5EF4-FFF2-40B4-BE49-F238E27FC236}">
                <a16:creationId xmlns:a16="http://schemas.microsoft.com/office/drawing/2014/main" id="{72B15EC3-95AE-4991-8F72-689A5551701E}"/>
              </a:ext>
            </a:extLst>
          </p:cNvPr>
          <p:cNvGrpSpPr/>
          <p:nvPr/>
        </p:nvGrpSpPr>
        <p:grpSpPr>
          <a:xfrm>
            <a:off x="729670" y="1478829"/>
            <a:ext cx="760482" cy="796766"/>
            <a:chOff x="885502" y="2143635"/>
            <a:chExt cx="721050" cy="755452"/>
          </a:xfrm>
        </p:grpSpPr>
        <p:sp>
          <p:nvSpPr>
            <p:cNvPr id="25" name="Freeform 136">
              <a:extLst>
                <a:ext uri="{FF2B5EF4-FFF2-40B4-BE49-F238E27FC236}">
                  <a16:creationId xmlns:a16="http://schemas.microsoft.com/office/drawing/2014/main" id="{E40DFF3F-338C-40B1-9E07-CA79B09F26C4}"/>
                </a:ext>
              </a:extLst>
            </p:cNvPr>
            <p:cNvSpPr/>
            <p:nvPr/>
          </p:nvSpPr>
          <p:spPr>
            <a:xfrm>
              <a:off x="885502" y="2143635"/>
              <a:ext cx="721050" cy="755452"/>
            </a:xfrm>
            <a:custGeom>
              <a:avLst/>
              <a:gdLst/>
              <a:ahLst/>
              <a:cxnLst/>
              <a:rect l="l" t="t" r="r" b="b"/>
              <a:pathLst>
                <a:path w="721050" h="755452">
                  <a:moveTo>
                    <a:pt x="577" y="377726"/>
                  </a:moveTo>
                  <a:cubicBezTo>
                    <a:pt x="0" y="248746"/>
                    <a:pt x="68479" y="129315"/>
                    <a:pt x="180085" y="64658"/>
                  </a:cubicBezTo>
                  <a:cubicBezTo>
                    <a:pt x="291690" y="0"/>
                    <a:pt x="429360" y="0"/>
                    <a:pt x="540965" y="64658"/>
                  </a:cubicBezTo>
                  <a:cubicBezTo>
                    <a:pt x="652571" y="129315"/>
                    <a:pt x="721050" y="248746"/>
                    <a:pt x="720473" y="377726"/>
                  </a:cubicBezTo>
                  <a:cubicBezTo>
                    <a:pt x="721050" y="506707"/>
                    <a:pt x="652571" y="626137"/>
                    <a:pt x="540965" y="690795"/>
                  </a:cubicBezTo>
                  <a:cubicBezTo>
                    <a:pt x="429360" y="755452"/>
                    <a:pt x="291690" y="755452"/>
                    <a:pt x="180085" y="690795"/>
                  </a:cubicBezTo>
                  <a:cubicBezTo>
                    <a:pt x="68479" y="626137"/>
                    <a:pt x="0" y="506707"/>
                    <a:pt x="577" y="377726"/>
                  </a:cubicBezTo>
                  <a:close/>
                </a:path>
              </a:pathLst>
            </a:custGeom>
            <a:solidFill>
              <a:srgbClr val="A3ADD2"/>
            </a:solidFill>
            <a:ln w="25400">
              <a:solidFill>
                <a:srgbClr val="FFFFFF"/>
              </a:solidFill>
              <a:prstDash val="solid"/>
              <a:miter/>
            </a:ln>
          </p:spPr>
          <p:txBody>
            <a:bodyPr lIns="133945" rIns="133945" rtlCol="0" anchor="ctr"/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问题</a:t>
              </a:r>
              <a:endParaRPr lang="en-US" sz="1160"/>
            </a:p>
          </p:txBody>
        </p:sp>
      </p:grpSp>
      <p:sp>
        <p:nvSpPr>
          <p:cNvPr id="26" name="Freeform 16">
            <a:extLst>
              <a:ext uri="{FF2B5EF4-FFF2-40B4-BE49-F238E27FC236}">
                <a16:creationId xmlns:a16="http://schemas.microsoft.com/office/drawing/2014/main" id="{D0725ACE-DDC4-4ACE-94C9-C59B6F8AE3C7}"/>
              </a:ext>
            </a:extLst>
          </p:cNvPr>
          <p:cNvSpPr/>
          <p:nvPr/>
        </p:nvSpPr>
        <p:spPr>
          <a:xfrm>
            <a:off x="707254" y="1455345"/>
            <a:ext cx="805314" cy="843735"/>
          </a:xfrm>
          <a:custGeom>
            <a:avLst/>
            <a:gdLst/>
            <a:ahLst/>
            <a:cxnLst/>
            <a:rect l="l" t="t" r="r" b="b"/>
            <a:pathLst>
              <a:path w="763557" h="799986">
                <a:moveTo>
                  <a:pt x="611" y="399994"/>
                </a:moveTo>
                <a:cubicBezTo>
                  <a:pt x="0" y="263409"/>
                  <a:pt x="72516" y="136938"/>
                  <a:pt x="190701" y="68469"/>
                </a:cubicBezTo>
                <a:cubicBezTo>
                  <a:pt x="308886" y="0"/>
                  <a:pt x="454672" y="0"/>
                  <a:pt x="572856" y="68469"/>
                </a:cubicBezTo>
                <a:cubicBezTo>
                  <a:pt x="691041" y="136938"/>
                  <a:pt x="763557" y="263409"/>
                  <a:pt x="762946" y="399994"/>
                </a:cubicBezTo>
                <a:cubicBezTo>
                  <a:pt x="763557" y="536578"/>
                  <a:pt x="691041" y="663049"/>
                  <a:pt x="572856" y="731518"/>
                </a:cubicBezTo>
                <a:cubicBezTo>
                  <a:pt x="454672" y="799987"/>
                  <a:pt x="308886" y="799987"/>
                  <a:pt x="190701" y="731518"/>
                </a:cubicBezTo>
                <a:cubicBezTo>
                  <a:pt x="72516" y="663049"/>
                  <a:pt x="0" y="536578"/>
                  <a:pt x="611" y="399994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C3E3F5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 dirty="0"/>
          </a:p>
        </p:txBody>
      </p:sp>
      <p:cxnSp>
        <p:nvCxnSpPr>
          <p:cNvPr id="27" name="Connector 9">
            <a:extLst>
              <a:ext uri="{FF2B5EF4-FFF2-40B4-BE49-F238E27FC236}">
                <a16:creationId xmlns:a16="http://schemas.microsoft.com/office/drawing/2014/main" id="{F634720D-7FE4-4937-9690-E045CB1E0FC6}"/>
              </a:ext>
            </a:extLst>
          </p:cNvPr>
          <p:cNvCxnSpPr/>
          <p:nvPr/>
        </p:nvCxnSpPr>
        <p:spPr>
          <a:xfrm>
            <a:off x="1023012" y="2352929"/>
            <a:ext cx="4660935" cy="0"/>
          </a:xfrm>
          <a:prstGeom prst="straightConnector1">
            <a:avLst/>
          </a:prstGeom>
          <a:solidFill>
            <a:srgbClr val="A3ADD2"/>
          </a:solidFill>
          <a:ln w="31750">
            <a:solidFill>
              <a:srgbClr val="A3ADD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C65DAB5-BD47-4A6A-A33C-49D576FE04CC}"/>
              </a:ext>
            </a:extLst>
          </p:cNvPr>
          <p:cNvSpPr txBox="1"/>
          <p:nvPr/>
        </p:nvSpPr>
        <p:spPr>
          <a:xfrm>
            <a:off x="-868529" y="1590955"/>
            <a:ext cx="8620210" cy="56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800" dirty="0">
                <a:solidFill>
                  <a:srgbClr val="A3ADD2"/>
                </a:solidFill>
                <a:latin typeface="Microsoft YaHei"/>
                <a:ea typeface="Microsoft YaHei"/>
              </a:rPr>
              <a:t>为什么需要剪枝？</a:t>
            </a:r>
            <a:endParaRPr lang="en-US" altLang="zh-CN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1789B3-9132-4D51-8315-FC8B2BB4D2C3}"/>
              </a:ext>
            </a:extLst>
          </p:cNvPr>
          <p:cNvSpPr txBox="1"/>
          <p:nvPr/>
        </p:nvSpPr>
        <p:spPr>
          <a:xfrm>
            <a:off x="1579541" y="2379206"/>
            <a:ext cx="95260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         max-min :</a:t>
            </a:r>
            <a:r>
              <a:rPr lang="zh-CN" altLang="en-US" sz="2000" dirty="0">
                <a:solidFill>
                  <a:srgbClr val="002060"/>
                </a:solidFill>
              </a:rPr>
              <a:t>这种生成节点和计算估值相分离的搜索方式</a:t>
            </a:r>
            <a:r>
              <a:rPr lang="en-US" altLang="zh-CN" sz="2000" dirty="0">
                <a:solidFill>
                  <a:srgbClr val="002060"/>
                </a:solidFill>
              </a:rPr>
              <a:t>,</a:t>
            </a:r>
            <a:r>
              <a:rPr lang="zh-CN" altLang="en-US" sz="2000" dirty="0">
                <a:solidFill>
                  <a:srgbClr val="002060"/>
                </a:solidFill>
              </a:rPr>
              <a:t>需要生成规定深度内的所有节点</a:t>
            </a:r>
            <a:r>
              <a:rPr lang="en-US" altLang="zh-CN" sz="2000" dirty="0">
                <a:solidFill>
                  <a:srgbClr val="002060"/>
                </a:solidFill>
              </a:rPr>
              <a:t>,</a:t>
            </a:r>
            <a:r>
              <a:rPr lang="zh-CN" altLang="en-US" sz="2000" dirty="0">
                <a:solidFill>
                  <a:srgbClr val="002060"/>
                </a:solidFill>
              </a:rPr>
              <a:t>因此搜索效率较低。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4A1C21-D32E-4C36-A0C2-420C0142F2DA}"/>
              </a:ext>
            </a:extLst>
          </p:cNvPr>
          <p:cNvGrpSpPr/>
          <p:nvPr/>
        </p:nvGrpSpPr>
        <p:grpSpPr>
          <a:xfrm>
            <a:off x="10205917" y="2849671"/>
            <a:ext cx="805314" cy="843735"/>
            <a:chOff x="943224" y="3492077"/>
            <a:chExt cx="805314" cy="843735"/>
          </a:xfrm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4E06CDF5-FCFE-4C73-8CB7-CE77395BD610}"/>
                </a:ext>
              </a:extLst>
            </p:cNvPr>
            <p:cNvSpPr/>
            <p:nvPr/>
          </p:nvSpPr>
          <p:spPr>
            <a:xfrm>
              <a:off x="960923" y="3499240"/>
              <a:ext cx="769916" cy="806648"/>
            </a:xfrm>
            <a:custGeom>
              <a:avLst/>
              <a:gdLst/>
              <a:ahLst/>
              <a:cxnLst/>
              <a:rect l="l" t="t" r="r" b="b"/>
              <a:pathLst>
                <a:path w="729994" h="764822">
                  <a:moveTo>
                    <a:pt x="584" y="382411"/>
                  </a:moveTo>
                  <a:cubicBezTo>
                    <a:pt x="0" y="251830"/>
                    <a:pt x="69329" y="130919"/>
                    <a:pt x="182319" y="65459"/>
                  </a:cubicBezTo>
                  <a:cubicBezTo>
                    <a:pt x="295308" y="0"/>
                    <a:pt x="434686" y="0"/>
                    <a:pt x="547676" y="65459"/>
                  </a:cubicBezTo>
                  <a:cubicBezTo>
                    <a:pt x="660665" y="130919"/>
                    <a:pt x="729994" y="251830"/>
                    <a:pt x="729410" y="382411"/>
                  </a:cubicBezTo>
                  <a:cubicBezTo>
                    <a:pt x="729994" y="512991"/>
                    <a:pt x="660665" y="633903"/>
                    <a:pt x="547676" y="699363"/>
                  </a:cubicBezTo>
                  <a:cubicBezTo>
                    <a:pt x="434686" y="764822"/>
                    <a:pt x="295308" y="764822"/>
                    <a:pt x="182319" y="699363"/>
                  </a:cubicBezTo>
                  <a:cubicBezTo>
                    <a:pt x="69329" y="633903"/>
                    <a:pt x="0" y="512991"/>
                    <a:pt x="584" y="382411"/>
                  </a:cubicBezTo>
                  <a:close/>
                </a:path>
              </a:pathLst>
            </a:custGeom>
            <a:solidFill>
              <a:srgbClr val="EDD1D6"/>
            </a:solidFill>
            <a:ln w="25400">
              <a:solidFill>
                <a:srgbClr val="FFFFFF"/>
              </a:solidFill>
              <a:prstDash val="solid"/>
              <a:miter/>
            </a:ln>
          </p:spPr>
          <p:txBody>
            <a:bodyPr lIns="133945" rIns="133945" rtlCol="0" anchor="ctr"/>
            <a:lstStyle/>
            <a:p>
              <a:pPr algn="ctr" latinLnBrk="1">
                <a:lnSpc>
                  <a:spcPct val="116199"/>
                </a:lnSpc>
              </a:pPr>
              <a:r>
                <a:rPr lang="zh-CN" altLang="en-US" sz="1898" dirty="0">
                  <a:solidFill>
                    <a:srgbClr val="FFFFFF"/>
                  </a:solidFill>
                  <a:latin typeface="Microsoft YaHei"/>
                  <a:ea typeface="Microsoft YaHei"/>
                </a:rPr>
                <a:t>改进</a:t>
              </a:r>
              <a:endParaRPr lang="en-US" sz="1160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2CF95DFF-0F26-4035-9522-40C7A05C7B9C}"/>
                </a:ext>
              </a:extLst>
            </p:cNvPr>
            <p:cNvSpPr/>
            <p:nvPr/>
          </p:nvSpPr>
          <p:spPr>
            <a:xfrm>
              <a:off x="943224" y="3492077"/>
              <a:ext cx="805314" cy="843735"/>
            </a:xfrm>
            <a:custGeom>
              <a:avLst/>
              <a:gdLst/>
              <a:ahLst/>
              <a:cxnLst/>
              <a:rect l="l" t="t" r="r" b="b"/>
              <a:pathLst>
                <a:path w="763557" h="799986">
                  <a:moveTo>
                    <a:pt x="611" y="399994"/>
                  </a:moveTo>
                  <a:cubicBezTo>
                    <a:pt x="0" y="263409"/>
                    <a:pt x="72516" y="136938"/>
                    <a:pt x="190701" y="68469"/>
                  </a:cubicBezTo>
                  <a:cubicBezTo>
                    <a:pt x="308886" y="0"/>
                    <a:pt x="454672" y="0"/>
                    <a:pt x="572856" y="68469"/>
                  </a:cubicBezTo>
                  <a:cubicBezTo>
                    <a:pt x="691041" y="136938"/>
                    <a:pt x="763557" y="263409"/>
                    <a:pt x="762946" y="399994"/>
                  </a:cubicBezTo>
                  <a:cubicBezTo>
                    <a:pt x="763557" y="536578"/>
                    <a:pt x="691041" y="663049"/>
                    <a:pt x="572856" y="731518"/>
                  </a:cubicBezTo>
                  <a:cubicBezTo>
                    <a:pt x="454672" y="799987"/>
                    <a:pt x="308886" y="799987"/>
                    <a:pt x="190701" y="731518"/>
                  </a:cubicBezTo>
                  <a:cubicBezTo>
                    <a:pt x="72516" y="663049"/>
                    <a:pt x="0" y="536578"/>
                    <a:pt x="611" y="399994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400">
              <a:solidFill>
                <a:srgbClr val="C3E3F5"/>
              </a:solidFill>
              <a:prstDash val="solid"/>
              <a:miter/>
            </a:ln>
          </p:spPr>
          <p:txBody>
            <a:bodyPr lIns="133945" rIns="133945" rtlCol="0" anchor="ctr"/>
            <a:lstStyle/>
            <a:p>
              <a:pPr algn="ctr" latinLnBrk="1">
                <a:lnSpc>
                  <a:spcPct val="116199"/>
                </a:lnSpc>
              </a:pPr>
              <a:endParaRPr lang="en-US" sz="1160" dirty="0"/>
            </a:p>
          </p:txBody>
        </p:sp>
      </p:grpSp>
      <p:cxnSp>
        <p:nvCxnSpPr>
          <p:cNvPr id="35" name="Connector 10">
            <a:extLst>
              <a:ext uri="{FF2B5EF4-FFF2-40B4-BE49-F238E27FC236}">
                <a16:creationId xmlns:a16="http://schemas.microsoft.com/office/drawing/2014/main" id="{9C4E507A-BF8E-47B3-99BF-559F23CFDBA6}"/>
              </a:ext>
            </a:extLst>
          </p:cNvPr>
          <p:cNvCxnSpPr/>
          <p:nvPr/>
        </p:nvCxnSpPr>
        <p:spPr>
          <a:xfrm>
            <a:off x="6275575" y="3759030"/>
            <a:ext cx="4588532" cy="0"/>
          </a:xfrm>
          <a:prstGeom prst="straightConnector1">
            <a:avLst/>
          </a:prstGeom>
          <a:solidFill>
            <a:srgbClr val="EDD1D6"/>
          </a:solidFill>
          <a:ln w="31750">
            <a:solidFill>
              <a:srgbClr val="EDD1D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D754026-4FDF-46F8-B661-EE0F0DF87857}"/>
              </a:ext>
            </a:extLst>
          </p:cNvPr>
          <p:cNvSpPr txBox="1"/>
          <p:nvPr/>
        </p:nvSpPr>
        <p:spPr>
          <a:xfrm>
            <a:off x="872018" y="3368509"/>
            <a:ext cx="9736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边生成节点边对节点估值，就有可能删去一些不必要的节点，从而减少搜索及计算的工作量。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3875D2-B8F9-4842-AD34-1BB2005D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92" y="4205614"/>
            <a:ext cx="3516841" cy="1718274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3AAAB350-F18B-496F-8F2A-EE6F0AD8AF8F}"/>
              </a:ext>
            </a:extLst>
          </p:cNvPr>
          <p:cNvSpPr txBox="1"/>
          <p:nvPr/>
        </p:nvSpPr>
        <p:spPr>
          <a:xfrm>
            <a:off x="602903" y="1088567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剪枝</a:t>
            </a:r>
            <a:endParaRPr lang="en-US" sz="1160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9350F6F-603C-47F9-9170-B752DEE3ACF7}"/>
              </a:ext>
            </a:extLst>
          </p:cNvPr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34957378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24" grpId="0" animBg="1"/>
      <p:bldP spid="26" grpId="0" animBg="1"/>
      <p:bldP spid="27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5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6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7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2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29" name="Freeform 8">
            <a:extLst>
              <a:ext uri="{FF2B5EF4-FFF2-40B4-BE49-F238E27FC236}">
                <a16:creationId xmlns:a16="http://schemas.microsoft.com/office/drawing/2014/main" id="{B12AC473-1547-4D22-A779-AAAD1BBCF0D0}"/>
              </a:ext>
            </a:extLst>
          </p:cNvPr>
          <p:cNvSpPr/>
          <p:nvPr/>
        </p:nvSpPr>
        <p:spPr>
          <a:xfrm>
            <a:off x="689888" y="1533538"/>
            <a:ext cx="5367657" cy="4815325"/>
          </a:xfrm>
          <a:custGeom>
            <a:avLst/>
            <a:gdLst/>
            <a:ahLst/>
            <a:cxnLst/>
            <a:rect l="l" t="t" r="r" b="b"/>
            <a:pathLst>
              <a:path w="2501892" h="3094230">
                <a:moveTo>
                  <a:pt x="0" y="0"/>
                </a:moveTo>
                <a:lnTo>
                  <a:pt x="2501892" y="0"/>
                </a:lnTo>
                <a:lnTo>
                  <a:pt x="2501892" y="3094230"/>
                </a:lnTo>
                <a:lnTo>
                  <a:pt x="0" y="309423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6" name="TextBox 69">
            <a:extLst>
              <a:ext uri="{FF2B5EF4-FFF2-40B4-BE49-F238E27FC236}">
                <a16:creationId xmlns:a16="http://schemas.microsoft.com/office/drawing/2014/main" id="{E7ABD9CF-28E6-46FB-9BDE-32A7597CCA4E}"/>
              </a:ext>
            </a:extLst>
          </p:cNvPr>
          <p:cNvSpPr txBox="1"/>
          <p:nvPr/>
        </p:nvSpPr>
        <p:spPr>
          <a:xfrm>
            <a:off x="1170969" y="2978142"/>
            <a:ext cx="3919944" cy="9616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设</a:t>
            </a:r>
            <a:r>
              <a:rPr lang="en-US" altLang="zh-CN" sz="1400" dirty="0">
                <a:solidFill>
                  <a:schemeClr val="bg1"/>
                </a:solidFill>
              </a:rPr>
              <a:t>MAX</a:t>
            </a:r>
            <a:r>
              <a:rPr lang="zh-CN" altLang="en-US" sz="1400" dirty="0">
                <a:solidFill>
                  <a:schemeClr val="bg1"/>
                </a:solidFill>
              </a:rPr>
              <a:t>节点的下限为</a:t>
            </a:r>
            <a:r>
              <a:rPr lang="en-US" altLang="zh-CN" sz="1400" dirty="0">
                <a:solidFill>
                  <a:schemeClr val="bg1"/>
                </a:solidFill>
              </a:rPr>
              <a:t>α </a:t>
            </a:r>
            <a:r>
              <a:rPr lang="zh-CN" altLang="en-US" sz="1400" dirty="0">
                <a:solidFill>
                  <a:schemeClr val="bg1"/>
                </a:solidFill>
              </a:rPr>
              <a:t>，则其所有的</a:t>
            </a:r>
            <a:r>
              <a:rPr lang="en-US" altLang="zh-CN" sz="1400" dirty="0">
                <a:solidFill>
                  <a:schemeClr val="bg1"/>
                </a:solidFill>
              </a:rPr>
              <a:t>MIN</a:t>
            </a:r>
            <a:r>
              <a:rPr lang="zh-CN" altLang="en-US" sz="1400" dirty="0">
                <a:solidFill>
                  <a:schemeClr val="bg1"/>
                </a:solidFill>
              </a:rPr>
              <a:t>子节点中，评估值的</a:t>
            </a:r>
            <a:r>
              <a:rPr lang="en-US" altLang="zh-CN" sz="1400" dirty="0">
                <a:solidFill>
                  <a:schemeClr val="bg1"/>
                </a:solidFill>
              </a:rPr>
              <a:t>β</a:t>
            </a:r>
            <a:r>
              <a:rPr lang="zh-CN" altLang="en-US" sz="1400" dirty="0">
                <a:solidFill>
                  <a:schemeClr val="bg1"/>
                </a:solidFill>
              </a:rPr>
              <a:t>上限小于等于</a:t>
            </a:r>
            <a:r>
              <a:rPr lang="en-US" altLang="zh-CN" sz="1400" dirty="0">
                <a:solidFill>
                  <a:schemeClr val="bg1"/>
                </a:solidFill>
              </a:rPr>
              <a:t>α</a:t>
            </a:r>
            <a:r>
              <a:rPr lang="zh-CN" altLang="en-US" sz="1400" dirty="0">
                <a:solidFill>
                  <a:schemeClr val="bg1"/>
                </a:solidFill>
              </a:rPr>
              <a:t>的节点，其以下部分的搜索都可以停止了，即对这部分节点进行了</a:t>
            </a:r>
            <a:r>
              <a:rPr lang="en-US" altLang="zh-CN" sz="1400" dirty="0">
                <a:solidFill>
                  <a:schemeClr val="bg1"/>
                </a:solidFill>
              </a:rPr>
              <a:t>α</a:t>
            </a:r>
            <a:r>
              <a:rPr lang="zh-CN" altLang="en-US" sz="1400" dirty="0">
                <a:solidFill>
                  <a:schemeClr val="bg1"/>
                </a:solidFill>
              </a:rPr>
              <a:t>剪枝。</a:t>
            </a:r>
            <a:r>
              <a:rPr lang="en-US" sz="1266" dirty="0">
                <a:solidFill>
                  <a:schemeClr val="bg1"/>
                </a:solidFill>
                <a:latin typeface="Microsoft YaHei"/>
                <a:ea typeface="Microsoft YaHei"/>
              </a:rPr>
              <a:t>。</a:t>
            </a:r>
            <a:endParaRPr lang="en-US" sz="1160" dirty="0">
              <a:solidFill>
                <a:schemeClr val="bg1"/>
              </a:solidFill>
            </a:endParaRPr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5B4A8B7A-58D0-41B1-A2B7-A5267A94CEAF}"/>
              </a:ext>
            </a:extLst>
          </p:cNvPr>
          <p:cNvSpPr/>
          <p:nvPr/>
        </p:nvSpPr>
        <p:spPr>
          <a:xfrm>
            <a:off x="2479128" y="1587860"/>
            <a:ext cx="1303626" cy="1346154"/>
          </a:xfrm>
          <a:custGeom>
            <a:avLst/>
            <a:gdLst/>
            <a:ahLst/>
            <a:cxnLst/>
            <a:rect l="l" t="t" r="r" b="b"/>
            <a:pathLst>
              <a:path w="929718" h="974075">
                <a:moveTo>
                  <a:pt x="744" y="487037"/>
                </a:moveTo>
                <a:cubicBezTo>
                  <a:pt x="0" y="320730"/>
                  <a:pt x="88297" y="166737"/>
                  <a:pt x="232200" y="83368"/>
                </a:cubicBezTo>
                <a:cubicBezTo>
                  <a:pt x="376104" y="0"/>
                  <a:pt x="553615" y="0"/>
                  <a:pt x="697518" y="83368"/>
                </a:cubicBezTo>
                <a:cubicBezTo>
                  <a:pt x="841421" y="166737"/>
                  <a:pt x="929718" y="320730"/>
                  <a:pt x="928974" y="487037"/>
                </a:cubicBezTo>
                <a:cubicBezTo>
                  <a:pt x="929718" y="653344"/>
                  <a:pt x="841421" y="807337"/>
                  <a:pt x="697518" y="890706"/>
                </a:cubicBezTo>
                <a:cubicBezTo>
                  <a:pt x="553615" y="974075"/>
                  <a:pt x="376104" y="974075"/>
                  <a:pt x="232200" y="890706"/>
                </a:cubicBezTo>
                <a:cubicBezTo>
                  <a:pt x="88297" y="807337"/>
                  <a:pt x="0" y="653344"/>
                  <a:pt x="744" y="487037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altLang="zh-CN" dirty="0">
                <a:solidFill>
                  <a:schemeClr val="bg1"/>
                </a:solidFill>
              </a:rPr>
              <a:t>lpha</a:t>
            </a:r>
            <a:r>
              <a:rPr lang="zh-CN" altLang="en-US" dirty="0">
                <a:solidFill>
                  <a:schemeClr val="bg1"/>
                </a:solidFill>
              </a:rPr>
              <a:t>剪枝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Freeform 8">
            <a:extLst>
              <a:ext uri="{FF2B5EF4-FFF2-40B4-BE49-F238E27FC236}">
                <a16:creationId xmlns:a16="http://schemas.microsoft.com/office/drawing/2014/main" id="{7491A034-C6C1-490B-AF64-76FE977B1DE7}"/>
              </a:ext>
            </a:extLst>
          </p:cNvPr>
          <p:cNvSpPr/>
          <p:nvPr/>
        </p:nvSpPr>
        <p:spPr>
          <a:xfrm>
            <a:off x="6052052" y="1533538"/>
            <a:ext cx="5864070" cy="4815325"/>
          </a:xfrm>
          <a:custGeom>
            <a:avLst/>
            <a:gdLst/>
            <a:ahLst/>
            <a:cxnLst/>
            <a:rect l="l" t="t" r="r" b="b"/>
            <a:pathLst>
              <a:path w="2501892" h="3094230">
                <a:moveTo>
                  <a:pt x="0" y="0"/>
                </a:moveTo>
                <a:lnTo>
                  <a:pt x="2501892" y="0"/>
                </a:lnTo>
                <a:lnTo>
                  <a:pt x="2501892" y="3094230"/>
                </a:lnTo>
                <a:lnTo>
                  <a:pt x="0" y="309423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B48A8990-76DB-4BAA-8199-F0096BB4F2E4}"/>
              </a:ext>
            </a:extLst>
          </p:cNvPr>
          <p:cNvSpPr/>
          <p:nvPr/>
        </p:nvSpPr>
        <p:spPr>
          <a:xfrm>
            <a:off x="8139216" y="1658691"/>
            <a:ext cx="1303626" cy="1346154"/>
          </a:xfrm>
          <a:custGeom>
            <a:avLst/>
            <a:gdLst/>
            <a:ahLst/>
            <a:cxnLst/>
            <a:rect l="l" t="t" r="r" b="b"/>
            <a:pathLst>
              <a:path w="929718" h="974075">
                <a:moveTo>
                  <a:pt x="744" y="487037"/>
                </a:moveTo>
                <a:cubicBezTo>
                  <a:pt x="0" y="320730"/>
                  <a:pt x="88297" y="166737"/>
                  <a:pt x="232200" y="83368"/>
                </a:cubicBezTo>
                <a:cubicBezTo>
                  <a:pt x="376104" y="0"/>
                  <a:pt x="553615" y="0"/>
                  <a:pt x="697518" y="83368"/>
                </a:cubicBezTo>
                <a:cubicBezTo>
                  <a:pt x="841421" y="166737"/>
                  <a:pt x="929718" y="320730"/>
                  <a:pt x="928974" y="487037"/>
                </a:cubicBezTo>
                <a:cubicBezTo>
                  <a:pt x="929718" y="653344"/>
                  <a:pt x="841421" y="807337"/>
                  <a:pt x="697518" y="890706"/>
                </a:cubicBezTo>
                <a:cubicBezTo>
                  <a:pt x="553615" y="974075"/>
                  <a:pt x="376104" y="974075"/>
                  <a:pt x="232200" y="890706"/>
                </a:cubicBezTo>
                <a:cubicBezTo>
                  <a:pt x="88297" y="807337"/>
                  <a:pt x="0" y="653344"/>
                  <a:pt x="744" y="487037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altLang="zh-CN" dirty="0">
                <a:solidFill>
                  <a:schemeClr val="bg1"/>
                </a:solidFill>
              </a:rPr>
              <a:t>eta</a:t>
            </a:r>
            <a:r>
              <a:rPr lang="zh-CN" altLang="en-US" dirty="0">
                <a:solidFill>
                  <a:schemeClr val="bg1"/>
                </a:solidFill>
              </a:rPr>
              <a:t>剪枝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8494EF-1805-4A40-B874-B134E9BEB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74" y="4000100"/>
            <a:ext cx="5200078" cy="18092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4270E3-B8AD-497A-B31D-27B52510147B}"/>
              </a:ext>
            </a:extLst>
          </p:cNvPr>
          <p:cNvSpPr txBox="1"/>
          <p:nvPr/>
        </p:nvSpPr>
        <p:spPr>
          <a:xfrm>
            <a:off x="6404637" y="3034926"/>
            <a:ext cx="4772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设</a:t>
            </a:r>
            <a:r>
              <a:rPr lang="en-US" altLang="zh-CN" sz="1600" dirty="0">
                <a:solidFill>
                  <a:schemeClr val="bg1"/>
                </a:solidFill>
              </a:rPr>
              <a:t>MIN</a:t>
            </a:r>
            <a:r>
              <a:rPr lang="zh-CN" altLang="en-US" sz="1600" dirty="0">
                <a:solidFill>
                  <a:schemeClr val="bg1"/>
                </a:solidFill>
              </a:rPr>
              <a:t>节点的上限为</a:t>
            </a:r>
            <a:r>
              <a:rPr lang="en-US" altLang="zh-CN" sz="1600" dirty="0">
                <a:solidFill>
                  <a:schemeClr val="bg1"/>
                </a:solidFill>
              </a:rPr>
              <a:t>β </a:t>
            </a:r>
            <a:r>
              <a:rPr lang="zh-CN" altLang="en-US" sz="1600" dirty="0">
                <a:solidFill>
                  <a:schemeClr val="bg1"/>
                </a:solidFill>
              </a:rPr>
              <a:t>，则其所有的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子节点中，其评估值的</a:t>
            </a:r>
            <a:r>
              <a:rPr lang="en-US" altLang="zh-CN" sz="1600" dirty="0">
                <a:solidFill>
                  <a:schemeClr val="bg1"/>
                </a:solidFill>
              </a:rPr>
              <a:t>α</a:t>
            </a:r>
            <a:r>
              <a:rPr lang="zh-CN" altLang="en-US" sz="1600" dirty="0">
                <a:solidFill>
                  <a:schemeClr val="bg1"/>
                </a:solidFill>
              </a:rPr>
              <a:t>下限大于等于</a:t>
            </a:r>
            <a:r>
              <a:rPr lang="en-US" altLang="zh-CN" sz="1600" dirty="0">
                <a:solidFill>
                  <a:schemeClr val="bg1"/>
                </a:solidFill>
              </a:rPr>
              <a:t>β</a:t>
            </a:r>
            <a:r>
              <a:rPr lang="zh-CN" altLang="en-US" sz="1600" dirty="0">
                <a:solidFill>
                  <a:schemeClr val="bg1"/>
                </a:solidFill>
              </a:rPr>
              <a:t>的节点，其以下部分的搜索都可以停止了，即对这部分节点进行了</a:t>
            </a:r>
            <a:r>
              <a:rPr lang="en-US" altLang="zh-CN" sz="1600" dirty="0">
                <a:solidFill>
                  <a:schemeClr val="bg1"/>
                </a:solidFill>
              </a:rPr>
              <a:t>β</a:t>
            </a:r>
            <a:r>
              <a:rPr lang="zh-CN" altLang="en-US" sz="1600" dirty="0">
                <a:solidFill>
                  <a:schemeClr val="bg1"/>
                </a:solidFill>
              </a:rPr>
              <a:t>剪枝。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E507E9-B986-4D5E-A2E9-444C9F44F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508" y="4031850"/>
            <a:ext cx="5666358" cy="1745771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31647D49-3F79-4223-96C0-5F5E88A890F8}"/>
              </a:ext>
            </a:extLst>
          </p:cNvPr>
          <p:cNvSpPr txBox="1"/>
          <p:nvPr/>
        </p:nvSpPr>
        <p:spPr>
          <a:xfrm>
            <a:off x="602903" y="1088567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Alpha-beta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剪枝</a:t>
            </a:r>
            <a:endParaRPr lang="en-US" sz="1160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ECC1AAFE-F27F-41FD-9D77-92DB4FF121B8}"/>
              </a:ext>
            </a:extLst>
          </p:cNvPr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人机对战</a:t>
            </a:r>
            <a:r>
              <a:rPr lang="en-US" altLang="zh-CN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——</a:t>
            </a: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枚举法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34372716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2" y="594325"/>
            <a:ext cx="5072033" cy="42351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530" b="1" dirty="0">
                <a:solidFill>
                  <a:srgbClr val="EDD1D6"/>
                </a:solidFill>
                <a:latin typeface="微软雅黑" panose="020B0503020204020204" charset="-122"/>
                <a:ea typeface="微软雅黑" panose="020B0503020204020204" charset="-122"/>
              </a:rPr>
              <a:t>输赢判断</a:t>
            </a:r>
            <a:endParaRPr lang="en-US" sz="1160" dirty="0"/>
          </a:p>
        </p:txBody>
      </p:sp>
      <p:sp>
        <p:nvSpPr>
          <p:cNvPr id="2" name="文本框 1"/>
          <p:cNvSpPr txBox="1"/>
          <p:nvPr/>
        </p:nvSpPr>
        <p:spPr>
          <a:xfrm>
            <a:off x="977265" y="1449705"/>
            <a:ext cx="587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人机对战、双人对战共用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7265" y="2165985"/>
            <a:ext cx="7960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每落子一次，将当前落子位置，颜色、棋盘全局状态作为参数传递给函数</a:t>
            </a:r>
            <a:r>
              <a:rPr lang="en-US" altLang="zh-CN"/>
              <a:t>judge _win </a:t>
            </a:r>
            <a:r>
              <a:rPr lang="zh-CN" altLang="en-US"/>
              <a:t>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7265" y="3158490"/>
            <a:ext cx="806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满足获胜条件则返回</a:t>
            </a:r>
            <a:r>
              <a:rPr lang="en-US" altLang="zh-CN"/>
              <a:t>True</a:t>
            </a:r>
            <a:r>
              <a:rPr lang="zh-CN" altLang="en-US"/>
              <a:t>，否则返回</a:t>
            </a:r>
            <a:r>
              <a:rPr lang="en-US" altLang="zh-CN"/>
              <a:t>False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2" y="594325"/>
            <a:ext cx="5072033" cy="42351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530" b="1" dirty="0">
                <a:solidFill>
                  <a:srgbClr val="EDD1D6"/>
                </a:solidFill>
                <a:latin typeface="微软雅黑" panose="020B0503020204020204" charset="-122"/>
                <a:ea typeface="微软雅黑" panose="020B0503020204020204" charset="-122"/>
              </a:rPr>
              <a:t>输赢判断</a:t>
            </a:r>
            <a:endParaRPr lang="en-US" sz="1160" dirty="0"/>
          </a:p>
        </p:txBody>
      </p:sp>
      <p:sp>
        <p:nvSpPr>
          <p:cNvPr id="7" name="文本框 6"/>
          <p:cNvSpPr txBox="1"/>
          <p:nvPr/>
        </p:nvSpPr>
        <p:spPr>
          <a:xfrm>
            <a:off x="619125" y="1840230"/>
            <a:ext cx="9025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count1</a:t>
            </a:r>
            <a:r>
              <a:rPr lang="zh-CN" altLang="en-US"/>
              <a:t>，</a:t>
            </a:r>
            <a:r>
              <a:rPr lang="en-US" altLang="zh-CN"/>
              <a:t>count2</a:t>
            </a:r>
            <a:r>
              <a:rPr lang="zh-CN" altLang="en-US"/>
              <a:t>，</a:t>
            </a:r>
            <a:r>
              <a:rPr lang="en-US" altLang="zh-CN"/>
              <a:t>count3</a:t>
            </a:r>
            <a:r>
              <a:rPr lang="zh-CN" altLang="en-US"/>
              <a:t>，</a:t>
            </a:r>
            <a:r>
              <a:rPr lang="en-US" altLang="zh-CN"/>
              <a:t>count4</a:t>
            </a:r>
            <a:r>
              <a:rPr lang="zh-CN" altLang="en-US"/>
              <a:t>分别计数四个方向上相连的同色棋子数目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2615" y="2520315"/>
            <a:ext cx="873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从落子点开始，分别进行横向、纵向、正对角线、反对角线的循环扫描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2615" y="3200400"/>
            <a:ext cx="7832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循环结束后，只要有任一方向</a:t>
            </a:r>
            <a:r>
              <a:rPr lang="en-US" altLang="zh-CN"/>
              <a:t>countx=5</a:t>
            </a:r>
            <a:r>
              <a:rPr lang="zh-CN" altLang="en-US"/>
              <a:t>，则此落子方取得胜利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4690" y="1329690"/>
            <a:ext cx="347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具体流程：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2615" y="3826510"/>
            <a:ext cx="561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如右图</a:t>
            </a:r>
          </a:p>
        </p:txBody>
      </p:sp>
      <p:pic>
        <p:nvPicPr>
          <p:cNvPr id="13" name="图片 12" descr="MTPR7{G$~BDRWS_0]H)EX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50" y="3105785"/>
            <a:ext cx="4170680" cy="33635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116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7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1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119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120" name="Freeform 119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122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75" b="1" i="1" dirty="0">
                <a:solidFill>
                  <a:srgbClr val="FFFFFF"/>
                </a:solidFill>
                <a:latin typeface="Microsoft YaHei"/>
                <a:ea typeface="Microsoft YaHei"/>
              </a:rPr>
              <a:t>5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3" name="TextBox 7"/>
          <p:cNvSpPr txBox="1"/>
          <p:nvPr/>
        </p:nvSpPr>
        <p:spPr>
          <a:xfrm>
            <a:off x="4105305" y="3160712"/>
            <a:ext cx="3998602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75" b="1" i="0" u="none" strike="noStrike" kern="1200" cap="none" spc="0" normalizeH="0" baseline="0" noProof="0" dirty="0">
                <a:ln>
                  <a:noFill/>
                </a:ln>
                <a:solidFill>
                  <a:srgbClr val="A3ADD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程序演示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584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504998" y="-18753"/>
            <a:ext cx="7677882" cy="3859874"/>
          </a:xfrm>
          <a:prstGeom prst="rect">
            <a:avLst/>
          </a:prstGeom>
        </p:spPr>
      </p:pic>
      <p:sp>
        <p:nvSpPr>
          <p:cNvPr id="157" name="Freeform 2"/>
          <p:cNvSpPr/>
          <p:nvPr/>
        </p:nvSpPr>
        <p:spPr>
          <a:xfrm>
            <a:off x="-468272" y="5770482"/>
            <a:ext cx="1190433" cy="1247230"/>
          </a:xfrm>
          <a:custGeom>
            <a:avLst/>
            <a:gdLst/>
            <a:ahLst/>
            <a:cxnLst/>
            <a:rect l="l" t="t" r="r" b="b"/>
            <a:pathLst>
              <a:path w="1128707" h="1182559">
                <a:moveTo>
                  <a:pt x="903" y="591280"/>
                </a:moveTo>
                <a:cubicBezTo>
                  <a:pt x="0" y="389378"/>
                  <a:pt x="107195" y="202425"/>
                  <a:pt x="281898" y="101213"/>
                </a:cubicBezTo>
                <a:cubicBezTo>
                  <a:pt x="456602" y="0"/>
                  <a:pt x="672106" y="0"/>
                  <a:pt x="846809" y="101213"/>
                </a:cubicBezTo>
                <a:cubicBezTo>
                  <a:pt x="1021512" y="202425"/>
                  <a:pt x="1128707" y="389378"/>
                  <a:pt x="1127804" y="591280"/>
                </a:cubicBezTo>
                <a:cubicBezTo>
                  <a:pt x="1128707" y="793182"/>
                  <a:pt x="1021512" y="980134"/>
                  <a:pt x="846809" y="1081346"/>
                </a:cubicBezTo>
                <a:cubicBezTo>
                  <a:pt x="672106" y="1182559"/>
                  <a:pt x="456602" y="1182559"/>
                  <a:pt x="281898" y="1081346"/>
                </a:cubicBezTo>
                <a:cubicBezTo>
                  <a:pt x="107195" y="980134"/>
                  <a:pt x="0" y="793182"/>
                  <a:pt x="903" y="591280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58" name="Freeform 3"/>
          <p:cNvSpPr/>
          <p:nvPr/>
        </p:nvSpPr>
        <p:spPr>
          <a:xfrm>
            <a:off x="1702396" y="6383091"/>
            <a:ext cx="247444" cy="259251"/>
          </a:xfrm>
          <a:custGeom>
            <a:avLst/>
            <a:gdLst/>
            <a:ahLst/>
            <a:cxnLst/>
            <a:rect l="l" t="t" r="r" b="b"/>
            <a:pathLst>
              <a:path w="234614" h="245808">
                <a:moveTo>
                  <a:pt x="188" y="122903"/>
                </a:moveTo>
                <a:cubicBezTo>
                  <a:pt x="0" y="80936"/>
                  <a:pt x="22282" y="42076"/>
                  <a:pt x="58596" y="21038"/>
                </a:cubicBezTo>
                <a:cubicBezTo>
                  <a:pt x="94910" y="0"/>
                  <a:pt x="139705" y="0"/>
                  <a:pt x="176019" y="21038"/>
                </a:cubicBezTo>
                <a:cubicBezTo>
                  <a:pt x="212333" y="42076"/>
                  <a:pt x="234614" y="80936"/>
                  <a:pt x="234427" y="122903"/>
                </a:cubicBezTo>
                <a:cubicBezTo>
                  <a:pt x="234614" y="164871"/>
                  <a:pt x="212333" y="203731"/>
                  <a:pt x="176019" y="224769"/>
                </a:cubicBezTo>
                <a:cubicBezTo>
                  <a:pt x="139705" y="245807"/>
                  <a:pt x="94910" y="245807"/>
                  <a:pt x="58596" y="224769"/>
                </a:cubicBezTo>
                <a:cubicBezTo>
                  <a:pt x="22282" y="203731"/>
                  <a:pt x="0" y="164871"/>
                  <a:pt x="188" y="122903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59" name="TextBox 4"/>
          <p:cNvSpPr txBox="1"/>
          <p:nvPr/>
        </p:nvSpPr>
        <p:spPr>
          <a:xfrm>
            <a:off x="2171403" y="2623645"/>
            <a:ext cx="7872301" cy="84722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063" b="1">
                <a:ln w="2">
                  <a:solidFill>
                    <a:srgbClr val="A3ADD2"/>
                  </a:solidFill>
                </a:ln>
                <a:gradFill>
                  <a:gsLst>
                    <a:gs pos="0">
                      <a:srgbClr val="C3E3F5"/>
                    </a:gs>
                    <a:gs pos="100000">
                      <a:srgbClr val="A3ADD2"/>
                    </a:gs>
                  </a:gsLst>
                  <a:lin ang="0" scaled="1"/>
                </a:gradFill>
                <a:latin typeface="Microsoft YaHei"/>
                <a:ea typeface="Microsoft YaHei"/>
              </a:rPr>
              <a:t>感谢您的观看!</a:t>
            </a:r>
            <a:endParaRPr lang="en-US" sz="1160"/>
          </a:p>
        </p:txBody>
      </p:sp>
      <p:sp>
        <p:nvSpPr>
          <p:cNvPr id="160" name="Freeform 5"/>
          <p:cNvSpPr/>
          <p:nvPr/>
        </p:nvSpPr>
        <p:spPr>
          <a:xfrm>
            <a:off x="1139766" y="5617765"/>
            <a:ext cx="321983" cy="337346"/>
          </a:xfrm>
          <a:custGeom>
            <a:avLst/>
            <a:gdLst/>
            <a:ahLst/>
            <a:cxnLst/>
            <a:rect l="l" t="t" r="r" b="b"/>
            <a:pathLst>
              <a:path w="305288" h="319854">
                <a:moveTo>
                  <a:pt x="244" y="159927"/>
                </a:moveTo>
                <a:cubicBezTo>
                  <a:pt x="0" y="105317"/>
                  <a:pt x="28994" y="54751"/>
                  <a:pt x="76247" y="27376"/>
                </a:cubicBezTo>
                <a:cubicBezTo>
                  <a:pt x="123500" y="0"/>
                  <a:pt x="181788" y="0"/>
                  <a:pt x="229041" y="27376"/>
                </a:cubicBezTo>
                <a:cubicBezTo>
                  <a:pt x="276294" y="54751"/>
                  <a:pt x="305288" y="105317"/>
                  <a:pt x="305044" y="159927"/>
                </a:cubicBezTo>
                <a:cubicBezTo>
                  <a:pt x="305288" y="214537"/>
                  <a:pt x="276294" y="265103"/>
                  <a:pt x="229041" y="292478"/>
                </a:cubicBezTo>
                <a:cubicBezTo>
                  <a:pt x="181788" y="319854"/>
                  <a:pt x="123500" y="319854"/>
                  <a:pt x="76247" y="292478"/>
                </a:cubicBezTo>
                <a:cubicBezTo>
                  <a:pt x="28994" y="265103"/>
                  <a:pt x="0" y="214537"/>
                  <a:pt x="244" y="159927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1" name="Freeform 6"/>
          <p:cNvSpPr/>
          <p:nvPr/>
        </p:nvSpPr>
        <p:spPr>
          <a:xfrm>
            <a:off x="1005910" y="6450959"/>
            <a:ext cx="211093" cy="221164"/>
          </a:xfrm>
          <a:custGeom>
            <a:avLst/>
            <a:gdLst/>
            <a:ahLst/>
            <a:cxnLst/>
            <a:rect l="l" t="t" r="r" b="b"/>
            <a:pathLst>
              <a:path w="200147" h="209696">
                <a:moveTo>
                  <a:pt x="160" y="104848"/>
                </a:moveTo>
                <a:cubicBezTo>
                  <a:pt x="0" y="69046"/>
                  <a:pt x="19008" y="35895"/>
                  <a:pt x="49987" y="17948"/>
                </a:cubicBezTo>
                <a:cubicBezTo>
                  <a:pt x="80966" y="0"/>
                  <a:pt x="119181" y="0"/>
                  <a:pt x="150160" y="17948"/>
                </a:cubicBezTo>
                <a:cubicBezTo>
                  <a:pt x="181139" y="35895"/>
                  <a:pt x="200147" y="69046"/>
                  <a:pt x="199987" y="104848"/>
                </a:cubicBezTo>
                <a:cubicBezTo>
                  <a:pt x="200147" y="140651"/>
                  <a:pt x="181139" y="173802"/>
                  <a:pt x="150160" y="191749"/>
                </a:cubicBezTo>
                <a:cubicBezTo>
                  <a:pt x="119181" y="209697"/>
                  <a:pt x="80966" y="209697"/>
                  <a:pt x="49987" y="191749"/>
                </a:cubicBezTo>
                <a:cubicBezTo>
                  <a:pt x="19008" y="173802"/>
                  <a:pt x="0" y="140651"/>
                  <a:pt x="160" y="104848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2" name="Freeform 7"/>
          <p:cNvSpPr/>
          <p:nvPr/>
        </p:nvSpPr>
        <p:spPr>
          <a:xfrm>
            <a:off x="1769423" y="5996325"/>
            <a:ext cx="179510" cy="188074"/>
          </a:xfrm>
          <a:custGeom>
            <a:avLst/>
            <a:gdLst/>
            <a:ahLst/>
            <a:cxnLst/>
            <a:rect l="l" t="t" r="r" b="b"/>
            <a:pathLst>
              <a:path w="170202" h="178322">
                <a:moveTo>
                  <a:pt x="136" y="89161"/>
                </a:moveTo>
                <a:cubicBezTo>
                  <a:pt x="0" y="58715"/>
                  <a:pt x="16164" y="30524"/>
                  <a:pt x="42508" y="15262"/>
                </a:cubicBezTo>
                <a:cubicBezTo>
                  <a:pt x="68852" y="0"/>
                  <a:pt x="101349" y="0"/>
                  <a:pt x="127693" y="15262"/>
                </a:cubicBezTo>
                <a:cubicBezTo>
                  <a:pt x="154037" y="30524"/>
                  <a:pt x="170202" y="58715"/>
                  <a:pt x="170066" y="89161"/>
                </a:cubicBezTo>
                <a:cubicBezTo>
                  <a:pt x="170202" y="119606"/>
                  <a:pt x="154037" y="147798"/>
                  <a:pt x="127693" y="163060"/>
                </a:cubicBezTo>
                <a:cubicBezTo>
                  <a:pt x="101349" y="178322"/>
                  <a:pt x="68852" y="178322"/>
                  <a:pt x="42508" y="163060"/>
                </a:cubicBezTo>
                <a:cubicBezTo>
                  <a:pt x="16164" y="147798"/>
                  <a:pt x="0" y="119606"/>
                  <a:pt x="136" y="89161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3" name="Freeform 8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A3ADD2">
                  <a:alpha val="100000"/>
                </a:srgbClr>
              </a:gs>
            </a:gsLst>
            <a:lin ang="1080000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4" name="Freeform 9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5" name="Freeform 10"/>
          <p:cNvSpPr/>
          <p:nvPr/>
        </p:nvSpPr>
        <p:spPr>
          <a:xfrm>
            <a:off x="3778620" y="3344754"/>
            <a:ext cx="158710" cy="164824"/>
          </a:xfrm>
          <a:custGeom>
            <a:avLst/>
            <a:gdLst/>
            <a:ahLst/>
            <a:cxnLst/>
            <a:rect l="l" t="t" r="r" b="b"/>
            <a:pathLst>
              <a:path w="150481" h="156278">
                <a:moveTo>
                  <a:pt x="120" y="78139"/>
                </a:moveTo>
                <a:cubicBezTo>
                  <a:pt x="0" y="51457"/>
                  <a:pt x="14291" y="26751"/>
                  <a:pt x="37583" y="13376"/>
                </a:cubicBezTo>
                <a:cubicBezTo>
                  <a:pt x="60875" y="0"/>
                  <a:pt x="89606" y="0"/>
                  <a:pt x="112898" y="13376"/>
                </a:cubicBezTo>
                <a:cubicBezTo>
                  <a:pt x="136190" y="26751"/>
                  <a:pt x="150481" y="51457"/>
                  <a:pt x="150361" y="78139"/>
                </a:cubicBezTo>
                <a:cubicBezTo>
                  <a:pt x="150481" y="104821"/>
                  <a:pt x="136190" y="129527"/>
                  <a:pt x="112898" y="142903"/>
                </a:cubicBezTo>
                <a:cubicBezTo>
                  <a:pt x="89606" y="156278"/>
                  <a:pt x="60875" y="156278"/>
                  <a:pt x="37583" y="142903"/>
                </a:cubicBezTo>
                <a:cubicBezTo>
                  <a:pt x="14291" y="129527"/>
                  <a:pt x="0" y="104821"/>
                  <a:pt x="120" y="78139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6" name="Freeform 11"/>
          <p:cNvSpPr/>
          <p:nvPr/>
        </p:nvSpPr>
        <p:spPr>
          <a:xfrm>
            <a:off x="6912901" y="4348176"/>
            <a:ext cx="206520" cy="214475"/>
          </a:xfrm>
          <a:custGeom>
            <a:avLst/>
            <a:gdLst/>
            <a:ahLst/>
            <a:cxnLst/>
            <a:rect l="l" t="t" r="r" b="b"/>
            <a:pathLst>
              <a:path w="195812" h="203354">
                <a:moveTo>
                  <a:pt x="157" y="101677"/>
                </a:moveTo>
                <a:cubicBezTo>
                  <a:pt x="0" y="66957"/>
                  <a:pt x="18597" y="34809"/>
                  <a:pt x="48905" y="17404"/>
                </a:cubicBezTo>
                <a:cubicBezTo>
                  <a:pt x="79213" y="0"/>
                  <a:pt x="116600" y="0"/>
                  <a:pt x="146908" y="17404"/>
                </a:cubicBezTo>
                <a:cubicBezTo>
                  <a:pt x="177216" y="34809"/>
                  <a:pt x="195812" y="66957"/>
                  <a:pt x="195656" y="101677"/>
                </a:cubicBezTo>
                <a:cubicBezTo>
                  <a:pt x="195812" y="136396"/>
                  <a:pt x="177216" y="168545"/>
                  <a:pt x="146908" y="185949"/>
                </a:cubicBezTo>
                <a:cubicBezTo>
                  <a:pt x="116600" y="203354"/>
                  <a:pt x="79213" y="203354"/>
                  <a:pt x="48905" y="185949"/>
                </a:cubicBezTo>
                <a:cubicBezTo>
                  <a:pt x="18597" y="168545"/>
                  <a:pt x="0" y="136396"/>
                  <a:pt x="157" y="101677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7" name="Freeform 12"/>
          <p:cNvSpPr/>
          <p:nvPr/>
        </p:nvSpPr>
        <p:spPr>
          <a:xfrm>
            <a:off x="1099731" y="5073219"/>
            <a:ext cx="135394" cy="140610"/>
          </a:xfrm>
          <a:custGeom>
            <a:avLst/>
            <a:gdLst/>
            <a:ahLst/>
            <a:cxnLst/>
            <a:rect l="l" t="t" r="r" b="b"/>
            <a:pathLst>
              <a:path w="128374" h="133319">
                <a:moveTo>
                  <a:pt x="103" y="66659"/>
                </a:moveTo>
                <a:cubicBezTo>
                  <a:pt x="0" y="43897"/>
                  <a:pt x="12192" y="22821"/>
                  <a:pt x="32062" y="11410"/>
                </a:cubicBezTo>
                <a:cubicBezTo>
                  <a:pt x="51932" y="0"/>
                  <a:pt x="76443" y="0"/>
                  <a:pt x="96313" y="11410"/>
                </a:cubicBezTo>
                <a:cubicBezTo>
                  <a:pt x="116183" y="22821"/>
                  <a:pt x="128375" y="43897"/>
                  <a:pt x="128272" y="66659"/>
                </a:cubicBezTo>
                <a:cubicBezTo>
                  <a:pt x="128375" y="89421"/>
                  <a:pt x="116183" y="110498"/>
                  <a:pt x="96313" y="121908"/>
                </a:cubicBezTo>
                <a:cubicBezTo>
                  <a:pt x="76443" y="133319"/>
                  <a:pt x="51932" y="133319"/>
                  <a:pt x="32062" y="121908"/>
                </a:cubicBezTo>
                <a:cubicBezTo>
                  <a:pt x="12192" y="110498"/>
                  <a:pt x="0" y="89421"/>
                  <a:pt x="103" y="66659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8" name="Freeform 13"/>
          <p:cNvSpPr/>
          <p:nvPr/>
        </p:nvSpPr>
        <p:spPr>
          <a:xfrm>
            <a:off x="7555913" y="3640499"/>
            <a:ext cx="115137" cy="119572"/>
          </a:xfrm>
          <a:custGeom>
            <a:avLst/>
            <a:gdLst/>
            <a:ahLst/>
            <a:cxnLst/>
            <a:rect l="l" t="t" r="r" b="b"/>
            <a:pathLst>
              <a:path w="109167" h="113372">
                <a:moveTo>
                  <a:pt x="87" y="56686"/>
                </a:moveTo>
                <a:cubicBezTo>
                  <a:pt x="0" y="37330"/>
                  <a:pt x="10367" y="19407"/>
                  <a:pt x="27265" y="9703"/>
                </a:cubicBezTo>
                <a:cubicBezTo>
                  <a:pt x="44162" y="0"/>
                  <a:pt x="65005" y="0"/>
                  <a:pt x="81902" y="9703"/>
                </a:cubicBezTo>
                <a:cubicBezTo>
                  <a:pt x="98799" y="19407"/>
                  <a:pt x="109167" y="37330"/>
                  <a:pt x="109080" y="56686"/>
                </a:cubicBezTo>
                <a:cubicBezTo>
                  <a:pt x="109167" y="76043"/>
                  <a:pt x="98799" y="93966"/>
                  <a:pt x="81902" y="103669"/>
                </a:cubicBezTo>
                <a:cubicBezTo>
                  <a:pt x="65005" y="113372"/>
                  <a:pt x="44162" y="113372"/>
                  <a:pt x="27265" y="103669"/>
                </a:cubicBezTo>
                <a:cubicBezTo>
                  <a:pt x="10367" y="93966"/>
                  <a:pt x="0" y="76043"/>
                  <a:pt x="87" y="56686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9" name="Freeform 14"/>
          <p:cNvSpPr/>
          <p:nvPr/>
        </p:nvSpPr>
        <p:spPr>
          <a:xfrm>
            <a:off x="7984538" y="3640499"/>
            <a:ext cx="115137" cy="119572"/>
          </a:xfrm>
          <a:custGeom>
            <a:avLst/>
            <a:gdLst/>
            <a:ahLst/>
            <a:cxnLst/>
            <a:rect l="l" t="t" r="r" b="b"/>
            <a:pathLst>
              <a:path w="109167" h="113372">
                <a:moveTo>
                  <a:pt x="87" y="56686"/>
                </a:moveTo>
                <a:cubicBezTo>
                  <a:pt x="0" y="37330"/>
                  <a:pt x="10367" y="19407"/>
                  <a:pt x="27265" y="9703"/>
                </a:cubicBezTo>
                <a:cubicBezTo>
                  <a:pt x="44162" y="0"/>
                  <a:pt x="65005" y="0"/>
                  <a:pt x="81902" y="9703"/>
                </a:cubicBezTo>
                <a:cubicBezTo>
                  <a:pt x="98799" y="19407"/>
                  <a:pt x="109167" y="37330"/>
                  <a:pt x="109080" y="56686"/>
                </a:cubicBezTo>
                <a:cubicBezTo>
                  <a:pt x="109167" y="76043"/>
                  <a:pt x="98799" y="93966"/>
                  <a:pt x="81902" y="103669"/>
                </a:cubicBezTo>
                <a:cubicBezTo>
                  <a:pt x="65005" y="113372"/>
                  <a:pt x="44162" y="113372"/>
                  <a:pt x="27265" y="103669"/>
                </a:cubicBezTo>
                <a:cubicBezTo>
                  <a:pt x="10367" y="93966"/>
                  <a:pt x="0" y="76043"/>
                  <a:pt x="87" y="56686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70" name="Freeform 15"/>
          <p:cNvSpPr/>
          <p:nvPr/>
        </p:nvSpPr>
        <p:spPr>
          <a:xfrm>
            <a:off x="8453346" y="3640499"/>
            <a:ext cx="115137" cy="119572"/>
          </a:xfrm>
          <a:custGeom>
            <a:avLst/>
            <a:gdLst/>
            <a:ahLst/>
            <a:cxnLst/>
            <a:rect l="l" t="t" r="r" b="b"/>
            <a:pathLst>
              <a:path w="109167" h="113372">
                <a:moveTo>
                  <a:pt x="87" y="56686"/>
                </a:moveTo>
                <a:cubicBezTo>
                  <a:pt x="0" y="37330"/>
                  <a:pt x="10367" y="19407"/>
                  <a:pt x="27265" y="9703"/>
                </a:cubicBezTo>
                <a:cubicBezTo>
                  <a:pt x="44162" y="0"/>
                  <a:pt x="65005" y="0"/>
                  <a:pt x="81902" y="9703"/>
                </a:cubicBezTo>
                <a:cubicBezTo>
                  <a:pt x="98799" y="19407"/>
                  <a:pt x="109167" y="37330"/>
                  <a:pt x="109080" y="56686"/>
                </a:cubicBezTo>
                <a:cubicBezTo>
                  <a:pt x="109167" y="76043"/>
                  <a:pt x="98799" y="93966"/>
                  <a:pt x="81902" y="103669"/>
                </a:cubicBezTo>
                <a:cubicBezTo>
                  <a:pt x="65005" y="113372"/>
                  <a:pt x="44162" y="113372"/>
                  <a:pt x="27265" y="103669"/>
                </a:cubicBezTo>
                <a:cubicBezTo>
                  <a:pt x="10367" y="93966"/>
                  <a:pt x="0" y="76043"/>
                  <a:pt x="87" y="56686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3549972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9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0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1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6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63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培训方式</a:t>
            </a:r>
            <a:endParaRPr lang="en-US" sz="1160"/>
          </a:p>
        </p:txBody>
      </p:sp>
      <p:sp>
        <p:nvSpPr>
          <p:cNvPr id="64" name="Freeform 7"/>
          <p:cNvSpPr/>
          <p:nvPr/>
        </p:nvSpPr>
        <p:spPr>
          <a:xfrm>
            <a:off x="-199430" y="3509368"/>
            <a:ext cx="12555734" cy="3347330"/>
          </a:xfrm>
          <a:custGeom>
            <a:avLst/>
            <a:gdLst/>
            <a:ahLst/>
            <a:cxnLst/>
            <a:rect l="l" t="t" r="r" b="b"/>
            <a:pathLst>
              <a:path w="11904696" h="3173765">
                <a:moveTo>
                  <a:pt x="0" y="0"/>
                </a:moveTo>
                <a:lnTo>
                  <a:pt x="11904696" y="0"/>
                </a:lnTo>
                <a:lnTo>
                  <a:pt x="11904696" y="3173765"/>
                </a:lnTo>
                <a:lnTo>
                  <a:pt x="0" y="3173765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5" name="Freeform 8"/>
          <p:cNvSpPr/>
          <p:nvPr/>
        </p:nvSpPr>
        <p:spPr>
          <a:xfrm>
            <a:off x="1448098" y="2009180"/>
            <a:ext cx="2638714" cy="3263446"/>
          </a:xfrm>
          <a:custGeom>
            <a:avLst/>
            <a:gdLst/>
            <a:ahLst/>
            <a:cxnLst/>
            <a:rect l="l" t="t" r="r" b="b"/>
            <a:pathLst>
              <a:path w="2501892" h="3094230">
                <a:moveTo>
                  <a:pt x="0" y="0"/>
                </a:moveTo>
                <a:lnTo>
                  <a:pt x="2501892" y="0"/>
                </a:lnTo>
                <a:lnTo>
                  <a:pt x="2501892" y="3094230"/>
                </a:lnTo>
                <a:lnTo>
                  <a:pt x="0" y="309423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6" name="Freeform 9"/>
          <p:cNvSpPr/>
          <p:nvPr/>
        </p:nvSpPr>
        <p:spPr>
          <a:xfrm>
            <a:off x="4769942" y="2009180"/>
            <a:ext cx="2638714" cy="3263446"/>
          </a:xfrm>
          <a:custGeom>
            <a:avLst/>
            <a:gdLst/>
            <a:ahLst/>
            <a:cxnLst/>
            <a:rect l="l" t="t" r="r" b="b"/>
            <a:pathLst>
              <a:path w="2501892" h="3094230">
                <a:moveTo>
                  <a:pt x="0" y="0"/>
                </a:moveTo>
                <a:lnTo>
                  <a:pt x="2501892" y="0"/>
                </a:lnTo>
                <a:lnTo>
                  <a:pt x="2501892" y="3094230"/>
                </a:lnTo>
                <a:lnTo>
                  <a:pt x="0" y="309423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7" name="Freeform 10"/>
          <p:cNvSpPr/>
          <p:nvPr/>
        </p:nvSpPr>
        <p:spPr>
          <a:xfrm>
            <a:off x="8105180" y="2009180"/>
            <a:ext cx="2638714" cy="3263446"/>
          </a:xfrm>
          <a:custGeom>
            <a:avLst/>
            <a:gdLst/>
            <a:ahLst/>
            <a:cxnLst/>
            <a:rect l="l" t="t" r="r" b="b"/>
            <a:pathLst>
              <a:path w="2501892" h="3094230">
                <a:moveTo>
                  <a:pt x="0" y="0"/>
                </a:moveTo>
                <a:lnTo>
                  <a:pt x="2501892" y="0"/>
                </a:lnTo>
                <a:lnTo>
                  <a:pt x="2501892" y="3094230"/>
                </a:lnTo>
                <a:lnTo>
                  <a:pt x="0" y="309423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grpSp>
        <p:nvGrpSpPr>
          <p:cNvPr id="68" name="Group 11"/>
          <p:cNvGrpSpPr/>
          <p:nvPr/>
        </p:nvGrpSpPr>
        <p:grpSpPr>
          <a:xfrm>
            <a:off x="1662411" y="3678742"/>
            <a:ext cx="2189872" cy="859871"/>
            <a:chOff x="1574800" y="3487990"/>
            <a:chExt cx="2076323" cy="815285"/>
          </a:xfrm>
        </p:grpSpPr>
        <p:sp>
          <p:nvSpPr>
            <p:cNvPr id="69" name="TextBox 68"/>
            <p:cNvSpPr txBox="1"/>
            <p:nvPr/>
          </p:nvSpPr>
          <p:spPr>
            <a:xfrm>
              <a:off x="1574800" y="3487990"/>
              <a:ext cx="2076323" cy="30112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面试</a:t>
              </a:r>
              <a:endParaRPr lang="en-US" sz="116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01800" y="3888224"/>
              <a:ext cx="1829562" cy="415051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266">
                  <a:solidFill>
                    <a:srgbClr val="FFFFFF"/>
                  </a:solidFill>
                  <a:latin typeface="Microsoft YaHei"/>
                  <a:ea typeface="Microsoft YaHei"/>
                </a:rPr>
                <a:t>在培训方式上以面授为主，具体授课时间为4天。</a:t>
              </a:r>
              <a:endParaRPr lang="en-US" sz="1160"/>
            </a:p>
          </p:txBody>
        </p:sp>
      </p:grpSp>
      <p:grpSp>
        <p:nvGrpSpPr>
          <p:cNvPr id="71" name="Group 12"/>
          <p:cNvGrpSpPr/>
          <p:nvPr/>
        </p:nvGrpSpPr>
        <p:grpSpPr>
          <a:xfrm>
            <a:off x="4997649" y="3665347"/>
            <a:ext cx="2189872" cy="1533405"/>
            <a:chOff x="4737100" y="3475290"/>
            <a:chExt cx="2076323" cy="1453894"/>
          </a:xfrm>
        </p:grpSpPr>
        <p:sp>
          <p:nvSpPr>
            <p:cNvPr id="72" name="TextBox 71"/>
            <p:cNvSpPr txBox="1"/>
            <p:nvPr/>
          </p:nvSpPr>
          <p:spPr>
            <a:xfrm>
              <a:off x="4737100" y="3475290"/>
              <a:ext cx="2076323" cy="30111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研讨会</a:t>
              </a:r>
              <a:endParaRPr lang="en-US" sz="116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66259" y="3871406"/>
              <a:ext cx="1922018" cy="1057778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266">
                  <a:solidFill>
                    <a:srgbClr val="FFFFFF"/>
                  </a:solidFill>
                  <a:latin typeface="Microsoft YaHei"/>
                  <a:ea typeface="Microsoft YaHei"/>
                </a:rPr>
                <a:t>根据学员注重实务的特点，为弥补课堂集体授课个性化兼顾不足问题，我们在晚上又安排了3个小时的硏讨会，供学员进行学习交流。</a:t>
              </a:r>
              <a:endParaRPr lang="en-US" sz="1160"/>
            </a:p>
          </p:txBody>
        </p:sp>
      </p:grpSp>
      <p:grpSp>
        <p:nvGrpSpPr>
          <p:cNvPr id="74" name="Group 13"/>
          <p:cNvGrpSpPr/>
          <p:nvPr/>
        </p:nvGrpSpPr>
        <p:grpSpPr>
          <a:xfrm>
            <a:off x="8319493" y="3668694"/>
            <a:ext cx="2189872" cy="1080007"/>
            <a:chOff x="7886700" y="3478465"/>
            <a:chExt cx="2076323" cy="1024006"/>
          </a:xfrm>
        </p:grpSpPr>
        <p:sp>
          <p:nvSpPr>
            <p:cNvPr id="75" name="TextBox 74"/>
            <p:cNvSpPr txBox="1"/>
            <p:nvPr/>
          </p:nvSpPr>
          <p:spPr>
            <a:xfrm>
              <a:off x="7886700" y="3478465"/>
              <a:ext cx="2076323" cy="30111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专家讲座</a:t>
              </a:r>
              <a:endParaRPr lang="en-US" sz="116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013700" y="3873178"/>
              <a:ext cx="1829562" cy="629293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266">
                  <a:solidFill>
                    <a:srgbClr val="FFFFFF"/>
                  </a:solidFill>
                  <a:latin typeface="Microsoft YaHei"/>
                  <a:ea typeface="Microsoft YaHei"/>
                </a:rPr>
                <a:t>邀请有实务经验的专家对学员所提问题进行了针对性讲解。</a:t>
              </a:r>
              <a:endParaRPr lang="en-US" sz="1160"/>
            </a:p>
          </p:txBody>
        </p:sp>
      </p:grpSp>
      <p:sp>
        <p:nvSpPr>
          <p:cNvPr id="77" name="Freeform 14"/>
          <p:cNvSpPr/>
          <p:nvPr/>
        </p:nvSpPr>
        <p:spPr>
          <a:xfrm>
            <a:off x="2277774" y="2413630"/>
            <a:ext cx="980562" cy="1027345"/>
          </a:xfrm>
          <a:custGeom>
            <a:avLst/>
            <a:gdLst/>
            <a:ahLst/>
            <a:cxnLst/>
            <a:rect l="l" t="t" r="r" b="b"/>
            <a:pathLst>
              <a:path w="929718" h="974075">
                <a:moveTo>
                  <a:pt x="744" y="487037"/>
                </a:moveTo>
                <a:cubicBezTo>
                  <a:pt x="0" y="320730"/>
                  <a:pt x="88297" y="166737"/>
                  <a:pt x="232200" y="83368"/>
                </a:cubicBezTo>
                <a:cubicBezTo>
                  <a:pt x="376104" y="0"/>
                  <a:pt x="553615" y="0"/>
                  <a:pt x="697518" y="83368"/>
                </a:cubicBezTo>
                <a:cubicBezTo>
                  <a:pt x="841421" y="166737"/>
                  <a:pt x="929718" y="320730"/>
                  <a:pt x="928974" y="487037"/>
                </a:cubicBezTo>
                <a:cubicBezTo>
                  <a:pt x="929718" y="653344"/>
                  <a:pt x="841421" y="807337"/>
                  <a:pt x="697518" y="890706"/>
                </a:cubicBezTo>
                <a:cubicBezTo>
                  <a:pt x="553615" y="974075"/>
                  <a:pt x="376104" y="974075"/>
                  <a:pt x="232200" y="890706"/>
                </a:cubicBezTo>
                <a:cubicBezTo>
                  <a:pt x="88297" y="807337"/>
                  <a:pt x="0" y="653344"/>
                  <a:pt x="744" y="487037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78" name="Freeform 15"/>
          <p:cNvSpPr/>
          <p:nvPr/>
        </p:nvSpPr>
        <p:spPr>
          <a:xfrm>
            <a:off x="5613012" y="2413630"/>
            <a:ext cx="980562" cy="1027345"/>
          </a:xfrm>
          <a:custGeom>
            <a:avLst/>
            <a:gdLst/>
            <a:ahLst/>
            <a:cxnLst/>
            <a:rect l="l" t="t" r="r" b="b"/>
            <a:pathLst>
              <a:path w="929718" h="974075">
                <a:moveTo>
                  <a:pt x="744" y="487037"/>
                </a:moveTo>
                <a:cubicBezTo>
                  <a:pt x="0" y="320730"/>
                  <a:pt x="88297" y="166737"/>
                  <a:pt x="232200" y="83368"/>
                </a:cubicBezTo>
                <a:cubicBezTo>
                  <a:pt x="376104" y="0"/>
                  <a:pt x="553615" y="0"/>
                  <a:pt x="697518" y="83368"/>
                </a:cubicBezTo>
                <a:cubicBezTo>
                  <a:pt x="841421" y="166737"/>
                  <a:pt x="929718" y="320730"/>
                  <a:pt x="928974" y="487037"/>
                </a:cubicBezTo>
                <a:cubicBezTo>
                  <a:pt x="929718" y="653344"/>
                  <a:pt x="841421" y="807337"/>
                  <a:pt x="697518" y="890706"/>
                </a:cubicBezTo>
                <a:cubicBezTo>
                  <a:pt x="553615" y="974075"/>
                  <a:pt x="376104" y="974075"/>
                  <a:pt x="232200" y="890706"/>
                </a:cubicBezTo>
                <a:cubicBezTo>
                  <a:pt x="88297" y="807337"/>
                  <a:pt x="0" y="653344"/>
                  <a:pt x="744" y="487037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79" name="Freeform 16"/>
          <p:cNvSpPr/>
          <p:nvPr/>
        </p:nvSpPr>
        <p:spPr>
          <a:xfrm>
            <a:off x="8934856" y="2413630"/>
            <a:ext cx="980562" cy="1027345"/>
          </a:xfrm>
          <a:custGeom>
            <a:avLst/>
            <a:gdLst/>
            <a:ahLst/>
            <a:cxnLst/>
            <a:rect l="l" t="t" r="r" b="b"/>
            <a:pathLst>
              <a:path w="929718" h="974075">
                <a:moveTo>
                  <a:pt x="744" y="487037"/>
                </a:moveTo>
                <a:cubicBezTo>
                  <a:pt x="0" y="320730"/>
                  <a:pt x="88297" y="166737"/>
                  <a:pt x="232200" y="83368"/>
                </a:cubicBezTo>
                <a:cubicBezTo>
                  <a:pt x="376104" y="0"/>
                  <a:pt x="553615" y="0"/>
                  <a:pt x="697518" y="83368"/>
                </a:cubicBezTo>
                <a:cubicBezTo>
                  <a:pt x="841421" y="166737"/>
                  <a:pt x="929718" y="320730"/>
                  <a:pt x="928974" y="487037"/>
                </a:cubicBezTo>
                <a:cubicBezTo>
                  <a:pt x="929718" y="653344"/>
                  <a:pt x="841421" y="807337"/>
                  <a:pt x="697518" y="890706"/>
                </a:cubicBezTo>
                <a:cubicBezTo>
                  <a:pt x="553615" y="974075"/>
                  <a:pt x="376104" y="974075"/>
                  <a:pt x="232200" y="890706"/>
                </a:cubicBezTo>
                <a:cubicBezTo>
                  <a:pt x="88297" y="807337"/>
                  <a:pt x="0" y="653344"/>
                  <a:pt x="744" y="487037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0" name="Freeform 17"/>
          <p:cNvSpPr/>
          <p:nvPr/>
        </p:nvSpPr>
        <p:spPr>
          <a:xfrm>
            <a:off x="2600027" y="2769124"/>
            <a:ext cx="323597" cy="307620"/>
          </a:xfrm>
          <a:custGeom>
            <a:avLst/>
            <a:gdLst/>
            <a:ahLst/>
            <a:cxnLst/>
            <a:rect l="l" t="t" r="r" b="b"/>
            <a:pathLst>
              <a:path w="306818" h="291669">
                <a:moveTo>
                  <a:pt x="106382" y="52662"/>
                </a:moveTo>
                <a:cubicBezTo>
                  <a:pt x="95864" y="46801"/>
                  <a:pt x="93537" y="31631"/>
                  <a:pt x="100520" y="18703"/>
                </a:cubicBezTo>
                <a:cubicBezTo>
                  <a:pt x="107503" y="5774"/>
                  <a:pt x="122675" y="0"/>
                  <a:pt x="133107" y="5861"/>
                </a:cubicBezTo>
                <a:cubicBezTo>
                  <a:pt x="143538" y="11721"/>
                  <a:pt x="145952" y="28098"/>
                  <a:pt x="138969" y="40940"/>
                </a:cubicBezTo>
                <a:cubicBezTo>
                  <a:pt x="131986" y="53782"/>
                  <a:pt x="116813" y="59730"/>
                  <a:pt x="106382" y="52662"/>
                </a:cubicBezTo>
                <a:close/>
                <a:moveTo>
                  <a:pt x="3707" y="63177"/>
                </a:moveTo>
                <a:lnTo>
                  <a:pt x="4914" y="63177"/>
                </a:lnTo>
                <a:lnTo>
                  <a:pt x="8621" y="61884"/>
                </a:lnTo>
                <a:lnTo>
                  <a:pt x="14742" y="59471"/>
                </a:lnTo>
                <a:lnTo>
                  <a:pt x="28190" y="55765"/>
                </a:lnTo>
                <a:lnTo>
                  <a:pt x="54053" y="47146"/>
                </a:lnTo>
                <a:cubicBezTo>
                  <a:pt x="59527" y="44925"/>
                  <a:pt x="65565" y="44503"/>
                  <a:pt x="71295" y="45939"/>
                </a:cubicBezTo>
                <a:cubicBezTo>
                  <a:pt x="78042" y="47734"/>
                  <a:pt x="84597" y="50188"/>
                  <a:pt x="90864" y="53265"/>
                </a:cubicBezTo>
                <a:lnTo>
                  <a:pt x="90864" y="54472"/>
                </a:lnTo>
                <a:lnTo>
                  <a:pt x="82243" y="59385"/>
                </a:lnTo>
                <a:lnTo>
                  <a:pt x="84657" y="68004"/>
                </a:lnTo>
                <a:lnTo>
                  <a:pt x="78536" y="75330"/>
                </a:lnTo>
                <a:lnTo>
                  <a:pt x="71209" y="113340"/>
                </a:lnTo>
                <a:lnTo>
                  <a:pt x="94830" y="66797"/>
                </a:lnTo>
                <a:lnTo>
                  <a:pt x="94830" y="65591"/>
                </a:lnTo>
                <a:lnTo>
                  <a:pt x="100951" y="55765"/>
                </a:lnTo>
                <a:lnTo>
                  <a:pt x="105865" y="58264"/>
                </a:lnTo>
                <a:lnTo>
                  <a:pt x="102158" y="69297"/>
                </a:lnTo>
                <a:lnTo>
                  <a:pt x="100951" y="70503"/>
                </a:lnTo>
                <a:lnTo>
                  <a:pt x="82243" y="109720"/>
                </a:lnTo>
                <a:lnTo>
                  <a:pt x="101813" y="86449"/>
                </a:lnTo>
                <a:lnTo>
                  <a:pt x="103451" y="76623"/>
                </a:lnTo>
                <a:lnTo>
                  <a:pt x="109572" y="74210"/>
                </a:lnTo>
                <a:lnTo>
                  <a:pt x="109572" y="75416"/>
                </a:lnTo>
                <a:lnTo>
                  <a:pt x="118192" y="123166"/>
                </a:lnTo>
                <a:lnTo>
                  <a:pt x="119486" y="124459"/>
                </a:lnTo>
                <a:lnTo>
                  <a:pt x="130520" y="131785"/>
                </a:lnTo>
                <a:lnTo>
                  <a:pt x="151383" y="145231"/>
                </a:lnTo>
                <a:lnTo>
                  <a:pt x="151383" y="146524"/>
                </a:lnTo>
                <a:lnTo>
                  <a:pt x="206557" y="99894"/>
                </a:lnTo>
                <a:cubicBezTo>
                  <a:pt x="210310" y="97476"/>
                  <a:pt x="215131" y="97476"/>
                  <a:pt x="218885" y="99894"/>
                </a:cubicBezTo>
                <a:lnTo>
                  <a:pt x="303542" y="169795"/>
                </a:lnTo>
                <a:cubicBezTo>
                  <a:pt x="302335" y="172208"/>
                  <a:pt x="299835" y="172208"/>
                  <a:pt x="297421" y="172208"/>
                </a:cubicBezTo>
                <a:lnTo>
                  <a:pt x="290007" y="172208"/>
                </a:lnTo>
                <a:lnTo>
                  <a:pt x="148452" y="149885"/>
                </a:lnTo>
                <a:lnTo>
                  <a:pt x="144831" y="171950"/>
                </a:lnTo>
                <a:lnTo>
                  <a:pt x="126382" y="171950"/>
                </a:lnTo>
                <a:cubicBezTo>
                  <a:pt x="124406" y="172217"/>
                  <a:pt x="122465" y="171263"/>
                  <a:pt x="121468" y="169536"/>
                </a:cubicBezTo>
                <a:lnTo>
                  <a:pt x="125175" y="167037"/>
                </a:lnTo>
                <a:lnTo>
                  <a:pt x="112072" y="157556"/>
                </a:lnTo>
                <a:lnTo>
                  <a:pt x="102244" y="148937"/>
                </a:lnTo>
                <a:lnTo>
                  <a:pt x="97416" y="145231"/>
                </a:lnTo>
                <a:lnTo>
                  <a:pt x="95692" y="145231"/>
                </a:lnTo>
                <a:cubicBezTo>
                  <a:pt x="83450" y="124459"/>
                  <a:pt x="92071" y="139111"/>
                  <a:pt x="89571" y="134198"/>
                </a:cubicBezTo>
                <a:lnTo>
                  <a:pt x="89571" y="134198"/>
                </a:lnTo>
                <a:lnTo>
                  <a:pt x="89571" y="129372"/>
                </a:lnTo>
                <a:lnTo>
                  <a:pt x="88364" y="123166"/>
                </a:lnTo>
                <a:cubicBezTo>
                  <a:pt x="84657" y="134198"/>
                  <a:pt x="80950" y="145231"/>
                  <a:pt x="76123" y="157642"/>
                </a:cubicBezTo>
                <a:cubicBezTo>
                  <a:pt x="80950" y="166261"/>
                  <a:pt x="87157" y="179707"/>
                  <a:pt x="94485" y="194359"/>
                </a:cubicBezTo>
                <a:cubicBezTo>
                  <a:pt x="103106" y="236075"/>
                  <a:pt x="100606" y="261760"/>
                  <a:pt x="103106" y="289169"/>
                </a:cubicBezTo>
                <a:lnTo>
                  <a:pt x="71209" y="291668"/>
                </a:lnTo>
                <a:lnTo>
                  <a:pt x="65002" y="221768"/>
                </a:lnTo>
                <a:lnTo>
                  <a:pt x="63795" y="211425"/>
                </a:lnTo>
                <a:lnTo>
                  <a:pt x="63795" y="211425"/>
                </a:lnTo>
                <a:lnTo>
                  <a:pt x="62588" y="209012"/>
                </a:lnTo>
                <a:lnTo>
                  <a:pt x="55260" y="192980"/>
                </a:lnTo>
                <a:lnTo>
                  <a:pt x="50346" y="183154"/>
                </a:lnTo>
                <a:cubicBezTo>
                  <a:pt x="47846" y="212632"/>
                  <a:pt x="42932" y="260726"/>
                  <a:pt x="38018" y="289772"/>
                </a:cubicBezTo>
                <a:lnTo>
                  <a:pt x="7328" y="286238"/>
                </a:lnTo>
                <a:cubicBezTo>
                  <a:pt x="11035" y="242109"/>
                  <a:pt x="14742" y="200048"/>
                  <a:pt x="15949" y="156263"/>
                </a:cubicBezTo>
                <a:cubicBezTo>
                  <a:pt x="11793" y="153453"/>
                  <a:pt x="7227" y="151301"/>
                  <a:pt x="2414" y="149885"/>
                </a:cubicBezTo>
                <a:lnTo>
                  <a:pt x="2414" y="148678"/>
                </a:lnTo>
                <a:cubicBezTo>
                  <a:pt x="9828" y="135233"/>
                  <a:pt x="15949" y="121701"/>
                  <a:pt x="23276" y="108255"/>
                </a:cubicBezTo>
                <a:lnTo>
                  <a:pt x="1207" y="91017"/>
                </a:lnTo>
                <a:lnTo>
                  <a:pt x="0" y="90155"/>
                </a:lnTo>
                <a:lnTo>
                  <a:pt x="0" y="90155"/>
                </a:lnTo>
                <a:cubicBezTo>
                  <a:pt x="0" y="90155"/>
                  <a:pt x="4914" y="58264"/>
                  <a:pt x="3707" y="63177"/>
                </a:cubicBezTo>
                <a:close/>
                <a:moveTo>
                  <a:pt x="220005" y="247194"/>
                </a:moveTo>
                <a:lnTo>
                  <a:pt x="306818" y="175742"/>
                </a:lnTo>
                <a:lnTo>
                  <a:pt x="306818" y="275120"/>
                </a:lnTo>
                <a:cubicBezTo>
                  <a:pt x="306818" y="279880"/>
                  <a:pt x="302958" y="283739"/>
                  <a:pt x="298197" y="283739"/>
                </a:cubicBezTo>
                <a:lnTo>
                  <a:pt x="128279" y="283739"/>
                </a:lnTo>
                <a:cubicBezTo>
                  <a:pt x="123518" y="283739"/>
                  <a:pt x="119658" y="279880"/>
                  <a:pt x="119658" y="275120"/>
                </a:cubicBezTo>
                <a:lnTo>
                  <a:pt x="119658" y="175742"/>
                </a:lnTo>
                <a:lnTo>
                  <a:pt x="207764" y="247194"/>
                </a:lnTo>
                <a:cubicBezTo>
                  <a:pt x="211490" y="249597"/>
                  <a:pt x="216279" y="249597"/>
                  <a:pt x="220005" y="247194"/>
                </a:cubicBezTo>
                <a:close/>
                <a:moveTo>
                  <a:pt x="254489" y="236248"/>
                </a:moveTo>
                <a:lnTo>
                  <a:pt x="294835" y="275120"/>
                </a:lnTo>
                <a:cubicBezTo>
                  <a:pt x="296128" y="276326"/>
                  <a:pt x="296128" y="276326"/>
                  <a:pt x="297335" y="276326"/>
                </a:cubicBezTo>
                <a:cubicBezTo>
                  <a:pt x="298542" y="276326"/>
                  <a:pt x="298542" y="276326"/>
                  <a:pt x="299749" y="275120"/>
                </a:cubicBezTo>
                <a:cubicBezTo>
                  <a:pt x="300955" y="273913"/>
                  <a:pt x="299749" y="272706"/>
                  <a:pt x="299749" y="271500"/>
                </a:cubicBezTo>
                <a:lnTo>
                  <a:pt x="258196" y="232542"/>
                </a:lnTo>
                <a:cubicBezTo>
                  <a:pt x="257535" y="231875"/>
                  <a:pt x="256567" y="231612"/>
                  <a:pt x="255659" y="231854"/>
                </a:cubicBezTo>
                <a:cubicBezTo>
                  <a:pt x="254752" y="232096"/>
                  <a:pt x="254043" y="232805"/>
                  <a:pt x="253801" y="233712"/>
                </a:cubicBezTo>
                <a:cubicBezTo>
                  <a:pt x="253559" y="234619"/>
                  <a:pt x="253822" y="235587"/>
                  <a:pt x="254489" y="236248"/>
                </a:cubicBezTo>
                <a:close/>
                <a:moveTo>
                  <a:pt x="173797" y="232542"/>
                </a:moveTo>
                <a:cubicBezTo>
                  <a:pt x="173375" y="231964"/>
                  <a:pt x="172703" y="231622"/>
                  <a:pt x="171987" y="231622"/>
                </a:cubicBezTo>
                <a:cubicBezTo>
                  <a:pt x="171271" y="231622"/>
                  <a:pt x="170598" y="231964"/>
                  <a:pt x="170176" y="232542"/>
                </a:cubicBezTo>
                <a:lnTo>
                  <a:pt x="128538" y="271500"/>
                </a:lnTo>
                <a:cubicBezTo>
                  <a:pt x="127959" y="271922"/>
                  <a:pt x="127618" y="272594"/>
                  <a:pt x="127618" y="273310"/>
                </a:cubicBezTo>
                <a:cubicBezTo>
                  <a:pt x="127618" y="274025"/>
                  <a:pt x="127959" y="274698"/>
                  <a:pt x="128538" y="275120"/>
                </a:cubicBezTo>
                <a:cubicBezTo>
                  <a:pt x="129744" y="276326"/>
                  <a:pt x="129744" y="276326"/>
                  <a:pt x="131038" y="276326"/>
                </a:cubicBezTo>
                <a:cubicBezTo>
                  <a:pt x="131704" y="276326"/>
                  <a:pt x="132245" y="275786"/>
                  <a:pt x="132245" y="275120"/>
                </a:cubicBezTo>
                <a:lnTo>
                  <a:pt x="173539" y="236075"/>
                </a:lnTo>
                <a:cubicBezTo>
                  <a:pt x="174118" y="235635"/>
                  <a:pt x="174458" y="234950"/>
                  <a:pt x="174458" y="234222"/>
                </a:cubicBezTo>
                <a:cubicBezTo>
                  <a:pt x="174458" y="233495"/>
                  <a:pt x="174118" y="232809"/>
                  <a:pt x="173539" y="232369"/>
                </a:cubicBezTo>
                <a:close/>
                <a:moveTo>
                  <a:pt x="170780" y="175742"/>
                </a:moveTo>
                <a:lnTo>
                  <a:pt x="264575" y="191170"/>
                </a:lnTo>
                <a:cubicBezTo>
                  <a:pt x="266989" y="192377"/>
                  <a:pt x="269403" y="194790"/>
                  <a:pt x="268196" y="197117"/>
                </a:cubicBezTo>
                <a:cubicBezTo>
                  <a:pt x="268024" y="199694"/>
                  <a:pt x="265948" y="201732"/>
                  <a:pt x="263368" y="201858"/>
                </a:cubicBezTo>
                <a:lnTo>
                  <a:pt x="263368" y="200651"/>
                </a:lnTo>
                <a:lnTo>
                  <a:pt x="169487" y="184878"/>
                </a:lnTo>
                <a:cubicBezTo>
                  <a:pt x="168186" y="185011"/>
                  <a:pt x="166893" y="184558"/>
                  <a:pt x="165960" y="183641"/>
                </a:cubicBezTo>
                <a:cubicBezTo>
                  <a:pt x="165026" y="182725"/>
                  <a:pt x="164550" y="181441"/>
                  <a:pt x="164659" y="180138"/>
                </a:cubicBezTo>
                <a:cubicBezTo>
                  <a:pt x="165343" y="177323"/>
                  <a:pt x="167883" y="175356"/>
                  <a:pt x="170780" y="175397"/>
                </a:cubicBezTo>
                <a:close/>
                <a:moveTo>
                  <a:pt x="160866" y="198755"/>
                </a:moveTo>
                <a:cubicBezTo>
                  <a:pt x="162159" y="196428"/>
                  <a:pt x="164659" y="194101"/>
                  <a:pt x="167245" y="195221"/>
                </a:cubicBezTo>
                <a:lnTo>
                  <a:pt x="243195" y="207029"/>
                </a:lnTo>
                <a:cubicBezTo>
                  <a:pt x="245696" y="207029"/>
                  <a:pt x="246989" y="209356"/>
                  <a:pt x="246989" y="211770"/>
                </a:cubicBezTo>
                <a:cubicBezTo>
                  <a:pt x="246689" y="214371"/>
                  <a:pt x="244520" y="216355"/>
                  <a:pt x="241902" y="216424"/>
                </a:cubicBezTo>
                <a:lnTo>
                  <a:pt x="240609" y="216424"/>
                </a:lnTo>
                <a:lnTo>
                  <a:pt x="165952" y="204702"/>
                </a:lnTo>
                <a:cubicBezTo>
                  <a:pt x="163045" y="204204"/>
                  <a:pt x="160907" y="201704"/>
                  <a:pt x="160866" y="198755"/>
                </a:cubicBezTo>
                <a:close/>
                <a:moveTo>
                  <a:pt x="223109" y="223923"/>
                </a:moveTo>
                <a:cubicBezTo>
                  <a:pt x="225695" y="225215"/>
                  <a:pt x="228281" y="227629"/>
                  <a:pt x="228281" y="230128"/>
                </a:cubicBezTo>
                <a:cubicBezTo>
                  <a:pt x="226988" y="232628"/>
                  <a:pt x="225695" y="235127"/>
                  <a:pt x="223109" y="235127"/>
                </a:cubicBezTo>
                <a:lnTo>
                  <a:pt x="221816" y="235127"/>
                </a:lnTo>
                <a:lnTo>
                  <a:pt x="192246" y="230128"/>
                </a:lnTo>
                <a:cubicBezTo>
                  <a:pt x="190776" y="230086"/>
                  <a:pt x="189424" y="229311"/>
                  <a:pt x="188644" y="228064"/>
                </a:cubicBezTo>
                <a:cubicBezTo>
                  <a:pt x="187864" y="226817"/>
                  <a:pt x="187760" y="225263"/>
                  <a:pt x="188367" y="223923"/>
                </a:cubicBezTo>
                <a:cubicBezTo>
                  <a:pt x="188367" y="221423"/>
                  <a:pt x="190953" y="220216"/>
                  <a:pt x="193539" y="220216"/>
                </a:cubicBezTo>
                <a:lnTo>
                  <a:pt x="223109" y="223923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1" name="Freeform 18"/>
          <p:cNvSpPr/>
          <p:nvPr/>
        </p:nvSpPr>
        <p:spPr>
          <a:xfrm>
            <a:off x="5917110" y="2729752"/>
            <a:ext cx="354254" cy="390113"/>
          </a:xfrm>
          <a:custGeom>
            <a:avLst/>
            <a:gdLst/>
            <a:ahLst/>
            <a:cxnLst/>
            <a:rect l="l" t="t" r="r" b="b"/>
            <a:pathLst>
              <a:path w="335885" h="369885">
                <a:moveTo>
                  <a:pt x="170509" y="432"/>
                </a:moveTo>
                <a:lnTo>
                  <a:pt x="170509" y="432"/>
                </a:lnTo>
                <a:cubicBezTo>
                  <a:pt x="161775" y="0"/>
                  <a:pt x="153235" y="3113"/>
                  <a:pt x="146820" y="9068"/>
                </a:cubicBezTo>
                <a:cubicBezTo>
                  <a:pt x="140406" y="15022"/>
                  <a:pt x="136658" y="23316"/>
                  <a:pt x="136424" y="32073"/>
                </a:cubicBezTo>
                <a:cubicBezTo>
                  <a:pt x="136787" y="50779"/>
                  <a:pt x="151837" y="65855"/>
                  <a:pt x="170509" y="66219"/>
                </a:cubicBezTo>
                <a:cubicBezTo>
                  <a:pt x="188306" y="64848"/>
                  <a:pt x="202034" y="49955"/>
                  <a:pt x="201981" y="32073"/>
                </a:cubicBezTo>
                <a:cubicBezTo>
                  <a:pt x="201798" y="14719"/>
                  <a:pt x="187832" y="678"/>
                  <a:pt x="170509" y="432"/>
                </a:cubicBezTo>
                <a:close/>
                <a:moveTo>
                  <a:pt x="68254" y="243320"/>
                </a:moveTo>
                <a:cubicBezTo>
                  <a:pt x="63399" y="235653"/>
                  <a:pt x="55697" y="230240"/>
                  <a:pt x="46849" y="228275"/>
                </a:cubicBezTo>
                <a:cubicBezTo>
                  <a:pt x="38002" y="226310"/>
                  <a:pt x="28737" y="227956"/>
                  <a:pt x="21103" y="232848"/>
                </a:cubicBezTo>
                <a:cubicBezTo>
                  <a:pt x="5666" y="242044"/>
                  <a:pt x="0" y="261661"/>
                  <a:pt x="8151" y="277693"/>
                </a:cubicBezTo>
                <a:cubicBezTo>
                  <a:pt x="12987" y="285377"/>
                  <a:pt x="20681" y="290815"/>
                  <a:pt x="29530" y="292801"/>
                </a:cubicBezTo>
                <a:cubicBezTo>
                  <a:pt x="38379" y="294788"/>
                  <a:pt x="47654" y="293160"/>
                  <a:pt x="55302" y="288278"/>
                </a:cubicBezTo>
                <a:cubicBezTo>
                  <a:pt x="70844" y="279114"/>
                  <a:pt x="76571" y="259408"/>
                  <a:pt x="68368" y="243320"/>
                </a:cubicBezTo>
                <a:close/>
                <a:moveTo>
                  <a:pt x="314575" y="232848"/>
                </a:moveTo>
                <a:cubicBezTo>
                  <a:pt x="307834" y="227931"/>
                  <a:pt x="299264" y="226257"/>
                  <a:pt x="291173" y="228278"/>
                </a:cubicBezTo>
                <a:cubicBezTo>
                  <a:pt x="283081" y="230299"/>
                  <a:pt x="276299" y="235807"/>
                  <a:pt x="272651" y="243320"/>
                </a:cubicBezTo>
                <a:cubicBezTo>
                  <a:pt x="264857" y="258870"/>
                  <a:pt x="269253" y="277777"/>
                  <a:pt x="283103" y="288278"/>
                </a:cubicBezTo>
                <a:cubicBezTo>
                  <a:pt x="290304" y="293180"/>
                  <a:pt x="299229" y="294826"/>
                  <a:pt x="307700" y="292813"/>
                </a:cubicBezTo>
                <a:cubicBezTo>
                  <a:pt x="316171" y="290800"/>
                  <a:pt x="323407" y="285313"/>
                  <a:pt x="327641" y="277693"/>
                </a:cubicBezTo>
                <a:cubicBezTo>
                  <a:pt x="335772" y="261632"/>
                  <a:pt x="330054" y="242006"/>
                  <a:pt x="314575" y="232848"/>
                </a:cubicBezTo>
                <a:close/>
                <a:moveTo>
                  <a:pt x="298896" y="206443"/>
                </a:moveTo>
                <a:cubicBezTo>
                  <a:pt x="306157" y="206928"/>
                  <a:pt x="313274" y="208700"/>
                  <a:pt x="319915" y="211678"/>
                </a:cubicBezTo>
                <a:lnTo>
                  <a:pt x="319915" y="158867"/>
                </a:lnTo>
                <a:cubicBezTo>
                  <a:pt x="313130" y="161028"/>
                  <a:pt x="306004" y="161916"/>
                  <a:pt x="298896" y="161484"/>
                </a:cubicBezTo>
                <a:lnTo>
                  <a:pt x="298896" y="207012"/>
                </a:lnTo>
                <a:close/>
                <a:moveTo>
                  <a:pt x="314689" y="138152"/>
                </a:moveTo>
                <a:cubicBezTo>
                  <a:pt x="330167" y="128994"/>
                  <a:pt x="335885" y="109368"/>
                  <a:pt x="327755" y="93307"/>
                </a:cubicBezTo>
                <a:cubicBezTo>
                  <a:pt x="318663" y="77886"/>
                  <a:pt x="299222" y="72123"/>
                  <a:pt x="283217" y="80105"/>
                </a:cubicBezTo>
                <a:cubicBezTo>
                  <a:pt x="269661" y="90744"/>
                  <a:pt x="265314" y="109395"/>
                  <a:pt x="272764" y="124949"/>
                </a:cubicBezTo>
                <a:cubicBezTo>
                  <a:pt x="276565" y="132280"/>
                  <a:pt x="283123" y="137794"/>
                  <a:pt x="290990" y="140272"/>
                </a:cubicBezTo>
                <a:cubicBezTo>
                  <a:pt x="298857" y="142749"/>
                  <a:pt x="307385" y="141986"/>
                  <a:pt x="314689" y="138152"/>
                </a:cubicBezTo>
                <a:close/>
                <a:moveTo>
                  <a:pt x="73594" y="66446"/>
                </a:moveTo>
                <a:cubicBezTo>
                  <a:pt x="78705" y="71076"/>
                  <a:pt x="83141" y="76402"/>
                  <a:pt x="86774" y="82267"/>
                </a:cubicBezTo>
                <a:lnTo>
                  <a:pt x="123358" y="61211"/>
                </a:lnTo>
                <a:cubicBezTo>
                  <a:pt x="120095" y="54621"/>
                  <a:pt x="118311" y="47395"/>
                  <a:pt x="118132" y="40041"/>
                </a:cubicBezTo>
                <a:lnTo>
                  <a:pt x="73594" y="66446"/>
                </a:lnTo>
                <a:close/>
                <a:moveTo>
                  <a:pt x="170509" y="304098"/>
                </a:moveTo>
                <a:cubicBezTo>
                  <a:pt x="152619" y="304050"/>
                  <a:pt x="137736" y="317866"/>
                  <a:pt x="136424" y="335740"/>
                </a:cubicBezTo>
                <a:cubicBezTo>
                  <a:pt x="136787" y="354445"/>
                  <a:pt x="151837" y="369522"/>
                  <a:pt x="170509" y="369885"/>
                </a:cubicBezTo>
                <a:cubicBezTo>
                  <a:pt x="188306" y="368514"/>
                  <a:pt x="202034" y="353621"/>
                  <a:pt x="201981" y="335740"/>
                </a:cubicBezTo>
                <a:cubicBezTo>
                  <a:pt x="200787" y="318828"/>
                  <a:pt x="187386" y="305356"/>
                  <a:pt x="170509" y="304098"/>
                </a:cubicBezTo>
                <a:close/>
                <a:moveTo>
                  <a:pt x="18603" y="211678"/>
                </a:moveTo>
                <a:cubicBezTo>
                  <a:pt x="25210" y="208713"/>
                  <a:pt x="32287" y="206941"/>
                  <a:pt x="39509" y="206443"/>
                </a:cubicBezTo>
                <a:lnTo>
                  <a:pt x="39509" y="160915"/>
                </a:lnTo>
                <a:cubicBezTo>
                  <a:pt x="32439" y="161340"/>
                  <a:pt x="25352" y="160453"/>
                  <a:pt x="18603" y="158298"/>
                </a:cubicBezTo>
                <a:lnTo>
                  <a:pt x="18603" y="211109"/>
                </a:lnTo>
                <a:close/>
                <a:moveTo>
                  <a:pt x="21217" y="137696"/>
                </a:moveTo>
                <a:cubicBezTo>
                  <a:pt x="38024" y="145653"/>
                  <a:pt x="58114" y="140028"/>
                  <a:pt x="68368" y="124494"/>
                </a:cubicBezTo>
                <a:cubicBezTo>
                  <a:pt x="76212" y="108546"/>
                  <a:pt x="70529" y="89237"/>
                  <a:pt x="55302" y="80105"/>
                </a:cubicBezTo>
                <a:cubicBezTo>
                  <a:pt x="38603" y="72059"/>
                  <a:pt x="18541" y="77483"/>
                  <a:pt x="8151" y="92852"/>
                </a:cubicBezTo>
                <a:cubicBezTo>
                  <a:pt x="20" y="108913"/>
                  <a:pt x="5738" y="128539"/>
                  <a:pt x="21217" y="137696"/>
                </a:cubicBezTo>
                <a:close/>
                <a:moveTo>
                  <a:pt x="70981" y="304098"/>
                </a:moveTo>
                <a:lnTo>
                  <a:pt x="118132" y="327886"/>
                </a:lnTo>
                <a:cubicBezTo>
                  <a:pt x="118647" y="321419"/>
                  <a:pt x="120422" y="315116"/>
                  <a:pt x="123358" y="309334"/>
                </a:cubicBezTo>
                <a:lnTo>
                  <a:pt x="86774" y="288278"/>
                </a:lnTo>
                <a:lnTo>
                  <a:pt x="70981" y="304098"/>
                </a:lnTo>
                <a:close/>
                <a:moveTo>
                  <a:pt x="215047" y="58479"/>
                </a:moveTo>
                <a:lnTo>
                  <a:pt x="254472" y="82267"/>
                </a:lnTo>
                <a:cubicBezTo>
                  <a:pt x="258034" y="76384"/>
                  <a:pt x="262436" y="71054"/>
                  <a:pt x="267538" y="66446"/>
                </a:cubicBezTo>
                <a:lnTo>
                  <a:pt x="223000" y="40041"/>
                </a:lnTo>
                <a:cubicBezTo>
                  <a:pt x="220903" y="46412"/>
                  <a:pt x="218242" y="52583"/>
                  <a:pt x="215047" y="58479"/>
                </a:cubicBezTo>
                <a:close/>
                <a:moveTo>
                  <a:pt x="215047" y="308879"/>
                </a:moveTo>
                <a:cubicBezTo>
                  <a:pt x="218487" y="314624"/>
                  <a:pt x="220331" y="321187"/>
                  <a:pt x="220387" y="327886"/>
                </a:cubicBezTo>
                <a:lnTo>
                  <a:pt x="267538" y="301481"/>
                </a:lnTo>
                <a:cubicBezTo>
                  <a:pt x="262462" y="296848"/>
                  <a:pt x="258064" y="291522"/>
                  <a:pt x="254472" y="285660"/>
                </a:cubicBezTo>
                <a:lnTo>
                  <a:pt x="215161" y="309334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2" name="Freeform 19"/>
          <p:cNvSpPr/>
          <p:nvPr/>
        </p:nvSpPr>
        <p:spPr>
          <a:xfrm>
            <a:off x="9209093" y="2806289"/>
            <a:ext cx="442548" cy="252618"/>
          </a:xfrm>
          <a:custGeom>
            <a:avLst/>
            <a:gdLst/>
            <a:ahLst/>
            <a:cxnLst/>
            <a:rect l="l" t="t" r="r" b="b"/>
            <a:pathLst>
              <a:path w="419601" h="239519">
                <a:moveTo>
                  <a:pt x="228774" y="114063"/>
                </a:moveTo>
                <a:lnTo>
                  <a:pt x="226711" y="103669"/>
                </a:lnTo>
                <a:cubicBezTo>
                  <a:pt x="237808" y="94890"/>
                  <a:pt x="245211" y="82307"/>
                  <a:pt x="247472" y="68383"/>
                </a:cubicBezTo>
                <a:cubicBezTo>
                  <a:pt x="253796" y="55937"/>
                  <a:pt x="247472" y="49783"/>
                  <a:pt x="247472" y="49783"/>
                </a:cubicBezTo>
                <a:lnTo>
                  <a:pt x="247472" y="33097"/>
                </a:lnTo>
                <a:lnTo>
                  <a:pt x="245409" y="31046"/>
                </a:lnTo>
                <a:cubicBezTo>
                  <a:pt x="245732" y="26124"/>
                  <a:pt x="245030" y="21188"/>
                  <a:pt x="243347" y="16549"/>
                </a:cubicBezTo>
                <a:cubicBezTo>
                  <a:pt x="233682" y="6176"/>
                  <a:pt x="220167" y="195"/>
                  <a:pt x="205951" y="0"/>
                </a:cubicBezTo>
                <a:lnTo>
                  <a:pt x="205951" y="0"/>
                </a:lnTo>
                <a:cubicBezTo>
                  <a:pt x="192997" y="397"/>
                  <a:pt x="180341" y="3967"/>
                  <a:pt x="169106" y="10394"/>
                </a:cubicBezTo>
                <a:cubicBezTo>
                  <a:pt x="166452" y="15895"/>
                  <a:pt x="164156" y="21560"/>
                  <a:pt x="162231" y="27353"/>
                </a:cubicBezTo>
                <a:cubicBezTo>
                  <a:pt x="162088" y="28930"/>
                  <a:pt x="161351" y="30396"/>
                  <a:pt x="160169" y="31456"/>
                </a:cubicBezTo>
                <a:lnTo>
                  <a:pt x="160169" y="47731"/>
                </a:lnTo>
                <a:cubicBezTo>
                  <a:pt x="156482" y="53389"/>
                  <a:pt x="156482" y="60674"/>
                  <a:pt x="160169" y="66332"/>
                </a:cubicBezTo>
                <a:cubicBezTo>
                  <a:pt x="162517" y="80224"/>
                  <a:pt x="169903" y="92778"/>
                  <a:pt x="180929" y="101618"/>
                </a:cubicBezTo>
                <a:lnTo>
                  <a:pt x="178867" y="114063"/>
                </a:lnTo>
                <a:cubicBezTo>
                  <a:pt x="174743" y="116115"/>
                  <a:pt x="158107" y="124321"/>
                  <a:pt x="143534" y="130612"/>
                </a:cubicBezTo>
                <a:cubicBezTo>
                  <a:pt x="132078" y="125037"/>
                  <a:pt x="120276" y="120195"/>
                  <a:pt x="108200" y="116115"/>
                </a:cubicBezTo>
                <a:lnTo>
                  <a:pt x="106138" y="107772"/>
                </a:lnTo>
                <a:cubicBezTo>
                  <a:pt x="115102" y="100755"/>
                  <a:pt x="120446" y="90121"/>
                  <a:pt x="120711" y="78778"/>
                </a:cubicBezTo>
                <a:cubicBezTo>
                  <a:pt x="122774" y="76726"/>
                  <a:pt x="122774" y="70435"/>
                  <a:pt x="122774" y="66332"/>
                </a:cubicBezTo>
                <a:cubicBezTo>
                  <a:pt x="123977" y="56625"/>
                  <a:pt x="123277" y="46779"/>
                  <a:pt x="120711" y="37337"/>
                </a:cubicBezTo>
                <a:cubicBezTo>
                  <a:pt x="112738" y="29956"/>
                  <a:pt x="102436" y="25557"/>
                  <a:pt x="91565" y="24891"/>
                </a:cubicBezTo>
                <a:cubicBezTo>
                  <a:pt x="80617" y="24844"/>
                  <a:pt x="69851" y="27675"/>
                  <a:pt x="60356" y="33097"/>
                </a:cubicBezTo>
                <a:cubicBezTo>
                  <a:pt x="55358" y="42696"/>
                  <a:pt x="53212" y="53512"/>
                  <a:pt x="54169" y="64280"/>
                </a:cubicBezTo>
                <a:cubicBezTo>
                  <a:pt x="51753" y="69068"/>
                  <a:pt x="52575" y="74845"/>
                  <a:pt x="56231" y="78778"/>
                </a:cubicBezTo>
                <a:cubicBezTo>
                  <a:pt x="56790" y="89589"/>
                  <a:pt x="62125" y="99601"/>
                  <a:pt x="70805" y="106131"/>
                </a:cubicBezTo>
                <a:lnTo>
                  <a:pt x="68742" y="116525"/>
                </a:lnTo>
                <a:cubicBezTo>
                  <a:pt x="50425" y="124232"/>
                  <a:pt x="32962" y="133811"/>
                  <a:pt x="16636" y="145109"/>
                </a:cubicBezTo>
                <a:cubicBezTo>
                  <a:pt x="8387" y="151264"/>
                  <a:pt x="0" y="176155"/>
                  <a:pt x="6325" y="184498"/>
                </a:cubicBezTo>
                <a:cubicBezTo>
                  <a:pt x="31230" y="196008"/>
                  <a:pt x="58001" y="203001"/>
                  <a:pt x="85378" y="205150"/>
                </a:cubicBezTo>
                <a:cubicBezTo>
                  <a:pt x="83822" y="188133"/>
                  <a:pt x="88727" y="171154"/>
                  <a:pt x="99126" y="157555"/>
                </a:cubicBezTo>
                <a:cubicBezTo>
                  <a:pt x="105726" y="153909"/>
                  <a:pt x="112024" y="149747"/>
                  <a:pt x="117962" y="145109"/>
                </a:cubicBezTo>
                <a:cubicBezTo>
                  <a:pt x="113700" y="149212"/>
                  <a:pt x="111637" y="151264"/>
                  <a:pt x="109575" y="151264"/>
                </a:cubicBezTo>
                <a:cubicBezTo>
                  <a:pt x="97064" y="161658"/>
                  <a:pt x="88815" y="192294"/>
                  <a:pt x="97064" y="205150"/>
                </a:cubicBezTo>
                <a:cubicBezTo>
                  <a:pt x="167962" y="239519"/>
                  <a:pt x="250815" y="239519"/>
                  <a:pt x="321713" y="205150"/>
                </a:cubicBezTo>
                <a:cubicBezTo>
                  <a:pt x="327900" y="194892"/>
                  <a:pt x="317588" y="170001"/>
                  <a:pt x="311264" y="161658"/>
                </a:cubicBezTo>
                <a:cubicBezTo>
                  <a:pt x="298891" y="143058"/>
                  <a:pt x="251046" y="118166"/>
                  <a:pt x="228086" y="114063"/>
                </a:cubicBezTo>
                <a:close/>
                <a:moveTo>
                  <a:pt x="402828" y="143331"/>
                </a:moveTo>
                <a:cubicBezTo>
                  <a:pt x="385871" y="133038"/>
                  <a:pt x="368233" y="123900"/>
                  <a:pt x="350035" y="115978"/>
                </a:cubicBezTo>
                <a:lnTo>
                  <a:pt x="347835" y="105857"/>
                </a:lnTo>
                <a:cubicBezTo>
                  <a:pt x="356490" y="99272"/>
                  <a:pt x="361895" y="89315"/>
                  <a:pt x="362683" y="78504"/>
                </a:cubicBezTo>
                <a:cubicBezTo>
                  <a:pt x="366340" y="74571"/>
                  <a:pt x="367162" y="68795"/>
                  <a:pt x="364745" y="64007"/>
                </a:cubicBezTo>
                <a:cubicBezTo>
                  <a:pt x="365726" y="53178"/>
                  <a:pt x="363530" y="42299"/>
                  <a:pt x="358421" y="32687"/>
                </a:cubicBezTo>
                <a:cubicBezTo>
                  <a:pt x="348935" y="26873"/>
                  <a:pt x="337936" y="23971"/>
                  <a:pt x="326800" y="24344"/>
                </a:cubicBezTo>
                <a:cubicBezTo>
                  <a:pt x="315568" y="24082"/>
                  <a:pt x="304760" y="28612"/>
                  <a:pt x="297103" y="36790"/>
                </a:cubicBezTo>
                <a:cubicBezTo>
                  <a:pt x="294536" y="46325"/>
                  <a:pt x="293836" y="56261"/>
                  <a:pt x="295041" y="66058"/>
                </a:cubicBezTo>
                <a:cubicBezTo>
                  <a:pt x="295041" y="70161"/>
                  <a:pt x="295041" y="76452"/>
                  <a:pt x="297103" y="78504"/>
                </a:cubicBezTo>
                <a:cubicBezTo>
                  <a:pt x="298011" y="89817"/>
                  <a:pt x="303342" y="100325"/>
                  <a:pt x="311952" y="107772"/>
                </a:cubicBezTo>
                <a:lnTo>
                  <a:pt x="309889" y="116115"/>
                </a:lnTo>
                <a:cubicBezTo>
                  <a:pt x="296761" y="120641"/>
                  <a:pt x="284025" y="126221"/>
                  <a:pt x="271806" y="132800"/>
                </a:cubicBezTo>
                <a:cubicBezTo>
                  <a:pt x="287822" y="140138"/>
                  <a:pt x="303344" y="148498"/>
                  <a:pt x="318276" y="157829"/>
                </a:cubicBezTo>
                <a:cubicBezTo>
                  <a:pt x="328759" y="170744"/>
                  <a:pt x="334050" y="187071"/>
                  <a:pt x="333124" y="203645"/>
                </a:cubicBezTo>
                <a:cubicBezTo>
                  <a:pt x="360872" y="203102"/>
                  <a:pt x="388190" y="196716"/>
                  <a:pt x="413277" y="184908"/>
                </a:cubicBezTo>
                <a:cubicBezTo>
                  <a:pt x="419602" y="176566"/>
                  <a:pt x="411215" y="151537"/>
                  <a:pt x="402828" y="14387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694414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80" grpId="0" animBg="1"/>
      <p:bldP spid="81" grpId="0" animBg="1"/>
      <p:bldP spid="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7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8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9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0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学员评分</a:t>
            </a:r>
            <a:endParaRPr lang="en-US" sz="1160"/>
          </a:p>
        </p:txBody>
      </p:sp>
      <p:graphicFrame>
        <p:nvGraphicFramePr>
          <p:cNvPr id="102" name="Table 7"/>
          <p:cNvGraphicFramePr>
            <a:graphicFrameLocks noGrp="1"/>
          </p:cNvGraphicFramePr>
          <p:nvPr/>
        </p:nvGraphicFramePr>
        <p:xfrm>
          <a:off x="6082606" y="1446610"/>
          <a:ext cx="4473773" cy="3290323"/>
        </p:xfrm>
        <a:graphic>
          <a:graphicData uri="http://schemas.openxmlformats.org/drawingml/2006/table">
            <a:tbl>
              <a:tblPr/>
              <a:tblGrid>
                <a:gridCol w="216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课程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教师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课程评价平均分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创业板上市的投行券商业务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梁化军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4.39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中小企业的公司治理与反收购设置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卢力平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4.59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上市前财务会计问题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苏洋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4.30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上市前审计税务问题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徐继凯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4.30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资本运营与企业融资案例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姜军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4.42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股权私募融资业务与私募条款解读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姜军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4.41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6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创业板发行规则和被合决情况、信息披露与资本市场处罚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袁怀中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4.44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上市前的法律业务处理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陈志武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4.69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3" name="Freeform 8"/>
          <p:cNvSpPr/>
          <p:nvPr/>
        </p:nvSpPr>
        <p:spPr>
          <a:xfrm>
            <a:off x="954911" y="3339390"/>
            <a:ext cx="2958584" cy="1449278"/>
          </a:xfrm>
          <a:custGeom>
            <a:avLst/>
            <a:gdLst/>
            <a:ahLst/>
            <a:cxnLst/>
            <a:rect l="l" t="t" r="r" b="b"/>
            <a:pathLst>
              <a:path w="2805176" h="1374130">
                <a:moveTo>
                  <a:pt x="2805176" y="557995"/>
                </a:moveTo>
                <a:cubicBezTo>
                  <a:pt x="2805176" y="249797"/>
                  <a:pt x="2177238" y="0"/>
                  <a:pt x="1402588" y="0"/>
                </a:cubicBezTo>
                <a:cubicBezTo>
                  <a:pt x="627939" y="0"/>
                  <a:pt x="0" y="249797"/>
                  <a:pt x="0" y="557995"/>
                </a:cubicBezTo>
                <a:cubicBezTo>
                  <a:pt x="0" y="821730"/>
                  <a:pt x="459909" y="1042572"/>
                  <a:pt x="1078029" y="1100874"/>
                </a:cubicBezTo>
                <a:cubicBezTo>
                  <a:pt x="1027676" y="1199517"/>
                  <a:pt x="943802" y="1315828"/>
                  <a:pt x="812099" y="1373835"/>
                </a:cubicBezTo>
                <a:cubicBezTo>
                  <a:pt x="1065827" y="1374130"/>
                  <a:pt x="1316049" y="1236521"/>
                  <a:pt x="1487585" y="1114910"/>
                </a:cubicBezTo>
                <a:cubicBezTo>
                  <a:pt x="2222541" y="1097439"/>
                  <a:pt x="2805176" y="854807"/>
                  <a:pt x="2805176" y="557995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>
            <a:solidFill>
              <a:srgbClr val="EDD1D6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4" name="TextBox 9"/>
          <p:cNvSpPr txBox="1"/>
          <p:nvPr/>
        </p:nvSpPr>
        <p:spPr>
          <a:xfrm>
            <a:off x="1247180" y="3589396"/>
            <a:ext cx="2489775" cy="66370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505050"/>
                </a:solidFill>
                <a:latin typeface="Microsoft YaHei"/>
                <a:ea typeface="Microsoft YaHei"/>
              </a:rPr>
              <a:t>以上评分均由学员在培训项目结束后自主打分，满分为5分，通过所有学员平均分给出最终课程分数。</a:t>
            </a:r>
            <a:endParaRPr lang="en-US" sz="1160"/>
          </a:p>
        </p:txBody>
      </p:sp>
      <p:pic>
        <p:nvPicPr>
          <p:cNvPr id="105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167050" y="4405060"/>
            <a:ext cx="2112074" cy="21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3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7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8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9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1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11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收支情况</a:t>
            </a:r>
            <a:endParaRPr lang="en-US" sz="1160"/>
          </a:p>
        </p:txBody>
      </p:sp>
      <p:graphicFrame>
        <p:nvGraphicFramePr>
          <p:cNvPr id="112" name="Table 7"/>
          <p:cNvGraphicFramePr>
            <a:graphicFrameLocks noGrp="1"/>
          </p:cNvGraphicFramePr>
          <p:nvPr/>
        </p:nvGraphicFramePr>
        <p:xfrm>
          <a:off x="2934891" y="1928812"/>
          <a:ext cx="5625702" cy="2354951"/>
        </p:xfrm>
        <a:graphic>
          <a:graphicData uri="http://schemas.openxmlformats.org/drawingml/2006/table">
            <a:tbl>
              <a:tblPr/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0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培训期数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报名人数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学员数量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学费收入</a:t>
                      </a:r>
                      <a:endParaRPr lang="en-US" sz="1200"/>
                    </a:p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（不含食宿）</a:t>
                      </a: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成本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盈余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一期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38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32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94200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47571.35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46628.65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二期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22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16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67538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39842.3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27695.7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三期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15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20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59365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40207.61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19157.39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" name="TextBox 8"/>
          <p:cNvSpPr txBox="1"/>
          <p:nvPr/>
        </p:nvSpPr>
        <p:spPr>
          <a:xfrm>
            <a:off x="4850308" y="1240935"/>
            <a:ext cx="1955602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98">
                <a:solidFill>
                  <a:srgbClr val="A3ADD2"/>
                </a:solidFill>
                <a:latin typeface="Microsoft YaHei"/>
                <a:ea typeface="Microsoft YaHei"/>
              </a:rPr>
              <a:t>具体收支情况表</a:t>
            </a:r>
            <a:endParaRPr lang="en-US" sz="1160"/>
          </a:p>
        </p:txBody>
      </p:sp>
      <p:sp>
        <p:nvSpPr>
          <p:cNvPr id="114" name="TextBox 9"/>
          <p:cNvSpPr txBox="1"/>
          <p:nvPr/>
        </p:nvSpPr>
        <p:spPr>
          <a:xfrm>
            <a:off x="2535868" y="5338045"/>
            <a:ext cx="7117720" cy="2117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505050"/>
                </a:solidFill>
                <a:latin typeface="Microsoft YaHei"/>
                <a:ea typeface="Microsoft YaHei"/>
              </a:rPr>
              <a:t>比照并略高于学院基本收费水平，此班培训班费用每人按3000元收取，折合每天收费750元/人。</a:t>
            </a: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6562512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29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0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3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32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33" name="Freeform 32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</p:grpSp>
      <p:sp>
        <p:nvSpPr>
          <p:cNvPr id="35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i="1">
                <a:solidFill>
                  <a:srgbClr val="FFFFFF"/>
                </a:solidFill>
                <a:latin typeface="Microsoft YaHei"/>
                <a:ea typeface="Microsoft YaHei"/>
              </a:rPr>
              <a:t>1</a:t>
            </a:r>
            <a:endParaRPr lang="en-US" sz="1160"/>
          </a:p>
        </p:txBody>
      </p:sp>
      <p:sp>
        <p:nvSpPr>
          <p:cNvPr id="36" name="TextBox 7"/>
          <p:cNvSpPr txBox="1"/>
          <p:nvPr/>
        </p:nvSpPr>
        <p:spPr>
          <a:xfrm>
            <a:off x="4726811" y="3158836"/>
            <a:ext cx="2755255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dirty="0" err="1">
                <a:solidFill>
                  <a:srgbClr val="A3ADD2"/>
                </a:solidFill>
                <a:latin typeface="Microsoft YaHei"/>
                <a:ea typeface="Microsoft YaHei"/>
              </a:rPr>
              <a:t>项目</a:t>
            </a:r>
            <a:r>
              <a:rPr lang="zh-CN" altLang="en-US" sz="3375" b="1" dirty="0">
                <a:solidFill>
                  <a:srgbClr val="A3ADD2"/>
                </a:solidFill>
                <a:latin typeface="Microsoft YaHei"/>
                <a:ea typeface="Microsoft YaHei"/>
              </a:rPr>
              <a:t>简介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497805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5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6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7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2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29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收支情况</a:t>
            </a:r>
            <a:endParaRPr lang="en-US" sz="1160"/>
          </a:p>
        </p:txBody>
      </p:sp>
      <p:sp>
        <p:nvSpPr>
          <p:cNvPr id="130" name="TextBox 7"/>
          <p:cNvSpPr txBox="1"/>
          <p:nvPr/>
        </p:nvSpPr>
        <p:spPr>
          <a:xfrm>
            <a:off x="898923" y="3134934"/>
            <a:ext cx="4711526" cy="43409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1、课程内容讲授上存在一定的重叠现象</a:t>
            </a:r>
            <a:endParaRPr lang="en-US" sz="1160"/>
          </a:p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2、授课内容深浅不一</a:t>
            </a:r>
          </a:p>
        </p:txBody>
      </p:sp>
      <p:sp>
        <p:nvSpPr>
          <p:cNvPr id="131" name="TextBox 8"/>
          <p:cNvSpPr txBox="1"/>
          <p:nvPr/>
        </p:nvSpPr>
        <p:spPr>
          <a:xfrm>
            <a:off x="6670224" y="4155866"/>
            <a:ext cx="4576911" cy="43409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1、在授课之前由负责教授就授课内容与授课老师进行充分沟通</a:t>
            </a:r>
            <a:endParaRPr lang="en-US" sz="1160"/>
          </a:p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2、加快我院的师资库建设，实现资源共享</a:t>
            </a:r>
          </a:p>
        </p:txBody>
      </p:sp>
      <p:cxnSp>
        <p:nvCxnSpPr>
          <p:cNvPr id="132" name="Connector 9"/>
          <p:cNvCxnSpPr/>
          <p:nvPr/>
        </p:nvCxnSpPr>
        <p:spPr>
          <a:xfrm>
            <a:off x="939106" y="4380012"/>
            <a:ext cx="4660935" cy="0"/>
          </a:xfrm>
          <a:prstGeom prst="straightConnector1">
            <a:avLst/>
          </a:prstGeom>
          <a:solidFill>
            <a:srgbClr val="A3ADD2"/>
          </a:solidFill>
          <a:ln w="31750">
            <a:solidFill>
              <a:srgbClr val="A3ADD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3" name="Connector 10"/>
          <p:cNvCxnSpPr/>
          <p:nvPr/>
        </p:nvCxnSpPr>
        <p:spPr>
          <a:xfrm>
            <a:off x="6550342" y="2986980"/>
            <a:ext cx="4588532" cy="0"/>
          </a:xfrm>
          <a:prstGeom prst="straightConnector1">
            <a:avLst/>
          </a:prstGeom>
          <a:solidFill>
            <a:srgbClr val="EDD1D6"/>
          </a:solidFill>
          <a:ln w="31750">
            <a:solidFill>
              <a:srgbClr val="EDD1D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4" name="Connector 11"/>
          <p:cNvCxnSpPr/>
          <p:nvPr/>
        </p:nvCxnSpPr>
        <p:spPr>
          <a:xfrm flipV="1">
            <a:off x="5213435" y="2651715"/>
            <a:ext cx="1764820" cy="2045381"/>
          </a:xfrm>
          <a:prstGeom prst="straightConnector1">
            <a:avLst/>
          </a:prstGeom>
          <a:solidFill>
            <a:srgbClr val="C3E3F5"/>
          </a:solidFill>
          <a:ln w="31750">
            <a:solidFill>
              <a:srgbClr val="C3E3F5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5" name="Connector 12"/>
          <p:cNvCxnSpPr/>
          <p:nvPr/>
        </p:nvCxnSpPr>
        <p:spPr>
          <a:xfrm>
            <a:off x="791766" y="4286250"/>
            <a:ext cx="859784" cy="0"/>
          </a:xfrm>
          <a:prstGeom prst="straightConnector1">
            <a:avLst/>
          </a:prstGeom>
          <a:solidFill>
            <a:srgbClr val="A3ADD2"/>
          </a:solidFill>
          <a:ln w="31750">
            <a:solidFill>
              <a:srgbClr val="A3ADD2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36" name="Group 13"/>
          <p:cNvGrpSpPr/>
          <p:nvPr/>
        </p:nvGrpSpPr>
        <p:grpSpPr>
          <a:xfrm>
            <a:off x="935416" y="2260865"/>
            <a:ext cx="760482" cy="796766"/>
            <a:chOff x="885502" y="2143635"/>
            <a:chExt cx="721050" cy="755452"/>
          </a:xfrm>
        </p:grpSpPr>
        <p:sp>
          <p:nvSpPr>
            <p:cNvPr id="137" name="Freeform 136"/>
            <p:cNvSpPr/>
            <p:nvPr/>
          </p:nvSpPr>
          <p:spPr>
            <a:xfrm>
              <a:off x="885502" y="2143635"/>
              <a:ext cx="721050" cy="755452"/>
            </a:xfrm>
            <a:custGeom>
              <a:avLst/>
              <a:gdLst/>
              <a:ahLst/>
              <a:cxnLst/>
              <a:rect l="l" t="t" r="r" b="b"/>
              <a:pathLst>
                <a:path w="721050" h="755452">
                  <a:moveTo>
                    <a:pt x="577" y="377726"/>
                  </a:moveTo>
                  <a:cubicBezTo>
                    <a:pt x="0" y="248746"/>
                    <a:pt x="68479" y="129315"/>
                    <a:pt x="180085" y="64658"/>
                  </a:cubicBezTo>
                  <a:cubicBezTo>
                    <a:pt x="291690" y="0"/>
                    <a:pt x="429360" y="0"/>
                    <a:pt x="540965" y="64658"/>
                  </a:cubicBezTo>
                  <a:cubicBezTo>
                    <a:pt x="652571" y="129315"/>
                    <a:pt x="721050" y="248746"/>
                    <a:pt x="720473" y="377726"/>
                  </a:cubicBezTo>
                  <a:cubicBezTo>
                    <a:pt x="721050" y="506707"/>
                    <a:pt x="652571" y="626137"/>
                    <a:pt x="540965" y="690795"/>
                  </a:cubicBezTo>
                  <a:cubicBezTo>
                    <a:pt x="429360" y="755452"/>
                    <a:pt x="291690" y="755452"/>
                    <a:pt x="180085" y="690795"/>
                  </a:cubicBezTo>
                  <a:cubicBezTo>
                    <a:pt x="68479" y="626137"/>
                    <a:pt x="0" y="506707"/>
                    <a:pt x="577" y="377726"/>
                  </a:cubicBezTo>
                  <a:close/>
                </a:path>
              </a:pathLst>
            </a:custGeom>
            <a:solidFill>
              <a:srgbClr val="A3ADD2"/>
            </a:solidFill>
            <a:ln w="25400">
              <a:solidFill>
                <a:srgbClr val="FFFFFF"/>
              </a:solidFill>
              <a:prstDash val="solid"/>
              <a:miter/>
            </a:ln>
          </p:spPr>
          <p:txBody>
            <a:bodyPr lIns="133945" rIns="133945" rtlCol="0" anchor="ctr"/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问题</a:t>
              </a:r>
              <a:endParaRPr lang="en-US" sz="1160"/>
            </a:p>
          </p:txBody>
        </p:sp>
      </p:grpSp>
      <p:sp>
        <p:nvSpPr>
          <p:cNvPr id="138" name="Freeform 14"/>
          <p:cNvSpPr/>
          <p:nvPr/>
        </p:nvSpPr>
        <p:spPr>
          <a:xfrm>
            <a:off x="10565943" y="3285449"/>
            <a:ext cx="769916" cy="806648"/>
          </a:xfrm>
          <a:custGeom>
            <a:avLst/>
            <a:gdLst/>
            <a:ahLst/>
            <a:cxnLst/>
            <a:rect l="l" t="t" r="r" b="b"/>
            <a:pathLst>
              <a:path w="729994" h="764822">
                <a:moveTo>
                  <a:pt x="584" y="382411"/>
                </a:moveTo>
                <a:cubicBezTo>
                  <a:pt x="0" y="251830"/>
                  <a:pt x="69329" y="130919"/>
                  <a:pt x="182319" y="65459"/>
                </a:cubicBezTo>
                <a:cubicBezTo>
                  <a:pt x="295308" y="0"/>
                  <a:pt x="434686" y="0"/>
                  <a:pt x="547676" y="65459"/>
                </a:cubicBezTo>
                <a:cubicBezTo>
                  <a:pt x="660665" y="130919"/>
                  <a:pt x="729994" y="251830"/>
                  <a:pt x="729410" y="382411"/>
                </a:cubicBezTo>
                <a:cubicBezTo>
                  <a:pt x="729994" y="512991"/>
                  <a:pt x="660665" y="633903"/>
                  <a:pt x="547676" y="699363"/>
                </a:cubicBezTo>
                <a:cubicBezTo>
                  <a:pt x="434686" y="764822"/>
                  <a:pt x="295308" y="764822"/>
                  <a:pt x="182319" y="699363"/>
                </a:cubicBezTo>
                <a:cubicBezTo>
                  <a:pt x="69329" y="633903"/>
                  <a:pt x="0" y="512991"/>
                  <a:pt x="584" y="382411"/>
                </a:cubicBezTo>
                <a:close/>
              </a:path>
            </a:pathLst>
          </a:custGeom>
          <a:solidFill>
            <a:srgbClr val="EDD1D6"/>
          </a:solidFill>
          <a:ln w="25400">
            <a:solidFill>
              <a:srgbClr val="FFFFFF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r>
              <a:rPr lang="en-US" sz="1898">
                <a:solidFill>
                  <a:srgbClr val="FFFFFF"/>
                </a:solidFill>
                <a:latin typeface="Microsoft YaHei"/>
                <a:ea typeface="Microsoft YaHei"/>
              </a:rPr>
              <a:t>建议</a:t>
            </a:r>
            <a:endParaRPr lang="en-US" sz="1160"/>
          </a:p>
        </p:txBody>
      </p:sp>
      <p:cxnSp>
        <p:nvCxnSpPr>
          <p:cNvPr id="139" name="Connector 15"/>
          <p:cNvCxnSpPr/>
          <p:nvPr/>
        </p:nvCxnSpPr>
        <p:spPr>
          <a:xfrm>
            <a:off x="10636746" y="3107531"/>
            <a:ext cx="633525" cy="0"/>
          </a:xfrm>
          <a:prstGeom prst="straightConnector1">
            <a:avLst/>
          </a:prstGeom>
          <a:solidFill>
            <a:srgbClr val="EDD1D6"/>
          </a:solidFill>
          <a:ln w="31750">
            <a:solidFill>
              <a:srgbClr val="EDD1D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0" name="Freeform 16"/>
          <p:cNvSpPr/>
          <p:nvPr/>
        </p:nvSpPr>
        <p:spPr>
          <a:xfrm>
            <a:off x="911673" y="2243820"/>
            <a:ext cx="805314" cy="843735"/>
          </a:xfrm>
          <a:custGeom>
            <a:avLst/>
            <a:gdLst/>
            <a:ahLst/>
            <a:cxnLst/>
            <a:rect l="l" t="t" r="r" b="b"/>
            <a:pathLst>
              <a:path w="763557" h="799986">
                <a:moveTo>
                  <a:pt x="611" y="399994"/>
                </a:moveTo>
                <a:cubicBezTo>
                  <a:pt x="0" y="263409"/>
                  <a:pt x="72516" y="136938"/>
                  <a:pt x="190701" y="68469"/>
                </a:cubicBezTo>
                <a:cubicBezTo>
                  <a:pt x="308886" y="0"/>
                  <a:pt x="454672" y="0"/>
                  <a:pt x="572856" y="68469"/>
                </a:cubicBezTo>
                <a:cubicBezTo>
                  <a:pt x="691041" y="136938"/>
                  <a:pt x="763557" y="263409"/>
                  <a:pt x="762946" y="399994"/>
                </a:cubicBezTo>
                <a:cubicBezTo>
                  <a:pt x="763557" y="536578"/>
                  <a:pt x="691041" y="663049"/>
                  <a:pt x="572856" y="731518"/>
                </a:cubicBezTo>
                <a:cubicBezTo>
                  <a:pt x="454672" y="799987"/>
                  <a:pt x="308886" y="799987"/>
                  <a:pt x="190701" y="731518"/>
                </a:cubicBezTo>
                <a:cubicBezTo>
                  <a:pt x="72516" y="663049"/>
                  <a:pt x="0" y="536578"/>
                  <a:pt x="611" y="399994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C3E3F5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141" name="Freeform 17"/>
          <p:cNvSpPr/>
          <p:nvPr/>
        </p:nvSpPr>
        <p:spPr>
          <a:xfrm>
            <a:off x="10555735" y="3261805"/>
            <a:ext cx="805314" cy="843735"/>
          </a:xfrm>
          <a:custGeom>
            <a:avLst/>
            <a:gdLst/>
            <a:ahLst/>
            <a:cxnLst/>
            <a:rect l="l" t="t" r="r" b="b"/>
            <a:pathLst>
              <a:path w="763557" h="799986">
                <a:moveTo>
                  <a:pt x="611" y="399994"/>
                </a:moveTo>
                <a:cubicBezTo>
                  <a:pt x="0" y="263409"/>
                  <a:pt x="72516" y="136938"/>
                  <a:pt x="190701" y="68469"/>
                </a:cubicBezTo>
                <a:cubicBezTo>
                  <a:pt x="308886" y="0"/>
                  <a:pt x="454672" y="0"/>
                  <a:pt x="572856" y="68469"/>
                </a:cubicBezTo>
                <a:cubicBezTo>
                  <a:pt x="691041" y="136938"/>
                  <a:pt x="763557" y="263409"/>
                  <a:pt x="762946" y="399994"/>
                </a:cubicBezTo>
                <a:cubicBezTo>
                  <a:pt x="763557" y="536578"/>
                  <a:pt x="691041" y="663049"/>
                  <a:pt x="572856" y="731518"/>
                </a:cubicBezTo>
                <a:cubicBezTo>
                  <a:pt x="454672" y="799987"/>
                  <a:pt x="308886" y="799987"/>
                  <a:pt x="190701" y="731518"/>
                </a:cubicBezTo>
                <a:cubicBezTo>
                  <a:pt x="72516" y="663049"/>
                  <a:pt x="0" y="536578"/>
                  <a:pt x="611" y="399994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C3E3F5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6408675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43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44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45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4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47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授课内容</a:t>
            </a:r>
            <a:endParaRPr lang="en-US" sz="1160"/>
          </a:p>
        </p:txBody>
      </p:sp>
      <p:sp>
        <p:nvSpPr>
          <p:cNvPr id="148" name="TextBox 7"/>
          <p:cNvSpPr txBox="1"/>
          <p:nvPr/>
        </p:nvSpPr>
        <p:spPr>
          <a:xfrm>
            <a:off x="3510855" y="2767912"/>
            <a:ext cx="1663601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98">
                <a:solidFill>
                  <a:srgbClr val="42464B"/>
                </a:solidFill>
                <a:latin typeface="Microsoft YaHei"/>
                <a:ea typeface="Microsoft YaHei"/>
              </a:rPr>
              <a:t>问题</a:t>
            </a:r>
            <a:endParaRPr lang="en-US" sz="1160"/>
          </a:p>
        </p:txBody>
      </p:sp>
      <p:sp>
        <p:nvSpPr>
          <p:cNvPr id="149" name="TextBox 8"/>
          <p:cNvSpPr txBox="1"/>
          <p:nvPr/>
        </p:nvSpPr>
        <p:spPr>
          <a:xfrm>
            <a:off x="3501882" y="3234044"/>
            <a:ext cx="2480801" cy="111562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757575"/>
                </a:solidFill>
                <a:latin typeface="Microsoft YaHei"/>
                <a:ea typeface="Microsoft YaHei"/>
              </a:rPr>
              <a:t>教授负责制下的创新课程还处于初期，需要尽快论证符合市场需求或引导市场需求的有影响力的培训产品、精品课程和品牌课程，形成规模优势和品牌优势。</a:t>
            </a:r>
            <a:endParaRPr lang="en-US" sz="1160"/>
          </a:p>
        </p:txBody>
      </p:sp>
      <p:sp>
        <p:nvSpPr>
          <p:cNvPr id="150" name="Freeform 9"/>
          <p:cNvSpPr/>
          <p:nvPr/>
        </p:nvSpPr>
        <p:spPr>
          <a:xfrm>
            <a:off x="804344" y="1742931"/>
            <a:ext cx="1019957" cy="1068620"/>
          </a:xfrm>
          <a:custGeom>
            <a:avLst/>
            <a:gdLst/>
            <a:ahLst/>
            <a:cxnLst/>
            <a:rect l="l" t="t" r="r" b="b"/>
            <a:pathLst>
              <a:path w="967070" h="1013210">
                <a:moveTo>
                  <a:pt x="774" y="506604"/>
                </a:moveTo>
                <a:cubicBezTo>
                  <a:pt x="0" y="333616"/>
                  <a:pt x="91845" y="173436"/>
                  <a:pt x="241529" y="86718"/>
                </a:cubicBezTo>
                <a:cubicBezTo>
                  <a:pt x="391214" y="0"/>
                  <a:pt x="575857" y="0"/>
                  <a:pt x="725542" y="86718"/>
                </a:cubicBezTo>
                <a:cubicBezTo>
                  <a:pt x="875226" y="173436"/>
                  <a:pt x="967071" y="333616"/>
                  <a:pt x="966297" y="506604"/>
                </a:cubicBezTo>
                <a:cubicBezTo>
                  <a:pt x="967071" y="679593"/>
                  <a:pt x="875226" y="839773"/>
                  <a:pt x="725542" y="926491"/>
                </a:cubicBezTo>
                <a:cubicBezTo>
                  <a:pt x="575857" y="1013209"/>
                  <a:pt x="391214" y="1013209"/>
                  <a:pt x="241529" y="926491"/>
                </a:cubicBezTo>
                <a:cubicBezTo>
                  <a:pt x="91845" y="839773"/>
                  <a:pt x="0" y="679593"/>
                  <a:pt x="774" y="506604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51" name="TextBox 10"/>
          <p:cNvSpPr txBox="1"/>
          <p:nvPr/>
        </p:nvSpPr>
        <p:spPr>
          <a:xfrm>
            <a:off x="6671965" y="4415439"/>
            <a:ext cx="1663601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898">
                <a:solidFill>
                  <a:srgbClr val="42464B"/>
                </a:solidFill>
                <a:latin typeface="Microsoft YaHei"/>
                <a:ea typeface="Microsoft YaHei"/>
              </a:rPr>
              <a:t>建议</a:t>
            </a:r>
            <a:endParaRPr lang="en-US" sz="1160"/>
          </a:p>
        </p:txBody>
      </p:sp>
      <p:sp>
        <p:nvSpPr>
          <p:cNvPr id="152" name="TextBox 11"/>
          <p:cNvSpPr txBox="1"/>
          <p:nvPr/>
        </p:nvSpPr>
        <p:spPr>
          <a:xfrm>
            <a:off x="5871508" y="4887262"/>
            <a:ext cx="2478859" cy="88966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266">
                <a:solidFill>
                  <a:srgbClr val="757575"/>
                </a:solidFill>
                <a:latin typeface="Microsoft YaHei"/>
                <a:ea typeface="Microsoft YaHei"/>
              </a:rPr>
              <a:t>进一步加强我院的课程研发力度，以我院师资为核心，配合其他社会力量，能够在一个维度或几个维度上开发出叫得响的品牌课程。</a:t>
            </a:r>
            <a:endParaRPr lang="en-US" sz="1160"/>
          </a:p>
        </p:txBody>
      </p:sp>
      <p:sp>
        <p:nvSpPr>
          <p:cNvPr id="153" name="Freeform 12"/>
          <p:cNvSpPr/>
          <p:nvPr/>
        </p:nvSpPr>
        <p:spPr>
          <a:xfrm>
            <a:off x="10247488" y="3403853"/>
            <a:ext cx="1019957" cy="1068620"/>
          </a:xfrm>
          <a:custGeom>
            <a:avLst/>
            <a:gdLst/>
            <a:ahLst/>
            <a:cxnLst/>
            <a:rect l="l" t="t" r="r" b="b"/>
            <a:pathLst>
              <a:path w="967070" h="1013210">
                <a:moveTo>
                  <a:pt x="774" y="506604"/>
                </a:moveTo>
                <a:cubicBezTo>
                  <a:pt x="0" y="333616"/>
                  <a:pt x="91845" y="173436"/>
                  <a:pt x="241529" y="86718"/>
                </a:cubicBezTo>
                <a:cubicBezTo>
                  <a:pt x="391214" y="0"/>
                  <a:pt x="575857" y="0"/>
                  <a:pt x="725542" y="86718"/>
                </a:cubicBezTo>
                <a:cubicBezTo>
                  <a:pt x="875226" y="173436"/>
                  <a:pt x="967071" y="333616"/>
                  <a:pt x="966297" y="506604"/>
                </a:cubicBezTo>
                <a:cubicBezTo>
                  <a:pt x="967071" y="679593"/>
                  <a:pt x="875226" y="839773"/>
                  <a:pt x="725542" y="926491"/>
                </a:cubicBezTo>
                <a:cubicBezTo>
                  <a:pt x="575857" y="1013209"/>
                  <a:pt x="391214" y="1013209"/>
                  <a:pt x="241529" y="926491"/>
                </a:cubicBezTo>
                <a:cubicBezTo>
                  <a:pt x="91845" y="839773"/>
                  <a:pt x="0" y="679593"/>
                  <a:pt x="774" y="506604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5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52" y="2250282"/>
            <a:ext cx="1914823" cy="2089008"/>
          </a:xfrm>
          <a:prstGeom prst="rect">
            <a:avLst/>
          </a:prstGeom>
        </p:spPr>
      </p:pic>
      <p:pic>
        <p:nvPicPr>
          <p:cNvPr id="15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056" y="3941341"/>
            <a:ext cx="1922042" cy="20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89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54" grpId="0" animBg="1"/>
      <p:bldP spid="1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/>
          <p:cNvSpPr/>
          <p:nvPr/>
        </p:nvSpPr>
        <p:spPr>
          <a:xfrm>
            <a:off x="1113247" y="1366310"/>
            <a:ext cx="4488310" cy="4488187"/>
          </a:xfrm>
          <a:custGeom>
            <a:avLst/>
            <a:gdLst/>
            <a:ahLst/>
            <a:cxnLst/>
            <a:rect l="l" t="t" r="r" b="b"/>
            <a:pathLst>
              <a:path w="4255583" h="4255466">
                <a:moveTo>
                  <a:pt x="708222" y="0"/>
                </a:moveTo>
                <a:lnTo>
                  <a:pt x="4255583" y="0"/>
                </a:lnTo>
                <a:lnTo>
                  <a:pt x="4255583" y="3546229"/>
                </a:lnTo>
                <a:cubicBezTo>
                  <a:pt x="4255583" y="3937925"/>
                  <a:pt x="3938451" y="4255466"/>
                  <a:pt x="3547329" y="4255466"/>
                </a:cubicBezTo>
                <a:lnTo>
                  <a:pt x="0" y="4255466"/>
                </a:lnTo>
                <a:lnTo>
                  <a:pt x="0" y="709248"/>
                </a:lnTo>
                <a:cubicBezTo>
                  <a:pt x="0" y="317542"/>
                  <a:pt x="317079" y="0"/>
                  <a:pt x="708222" y="0"/>
                </a:cubicBezTo>
                <a:lnTo>
                  <a:pt x="708222" y="0"/>
                </a:ln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8" name="Freeform 2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9" name="Freeform 3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0" name="Freeform 4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1" name="Freeform 5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4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43" name="TextBox 7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项目简介</a:t>
            </a:r>
            <a:endParaRPr lang="en-US" sz="1160" dirty="0"/>
          </a:p>
        </p:txBody>
      </p:sp>
      <p:sp>
        <p:nvSpPr>
          <p:cNvPr id="48" name="TextBox 12"/>
          <p:cNvSpPr txBox="1"/>
          <p:nvPr/>
        </p:nvSpPr>
        <p:spPr>
          <a:xfrm>
            <a:off x="1566944" y="1775840"/>
            <a:ext cx="3523530" cy="27585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zh-CN" altLang="en-US" sz="1266" b="1" dirty="0">
                <a:solidFill>
                  <a:srgbClr val="757575"/>
                </a:solidFill>
                <a:latin typeface="Microsoft YaHei"/>
                <a:ea typeface="Microsoft YaHei"/>
              </a:rPr>
              <a:t>本项目是基于</a:t>
            </a:r>
            <a:r>
              <a:rPr lang="en-US" altLang="zh-CN" sz="1266" b="1" dirty="0">
                <a:solidFill>
                  <a:srgbClr val="757575"/>
                </a:solidFill>
                <a:latin typeface="Microsoft YaHei"/>
                <a:ea typeface="Microsoft YaHei"/>
              </a:rPr>
              <a:t>Python</a:t>
            </a:r>
            <a:r>
              <a:rPr lang="zh-CN" altLang="en-US" sz="1266" b="1" dirty="0">
                <a:solidFill>
                  <a:srgbClr val="757575"/>
                </a:solidFill>
                <a:latin typeface="Microsoft YaHei"/>
                <a:ea typeface="Microsoft YaHei"/>
              </a:rPr>
              <a:t>语言设计的五子棋小游戏。主要功能如下：</a:t>
            </a:r>
            <a:endParaRPr lang="en-US" altLang="zh-CN" sz="1266" b="1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50000"/>
              </a:lnSpc>
              <a:buFont typeface="Arial"/>
              <a:buChar char="•"/>
            </a:pPr>
            <a:r>
              <a:rPr lang="en-US" altLang="zh-CN" sz="1266" dirty="0">
                <a:solidFill>
                  <a:srgbClr val="757575"/>
                </a:solidFill>
                <a:latin typeface="Microsoft YaHei"/>
                <a:ea typeface="Microsoft YaHei"/>
              </a:rPr>
              <a:t>GUI</a:t>
            </a: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界面：</a:t>
            </a:r>
            <a:endParaRPr lang="en-US" altLang="zh-CN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742950" lvl="1" indent="-28575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初始界面：可选择人机对战、双人对战</a:t>
            </a:r>
            <a:endParaRPr lang="en-US" altLang="zh-CN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742950" lvl="1" indent="-28575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游戏界面：可选择“重开”、“返回”、“悔棋”、“认输”</a:t>
            </a:r>
            <a:endParaRPr lang="en-US" altLang="zh-CN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50000"/>
              </a:lnSpc>
              <a:buFont typeface="Arial"/>
              <a:buChar char="•"/>
            </a:pP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人机对战（枚举法、</a:t>
            </a:r>
            <a:r>
              <a:rPr lang="en-US" altLang="zh-CN" sz="1266" dirty="0">
                <a:solidFill>
                  <a:srgbClr val="757575"/>
                </a:solidFill>
                <a:latin typeface="Microsoft YaHei"/>
                <a:ea typeface="Microsoft YaHei"/>
              </a:rPr>
              <a:t>alpha-beta</a:t>
            </a: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剪枝算法）</a:t>
            </a:r>
            <a:endParaRPr lang="en-US" altLang="zh-CN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50000"/>
              </a:lnSpc>
              <a:buFont typeface="Arial"/>
              <a:buChar char="•"/>
            </a:pP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双人对战：（网络通信）</a:t>
            </a:r>
            <a:endParaRPr lang="en-US" altLang="zh-CN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16199"/>
              </a:lnSpc>
            </a:pPr>
            <a:endParaRPr lang="en-US" altLang="zh-CN" sz="1266" b="1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16199"/>
              </a:lnSpc>
            </a:pPr>
            <a:endParaRPr lang="en-US" sz="116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41502E-F8A3-474C-8E7E-BAC309937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1" t="4573" r="32036" b="1766"/>
          <a:stretch/>
        </p:blipFill>
        <p:spPr>
          <a:xfrm>
            <a:off x="6254206" y="1396463"/>
            <a:ext cx="4662033" cy="417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6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88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9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9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91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92" name="Freeform 91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</p:grpSp>
      <p:sp>
        <p:nvSpPr>
          <p:cNvPr id="94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i="1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60"/>
          </a:p>
        </p:txBody>
      </p:sp>
      <p:sp>
        <p:nvSpPr>
          <p:cNvPr id="95" name="TextBox 7"/>
          <p:cNvSpPr txBox="1"/>
          <p:nvPr/>
        </p:nvSpPr>
        <p:spPr>
          <a:xfrm>
            <a:off x="4726811" y="3158836"/>
            <a:ext cx="2755255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3375" b="1" dirty="0">
                <a:solidFill>
                  <a:srgbClr val="A3ADD2"/>
                </a:solidFill>
                <a:latin typeface="Microsoft YaHei"/>
                <a:ea typeface="Microsoft YaHei"/>
              </a:rPr>
              <a:t>组员分工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126658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03320"/>
              </p:ext>
            </p:extLst>
          </p:nvPr>
        </p:nvGraphicFramePr>
        <p:xfrm>
          <a:off x="2631461" y="1599986"/>
          <a:ext cx="5707096" cy="3965148"/>
        </p:xfrm>
        <a:graphic>
          <a:graphicData uri="http://schemas.openxmlformats.org/drawingml/2006/table">
            <a:tbl>
              <a:tblPr/>
              <a:tblGrid>
                <a:gridCol w="285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4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900" dirty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队员</a:t>
                      </a:r>
                      <a:endParaRPr lang="en-US" sz="1200" dirty="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900" dirty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任务</a:t>
                      </a:r>
                      <a:endParaRPr lang="en-US" sz="1200" dirty="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61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42464B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屈子炎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 dirty="0">
                          <a:solidFill>
                            <a:srgbClr val="42464B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GUI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李泽烨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100"/>
                    </a:p>
                  </a:txBody>
                  <a:tcPr marL="63500" marR="6350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200" dirty="0">
                          <a:solidFill>
                            <a:srgbClr val="42464B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陈映李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200" dirty="0">
                          <a:solidFill>
                            <a:srgbClr val="42464B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分工、联调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2783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200" dirty="0">
                          <a:solidFill>
                            <a:srgbClr val="42464B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梁子聪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200" dirty="0">
                          <a:solidFill>
                            <a:srgbClr val="42464B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双人对战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3778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200" dirty="0">
                          <a:solidFill>
                            <a:srgbClr val="42464B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张诗璠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200" dirty="0">
                          <a:solidFill>
                            <a:srgbClr val="42464B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人机对战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200" dirty="0">
                          <a:solidFill>
                            <a:srgbClr val="42464B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蔡煜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100"/>
                    </a:p>
                  </a:txBody>
                  <a:tcPr marL="63500" marR="6350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61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42464B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惠晨昱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zh-CN" altLang="en-US" sz="1200" dirty="0">
                          <a:solidFill>
                            <a:srgbClr val="42464B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判断输赢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73" marR="66973" marT="48220" marB="48220" anchor="ctr">
                    <a:lnL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879920"/>
                  </a:ext>
                </a:extLst>
              </a:tr>
            </a:tbl>
          </a:graphicData>
        </a:graphic>
      </p:graphicFrame>
      <p:pic>
        <p:nvPicPr>
          <p:cNvPr id="8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430" y="562570"/>
            <a:ext cx="994898" cy="1037416"/>
          </a:xfrm>
          <a:prstGeom prst="rect">
            <a:avLst/>
          </a:prstGeom>
        </p:spPr>
      </p:pic>
      <p:pic>
        <p:nvPicPr>
          <p:cNvPr id="8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86" name="TextBox 4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组员分工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423730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116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17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1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119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120" name="Freeform 119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</p:grpSp>
      <p:sp>
        <p:nvSpPr>
          <p:cNvPr id="122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i="1">
                <a:solidFill>
                  <a:srgbClr val="FFFFFF"/>
                </a:solidFill>
                <a:latin typeface="Microsoft YaHei"/>
                <a:ea typeface="Microsoft YaHei"/>
              </a:rPr>
              <a:t>3</a:t>
            </a:r>
            <a:endParaRPr lang="en-US" sz="1160"/>
          </a:p>
        </p:txBody>
      </p:sp>
      <p:sp>
        <p:nvSpPr>
          <p:cNvPr id="123" name="TextBox 7"/>
          <p:cNvSpPr txBox="1"/>
          <p:nvPr/>
        </p:nvSpPr>
        <p:spPr>
          <a:xfrm>
            <a:off x="4105305" y="3160712"/>
            <a:ext cx="3998602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3375" b="1" dirty="0">
                <a:solidFill>
                  <a:srgbClr val="A3ADD2"/>
                </a:solidFill>
                <a:latin typeface="Microsoft YaHei"/>
                <a:ea typeface="Microsoft YaHei"/>
              </a:rPr>
              <a:t>设计方案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892989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2" y="594325"/>
            <a:ext cx="5072033" cy="42351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软件流程图</a:t>
            </a:r>
            <a:endParaRPr lang="en-US" sz="1160" dirty="0"/>
          </a:p>
        </p:txBody>
      </p:sp>
      <p:graphicFrame>
        <p:nvGraphicFramePr>
          <p:cNvPr id="55" name="Table 7"/>
          <p:cNvGraphicFramePr>
            <a:graphicFrameLocks noGrp="1"/>
          </p:cNvGraphicFramePr>
          <p:nvPr/>
        </p:nvGraphicFramePr>
        <p:xfrm>
          <a:off x="3323332" y="3656707"/>
          <a:ext cx="6027540" cy="1553764"/>
        </p:xfrm>
        <a:graphic>
          <a:graphicData uri="http://schemas.openxmlformats.org/drawingml/2006/table">
            <a:tbl>
              <a:tblPr/>
              <a:tblGrid>
                <a:gridCol w="120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时间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企业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中介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其他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总计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一期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14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6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38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二期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7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3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22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三期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20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8"/>
          <p:cNvSpPr txBox="1"/>
          <p:nvPr/>
        </p:nvSpPr>
        <p:spPr>
          <a:xfrm>
            <a:off x="4733374" y="3091791"/>
            <a:ext cx="2743668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98">
                <a:solidFill>
                  <a:srgbClr val="A3ADD2"/>
                </a:solidFill>
                <a:latin typeface="Microsoft YaHei"/>
                <a:ea typeface="Microsoft YaHei"/>
              </a:rPr>
              <a:t>三期报名生源构成情况表</a:t>
            </a:r>
            <a:endParaRPr lang="en-US" sz="1160"/>
          </a:p>
        </p:txBody>
      </p:sp>
      <p:sp>
        <p:nvSpPr>
          <p:cNvPr id="57" name="TextBox 9"/>
          <p:cNvSpPr txBox="1"/>
          <p:nvPr/>
        </p:nvSpPr>
        <p:spPr>
          <a:xfrm>
            <a:off x="671215" y="1448745"/>
            <a:ext cx="4405528" cy="43774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505050"/>
                </a:solidFill>
                <a:latin typeface="Microsoft YaHei"/>
                <a:ea typeface="Microsoft YaHei"/>
              </a:rPr>
              <a:t>培训项目招生对象为拟上市企业的CEO、CFO、董事会秘书或企业资本运营人员、中介机构等。</a:t>
            </a: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24043466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116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7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1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119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120" name="Freeform 119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122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75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4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3" name="TextBox 7"/>
          <p:cNvSpPr txBox="1"/>
          <p:nvPr/>
        </p:nvSpPr>
        <p:spPr>
          <a:xfrm>
            <a:off x="4105305" y="3160712"/>
            <a:ext cx="3998602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75" b="1" i="0" u="none" strike="noStrike" kern="1200" cap="none" spc="0" normalizeH="0" baseline="0" noProof="0" dirty="0">
                <a:ln>
                  <a:noFill/>
                </a:ln>
                <a:solidFill>
                  <a:srgbClr val="A3ADD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技术原理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22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1236</Words>
  <Application>Microsoft Office PowerPoint</Application>
  <PresentationFormat>宽屏</PresentationFormat>
  <Paragraphs>290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Adobe 仿宋 Std R</vt:lpstr>
      <vt:lpstr>Microsoft YaHei, PingFang SC, sans serif</vt:lpstr>
      <vt:lpstr>等线</vt:lpstr>
      <vt:lpstr>等线 Light</vt:lpstr>
      <vt:lpstr>Microsoft YaHei</vt:lpstr>
      <vt:lpstr>Microsoft YaHei</vt:lpstr>
      <vt:lpstr>Arial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15</cp:revision>
  <dcterms:created xsi:type="dcterms:W3CDTF">2020-11-03T13:14:40Z</dcterms:created>
  <dcterms:modified xsi:type="dcterms:W3CDTF">2020-11-08T12:31:52Z</dcterms:modified>
</cp:coreProperties>
</file>