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669" r:id="rId2"/>
    <p:sldId id="646" r:id="rId3"/>
    <p:sldId id="647" r:id="rId4"/>
    <p:sldId id="651" r:id="rId5"/>
    <p:sldId id="652" r:id="rId6"/>
    <p:sldId id="653" r:id="rId7"/>
    <p:sldId id="654" r:id="rId8"/>
    <p:sldId id="655" r:id="rId9"/>
    <p:sldId id="656" r:id="rId10"/>
    <p:sldId id="657" r:id="rId11"/>
    <p:sldId id="658" r:id="rId12"/>
    <p:sldId id="670" r:id="rId13"/>
    <p:sldId id="671" r:id="rId14"/>
    <p:sldId id="672" r:id="rId15"/>
    <p:sldId id="673" r:id="rId16"/>
    <p:sldId id="674" r:id="rId17"/>
    <p:sldId id="675" r:id="rId18"/>
    <p:sldId id="676" r:id="rId19"/>
    <p:sldId id="677" r:id="rId20"/>
    <p:sldId id="67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6" autoAdjust="0"/>
    <p:restoredTop sz="91479" autoAdjust="0"/>
  </p:normalViewPr>
  <p:slideViewPr>
    <p:cSldViewPr>
      <p:cViewPr varScale="1">
        <p:scale>
          <a:sx n="77" d="100"/>
          <a:sy n="77" d="100"/>
        </p:scale>
        <p:origin x="200" y="9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E9CA654E-EBD9-4CE9-AAD0-9BCA047E2E1D}" type="datetimeFigureOut">
              <a:rPr lang="ko-KR" altLang="en-US" smtClean="0"/>
              <a:pPr/>
              <a:t>2021. 3. 11.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3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Thursday, March 11, 2021</a:t>
            </a:fld>
            <a:endParaRPr lang="ko-KR" altLang="en-US" dirty="0"/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2021. 3. 11.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2021. 3. 11.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Bold" charset="-127"/>
                <a:cs typeface="Meiryo UI" pitchFamily="34" charset="-128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2021. 3. 11.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2021. 3. 11.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2021. 3. 11.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/>
              <a:t>First stage</a:t>
            </a:r>
            <a:endParaRPr lang="ko-KR" altLang="en-US" dirty="0"/>
          </a:p>
          <a:p>
            <a:pPr lvl="1"/>
            <a:r>
              <a:rPr lang="en-US" altLang="ko-KR" dirty="0"/>
              <a:t>Second stage</a:t>
            </a:r>
            <a:endParaRPr lang="ko-KR" altLang="en-US" dirty="0"/>
          </a:p>
          <a:p>
            <a:pPr lvl="2"/>
            <a:r>
              <a:rPr lang="en-US" altLang="ko-KR" dirty="0"/>
              <a:t>Third stage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2021. 3. 11.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2021. 3. 11.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2021. 3. 11.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2021. 3. 11.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 Bold" charset="-127"/>
          <a:ea typeface="나눔바른고딕OTF Bold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5451" y="1484784"/>
            <a:ext cx="8566720" cy="2018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7200" dirty="0">
                <a:latin typeface="NanumBarunGothicOTF" charset="-127"/>
                <a:ea typeface="NanumBarunGothicOTF" charset="-127"/>
                <a:cs typeface="NanumBarunGothicOTF" charset="-127"/>
              </a:rPr>
              <a:t>Introduction </a:t>
            </a:r>
            <a:r>
              <a:rPr lang="en-US" altLang="ko-KR" sz="7200">
                <a:latin typeface="NanumBarunGothicOTF" charset="-127"/>
                <a:ea typeface="NanumBarunGothicOTF" charset="-127"/>
                <a:cs typeface="NanumBarunGothicOTF" charset="-127"/>
              </a:rPr>
              <a:t>to CNNs</a:t>
            </a:r>
            <a:endParaRPr lang="en-US" altLang="ko-KR" sz="72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6" name="직사각형 2"/>
          <p:cNvSpPr/>
          <p:nvPr/>
        </p:nvSpPr>
        <p:spPr>
          <a:xfrm>
            <a:off x="1037492" y="4653136"/>
            <a:ext cx="7042638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50"/>
              </a:spcAft>
            </a:pPr>
            <a:r>
              <a:rPr lang="en-US" altLang="ko-KR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Sungjoon Choi</a:t>
            </a:r>
          </a:p>
          <a:p>
            <a:pPr algn="ctr">
              <a:spcAft>
                <a:spcPts val="250"/>
              </a:spcAft>
            </a:pPr>
            <a:r>
              <a:rPr lang="en-US" altLang="ko-KR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(sungjoon.choi@cpslab.snu.ac.kr)</a:t>
            </a:r>
            <a:endParaRPr lang="ko-KR" altLang="en-US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80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Conv2D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908720"/>
            <a:ext cx="8820472" cy="237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600" y="2631368"/>
            <a:ext cx="59706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바른고딕OTF Bold" charset="-127"/>
                <a:ea typeface="나눔바른고딕OTF Bold" charset="-127"/>
              </a:rPr>
              <a:t>[filter_height, filter_width, in_channels, out_channels]</a:t>
            </a:r>
            <a:endParaRPr lang="ko-KR" altLang="en-US" b="1" dirty="0">
              <a:solidFill>
                <a:srgbClr val="FF0000"/>
              </a:solidFill>
              <a:latin typeface="나눔바른고딕OTF Bold" charset="-127"/>
              <a:ea typeface="나눔바른고딕OTF Bold" charset="-127"/>
            </a:endParaRPr>
          </a:p>
        </p:txBody>
      </p:sp>
      <p:pic>
        <p:nvPicPr>
          <p:cNvPr id="8" name="Picture 2" descr="https://scontent.xx.fbcdn.net/hphotos-xlp1/v/t1.0-9/10271595_1010409575714954_4860620098586180598_n.jpg?oh=de77ebda65aff2c838a214ac78045ab5&amp;oe=5787D6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69434"/>
            <a:ext cx="5066412" cy="308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17932" y="5160674"/>
            <a:ext cx="301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나눔바른고딕OTF Bold" charset="-127"/>
                <a:ea typeface="나눔바른고딕OTF Bold" charset="-127"/>
              </a:rPr>
              <a:t>[batch, in_height=4, in_width=4, in_chnnel=3]</a:t>
            </a:r>
            <a:endParaRPr lang="ko-KR" altLang="en-US" b="1" dirty="0">
              <a:solidFill>
                <a:srgbClr val="0000FF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7932" y="5807005"/>
            <a:ext cx="384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바른고딕OTF Bold" charset="-127"/>
                <a:ea typeface="나눔바른고딕OTF Bold" charset="-127"/>
              </a:rPr>
              <a:t>[filter_height=3, filter_width=3, in_channels=3, out_channels=7]</a:t>
            </a:r>
            <a:endParaRPr lang="ko-KR" altLang="en-US" b="1" dirty="0">
              <a:solidFill>
                <a:srgbClr val="FF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091" y="2341600"/>
            <a:ext cx="43406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나눔바른고딕OTF Bold" charset="-127"/>
                <a:ea typeface="나눔바른고딕OTF Bold" charset="-127"/>
              </a:rPr>
              <a:t>[batch, in_height, in_width, in_chnnel]</a:t>
            </a:r>
            <a:endParaRPr lang="ko-KR" altLang="en-US" b="1" dirty="0">
              <a:solidFill>
                <a:srgbClr val="0000FF"/>
              </a:solidFill>
              <a:latin typeface="나눔바른고딕OTF Bold" charset="-127"/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65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Conv2D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Picture 2" descr="https://scontent.xx.fbcdn.net/hphotos-xlp1/v/t1.0-9/10271595_1010409575714954_4860620098586180598_n.jpg?oh=de77ebda65aff2c838a214ac78045ab5&amp;oe=5787D6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908720"/>
            <a:ext cx="745283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0972" y="5075892"/>
            <a:ext cx="719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rgbClr val="FF0000"/>
                </a:solidFill>
                <a:latin typeface="나눔바른고딕OTF Bold" charset="-127"/>
                <a:ea typeface="나눔바른고딕OTF Bold" charset="-127"/>
              </a:rPr>
              <a:t>[filter_height=3, filter_width=3, in_channels=3, out_channels=7]</a:t>
            </a:r>
            <a:endParaRPr lang="ko-KR" altLang="en-US" b="1" dirty="0">
              <a:solidFill>
                <a:srgbClr val="FF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1219" y="4704225"/>
            <a:ext cx="501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solidFill>
                  <a:srgbClr val="0000FF"/>
                </a:solidFill>
                <a:latin typeface="나눔바른고딕OTF Bold" charset="-127"/>
                <a:ea typeface="나눔바른고딕OTF Bold" charset="-127"/>
              </a:rPr>
              <a:t>[batch, in_height=4, in_width=4, in_chnnel=3]</a:t>
            </a:r>
            <a:endParaRPr lang="ko-KR" altLang="en-US" b="1" dirty="0">
              <a:solidFill>
                <a:srgbClr val="0000FF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932" y="5589240"/>
            <a:ext cx="8873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Bold" charset="-127"/>
                <a:ea typeface="나눔바른고딕OTF Bold" charset="-127"/>
              </a:rPr>
              <a:t>What is the </a:t>
            </a:r>
            <a:r>
              <a:rPr lang="en-US" altLang="ko-KR" sz="2400" b="1" dirty="0">
                <a:solidFill>
                  <a:srgbClr val="0000FF"/>
                </a:solidFill>
                <a:latin typeface="나눔바른고딕OTF Bold" charset="-127"/>
                <a:ea typeface="나눔바른고딕OTF Bold" charset="-127"/>
              </a:rPr>
              <a:t>number of parameters </a:t>
            </a:r>
            <a:r>
              <a:rPr lang="en-US" altLang="ko-KR" sz="2400" dirty="0">
                <a:latin typeface="나눔바른고딕OTF Bold" charset="-127"/>
                <a:ea typeface="나눔바른고딕OTF Bold" charset="-127"/>
              </a:rPr>
              <a:t>in this convolution layer?</a:t>
            </a:r>
            <a:endParaRPr lang="ko-KR" altLang="en-US" sz="2400" b="1" dirty="0">
              <a:solidFill>
                <a:srgbClr val="0000FF"/>
              </a:solidFill>
              <a:latin typeface="나눔바른고딕OTF Bold" charset="-127"/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6627" y="6063679"/>
                <a:ext cx="88738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latin typeface="나눔바른고딕OTF Bold" charset="-127"/>
                    <a:ea typeface="나눔바른고딕OTF Bold" charset="-127"/>
                    <a:sym typeface="Wingdings" panose="05000000000000000000" pitchFamily="2" charset="2"/>
                  </a:rPr>
                  <a:t></a:t>
                </a:r>
                <a:r>
                  <a:rPr lang="en-US" altLang="ko-KR" sz="2400" b="1" dirty="0">
                    <a:solidFill>
                      <a:srgbClr val="0000FF"/>
                    </a:solidFill>
                    <a:latin typeface="나눔바른고딕OTF Bold" charset="-127"/>
                    <a:ea typeface="나눔바른고딕OTF Bold" charset="-127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𝟏𝟖𝟗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= 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𝟑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∗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𝟑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∗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𝟑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∗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𝟕</m:t>
                    </m:r>
                  </m:oMath>
                </a14:m>
                <a:r>
                  <a:rPr lang="ko-KR" altLang="en-US" sz="2400" b="1" dirty="0">
                    <a:solidFill>
                      <a:srgbClr val="0000FF"/>
                    </a:solidFill>
                    <a:latin typeface="나눔바른고딕OTF Bold" charset="-127"/>
                    <a:ea typeface="나눔바른고딕OTF Bold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27" y="6063679"/>
                <a:ext cx="887388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30" t="-14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F08FCEC-395C-2448-9240-870581BE1E3B}"/>
              </a:ext>
            </a:extLst>
          </p:cNvPr>
          <p:cNvSpPr txBox="1"/>
          <p:nvPr/>
        </p:nvSpPr>
        <p:spPr>
          <a:xfrm>
            <a:off x="3819040" y="6037837"/>
            <a:ext cx="5292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파라미터는</a:t>
            </a:r>
            <a:r>
              <a:rPr kumimoji="1" lang="ko-KR" altLang="en-US" sz="2400" dirty="0"/>
              <a:t> 매우 중요함</a:t>
            </a:r>
            <a:endParaRPr kumimoji="1" lang="en-US" altLang="ko-KR" sz="2400" dirty="0"/>
          </a:p>
          <a:p>
            <a:r>
              <a:rPr kumimoji="1" lang="ko-KR" altLang="en-US" sz="2400" dirty="0"/>
              <a:t>앞으로 강의에서 자주 말 </a:t>
            </a:r>
            <a:r>
              <a:rPr kumimoji="1" lang="ko-KR" altLang="en-US" sz="2400" dirty="0" err="1"/>
              <a:t>할꺼임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96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3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10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0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08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1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1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4341" y="1214203"/>
            <a:ext cx="443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u="sng" dirty="0">
                <a:latin typeface="나눔바른고딕OTF Bold" charset="-127"/>
                <a:ea typeface="나눔바른고딕OTF Bold" charset="-127"/>
              </a:rPr>
              <a:t>C</a:t>
            </a:r>
            <a:r>
              <a:rPr kumimoji="1" lang="en-US" altLang="ko-KR" sz="2400" dirty="0">
                <a:latin typeface="나눔바른고딕OTF Bold" charset="-127"/>
                <a:ea typeface="나눔바른고딕OTF Bold" charset="-127"/>
              </a:rPr>
              <a:t>onvolutional </a:t>
            </a:r>
            <a:r>
              <a:rPr kumimoji="1" lang="en-US" altLang="ko-KR" sz="2400" b="1" u="sng" dirty="0">
                <a:latin typeface="나눔바른고딕OTF Bold" charset="-127"/>
                <a:ea typeface="나눔바른고딕OTF Bold" charset="-127"/>
              </a:rPr>
              <a:t>N</a:t>
            </a:r>
            <a:r>
              <a:rPr kumimoji="1" lang="en-US" altLang="ko-KR" sz="2400" dirty="0">
                <a:latin typeface="나눔바른고딕OTF Bold" charset="-127"/>
                <a:ea typeface="나눔바른고딕OTF Bold" charset="-127"/>
              </a:rPr>
              <a:t>eural </a:t>
            </a:r>
            <a:r>
              <a:rPr kumimoji="1" lang="en-US" altLang="ko-KR" sz="2400" b="1" u="sng" dirty="0">
                <a:latin typeface="나눔바른고딕OTF Bold" charset="-127"/>
                <a:ea typeface="나눔바른고딕OTF Bold" charset="-127"/>
              </a:rPr>
              <a:t>N</a:t>
            </a:r>
            <a:r>
              <a:rPr kumimoji="1" lang="en-US" altLang="ko-KR" sz="2400" dirty="0">
                <a:latin typeface="나눔바른고딕OTF Bold" charset="-127"/>
                <a:ea typeface="나눔바른고딕OTF Bold" charset="-127"/>
              </a:rPr>
              <a:t>etwork</a:t>
            </a:r>
          </a:p>
        </p:txBody>
      </p:sp>
      <p:pic>
        <p:nvPicPr>
          <p:cNvPr id="6" name="Picture 4" descr="https://raw.githubusercontent.com/nicholas-leonard/slides/master/conv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1" y="1953509"/>
            <a:ext cx="7560840" cy="271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04342" y="4777727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Bold" charset="-127"/>
                <a:ea typeface="나눔바른고딕OTF Bold" charset="-127"/>
              </a:rPr>
              <a:t>This is pretty much </a:t>
            </a:r>
            <a:r>
              <a:rPr lang="en-US" altLang="ko-KR" sz="2400" b="1" dirty="0">
                <a:solidFill>
                  <a:srgbClr val="FF0000"/>
                </a:solidFill>
                <a:latin typeface="나눔바른고딕OTF Bold" charset="-127"/>
                <a:ea typeface="나눔바른고딕OTF Bold" charset="-127"/>
              </a:rPr>
              <a:t>everything</a:t>
            </a:r>
            <a:r>
              <a:rPr lang="en-US" altLang="ko-KR" sz="2400" dirty="0">
                <a:solidFill>
                  <a:srgbClr val="FF0000"/>
                </a:solidFill>
                <a:latin typeface="나눔바른고딕OTF Bold" charset="-127"/>
                <a:ea typeface="나눔바른고딕OTF Bold" charset="-127"/>
              </a:rPr>
              <a:t> </a:t>
            </a:r>
            <a:r>
              <a:rPr lang="en-US" altLang="ko-KR" sz="2400" dirty="0">
                <a:latin typeface="나눔바른고딕OTF Bold" charset="-127"/>
                <a:ea typeface="나눔바른고딕OTF Bold" charset="-127"/>
              </a:rPr>
              <a:t>about the convolutional neural network. 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4341" y="5709450"/>
            <a:ext cx="738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Bold" charset="-127"/>
                <a:ea typeface="나눔바른고딕OTF Bold" charset="-127"/>
              </a:rPr>
              <a:t>Convolution + Subsampling + Full Connection 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CC3600-F12E-8440-BD3B-E7D856450F6F}"/>
              </a:ext>
            </a:extLst>
          </p:cNvPr>
          <p:cNvSpPr txBox="1"/>
          <p:nvPr/>
        </p:nvSpPr>
        <p:spPr>
          <a:xfrm>
            <a:off x="1547664" y="5479633"/>
            <a:ext cx="6898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</a:rPr>
              <a:t>CNN</a:t>
            </a:r>
            <a:r>
              <a:rPr kumimoji="1" lang="ko-KR" altLang="en-US" sz="2400" dirty="0">
                <a:solidFill>
                  <a:schemeClr val="bg1"/>
                </a:solidFill>
              </a:rPr>
              <a:t>의 파라미터보다 </a:t>
            </a:r>
            <a:r>
              <a:rPr kumimoji="1" lang="en-US" altLang="ko-KR" sz="2400" dirty="0">
                <a:solidFill>
                  <a:schemeClr val="bg1"/>
                </a:solidFill>
              </a:rPr>
              <a:t>Fully Connected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</a:rPr>
              <a:t>layer</a:t>
            </a:r>
            <a:r>
              <a:rPr kumimoji="1" lang="ko-KR" altLang="en-US" sz="2400" dirty="0">
                <a:solidFill>
                  <a:schemeClr val="bg1"/>
                </a:solidFill>
              </a:rPr>
              <a:t>의 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파라미터의</a:t>
            </a:r>
            <a:r>
              <a:rPr kumimoji="1" lang="ko-KR" altLang="en-US" sz="2400" dirty="0">
                <a:solidFill>
                  <a:schemeClr val="bg1"/>
                </a:solidFill>
              </a:rPr>
              <a:t> 수가 훨씬 많음 </a:t>
            </a:r>
            <a:r>
              <a:rPr kumimoji="1" lang="en-US" altLang="ko-KR" sz="2400" dirty="0">
                <a:solidFill>
                  <a:schemeClr val="bg1"/>
                </a:solidFill>
              </a:rPr>
              <a:t>(576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</a:rPr>
              <a:t>&lt;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</a:rPr>
              <a:t>125400)</a:t>
            </a:r>
          </a:p>
          <a:p>
            <a:r>
              <a:rPr kumimoji="1" lang="ko-KR" altLang="en-US" sz="2400" dirty="0">
                <a:solidFill>
                  <a:schemeClr val="bg1"/>
                </a:solidFill>
              </a:rPr>
              <a:t>최근 신경망의 트렌드는 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파라미터수를</a:t>
            </a:r>
            <a:r>
              <a:rPr kumimoji="1" lang="ko-KR" altLang="en-US" sz="2400" dirty="0">
                <a:solidFill>
                  <a:schemeClr val="bg1"/>
                </a:solidFill>
              </a:rPr>
              <a:t> 줄이는 추세임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endParaRPr kumimoji="1" lang="en-US" altLang="ko-KR" sz="2400" dirty="0">
              <a:solidFill>
                <a:schemeClr val="bg1"/>
              </a:solidFill>
            </a:endParaRPr>
          </a:p>
          <a:p>
            <a:r>
              <a:rPr kumimoji="1" lang="ko-KR" altLang="en-US" sz="2400" dirty="0">
                <a:solidFill>
                  <a:schemeClr val="bg1"/>
                </a:solidFill>
              </a:rPr>
              <a:t>그래서 최근</a:t>
            </a:r>
            <a:r>
              <a:rPr kumimoji="1" lang="en-US" altLang="ko-KR" sz="2400" dirty="0">
                <a:solidFill>
                  <a:schemeClr val="bg1"/>
                </a:solidFill>
              </a:rPr>
              <a:t>CNN</a:t>
            </a:r>
            <a:r>
              <a:rPr kumimoji="1" lang="ko-KR" altLang="en-US" sz="2400" dirty="0">
                <a:solidFill>
                  <a:schemeClr val="bg1"/>
                </a:solidFill>
              </a:rPr>
              <a:t>의 경향은 </a:t>
            </a:r>
            <a:r>
              <a:rPr kumimoji="1" lang="en-US" altLang="ko-KR" sz="2400" dirty="0">
                <a:solidFill>
                  <a:schemeClr val="bg1"/>
                </a:solidFill>
              </a:rPr>
              <a:t>Fully Connected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</a:rPr>
              <a:t>layer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없에거나</a:t>
            </a:r>
            <a:r>
              <a:rPr kumimoji="1" lang="ko-KR" altLang="en-US" sz="2400" dirty="0">
                <a:solidFill>
                  <a:schemeClr val="bg1"/>
                </a:solidFill>
              </a:rPr>
              <a:t> 간소화 하는 방향으로 설계된다</a:t>
            </a:r>
            <a:r>
              <a:rPr kumimoji="1" lang="en-US" altLang="ko-K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05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2048" y="1265419"/>
            <a:ext cx="8136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anumBarunGothicOTF" charset="-127"/>
                <a:ea typeface="NanumBarunGothicOTF" charset="-127"/>
                <a:cs typeface="NanumBarunGothicOTF" charset="-127"/>
              </a:rPr>
              <a:t>CNNs are basically layers of </a:t>
            </a:r>
            <a:r>
              <a:rPr lang="en-US" altLang="ko-KR" sz="2400" b="1" dirty="0">
                <a:solidFill>
                  <a:srgbClr val="0000FF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convolutions</a:t>
            </a:r>
            <a:r>
              <a:rPr lang="en-US" altLang="ko-KR" sz="2400" dirty="0">
                <a:latin typeface="NanumBarunGothicOTF" charset="-127"/>
                <a:ea typeface="NanumBarunGothicOTF" charset="-127"/>
                <a:cs typeface="NanumBarunGothicOTF" charset="-127"/>
              </a:rPr>
              <a:t> followed by </a:t>
            </a:r>
            <a:r>
              <a:rPr lang="en-US" altLang="ko-KR" sz="2400" b="1" dirty="0">
                <a:solidFill>
                  <a:srgbClr val="0000FF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subsampling</a:t>
            </a:r>
            <a:r>
              <a:rPr lang="en-US" altLang="ko-KR" sz="2400" dirty="0">
                <a:latin typeface="NanumBarunGothicOTF" charset="-127"/>
                <a:ea typeface="NanumBarunGothicOTF" charset="-127"/>
                <a:cs typeface="NanumBarunGothicOTF" charset="-127"/>
              </a:rPr>
              <a:t> and </a:t>
            </a:r>
            <a:r>
              <a:rPr lang="en-US" altLang="ko-KR" sz="2400" b="1" dirty="0">
                <a:solidFill>
                  <a:srgbClr val="0000FF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fully connected layers</a:t>
            </a:r>
            <a:r>
              <a:rPr lang="en-US" altLang="ko-KR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. </a:t>
            </a:r>
            <a:endParaRPr lang="ko-KR" altLang="en-US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047" y="2248816"/>
            <a:ext cx="8136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anumBarunGothicOTF" charset="-127"/>
                <a:ea typeface="NanumBarunGothicOTF" charset="-127"/>
                <a:cs typeface="NanumBarunGothicOTF" charset="-127"/>
              </a:rPr>
              <a:t>Intuitively speaking, </a:t>
            </a:r>
            <a:r>
              <a:rPr lang="en-US" altLang="ko-KR" sz="2400" b="1" dirty="0">
                <a:solidFill>
                  <a:srgbClr val="0000FF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convolutions</a:t>
            </a:r>
            <a:r>
              <a:rPr lang="en-US" altLang="ko-KR" sz="2400" dirty="0">
                <a:latin typeface="NanumBarunGothicOTF" charset="-127"/>
                <a:ea typeface="NanumBarunGothicOTF" charset="-127"/>
                <a:cs typeface="NanumBarunGothicOTF" charset="-127"/>
              </a:rPr>
              <a:t> and </a:t>
            </a:r>
            <a:r>
              <a:rPr lang="en-US" altLang="ko-KR" sz="2400" b="1" dirty="0">
                <a:solidFill>
                  <a:srgbClr val="0000FF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subsampling</a:t>
            </a:r>
            <a:r>
              <a:rPr lang="en-US" altLang="ko-KR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2400" dirty="0">
                <a:latin typeface="NanumBarunGothicOTF" charset="-127"/>
                <a:ea typeface="NanumBarunGothicOTF" charset="-127"/>
                <a:cs typeface="NanumBarunGothicOTF" charset="-127"/>
              </a:rPr>
              <a:t>layers works as feature extraction layers while a </a:t>
            </a:r>
            <a:r>
              <a:rPr lang="en-US" altLang="ko-KR" sz="2400" b="1" dirty="0">
                <a:solidFill>
                  <a:srgbClr val="0000FF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fully connected layer</a:t>
            </a:r>
            <a:r>
              <a:rPr lang="en-US" altLang="ko-KR" sz="2400" dirty="0">
                <a:solidFill>
                  <a:srgbClr val="0000FF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2400" dirty="0">
                <a:latin typeface="NanumBarunGothicOTF" charset="-127"/>
                <a:ea typeface="NanumBarunGothicOTF" charset="-127"/>
                <a:cs typeface="NanumBarunGothicOTF" charset="-127"/>
              </a:rPr>
              <a:t>classifies which category current input belongs to using extracted features. </a:t>
            </a:r>
            <a:endParaRPr lang="ko-KR" altLang="en-US" sz="2400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pic>
        <p:nvPicPr>
          <p:cNvPr id="7" name="Picture 4" descr="Convolutional Neural Network (Clarifai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83" y="3965980"/>
            <a:ext cx="8460432" cy="230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0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so powerful?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1767048" y="6546038"/>
            <a:ext cx="1082339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50" dirty="0">
                <a:latin typeface="나눔바른고딕OTF Bold" charset="-127"/>
                <a:ea typeface="나눔바른고딕OTF Bold" charset="-127"/>
              </a:rPr>
              <a:t>https://starwarsanon.wordpress.com/tag/darth-sidious-vs-yoda/</a:t>
            </a:r>
            <a:endParaRPr lang="ko-KR" altLang="en-US" sz="1050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708703"/>
            <a:ext cx="512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  <a:latin typeface="나눔바른고딕OTF Bold" charset="-127"/>
                <a:ea typeface="나눔바른고딕OTF Bold" charset="-127"/>
              </a:rPr>
              <a:t>Local Invariance</a:t>
            </a:r>
            <a:endParaRPr lang="ko-KR" altLang="en-US" sz="2400" b="1" dirty="0">
              <a:solidFill>
                <a:srgbClr val="0000FF"/>
              </a:solidFill>
              <a:latin typeface="나눔바른고딕OTF Bold" charset="-127"/>
              <a:ea typeface="나눔바른고딕OTF Bold" charset="-127"/>
            </a:endParaRPr>
          </a:p>
        </p:txBody>
      </p:sp>
      <p:pic>
        <p:nvPicPr>
          <p:cNvPr id="7" name="Picture 2" descr="https://starwarsanon.files.wordpress.com/2014/10/if-so-powerful-you-are-why-lea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63" y="993247"/>
            <a:ext cx="6231673" cy="26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4181870"/>
            <a:ext cx="8153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바른고딕OTF Bold" charset="-127"/>
                <a:ea typeface="나눔바른고딕OTF Bold" charset="-127"/>
              </a:rPr>
              <a:t>Loosely speaking</a:t>
            </a:r>
            <a:r>
              <a:rPr lang="en-US" altLang="ko-KR" sz="2400" dirty="0">
                <a:latin typeface="나눔바른고딕OTF Bold" charset="-127"/>
                <a:ea typeface="나눔바른고딕OTF Bold" charset="-127"/>
              </a:rPr>
              <a:t>, as the convolution filters are ‘</a:t>
            </a:r>
            <a:r>
              <a:rPr lang="en-US" altLang="ko-KR" sz="2400" b="1" dirty="0">
                <a:solidFill>
                  <a:srgbClr val="FF0000"/>
                </a:solidFill>
                <a:latin typeface="나눔바른고딕OTF Bold" charset="-127"/>
                <a:ea typeface="나눔바른고딕OTF Bold" charset="-127"/>
              </a:rPr>
              <a:t>sliding</a:t>
            </a:r>
            <a:r>
              <a:rPr lang="en-US" altLang="ko-KR" sz="2400" dirty="0">
                <a:latin typeface="나눔바른고딕OTF Bold" charset="-127"/>
                <a:ea typeface="나눔바른고딕OTF Bold" charset="-127"/>
              </a:rPr>
              <a:t>’ over the input image, the exact location of the object we want to find does not matter much. 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5" y="5582872"/>
            <a:ext cx="512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  <a:latin typeface="나눔바른고딕OTF Bold" charset="-127"/>
                <a:ea typeface="나눔바른고딕OTF Bold" charset="-127"/>
              </a:rPr>
              <a:t>Compositionality</a:t>
            </a:r>
            <a:endParaRPr lang="ko-KR" altLang="en-US" sz="2400" b="1" dirty="0">
              <a:solidFill>
                <a:srgbClr val="0000FF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127" y="6063679"/>
            <a:ext cx="882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Bold" charset="-127"/>
                <a:ea typeface="나눔바른고딕OTF Bold" charset="-127"/>
              </a:rPr>
              <a:t>There is a hierarchy in CNNs. It is GOOD!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68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74378"/>
            <a:ext cx="6206368" cy="45308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91879" y="6604084"/>
            <a:ext cx="56521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50" dirty="0">
                <a:latin typeface="나눔바른고딕OTF Bold" charset="-127"/>
                <a:ea typeface="나눔바른고딕OTF Bold" charset="-127"/>
              </a:rPr>
              <a:t>http://deeplearning.stanford.edu/wiki/index.php/Feature_extraction_using_convolution</a:t>
            </a:r>
            <a:endParaRPr lang="ko-KR" altLang="en-US" sz="1050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C57EC3-44D1-9D43-A1E4-BC7040864944}"/>
              </a:ext>
            </a:extLst>
          </p:cNvPr>
          <p:cNvSpPr txBox="1"/>
          <p:nvPr/>
        </p:nvSpPr>
        <p:spPr>
          <a:xfrm>
            <a:off x="1013147" y="5453762"/>
            <a:ext cx="4957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커널의</a:t>
            </a:r>
            <a:r>
              <a:rPr kumimoji="1" lang="ko-KR" altLang="en-US" sz="2400" dirty="0"/>
              <a:t> 모양</a:t>
            </a:r>
            <a:endParaRPr kumimoji="1" lang="en-US" altLang="ko-KR" sz="2400" dirty="0"/>
          </a:p>
          <a:p>
            <a:r>
              <a:rPr kumimoji="1" lang="en-US" altLang="ko-KR" sz="2400" dirty="0"/>
              <a:t>(</a:t>
            </a:r>
            <a:r>
              <a:rPr kumimoji="1" lang="ko-KR" altLang="en-US" sz="2400" dirty="0"/>
              <a:t>위의 경우 움직이는 </a:t>
            </a:r>
            <a:r>
              <a:rPr kumimoji="1" lang="ko-KR" altLang="en-US" sz="2400" dirty="0" err="1"/>
              <a:t>주홍색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은 </a:t>
            </a:r>
            <a:endParaRPr kumimoji="1" lang="en-US" altLang="ko-KR" sz="2400" dirty="0"/>
          </a:p>
          <a:p>
            <a:r>
              <a:rPr kumimoji="1" lang="ko-KR" altLang="en-US" sz="2400" dirty="0"/>
              <a:t>학습을 </a:t>
            </a:r>
            <a:r>
              <a:rPr kumimoji="1" lang="ko-KR" altLang="en-US" sz="2400" dirty="0" err="1"/>
              <a:t>하게됨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37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 familiar with this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08" y="1340768"/>
            <a:ext cx="6732060" cy="457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339752" y="2386000"/>
            <a:ext cx="4417480" cy="2915208"/>
            <a:chOff x="2417068" y="3538128"/>
            <a:chExt cx="4417480" cy="2915208"/>
          </a:xfrm>
        </p:grpSpPr>
        <p:pic>
          <p:nvPicPr>
            <p:cNvPr id="7" name="Picture 2" descr="http://news.uic.edu/files/2015/07/15893429463_e4172f3629_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068" y="3538128"/>
              <a:ext cx="4417480" cy="2915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790089" y="3965314"/>
              <a:ext cx="14564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나눔바른고딕OTF Bold" charset="-127"/>
                  <a:ea typeface="나눔바른고딕OTF Bold" charset="-127"/>
                </a:rPr>
                <a:t>Zero-padding</a:t>
              </a:r>
              <a:endParaRPr lang="ko-KR" altLang="en-US" sz="2400" b="1" dirty="0">
                <a:latin typeface="나눔바른고딕OTF Bold" charset="-127"/>
                <a:ea typeface="나눔바른고딕OTF Bold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7000" y="4406212"/>
              <a:ext cx="1344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나눔바른고딕OTF Bold" charset="-127"/>
                  <a:ea typeface="나눔바른고딕OTF Bold" charset="-127"/>
                </a:rPr>
                <a:t>Stride</a:t>
              </a:r>
              <a:endParaRPr lang="ko-KR" altLang="en-US" sz="2400" b="1" dirty="0">
                <a:latin typeface="나눔바른고딕OTF Bold" charset="-127"/>
                <a:ea typeface="나눔바른고딕OTF Bold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60156" y="4330216"/>
              <a:ext cx="1558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나눔바른고딕OTF Bold" charset="-127"/>
                  <a:ea typeface="나눔바른고딕OTF Bold" charset="-127"/>
                </a:rPr>
                <a:t>Channel</a:t>
              </a:r>
              <a:endParaRPr lang="ko-KR" altLang="en-US" sz="2400" b="1" dirty="0">
                <a:latin typeface="나눔바른고딕OTF Bold" charset="-127"/>
                <a:ea typeface="나눔바른고딕OTF Bold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3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Zero-padding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Picture 2" descr="http://d3kbpzbmcynnmx.cloudfront.net/wp-content/uploads/2015/11/Screen-Shot-2015-11-05-at-10.18.08-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33"/>
          <a:stretch/>
        </p:blipFill>
        <p:spPr bwMode="auto">
          <a:xfrm>
            <a:off x="2374562" y="937343"/>
            <a:ext cx="4394876" cy="22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3356992"/>
            <a:ext cx="469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Bold" charset="-127"/>
                <a:ea typeface="나눔바른고딕OTF Bold" charset="-127"/>
              </a:rPr>
              <a:t>What is the size of the input?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731" y="3951058"/>
            <a:ext cx="469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Bold" charset="-127"/>
                <a:ea typeface="나눔바른고딕OTF Bold" charset="-127"/>
              </a:rPr>
              <a:t>What is the size of the output?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731" y="4545124"/>
            <a:ext cx="469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Bold" charset="-127"/>
                <a:ea typeface="나눔바른고딕OTF Bold" charset="-127"/>
              </a:rPr>
              <a:t>What is the size of the filter?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5139190"/>
            <a:ext cx="656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Bold" charset="-127"/>
                <a:ea typeface="나눔바른고딕OTF Bold" charset="-127"/>
              </a:rPr>
              <a:t>What is the size of the zero-padding?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7731" y="5733256"/>
                <a:ext cx="6176821" cy="51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나눔바른고딕OTF Bold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  <a:ea typeface="나눔바른고딕OTF Bold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  <a:ea typeface="나눔바른고딕OTF Bold" charset="-127"/>
                          </a:rPr>
                          <m:t>𝑜𝑢𝑡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  <a:ea typeface="나눔바른고딕OTF Bold" charset="-127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나눔바른고딕OTF Bold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바른고딕OTF Bold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/>
                            <a:ea typeface="나눔바른고딕OTF Bold" charset="-127"/>
                          </a:rPr>
                          <m:t>+2∗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바른고딕OTF Bold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𝑝𝑎𝑑𝑑𝑖𝑛𝑔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/>
                            <a:ea typeface="나눔바른고딕OTF Bold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나눔바른고딕OTF Bold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𝑓𝑖𝑙𝑡𝑒𝑟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/>
                        <a:ea typeface="나눔바른고딕OTF Bold" charset="-127"/>
                      </a:rPr>
                      <m:t>+1</m:t>
                    </m:r>
                  </m:oMath>
                </a14:m>
                <a:r>
                  <a:rPr lang="ko-KR" altLang="en-US" sz="2400" dirty="0">
                    <a:latin typeface="나눔바른고딕OTF Bold" charset="-127"/>
                    <a:ea typeface="나눔바른고딕OTF Bold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31" y="5733256"/>
                <a:ext cx="6176821" cy="5166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40152" y="3356992"/>
                <a:ext cx="2521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OTF Bold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𝑖𝑛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=5</m:t>
                    </m:r>
                  </m:oMath>
                </a14:m>
                <a:r>
                  <a:rPr lang="ko-KR" altLang="en-US" sz="2400" dirty="0">
                    <a:solidFill>
                      <a:srgbClr val="0000FF"/>
                    </a:solidFill>
                    <a:latin typeface="나눔바른고딕OTF Bold" charset="-127"/>
                    <a:ea typeface="나눔바른고딕OTF Bold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356992"/>
                <a:ext cx="252186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66363" y="3951058"/>
                <a:ext cx="2521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OTF Bold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𝑜𝑢𝑡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=5</m:t>
                    </m:r>
                  </m:oMath>
                </a14:m>
                <a:r>
                  <a:rPr lang="ko-KR" altLang="en-US" sz="2400" dirty="0">
                    <a:solidFill>
                      <a:srgbClr val="0000FF"/>
                    </a:solidFill>
                    <a:latin typeface="나눔바른고딕OTF Bold" charset="-127"/>
                    <a:ea typeface="나눔바른고딕OTF Bold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63" y="3951058"/>
                <a:ext cx="252186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66363" y="4545124"/>
                <a:ext cx="2521869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OTF Bold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𝑓𝑖𝑙𝑡𝑒𝑟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=3</m:t>
                    </m:r>
                  </m:oMath>
                </a14:m>
                <a:r>
                  <a:rPr lang="ko-KR" altLang="en-US" sz="2400" dirty="0">
                    <a:solidFill>
                      <a:srgbClr val="0000FF"/>
                    </a:solidFill>
                    <a:latin typeface="나눔바른고딕OTF Bold" charset="-127"/>
                    <a:ea typeface="나눔바른고딕OTF Bold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63" y="4545124"/>
                <a:ext cx="2521869" cy="491288"/>
              </a:xfrm>
              <a:prstGeom prst="rect">
                <a:avLst/>
              </a:prstGeom>
              <a:blipFill rotWithShape="0">
                <a:blip r:embed="rId6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40152" y="5139190"/>
                <a:ext cx="2376264" cy="49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OTF Bold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𝑝𝑎𝑑𝑑𝑖𝑛𝑔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=1</m:t>
                    </m:r>
                  </m:oMath>
                </a14:m>
                <a:r>
                  <a:rPr lang="ko-KR" altLang="en-US" sz="2400" dirty="0">
                    <a:solidFill>
                      <a:srgbClr val="0000FF"/>
                    </a:solidFill>
                    <a:latin typeface="나눔바른고딕OTF Bold" charset="-127"/>
                    <a:ea typeface="나눔바른고딕OTF Bold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139190"/>
                <a:ext cx="2376264" cy="491738"/>
              </a:xfrm>
              <a:prstGeom prst="rect">
                <a:avLst/>
              </a:prstGeom>
              <a:blipFill rotWithShape="0">
                <a:blip r:embed="rId7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66364" y="5773170"/>
                <a:ext cx="33207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5=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OTF Bold" charset="-127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5+2∗1−3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+1</m:t>
                    </m:r>
                  </m:oMath>
                </a14:m>
                <a:r>
                  <a:rPr lang="ko-KR" altLang="en-US" sz="2400" dirty="0">
                    <a:solidFill>
                      <a:srgbClr val="0000FF"/>
                    </a:solidFill>
                    <a:latin typeface="나눔바른고딕OTF Bold" charset="-127"/>
                    <a:ea typeface="나눔바른고딕OTF Bold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64" y="5773170"/>
                <a:ext cx="3320738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42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Picture 4" descr="http://s.hswstatic.com/gif/running-strid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86" y="1412776"/>
            <a:ext cx="6569382" cy="437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85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Picture 2" descr="http://d3kbpzbmcynnmx.cloudfront.net/wp-content/uploads/2015/11/Screen-Shot-2015-11-05-at-10.18.08-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33"/>
          <a:stretch/>
        </p:blipFill>
        <p:spPr bwMode="auto">
          <a:xfrm>
            <a:off x="249132" y="1340768"/>
            <a:ext cx="4394876" cy="22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d3kbpzbmcynnmx.cloudfront.net/wp-content/uploads/2015/11/Screen-Shot-2015-11-05-at-10.18.08-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3" r="5305"/>
          <a:stretch/>
        </p:blipFill>
        <p:spPr bwMode="auto">
          <a:xfrm>
            <a:off x="4673035" y="1340768"/>
            <a:ext cx="4291453" cy="22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4659" y="3861048"/>
            <a:ext cx="345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Bold" charset="-127"/>
                <a:ea typeface="나눔바른고딕OTF Bold" charset="-127"/>
              </a:rPr>
              <a:t>(Left) Stride size: 1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659" y="4437112"/>
            <a:ext cx="345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Bold" charset="-127"/>
                <a:ea typeface="나눔바른고딕OTF Bold" charset="-127"/>
              </a:rPr>
              <a:t>(Right) Stride size: 2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659" y="5013176"/>
            <a:ext cx="6569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Bold" charset="-127"/>
                <a:ea typeface="나눔바른고딕OTF Bold" charset="-127"/>
              </a:rPr>
              <a:t>If stride size equals the filter size, there will be </a:t>
            </a:r>
            <a:r>
              <a:rPr lang="en-US" altLang="ko-KR" sz="2400" b="1" dirty="0">
                <a:solidFill>
                  <a:srgbClr val="0000FF"/>
                </a:solidFill>
                <a:latin typeface="나눔바른고딕OTF Bold" charset="-127"/>
                <a:ea typeface="나눔바른고딕OTF Bold" charset="-127"/>
              </a:rPr>
              <a:t>no overlapping. </a:t>
            </a:r>
            <a:endParaRPr lang="ko-KR" altLang="en-US" sz="2400" b="1" dirty="0">
              <a:solidFill>
                <a:srgbClr val="0000FF"/>
              </a:solidFill>
              <a:latin typeface="나눔바른고딕OTF Bold" charset="-127"/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8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32963</TotalTime>
  <Words>489</Words>
  <Application>Microsoft Macintosh PowerPoint</Application>
  <PresentationFormat>화면 슬라이드 쇼(4:3)</PresentationFormat>
  <Paragraphs>86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나눔바른고딕OTF Bold</vt:lpstr>
      <vt:lpstr>휴먼둥근헤드라인</vt:lpstr>
      <vt:lpstr>맑은 고딕</vt:lpstr>
      <vt:lpstr>Meiryo UI</vt:lpstr>
      <vt:lpstr>NanumBarunGothicOTF</vt:lpstr>
      <vt:lpstr>Arial</vt:lpstr>
      <vt:lpstr>Cambria Math</vt:lpstr>
      <vt:lpstr>Garamond</vt:lpstr>
      <vt:lpstr>Office 테마</vt:lpstr>
      <vt:lpstr>PowerPoint 프레젠테이션</vt:lpstr>
      <vt:lpstr>CNN</vt:lpstr>
      <vt:lpstr>CNN</vt:lpstr>
      <vt:lpstr>Why so powerful?</vt:lpstr>
      <vt:lpstr>Convolution</vt:lpstr>
      <vt:lpstr>Get familiar with this</vt:lpstr>
      <vt:lpstr>Zero-padding</vt:lpstr>
      <vt:lpstr>Stride</vt:lpstr>
      <vt:lpstr>Stride</vt:lpstr>
      <vt:lpstr>Conv2D</vt:lpstr>
      <vt:lpstr>Conv2D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>PIL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Lee Jae Won</cp:lastModifiedBy>
  <cp:revision>1128</cp:revision>
  <dcterms:created xsi:type="dcterms:W3CDTF">2010-03-17T18:05:41Z</dcterms:created>
  <dcterms:modified xsi:type="dcterms:W3CDTF">2021-03-11T12:53:21Z</dcterms:modified>
</cp:coreProperties>
</file>