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73" r:id="rId15"/>
    <p:sldId id="270" r:id="rId16"/>
    <p:sldId id="272" r:id="rId17"/>
    <p:sldId id="274" r:id="rId18"/>
    <p:sldId id="277" r:id="rId19"/>
    <p:sldId id="278" r:id="rId20"/>
    <p:sldId id="275" r:id="rId21"/>
    <p:sldId id="27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B45A-42AD-0443-A9AB-8F100680336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 </a:t>
            </a:r>
            <a:r>
              <a:rPr lang="en-US" dirty="0" smtClean="0"/>
              <a:t>Beautiful</a:t>
            </a:r>
          </a:p>
          <a:p>
            <a:endParaRPr lang="en-US" dirty="0"/>
          </a:p>
          <a:p>
            <a:r>
              <a:rPr lang="en-US" dirty="0" smtClean="0"/>
              <a:t>Val Neekman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6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Set {‘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’, ’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/>
              <a:t>’,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/>
              <a:t>’}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unique set of data is required.</a:t>
            </a:r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= {1, 2, 3, 4, 5</a:t>
            </a:r>
            <a:r>
              <a:rPr lang="tr-TR" sz="1800" dirty="0"/>
              <a:t>}</a:t>
            </a:r>
            <a:endParaRPr lang="tr-TR" sz="1800" dirty="0" smtClean="0"/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is required.</a:t>
            </a:r>
            <a:endParaRPr lang="tr-TR" sz="2400" dirty="0"/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= {'a', 1, 2.0, (1,0))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= {1, 3, 4, 5, </a:t>
            </a:r>
            <a:r>
              <a:rPr lang="tr-TR" sz="1800" dirty="0"/>
              <a:t>2</a:t>
            </a:r>
            <a:r>
              <a:rPr lang="tr-TR" sz="1800" dirty="0" smtClean="0"/>
              <a:t>}</a:t>
            </a:r>
          </a:p>
          <a:p>
            <a:r>
              <a:rPr lang="en-US" sz="2400" dirty="0"/>
              <a:t>The data can change </a:t>
            </a:r>
            <a:r>
              <a:rPr lang="en-US" sz="2400" dirty="0" smtClean="0"/>
              <a:t>often</a:t>
            </a:r>
          </a:p>
          <a:p>
            <a:pPr lvl="1"/>
            <a:r>
              <a:rPr lang="en-US" sz="1400" dirty="0" smtClean="0"/>
              <a:t>Mutable</a:t>
            </a:r>
          </a:p>
          <a:p>
            <a:pPr lvl="1"/>
            <a:r>
              <a:rPr lang="en-US" sz="1400" dirty="0" smtClean="0"/>
              <a:t>Use </a:t>
            </a:r>
            <a:r>
              <a:rPr lang="en-US" sz="1400" dirty="0" err="1" smtClean="0"/>
              <a:t>frozenset</a:t>
            </a:r>
            <a:r>
              <a:rPr lang="en-US" sz="1400" dirty="0" smtClean="0"/>
              <a:t>() for immutable (read only)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smtClean="0"/>
              <a:t>data can be manipulated mathematically</a:t>
            </a:r>
          </a:p>
          <a:p>
            <a:pPr lvl="1"/>
            <a:r>
              <a:rPr lang="en-US" sz="2000" dirty="0" smtClean="0"/>
              <a:t>Difference, union, intersection, symmetric difference.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93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a blueprint/template for creating extensible objects (hint: object-oriented)</a:t>
            </a:r>
          </a:p>
          <a:p>
            <a:pPr lvl="1"/>
            <a:r>
              <a:rPr lang="en-US" sz="2000" dirty="0" smtClean="0"/>
              <a:t>A way of aggregating similar data and functions</a:t>
            </a:r>
          </a:p>
          <a:p>
            <a:pPr lvl="1"/>
            <a:r>
              <a:rPr lang="en-US" sz="2000" dirty="0" smtClean="0"/>
              <a:t>An essential data / functionally abstraction</a:t>
            </a:r>
          </a:p>
          <a:p>
            <a:pPr lvl="1"/>
            <a:r>
              <a:rPr lang="en-US" sz="2000" dirty="0" smtClean="0"/>
              <a:t>Allows for creating </a:t>
            </a:r>
            <a:r>
              <a:rPr lang="en-US" sz="2000" dirty="0" smtClean="0"/>
              <a:t>maintainable complex programs</a:t>
            </a:r>
          </a:p>
          <a:p>
            <a:r>
              <a:rPr lang="en-US" dirty="0"/>
              <a:t>H</a:t>
            </a:r>
            <a:r>
              <a:rPr lang="en-US" dirty="0" smtClean="0"/>
              <a:t>as a set of default constructor /destructor</a:t>
            </a:r>
          </a:p>
          <a:p>
            <a:pPr lvl="1"/>
            <a:r>
              <a:rPr lang="en-US" sz="2000" dirty="0" smtClean="0"/>
              <a:t>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__(), __del__()</a:t>
            </a:r>
          </a:p>
          <a:p>
            <a:r>
              <a:rPr lang="en-US" dirty="0" smtClean="0"/>
              <a:t>An object created by the class constructor is called an instance of that class</a:t>
            </a:r>
          </a:p>
        </p:txBody>
      </p:sp>
    </p:spTree>
    <p:extLst>
      <p:ext uri="{BB962C8B-B14F-4D97-AF65-F5344CB8AC3E}">
        <p14:creationId xmlns:p14="http://schemas.microsoft.com/office/powerpoint/2010/main" val="368135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Example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6" y="2211256"/>
            <a:ext cx="8089711" cy="25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8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Polymorphism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87" y="1618589"/>
            <a:ext cx="4452361" cy="4365059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5939328" y="1498642"/>
            <a:ext cx="2290272" cy="1121787"/>
          </a:xfrm>
          <a:prstGeom prst="wedgeRoundRectCallout">
            <a:avLst>
              <a:gd name="adj1" fmla="val -62718"/>
              <a:gd name="adj2" fmla="val 102875"/>
              <a:gd name="adj3" fmla="val 16667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Poly (</a:t>
            </a:r>
            <a:r>
              <a:rPr lang="en-CA" b="1" dirty="0" smtClean="0">
                <a:solidFill>
                  <a:schemeClr val="tx1"/>
                </a:solidFill>
              </a:rPr>
              <a:t>many)</a:t>
            </a:r>
          </a:p>
          <a:p>
            <a:pPr algn="ctr"/>
            <a:r>
              <a:rPr lang="en-CA" b="1" dirty="0" smtClean="0">
                <a:solidFill>
                  <a:schemeClr val="tx1"/>
                </a:solidFill>
              </a:rPr>
              <a:t>Morph </a:t>
            </a:r>
            <a:r>
              <a:rPr lang="en-CA" b="1" dirty="0">
                <a:solidFill>
                  <a:schemeClr val="tx1"/>
                </a:solidFill>
              </a:rPr>
              <a:t>(</a:t>
            </a:r>
            <a:r>
              <a:rPr lang="en-CA" b="1" dirty="0" smtClean="0">
                <a:solidFill>
                  <a:schemeClr val="tx1"/>
                </a:solidFill>
              </a:rPr>
              <a:t>form/shape)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5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Polymorphism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8" y="1469872"/>
            <a:ext cx="7872176" cy="4930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5279" y="6061412"/>
            <a:ext cx="485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ability to change form base on </a:t>
            </a:r>
            <a:r>
              <a:rPr lang="en-US" b="1" dirty="0" smtClean="0">
                <a:solidFill>
                  <a:srgbClr val="00B050"/>
                </a:solidFill>
              </a:rPr>
              <a:t>input/context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</a:t>
            </a:r>
            <a:r>
              <a:rPr lang="en-US" dirty="0" err="1" smtClean="0"/>
              <a:t>Mixins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110953" y="2170644"/>
            <a:ext cx="6511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800" dirty="0" err="1" smtClean="0"/>
              <a:t>Mixins</a:t>
            </a:r>
            <a:r>
              <a:rPr lang="en-CA" sz="2800" dirty="0" smtClean="0"/>
              <a:t> </a:t>
            </a:r>
            <a:r>
              <a:rPr lang="en-CA" sz="2800" dirty="0" smtClean="0"/>
              <a:t>in Python, </a:t>
            </a:r>
            <a:r>
              <a:rPr lang="en-CA" sz="2800" dirty="0" smtClean="0"/>
              <a:t>are classes </a:t>
            </a:r>
            <a:r>
              <a:rPr lang="en-CA" sz="2800" dirty="0" smtClean="0"/>
              <a:t>that </a:t>
            </a:r>
            <a:r>
              <a:rPr lang="en-CA" sz="2800" dirty="0" smtClean="0"/>
              <a:t>allow </a:t>
            </a:r>
            <a:r>
              <a:rPr lang="en-CA" sz="2800" dirty="0" smtClean="0"/>
              <a:t>a </a:t>
            </a:r>
            <a:r>
              <a:rPr lang="en-CA" sz="2800" dirty="0"/>
              <a:t>set of </a:t>
            </a:r>
            <a:r>
              <a:rPr lang="en-CA" sz="2800" dirty="0" smtClean="0"/>
              <a:t>clearly </a:t>
            </a:r>
            <a:r>
              <a:rPr lang="en-CA" sz="2800" dirty="0" smtClean="0"/>
              <a:t>defined methods </a:t>
            </a:r>
            <a:r>
              <a:rPr lang="en-CA" sz="2800" dirty="0" smtClean="0"/>
              <a:t>packaged together into a single in/dependent </a:t>
            </a:r>
            <a:r>
              <a:rPr lang="en-CA" sz="2800" dirty="0" smtClean="0"/>
              <a:t>cohesive unit </a:t>
            </a:r>
            <a:r>
              <a:rPr lang="en-CA" sz="2800" dirty="0" smtClean="0"/>
              <a:t>to be used to add specific functionalities </a:t>
            </a:r>
            <a:r>
              <a:rPr lang="en-CA" sz="2800" dirty="0"/>
              <a:t>to other classes by “</a:t>
            </a:r>
            <a:r>
              <a:rPr lang="en-CA" sz="2800" dirty="0" smtClean="0"/>
              <a:t>mixing” them in.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5774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</a:t>
            </a:r>
            <a:r>
              <a:rPr lang="en-US" dirty="0" err="1" smtClean="0"/>
              <a:t>Mixins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3170174" y="5876746"/>
            <a:ext cx="288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Mix &amp; Match Functionalities</a:t>
            </a:r>
            <a:endParaRPr lang="en-CA" b="1" dirty="0">
              <a:solidFill>
                <a:srgbClr val="00B05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059668" y="1905711"/>
            <a:ext cx="6956335" cy="3639084"/>
            <a:chOff x="1059668" y="1905711"/>
            <a:chExt cx="6956335" cy="3639084"/>
          </a:xfrm>
        </p:grpSpPr>
        <p:sp>
          <p:nvSpPr>
            <p:cNvPr id="3" name="Oval 2"/>
            <p:cNvSpPr/>
            <p:nvPr/>
          </p:nvSpPr>
          <p:spPr>
            <a:xfrm>
              <a:off x="1059668" y="1905711"/>
              <a:ext cx="1659289" cy="1120927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Access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Level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20121" y="1905711"/>
              <a:ext cx="1659289" cy="1120927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Lab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72028" y="1905711"/>
              <a:ext cx="1659289" cy="11209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Kitchen</a:t>
              </a:r>
            </a:p>
            <a:p>
              <a:pPr algn="ctr"/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356714" y="1912783"/>
              <a:ext cx="1659289" cy="11209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Lobby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59668" y="4374021"/>
              <a:ext cx="1659289" cy="112092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Janitor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3" idx="4"/>
              <a:endCxn id="9" idx="0"/>
            </p:cNvCxnSpPr>
            <p:nvPr/>
          </p:nvCxnSpPr>
          <p:spPr>
            <a:xfrm>
              <a:off x="1889313" y="3026638"/>
              <a:ext cx="0" cy="134738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9" idx="0"/>
            </p:cNvCxnSpPr>
            <p:nvPr/>
          </p:nvCxnSpPr>
          <p:spPr>
            <a:xfrm flipH="1">
              <a:off x="1889313" y="3026638"/>
              <a:ext cx="1760453" cy="134738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0"/>
            </p:cNvCxnSpPr>
            <p:nvPr/>
          </p:nvCxnSpPr>
          <p:spPr>
            <a:xfrm flipH="1">
              <a:off x="1889313" y="2869554"/>
              <a:ext cx="4710398" cy="150446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091715" y="4375803"/>
              <a:ext cx="1659289" cy="1120927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Technician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3" idx="5"/>
              <a:endCxn id="16" idx="0"/>
            </p:cNvCxnSpPr>
            <p:nvPr/>
          </p:nvCxnSpPr>
          <p:spPr>
            <a:xfrm>
              <a:off x="2475960" y="2862482"/>
              <a:ext cx="4445400" cy="1513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6" idx="0"/>
            </p:cNvCxnSpPr>
            <p:nvPr/>
          </p:nvCxnSpPr>
          <p:spPr>
            <a:xfrm>
              <a:off x="4236413" y="2862482"/>
              <a:ext cx="2684947" cy="1513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16" idx="0"/>
            </p:cNvCxnSpPr>
            <p:nvPr/>
          </p:nvCxnSpPr>
          <p:spPr>
            <a:xfrm>
              <a:off x="5401673" y="3026638"/>
              <a:ext cx="1519687" cy="1349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4"/>
              <a:endCxn id="16" idx="0"/>
            </p:cNvCxnSpPr>
            <p:nvPr/>
          </p:nvCxnSpPr>
          <p:spPr>
            <a:xfrm flipH="1">
              <a:off x="6921360" y="3033710"/>
              <a:ext cx="264999" cy="13420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604716" y="4423868"/>
              <a:ext cx="1659289" cy="112092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Chef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" idx="4"/>
              <a:endCxn id="38" idx="0"/>
            </p:cNvCxnSpPr>
            <p:nvPr/>
          </p:nvCxnSpPr>
          <p:spPr>
            <a:xfrm>
              <a:off x="1889313" y="3026638"/>
              <a:ext cx="2545048" cy="1397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4"/>
              <a:endCxn id="38" idx="0"/>
            </p:cNvCxnSpPr>
            <p:nvPr/>
          </p:nvCxnSpPr>
          <p:spPr>
            <a:xfrm flipH="1">
              <a:off x="4434361" y="3026638"/>
              <a:ext cx="967312" cy="1397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8" idx="0"/>
            </p:cNvCxnSpPr>
            <p:nvPr/>
          </p:nvCxnSpPr>
          <p:spPr>
            <a:xfrm flipH="1">
              <a:off x="4434361" y="2869554"/>
              <a:ext cx="2165350" cy="155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489203" y="151214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49656" y="153637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1563" y="157180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11821" y="157754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</a:t>
            </a:r>
            <a:r>
              <a:rPr lang="en-US" dirty="0" err="1" smtClean="0"/>
              <a:t>Mixins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4" y="1359951"/>
            <a:ext cx="4980855" cy="5006663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>
          <a:xfrm>
            <a:off x="5939328" y="2370313"/>
            <a:ext cx="1743341" cy="936909"/>
          </a:xfrm>
          <a:prstGeom prst="wedgeRoundRectCallout">
            <a:avLst>
              <a:gd name="adj1" fmla="val -136262"/>
              <a:gd name="adj2" fmla="val 182161"/>
              <a:gd name="adj3" fmla="val 16667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Mix &amp; Match Functionalities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7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-- Decorator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3" y="1864451"/>
            <a:ext cx="8223755" cy="4399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4942" y="1365272"/>
            <a:ext cx="477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Wrap a function in another function</a:t>
            </a:r>
            <a:endParaRPr lang="en-CA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1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– Decorator Usage</a:t>
            </a:r>
            <a:endParaRPr lang="en-CA" dirty="0"/>
          </a:p>
        </p:txBody>
      </p:sp>
      <p:pic>
        <p:nvPicPr>
          <p:cNvPr id="3" name="Picture 2" descr="decorator-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5" y="1442880"/>
            <a:ext cx="8490849" cy="45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722" y="1793269"/>
            <a:ext cx="7219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“Python is a widely used general-purpose, </a:t>
            </a:r>
            <a:r>
              <a:rPr lang="en-US" u="sng" dirty="0" smtClean="0"/>
              <a:t>high-level</a:t>
            </a:r>
            <a:r>
              <a:rPr lang="en-US" dirty="0" smtClean="0"/>
              <a:t> programming language. Its design philosophy emphasizes code </a:t>
            </a:r>
            <a:r>
              <a:rPr lang="en-US" u="sng" dirty="0" smtClean="0"/>
              <a:t>readability</a:t>
            </a:r>
            <a:r>
              <a:rPr lang="en-US" dirty="0" smtClean="0"/>
              <a:t>, and its syntax allows programmers to express concepts in </a:t>
            </a:r>
            <a:r>
              <a:rPr lang="en-US" u="sng" dirty="0" smtClean="0"/>
              <a:t>fewer lines</a:t>
            </a:r>
            <a:r>
              <a:rPr lang="en-US" dirty="0" smtClean="0"/>
              <a:t> of code than would be possible in languages such as C.”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722" y="3521360"/>
            <a:ext cx="712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“Python supports multiple programming paradigms, including </a:t>
            </a:r>
            <a:r>
              <a:rPr lang="en-US" u="sng" dirty="0" smtClean="0"/>
              <a:t>object-oriented</a:t>
            </a:r>
            <a:r>
              <a:rPr lang="en-US" dirty="0" smtClean="0"/>
              <a:t>, imperative and functional programming or procedural styles. It features a </a:t>
            </a:r>
            <a:r>
              <a:rPr lang="en-US" u="sng" dirty="0" smtClean="0"/>
              <a:t>dynamic type</a:t>
            </a:r>
            <a:r>
              <a:rPr lang="en-US" dirty="0" smtClean="0"/>
              <a:t> system and automatic </a:t>
            </a:r>
            <a:r>
              <a:rPr lang="en-US" u="sng" dirty="0" smtClean="0"/>
              <a:t>memory management</a:t>
            </a:r>
            <a:r>
              <a:rPr lang="en-US" dirty="0" smtClean="0"/>
              <a:t> and has a large and comprehensive standard library.”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6035" y="5034211"/>
            <a:ext cx="112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 Profiler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2295174"/>
            <a:ext cx="7059948" cy="3977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2579" y="1567222"/>
            <a:ext cx="755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See how your program is performing. Find the bottleneck.</a:t>
            </a:r>
            <a:endParaRPr lang="en-CA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67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Profiler Usage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63" y="1352011"/>
            <a:ext cx="7055399" cy="50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6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t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" y="1218240"/>
            <a:ext cx="5044967" cy="546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-- </a:t>
            </a:r>
            <a:r>
              <a:rPr lang="en-US" dirty="0" err="1" smtClean="0"/>
              <a:t>Unittest</a:t>
            </a:r>
            <a:endParaRPr lang="en-US" dirty="0"/>
          </a:p>
        </p:txBody>
      </p:sp>
      <p:pic>
        <p:nvPicPr>
          <p:cNvPr id="5" name="Picture 4" descr="ass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77" y="1338145"/>
            <a:ext cx="4154191" cy="34916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47036" y="5463218"/>
            <a:ext cx="3040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Test what you ship</a:t>
            </a:r>
          </a:p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Ship what you test</a:t>
            </a:r>
            <a:endParaRPr lang="en-CA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534" y="1810305"/>
            <a:ext cx="70151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You have already been exposed to at least one other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5821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Is it radically different?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</a:t>
            </a:r>
            <a:r>
              <a:rPr lang="en-US" dirty="0" smtClean="0"/>
              <a:t>looks much like several earlier languages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402549" y="4319067"/>
            <a:ext cx="1970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Exceptions</a:t>
            </a:r>
          </a:p>
          <a:p>
            <a:pPr algn="ctr"/>
            <a:r>
              <a:rPr lang="en-US" sz="3200" dirty="0" smtClean="0"/>
              <a:t>Objects</a:t>
            </a:r>
          </a:p>
          <a:p>
            <a:pPr algn="ctr"/>
            <a:r>
              <a:rPr lang="en-US" sz="3200" dirty="0" smtClean="0"/>
              <a:t>Imports</a:t>
            </a:r>
            <a:endParaRPr lang="en-C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03163" y="3298658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Java</a:t>
            </a:r>
            <a:endParaRPr lang="en-CA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43900" y="3298658"/>
            <a:ext cx="1373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Python</a:t>
            </a:r>
            <a:endParaRPr lang="en-CA" sz="3200" dirty="0"/>
          </a:p>
        </p:txBody>
      </p:sp>
      <p:sp>
        <p:nvSpPr>
          <p:cNvPr id="7" name="Left Brace 6"/>
          <p:cNvSpPr/>
          <p:nvPr/>
        </p:nvSpPr>
        <p:spPr>
          <a:xfrm rot="5400000" flipH="1">
            <a:off x="4123337" y="1911650"/>
            <a:ext cx="529029" cy="42858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337575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   </a:t>
            </a:r>
            <a:r>
              <a:rPr lang="en-US" dirty="0" smtClean="0">
                <a:sym typeface="Wingdings" pitchFamily="2" charset="2"/>
              </a:rPr>
              <a:t></a:t>
            </a:r>
            <a:r>
              <a:rPr lang="en-US" dirty="0" smtClean="0"/>
              <a:t>   Python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7" y="1926957"/>
            <a:ext cx="7748940" cy="1380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7" y="3959019"/>
            <a:ext cx="774894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6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 [ ]</a:t>
            </a:r>
          </a:p>
          <a:p>
            <a:pPr lvl="1"/>
            <a:r>
              <a:rPr lang="en-US" sz="1400" dirty="0" smtClean="0"/>
              <a:t>The most used data structure in Python. It is versatile and can contain different data types.</a:t>
            </a:r>
          </a:p>
          <a:p>
            <a:pPr lvl="1"/>
            <a:r>
              <a:rPr lang="en-US" sz="1400" dirty="0" smtClean="0"/>
              <a:t>It is mutable with indices start from </a:t>
            </a:r>
            <a:r>
              <a:rPr lang="en-US" sz="1400" dirty="0" smtClean="0"/>
              <a:t>zero. It </a:t>
            </a:r>
            <a:r>
              <a:rPr lang="en-US" sz="1400" dirty="0" smtClean="0"/>
              <a:t>can be sliced, concatenated ..etc.</a:t>
            </a:r>
          </a:p>
          <a:p>
            <a:pPr lvl="1"/>
            <a:r>
              <a:rPr lang="en-US" sz="1400" dirty="0" smtClean="0"/>
              <a:t>Its closest relative is the “string” which unlike list is immutable.</a:t>
            </a:r>
          </a:p>
          <a:p>
            <a:r>
              <a:rPr lang="en-US" dirty="0" smtClean="0"/>
              <a:t>Tuple ( )</a:t>
            </a:r>
          </a:p>
          <a:p>
            <a:pPr lvl="1"/>
            <a:r>
              <a:rPr lang="en-US" sz="1400" dirty="0"/>
              <a:t>It is immutable and is surrounded by </a:t>
            </a:r>
            <a:r>
              <a:rPr lang="en-US" sz="1400" dirty="0" smtClean="0"/>
              <a:t>parentheses</a:t>
            </a:r>
          </a:p>
          <a:p>
            <a:pPr lvl="1"/>
            <a:r>
              <a:rPr lang="en-US" sz="1400" dirty="0" smtClean="0"/>
              <a:t>However, it can hold mutable data (e.g. list and dict)</a:t>
            </a:r>
            <a:endParaRPr lang="en-US" dirty="0" smtClean="0"/>
          </a:p>
          <a:p>
            <a:r>
              <a:rPr lang="en-US" dirty="0" smtClean="0"/>
              <a:t>Dictionary { }</a:t>
            </a:r>
          </a:p>
          <a:p>
            <a:pPr lvl="1"/>
            <a:r>
              <a:rPr lang="en-US" sz="1400" dirty="0" smtClean="0"/>
              <a:t>Is an associative </a:t>
            </a:r>
            <a:r>
              <a:rPr lang="en-US" sz="1400" dirty="0"/>
              <a:t>collections represented by </a:t>
            </a:r>
            <a:r>
              <a:rPr lang="en-US" sz="1400" dirty="0" smtClean="0">
                <a:solidFill>
                  <a:srgbClr val="7F7F7F"/>
                </a:solidFill>
              </a:rPr>
              <a:t>key:value</a:t>
            </a:r>
          </a:p>
          <a:p>
            <a:pPr lvl="1"/>
            <a:r>
              <a:rPr lang="en-US" sz="1400" dirty="0" smtClean="0"/>
              <a:t>Keys must </a:t>
            </a:r>
            <a:r>
              <a:rPr lang="en-US" sz="1400" dirty="0"/>
              <a:t>be hashable and </a:t>
            </a:r>
            <a:r>
              <a:rPr lang="en-US" sz="1400" dirty="0" smtClean="0"/>
              <a:t>unique</a:t>
            </a:r>
          </a:p>
          <a:p>
            <a:pPr lvl="1"/>
            <a:r>
              <a:rPr lang="en-US" sz="1400" dirty="0" smtClean="0"/>
              <a:t>Data can be of any </a:t>
            </a:r>
            <a:r>
              <a:rPr lang="en-US" sz="1400" dirty="0" err="1" smtClean="0"/>
              <a:t>im</a:t>
            </a:r>
            <a:r>
              <a:rPr lang="en-US" sz="1400" dirty="0" smtClean="0"/>
              <a:t>/mutable types</a:t>
            </a:r>
            <a:endParaRPr lang="en-US" dirty="0" smtClean="0"/>
          </a:p>
          <a:p>
            <a:r>
              <a:rPr lang="en-US" dirty="0" smtClean="0"/>
              <a:t>Set { }</a:t>
            </a:r>
          </a:p>
          <a:p>
            <a:pPr lvl="1"/>
            <a:r>
              <a:rPr lang="en-US" sz="1400" dirty="0"/>
              <a:t>Is an unordered collection of unique </a:t>
            </a:r>
            <a:r>
              <a:rPr lang="en-US" sz="1400" dirty="0" smtClean="0"/>
              <a:t>values</a:t>
            </a:r>
          </a:p>
          <a:p>
            <a:pPr lvl="1"/>
            <a:r>
              <a:rPr lang="en-US" sz="1400" dirty="0" smtClean="0"/>
              <a:t>All elements in a set must be hashable (hint: immutable elements)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797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List [</a:t>
            </a:r>
            <a:r>
              <a:rPr lang="en-US" sz="2800" dirty="0" smtClean="0">
                <a:solidFill>
                  <a:srgbClr val="000000"/>
                </a:solidFill>
              </a:rPr>
              <a:t>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>
                <a:solidFill>
                  <a:srgbClr val="000000"/>
                </a:solidFill>
              </a:rPr>
              <a:t>’, 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>
                <a:solidFill>
                  <a:srgbClr val="000000"/>
                </a:solidFill>
              </a:rPr>
              <a:t>’</a:t>
            </a:r>
            <a:r>
              <a:rPr lang="en-US" sz="2800" dirty="0" smtClean="0"/>
              <a:t>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doesn't have to be unique.</a:t>
            </a:r>
          </a:p>
          <a:p>
            <a:pPr lvl="1"/>
            <a:r>
              <a:rPr lang="tr-TR" sz="1800" dirty="0" smtClean="0"/>
              <a:t>L = [1, 1, 2, 3, 4, 5, 5, 1]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data</a:t>
            </a:r>
            <a:r>
              <a:rPr lang="en-US" sz="2400" dirty="0" smtClean="0"/>
              <a:t>.</a:t>
            </a:r>
            <a:endParaRPr lang="tr-TR" sz="2400" dirty="0"/>
          </a:p>
          <a:p>
            <a:pPr lvl="1"/>
            <a:r>
              <a:rPr lang="tr-TR" sz="1800" dirty="0" smtClean="0"/>
              <a:t>L = ['a', 1, 2.0, (1,0), [2,3,], {1,2}, {1: 2}]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 smtClean="0"/>
              <a:t>L = [1, 1, 1, 2, 3, 4, 5, 5]</a:t>
            </a:r>
          </a:p>
          <a:p>
            <a:r>
              <a:rPr lang="en-US" sz="2400" dirty="0" smtClean="0"/>
              <a:t>The ability to change or extend data is required.</a:t>
            </a:r>
          </a:p>
          <a:p>
            <a:pPr lvl="1"/>
            <a:r>
              <a:rPr lang="en-US" sz="1800" dirty="0" smtClean="0"/>
              <a:t>append(), insert(), remove(), pop() … etc.</a:t>
            </a:r>
          </a:p>
          <a:p>
            <a:r>
              <a:rPr lang="en-US" sz="2400" dirty="0" smtClean="0"/>
              <a:t>A stack or a queue is required.</a:t>
            </a:r>
          </a:p>
          <a:p>
            <a:pPr lvl="1"/>
            <a:r>
              <a:rPr lang="en-US" sz="1800" dirty="0" smtClean="0"/>
              <a:t>appending/removing elements from the beginning/end -- append() </a:t>
            </a:r>
            <a:r>
              <a:rPr lang="en-US" sz="1800" dirty="0" err="1" smtClean="0"/>
              <a:t>vs</a:t>
            </a:r>
            <a:r>
              <a:rPr lang="en-US" sz="1800" dirty="0" smtClean="0"/>
              <a:t> pop().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1412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Tuple (‘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’, 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/>
              <a:t>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/>
              <a:t>’)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doesn't have to be unique.</a:t>
            </a:r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(1, 1, 2, 3, 4, 5, 5, 1)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data</a:t>
            </a:r>
            <a:r>
              <a:rPr lang="en-US" sz="2400" dirty="0" smtClean="0"/>
              <a:t>.</a:t>
            </a:r>
            <a:endParaRPr lang="tr-TR" sz="2400" dirty="0"/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('a', 1, 2.0, (1,0), [2,3,], {1,2}, {1: 2})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(1, 1, 1, 2, 3, 4, 5, 5)</a:t>
            </a:r>
          </a:p>
          <a:p>
            <a:r>
              <a:rPr lang="en-US" sz="2400" dirty="0" smtClean="0"/>
              <a:t>The data needs to be read only. (e.g. configuration data)</a:t>
            </a:r>
          </a:p>
          <a:p>
            <a:pPr lvl="1"/>
            <a:r>
              <a:rPr lang="en-US" sz="1800" dirty="0" smtClean="0"/>
              <a:t>Immutable (read only)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73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Dictionary </a:t>
            </a:r>
            <a:r>
              <a:rPr lang="en-US" sz="2800" dirty="0"/>
              <a:t>{</a:t>
            </a:r>
            <a:r>
              <a:rPr lang="en-US" sz="2800" dirty="0" smtClean="0"/>
              <a:t>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’: ‘</a:t>
            </a:r>
            <a:r>
              <a:rPr lang="en-US" sz="2800" dirty="0" smtClean="0">
                <a:solidFill>
                  <a:srgbClr val="800000"/>
                </a:solidFill>
              </a:rPr>
              <a:t>2-use</a:t>
            </a:r>
            <a:r>
              <a:rPr lang="en-US" sz="2800" dirty="0" smtClean="0"/>
              <a:t>’}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requires a logical association between </a:t>
            </a:r>
            <a:r>
              <a:rPr lang="en-US" sz="2400" u="sng" dirty="0" smtClean="0"/>
              <a:t>key:value</a:t>
            </a:r>
          </a:p>
          <a:p>
            <a:pPr lvl="1"/>
            <a:r>
              <a:rPr lang="tr-TR" sz="1800" dirty="0" smtClean="0"/>
              <a:t>D = {1: ‘a’, 2: ‘b’, 3: ‘c’,}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with unique keys</a:t>
            </a:r>
            <a:endParaRPr lang="tr-TR" sz="2400" dirty="0"/>
          </a:p>
          <a:p>
            <a:pPr lvl="1"/>
            <a:r>
              <a:rPr lang="tr-TR" sz="1800" dirty="0" smtClean="0"/>
              <a:t>D = {1: ‘a’, (1,2): ‘b’, ‘</a:t>
            </a:r>
            <a:r>
              <a:rPr lang="tr-TR" sz="1800" dirty="0" err="1" smtClean="0"/>
              <a:t>foo</a:t>
            </a:r>
            <a:r>
              <a:rPr lang="tr-TR" sz="1800" dirty="0" smtClean="0"/>
              <a:t>’: ‘c’, 2.0: ‘</a:t>
            </a:r>
            <a:r>
              <a:rPr lang="tr-TR" sz="1800" dirty="0" err="1" smtClean="0"/>
              <a:t>two</a:t>
            </a:r>
            <a:r>
              <a:rPr lang="tr-TR" sz="1800" dirty="0" smtClean="0"/>
              <a:t>’,}</a:t>
            </a:r>
          </a:p>
          <a:p>
            <a:r>
              <a:rPr lang="en-US" sz="2400" dirty="0" smtClean="0"/>
              <a:t>The data order is not important.</a:t>
            </a:r>
          </a:p>
          <a:p>
            <a:pPr lvl="1"/>
            <a:r>
              <a:rPr lang="en-US" sz="1400" dirty="0" smtClean="0"/>
              <a:t>Order is not guaranteed</a:t>
            </a:r>
          </a:p>
          <a:p>
            <a:pPr lvl="1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collections (</a:t>
            </a:r>
            <a:r>
              <a:rPr lang="en-US" sz="1400" dirty="0" err="1" smtClean="0"/>
              <a:t>OrderedDict</a:t>
            </a:r>
            <a:r>
              <a:rPr lang="en-US" sz="1400" dirty="0" smtClean="0"/>
              <a:t>) library can be used. (Performance?)</a:t>
            </a:r>
            <a:endParaRPr lang="tr-TR" sz="1400" dirty="0" smtClean="0"/>
          </a:p>
          <a:p>
            <a:r>
              <a:rPr lang="en-US" sz="2400" dirty="0" smtClean="0"/>
              <a:t>The data can change often</a:t>
            </a:r>
          </a:p>
          <a:p>
            <a:pPr lvl="1"/>
            <a:r>
              <a:rPr lang="en-US" sz="1400" dirty="0" smtClean="0"/>
              <a:t>Mutable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339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1001</Words>
  <Application>Microsoft Macintosh PowerPoint</Application>
  <PresentationFormat>On-screen Show (4:3)</PresentationFormat>
  <Paragraphs>117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Python</vt:lpstr>
      <vt:lpstr>History</vt:lpstr>
      <vt:lpstr>Audience</vt:lpstr>
      <vt:lpstr>Python – Is it radically different?</vt:lpstr>
      <vt:lpstr>C++       Python</vt:lpstr>
      <vt:lpstr>Data Structures</vt:lpstr>
      <vt:lpstr>Data Structures – List [‘when’, 2, ’use’]</vt:lpstr>
      <vt:lpstr>Data Structures – Tuple (‘when’, 2, ’use’)</vt:lpstr>
      <vt:lpstr>Data Structures – Dictionary {‘when’: ‘2-use’}</vt:lpstr>
      <vt:lpstr>Data Structures – Set {‘when’, ’2’, ’use’}</vt:lpstr>
      <vt:lpstr>Python Class -- Definition</vt:lpstr>
      <vt:lpstr>Python Class -- Example</vt:lpstr>
      <vt:lpstr>Python Class -- Polymorphism</vt:lpstr>
      <vt:lpstr>Python Class -- Polymorphism</vt:lpstr>
      <vt:lpstr>Python Class -- Mixins</vt:lpstr>
      <vt:lpstr>Python Class -- Mixins</vt:lpstr>
      <vt:lpstr>Python Class -- Mixins</vt:lpstr>
      <vt:lpstr>Python -- Decorator</vt:lpstr>
      <vt:lpstr>Python – Decorator Usage</vt:lpstr>
      <vt:lpstr>Python - Profiler</vt:lpstr>
      <vt:lpstr>Python – Profiler Usage</vt:lpstr>
      <vt:lpstr>Python -- Unittest</vt:lpstr>
    </vt:vector>
  </TitlesOfParts>
  <Company>Neekware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Val Neekman</dc:creator>
  <cp:lastModifiedBy>Val Neekman</cp:lastModifiedBy>
  <cp:revision>156</cp:revision>
  <dcterms:created xsi:type="dcterms:W3CDTF">2014-09-10T00:37:32Z</dcterms:created>
  <dcterms:modified xsi:type="dcterms:W3CDTF">2014-09-11T02:46:38Z</dcterms:modified>
</cp:coreProperties>
</file>