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3" r:id="rId9"/>
    <p:sldId id="272" r:id="rId10"/>
    <p:sldId id="279" r:id="rId11"/>
    <p:sldId id="264" r:id="rId12"/>
    <p:sldId id="280" r:id="rId13"/>
    <p:sldId id="275" r:id="rId14"/>
    <p:sldId id="281" r:id="rId15"/>
    <p:sldId id="265" r:id="rId16"/>
    <p:sldId id="273" r:id="rId17"/>
    <p:sldId id="283" r:id="rId18"/>
    <p:sldId id="268" r:id="rId19"/>
    <p:sldId id="285" r:id="rId20"/>
    <p:sldId id="286" r:id="rId21"/>
    <p:sldId id="269" r:id="rId22"/>
    <p:sldId id="284" r:id="rId23"/>
    <p:sldId id="270" r:id="rId24"/>
    <p:sldId id="274" r:id="rId25"/>
    <p:sldId id="287" r:id="rId26"/>
    <p:sldId id="288" r:id="rId27"/>
    <p:sldId id="282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8957" autoAdjust="0"/>
  </p:normalViewPr>
  <p:slideViewPr>
    <p:cSldViewPr snapToGrid="0">
      <p:cViewPr varScale="1">
        <p:scale>
          <a:sx n="59" d="100"/>
          <a:sy n="59" d="100"/>
        </p:scale>
        <p:origin x="11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2B584-29CE-4259-A5D4-3A80D44F5826}" type="datetimeFigureOut">
              <a:rPr lang="zh-TW" altLang="en-US" smtClean="0"/>
              <a:t>2016/11/22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77534-1D96-4B50-93AF-7F783A0DD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36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6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37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11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44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785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44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4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80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149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60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28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295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63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834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810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989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589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87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463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95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1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30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98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534-1D96-4B50-93AF-7F783A0DDC9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56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16915" y="2840219"/>
            <a:ext cx="7766936" cy="231133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/>
              <a:t>Priyanka</a:t>
            </a:r>
            <a:r>
              <a:rPr lang="en-US" altLang="zh-TW" dirty="0"/>
              <a:t>; </a:t>
            </a:r>
            <a:r>
              <a:rPr lang="en-US" altLang="zh-TW" dirty="0" err="1"/>
              <a:t>Mayank</a:t>
            </a:r>
            <a:r>
              <a:rPr lang="en-US" altLang="zh-TW" dirty="0"/>
              <a:t> Dave</a:t>
            </a:r>
          </a:p>
          <a:p>
            <a:pPr algn="l"/>
            <a:r>
              <a:rPr lang="en-US" altLang="zh-TW" dirty="0"/>
              <a:t>Electronics and Communication Systems (ICECS), 2015 2nd International </a:t>
            </a:r>
            <a:r>
              <a:rPr lang="en-US" altLang="zh-TW" dirty="0" smtClean="0"/>
              <a:t>Conference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r>
              <a:rPr lang="zh-TW" altLang="en-US" dirty="0" smtClean="0"/>
              <a:t>報告人：張育恩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16915" y="721215"/>
            <a:ext cx="7766936" cy="1957590"/>
          </a:xfrm>
        </p:spPr>
        <p:txBody>
          <a:bodyPr/>
          <a:lstStyle/>
          <a:p>
            <a:pPr algn="l"/>
            <a:r>
              <a:rPr lang="en-US" altLang="zh-TW" sz="3600" dirty="0">
                <a:solidFill>
                  <a:schemeClr val="tx1"/>
                </a:solidFill>
              </a:rPr>
              <a:t>A REVIEW OF RECENT PEER-TO-PEER BOTNET DETECTION TECHNIQUES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08350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853754"/>
            <a:ext cx="6959089" cy="38443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14" y="5698133"/>
            <a:ext cx="10953192" cy="10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46215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TW" sz="2000" b="1" dirty="0"/>
              <a:t>B. Dye </a:t>
            </a:r>
            <a:r>
              <a:rPr lang="en-US" altLang="zh-TW" sz="2000" b="1" dirty="0" smtClean="0"/>
              <a:t>Pumping</a:t>
            </a:r>
          </a:p>
          <a:p>
            <a:r>
              <a:rPr lang="en-US" altLang="zh-TW" sz="2000" dirty="0" err="1"/>
              <a:t>Coskun</a:t>
            </a:r>
            <a:r>
              <a:rPr lang="en-US" altLang="zh-TW" sz="2000" dirty="0"/>
              <a:t> et </a:t>
            </a:r>
            <a:r>
              <a:rPr lang="en-US" altLang="zh-TW" sz="2000" dirty="0" smtClean="0"/>
              <a:t>al, “Friends </a:t>
            </a:r>
            <a:r>
              <a:rPr lang="en-US" altLang="zh-TW" sz="2000" dirty="0"/>
              <a:t>of an </a:t>
            </a:r>
            <a:r>
              <a:rPr lang="en-US" altLang="zh-TW" sz="2000" dirty="0" smtClean="0"/>
              <a:t>enemy: identifying </a:t>
            </a:r>
            <a:r>
              <a:rPr lang="en-US" altLang="zh-TW" sz="2000" dirty="0"/>
              <a:t>local members of peer-to-peer botnets using </a:t>
            </a:r>
            <a:r>
              <a:rPr lang="en-US" altLang="zh-TW" sz="2000" dirty="0" smtClean="0"/>
              <a:t>mutual contacts</a:t>
            </a:r>
            <a:r>
              <a:rPr lang="en-US" altLang="zh-TW" sz="2000" dirty="0"/>
              <a:t>, In Proc. of ACSAC-2010, ACM, 2010, pp. 131-140.</a:t>
            </a:r>
          </a:p>
          <a:p>
            <a:r>
              <a:rPr lang="en-US" altLang="zh-TW" sz="2000" dirty="0"/>
              <a:t>Bots are detected on the basis </a:t>
            </a:r>
            <a:r>
              <a:rPr lang="en-US" altLang="zh-TW" sz="2000" dirty="0" smtClean="0"/>
              <a:t>of mutual </a:t>
            </a:r>
            <a:r>
              <a:rPr lang="en-US" altLang="zh-TW" sz="2000" dirty="0"/>
              <a:t>contacts they are </a:t>
            </a:r>
            <a:r>
              <a:rPr lang="en-US" altLang="zh-TW" sz="2000" dirty="0" smtClean="0"/>
              <a:t>having.</a:t>
            </a:r>
          </a:p>
          <a:p>
            <a:r>
              <a:rPr lang="en-US" altLang="zh-TW" sz="2000" dirty="0" smtClean="0"/>
              <a:t>Advantages</a:t>
            </a:r>
          </a:p>
          <a:p>
            <a:pPr lvl="1"/>
            <a:r>
              <a:rPr lang="en-US" altLang="zh-TW" sz="1800" dirty="0"/>
              <a:t>No traffic analysis required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2000" dirty="0"/>
              <a:t>Limitations</a:t>
            </a:r>
          </a:p>
          <a:p>
            <a:pPr lvl="1"/>
            <a:r>
              <a:rPr lang="en-US" altLang="zh-TW" sz="1800" dirty="0"/>
              <a:t>Seed bot required to be known prior </a:t>
            </a:r>
            <a:r>
              <a:rPr lang="en-US" altLang="zh-TW" sz="1800" dirty="0" smtClean="0"/>
              <a:t>to detection.</a:t>
            </a:r>
          </a:p>
          <a:p>
            <a:pPr lvl="1"/>
            <a:r>
              <a:rPr lang="en-US" altLang="zh-TW" sz="1800" dirty="0"/>
              <a:t>Computational </a:t>
            </a:r>
            <a:r>
              <a:rPr lang="en-US" altLang="zh-TW" sz="1800" dirty="0" smtClean="0"/>
              <a:t>complexity.</a:t>
            </a:r>
          </a:p>
          <a:p>
            <a:pPr lvl="1"/>
            <a:r>
              <a:rPr lang="en-US" altLang="zh-TW" sz="1800" dirty="0" smtClean="0"/>
              <a:t>It won’t </a:t>
            </a:r>
            <a:r>
              <a:rPr lang="en-US" altLang="zh-TW" sz="1800" dirty="0"/>
              <a:t>work for botnet which has structured P2P </a:t>
            </a:r>
            <a:r>
              <a:rPr lang="en-US" altLang="zh-TW" sz="1800" dirty="0" smtClean="0"/>
              <a:t>topology.</a:t>
            </a:r>
          </a:p>
        </p:txBody>
      </p:sp>
    </p:spTree>
    <p:extLst>
      <p:ext uri="{BB962C8B-B14F-4D97-AF65-F5344CB8AC3E}">
        <p14:creationId xmlns:p14="http://schemas.microsoft.com/office/powerpoint/2010/main" val="9537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98161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81263" y="2686747"/>
            <a:ext cx="6253962" cy="32530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699" y="2237568"/>
            <a:ext cx="6761985" cy="339508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47284" y="563264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68000" y="563264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2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32581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</a:t>
            </a:r>
            <a:r>
              <a:rPr lang="en-US" altLang="zh-TW" sz="2000" dirty="0"/>
              <a:t>nodes having mutual contacts with the seed bot or to other suspected bots, </a:t>
            </a:r>
            <a:r>
              <a:rPr lang="en-US" altLang="zh-TW" sz="2000" dirty="0" smtClean="0"/>
              <a:t>are </a:t>
            </a:r>
            <a:r>
              <a:rPr lang="en-US" altLang="zh-TW" sz="2000" dirty="0"/>
              <a:t>given some fraction of that node’s </a:t>
            </a:r>
            <a:r>
              <a:rPr lang="en-US" altLang="zh-TW" sz="2000" dirty="0" smtClean="0"/>
              <a:t>dye.</a:t>
            </a:r>
          </a:p>
          <a:p>
            <a:r>
              <a:rPr lang="en-US" altLang="zh-TW" sz="2000" dirty="0"/>
              <a:t>The nodes having dye value above certain threshold are finalized as bots.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489" y="3258649"/>
            <a:ext cx="7231425" cy="35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35" y="2128586"/>
            <a:ext cx="9044963" cy="38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71973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b="1" dirty="0" smtClean="0"/>
              <a:t>C</a:t>
            </a:r>
            <a:r>
              <a:rPr lang="en-US" altLang="zh-TW" sz="2000" b="1" dirty="0"/>
              <a:t>. </a:t>
            </a:r>
            <a:r>
              <a:rPr lang="en-US" altLang="zh-TW" sz="2000" b="1" dirty="0" err="1"/>
              <a:t>Emule</a:t>
            </a:r>
            <a:r>
              <a:rPr lang="en-US" altLang="zh-TW" sz="2000" b="1" dirty="0"/>
              <a:t>-like Networks’ Periodic Search Packet </a:t>
            </a:r>
            <a:r>
              <a:rPr lang="en-US" altLang="zh-TW" sz="2000" b="1" dirty="0" smtClean="0"/>
              <a:t>Based</a:t>
            </a:r>
          </a:p>
          <a:p>
            <a:r>
              <a:rPr lang="en-US" altLang="zh-TW" sz="2000" dirty="0" smtClean="0"/>
              <a:t>Yong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et </a:t>
            </a:r>
            <a:r>
              <a:rPr lang="en-US" altLang="zh-TW" sz="2000" dirty="0" err="1" smtClean="0"/>
              <a:t>al,“</a:t>
            </a:r>
            <a:r>
              <a:rPr lang="en-US" altLang="zh-TW" sz="2000" dirty="0" err="1"/>
              <a:t>Detecting</a:t>
            </a:r>
            <a:r>
              <a:rPr lang="en-US" altLang="zh-TW" sz="2000" dirty="0"/>
              <a:t> Parasite P2P Botnet in </a:t>
            </a:r>
            <a:r>
              <a:rPr lang="en-US" altLang="zh-TW" sz="2000" dirty="0" err="1"/>
              <a:t>eMule</a:t>
            </a:r>
            <a:r>
              <a:rPr lang="en-US" altLang="zh-TW" sz="2000" dirty="0"/>
              <a:t>-like Networks </a:t>
            </a:r>
            <a:r>
              <a:rPr lang="en-US" altLang="zh-TW" sz="2000" dirty="0" smtClean="0"/>
              <a:t>through Quasi-periodicity </a:t>
            </a:r>
            <a:r>
              <a:rPr lang="en-US" altLang="zh-TW" sz="2000" dirty="0"/>
              <a:t>Recognition”, Information Security </a:t>
            </a:r>
            <a:r>
              <a:rPr lang="en-US" altLang="zh-TW" sz="2000" dirty="0" smtClean="0"/>
              <a:t>and Cryptology </a:t>
            </a:r>
            <a:r>
              <a:rPr lang="en-US" altLang="zh-TW" sz="2000" dirty="0"/>
              <a:t>- ICISC 2011 Springer, 2011, Volume 7259,pp. </a:t>
            </a:r>
            <a:r>
              <a:rPr lang="en-US" altLang="zh-TW" sz="2000" dirty="0" smtClean="0"/>
              <a:t>127–139.</a:t>
            </a:r>
            <a:endParaRPr lang="en-US" altLang="zh-TW" sz="2000" dirty="0"/>
          </a:p>
          <a:p>
            <a:r>
              <a:rPr lang="en-US" altLang="zh-TW" sz="2000" dirty="0"/>
              <a:t>Parasite botnet detected </a:t>
            </a:r>
            <a:r>
              <a:rPr lang="en-US" altLang="zh-TW" sz="2000" dirty="0" smtClean="0"/>
              <a:t>by searching </a:t>
            </a:r>
            <a:r>
              <a:rPr lang="en-US" altLang="zh-TW" sz="2000" dirty="0"/>
              <a:t>for periodic </a:t>
            </a:r>
            <a:r>
              <a:rPr lang="en-US" altLang="zh-TW" sz="2000" dirty="0" smtClean="0"/>
              <a:t>search requests.</a:t>
            </a:r>
          </a:p>
          <a:p>
            <a:r>
              <a:rPr lang="en-US" altLang="zh-TW" sz="2000" dirty="0" smtClean="0"/>
              <a:t>Advantages</a:t>
            </a:r>
          </a:p>
          <a:p>
            <a:pPr lvl="1"/>
            <a:r>
              <a:rPr lang="en-US" altLang="zh-TW" sz="1800" dirty="0"/>
              <a:t>Detects bots prior to </a:t>
            </a:r>
            <a:r>
              <a:rPr lang="en-US" altLang="zh-TW" sz="1800" dirty="0" smtClean="0"/>
              <a:t>attack.</a:t>
            </a:r>
          </a:p>
          <a:p>
            <a:r>
              <a:rPr lang="en-US" altLang="zh-TW" sz="2000" dirty="0"/>
              <a:t>Limitations 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Can detect malicious nodes in </a:t>
            </a:r>
            <a:r>
              <a:rPr lang="en-US" altLang="zh-TW" sz="1800" dirty="0" smtClean="0"/>
              <a:t>monitored network only.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01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23489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90" y="1764631"/>
            <a:ext cx="9814001" cy="48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523623"/>
            <a:ext cx="9818957" cy="19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10610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D. </a:t>
            </a:r>
            <a:r>
              <a:rPr lang="en-US" altLang="zh-TW" sz="2000" dirty="0"/>
              <a:t>P2P Botnet Detection Using </a:t>
            </a:r>
            <a:r>
              <a:rPr lang="en-US" altLang="zh-TW" sz="2000" dirty="0" smtClean="0"/>
              <a:t>SVM</a:t>
            </a:r>
          </a:p>
          <a:p>
            <a:r>
              <a:rPr lang="en-US" altLang="zh-TW" sz="2000" dirty="0" err="1"/>
              <a:t>Barthakur</a:t>
            </a:r>
            <a:r>
              <a:rPr lang="en-US" altLang="zh-TW" sz="2000" dirty="0"/>
              <a:t> et al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“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Framework </a:t>
            </a:r>
            <a:r>
              <a:rPr lang="en-US" altLang="zh-TW" sz="2000" dirty="0"/>
              <a:t>for P2P Botnet Detection Using SVM”, Proc. </a:t>
            </a:r>
            <a:r>
              <a:rPr lang="en-US" altLang="zh-TW" sz="2000" dirty="0" smtClean="0"/>
              <a:t>IEEE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International </a:t>
            </a:r>
            <a:r>
              <a:rPr lang="en-US" altLang="zh-TW" sz="2000" dirty="0"/>
              <a:t>Conference on Cyber-Enabled Distributed </a:t>
            </a:r>
            <a:r>
              <a:rPr lang="en-US" altLang="zh-TW" sz="2000" dirty="0" smtClean="0"/>
              <a:t>Computing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 </a:t>
            </a:r>
            <a:r>
              <a:rPr lang="en-US" altLang="zh-TW" sz="2000" dirty="0"/>
              <a:t>Knowledge Discover, 2012, pp. 195-200.</a:t>
            </a:r>
          </a:p>
          <a:p>
            <a:r>
              <a:rPr lang="en-US" altLang="zh-TW" sz="2000" dirty="0"/>
              <a:t>Botnet detection using </a:t>
            </a:r>
            <a:r>
              <a:rPr lang="en-US" altLang="zh-TW" sz="2000" dirty="0" smtClean="0"/>
              <a:t>SVM.</a:t>
            </a:r>
          </a:p>
          <a:p>
            <a:r>
              <a:rPr lang="en-US" altLang="zh-TW" sz="2000" dirty="0" smtClean="0"/>
              <a:t>Advantages</a:t>
            </a:r>
          </a:p>
          <a:p>
            <a:pPr lvl="1"/>
            <a:r>
              <a:rPr lang="en-US" altLang="zh-TW" sz="1800" dirty="0"/>
              <a:t>Can detect bots </a:t>
            </a:r>
            <a:r>
              <a:rPr lang="en-US" altLang="zh-TW" sz="1800" dirty="0" smtClean="0"/>
              <a:t>exchanging encrypted traffic.</a:t>
            </a:r>
          </a:p>
          <a:p>
            <a:r>
              <a:rPr lang="en-US" altLang="zh-TW" sz="2000" dirty="0"/>
              <a:t>Limitations 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Not able to detect bots exchanging </a:t>
            </a:r>
            <a:r>
              <a:rPr lang="en-US" altLang="zh-TW" sz="1800" dirty="0" smtClean="0"/>
              <a:t>benign data.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767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08350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547" y="1930400"/>
            <a:ext cx="9314864" cy="48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7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Abstract</a:t>
            </a:r>
            <a:endParaRPr lang="en-US" altLang="zh-TW" sz="2400" dirty="0"/>
          </a:p>
          <a:p>
            <a:r>
              <a:rPr lang="en-US" altLang="zh-TW" sz="2400" dirty="0" smtClean="0"/>
              <a:t>Introduction</a:t>
            </a:r>
          </a:p>
          <a:p>
            <a:r>
              <a:rPr lang="en-US" altLang="zh-TW" sz="2400" dirty="0" smtClean="0"/>
              <a:t>P2P Botnet Life Cycle</a:t>
            </a:r>
          </a:p>
          <a:p>
            <a:r>
              <a:rPr lang="en-US" altLang="zh-TW" sz="2400" dirty="0" smtClean="0"/>
              <a:t>P2P Botnet Detection And Detection Techniques</a:t>
            </a:r>
          </a:p>
          <a:p>
            <a:r>
              <a:rPr lang="en-US" altLang="zh-TW" sz="2400" dirty="0" smtClean="0"/>
              <a:t>Conclusion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30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24392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59537"/>
            <a:ext cx="9958582" cy="4384590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Data capture</a:t>
            </a:r>
          </a:p>
          <a:p>
            <a:pPr lvl="1"/>
            <a:r>
              <a:rPr lang="en-US" altLang="zh-TW" sz="2000" dirty="0" smtClean="0"/>
              <a:t>Using </a:t>
            </a:r>
            <a:r>
              <a:rPr lang="en-US" altLang="zh-TW" sz="2000" dirty="0" err="1" smtClean="0"/>
              <a:t>perl</a:t>
            </a:r>
            <a:r>
              <a:rPr lang="en-US" altLang="zh-TW" sz="2000" dirty="0" smtClean="0"/>
              <a:t> script </a:t>
            </a:r>
          </a:p>
          <a:p>
            <a:pPr lvl="1"/>
            <a:r>
              <a:rPr lang="en-US" altLang="zh-TW" sz="2000" dirty="0" smtClean="0"/>
              <a:t>Filter : It discards flows </a:t>
            </a:r>
            <a:r>
              <a:rPr lang="en-US" altLang="zh-TW" sz="2000" dirty="0"/>
              <a:t>that involves </a:t>
            </a:r>
            <a:r>
              <a:rPr lang="en-US" altLang="zh-TW" sz="2000" dirty="0" smtClean="0"/>
              <a:t>local broadcast </a:t>
            </a:r>
            <a:r>
              <a:rPr lang="en-US" altLang="zh-TW" sz="2000" dirty="0"/>
              <a:t>activities in the network.</a:t>
            </a:r>
          </a:p>
          <a:p>
            <a:r>
              <a:rPr lang="en-US" altLang="zh-TW" sz="2400" dirty="0" smtClean="0"/>
              <a:t>Feature selection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 err="1"/>
              <a:t>botmaster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keeps the </a:t>
            </a:r>
            <a:r>
              <a:rPr lang="en-US" altLang="zh-TW" sz="2000" dirty="0"/>
              <a:t>ratio of largest packets in a flow to as low as </a:t>
            </a:r>
            <a:r>
              <a:rPr lang="en-US" altLang="zh-TW" sz="2000" dirty="0" smtClean="0"/>
              <a:t>possible.</a:t>
            </a:r>
          </a:p>
          <a:p>
            <a:pPr lvl="1"/>
            <a:r>
              <a:rPr lang="en-US" altLang="zh-TW" sz="2000" dirty="0"/>
              <a:t>Bots </a:t>
            </a:r>
            <a:r>
              <a:rPr lang="en-US" altLang="zh-TW" sz="2000" dirty="0" smtClean="0"/>
              <a:t>keeps changing communication </a:t>
            </a:r>
            <a:r>
              <a:rPr lang="en-US" altLang="zh-TW" sz="2000" dirty="0"/>
              <a:t>ports, which results in less bytes </a:t>
            </a:r>
            <a:r>
              <a:rPr lang="en-US" altLang="zh-TW" sz="2000" dirty="0" smtClean="0"/>
              <a:t>being transferred </a:t>
            </a:r>
            <a:r>
              <a:rPr lang="en-US" altLang="zh-TW" sz="2000" dirty="0"/>
              <a:t>with each flow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Variances </a:t>
            </a:r>
            <a:r>
              <a:rPr lang="en-US" altLang="zh-TW" sz="2000" dirty="0"/>
              <a:t>with </a:t>
            </a:r>
            <a:r>
              <a:rPr lang="en-US" altLang="zh-TW" sz="2000" dirty="0" smtClean="0"/>
              <a:t>respect to </a:t>
            </a:r>
            <a:r>
              <a:rPr lang="en-US" altLang="zh-TW" sz="2000" dirty="0"/>
              <a:t>different flow </a:t>
            </a:r>
            <a:r>
              <a:rPr lang="en-US" altLang="zh-TW" sz="2000" dirty="0" smtClean="0"/>
              <a:t>parameters </a:t>
            </a:r>
            <a:r>
              <a:rPr lang="en-US" altLang="zh-TW" sz="2000" dirty="0"/>
              <a:t>are expected to be </a:t>
            </a:r>
            <a:r>
              <a:rPr lang="en-US" altLang="zh-TW" sz="2000" dirty="0" smtClean="0"/>
              <a:t>low.</a:t>
            </a:r>
          </a:p>
          <a:p>
            <a:r>
              <a:rPr lang="en-US" altLang="zh-TW" sz="2400" dirty="0" smtClean="0"/>
              <a:t>Experiment</a:t>
            </a:r>
          </a:p>
          <a:p>
            <a:pPr lvl="1"/>
            <a:r>
              <a:rPr lang="en-US" altLang="zh-TW" sz="1800" dirty="0" smtClean="0"/>
              <a:t>Accuracy </a:t>
            </a:r>
            <a:r>
              <a:rPr lang="en-US" altLang="zh-TW" sz="1800" dirty="0"/>
              <a:t>is above 99</a:t>
            </a:r>
            <a:r>
              <a:rPr lang="en-US" altLang="zh-TW" sz="1800" dirty="0" smtClean="0"/>
              <a:t>%</a:t>
            </a:r>
          </a:p>
          <a:p>
            <a:pPr lvl="1"/>
            <a:r>
              <a:rPr lang="en-US" altLang="zh-TW" sz="1800" dirty="0"/>
              <a:t>The false positive rate (FPR) for bot </a:t>
            </a:r>
            <a:r>
              <a:rPr lang="en-US" altLang="zh-TW" sz="1800" dirty="0" smtClean="0"/>
              <a:t>and normal </a:t>
            </a:r>
            <a:r>
              <a:rPr lang="en-US" altLang="zh-TW" sz="1800" dirty="0"/>
              <a:t>data are as low as 0.11 and 0.003 respectively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76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2045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b="1" dirty="0" smtClean="0"/>
              <a:t>E. </a:t>
            </a:r>
            <a:r>
              <a:rPr lang="en-US" altLang="zh-TW" sz="2000" b="1" dirty="0"/>
              <a:t>Stealthy Botnet </a:t>
            </a:r>
            <a:r>
              <a:rPr lang="en-US" altLang="zh-TW" sz="2000" b="1" dirty="0" smtClean="0"/>
              <a:t>Detection</a:t>
            </a:r>
          </a:p>
          <a:p>
            <a:r>
              <a:rPr lang="en-US" altLang="zh-TW" sz="2000" dirty="0"/>
              <a:t>Zhang et </a:t>
            </a:r>
            <a:r>
              <a:rPr lang="en-US" altLang="zh-TW" sz="2000" dirty="0" smtClean="0"/>
              <a:t>al.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“Building a Scalable System for Stealthy </a:t>
            </a:r>
            <a:r>
              <a:rPr lang="en-US" altLang="zh-TW" sz="2000" dirty="0" smtClean="0"/>
              <a:t>P2P-Botnet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Detection</a:t>
            </a:r>
            <a:r>
              <a:rPr lang="en-US" altLang="zh-TW" sz="2000" dirty="0"/>
              <a:t>”, IEEE Transactions on Information Forensics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Security</a:t>
            </a:r>
            <a:r>
              <a:rPr lang="en-US" altLang="zh-TW" sz="2000" dirty="0"/>
              <a:t>, January 2014, Vol. 9, No. 1, pp. </a:t>
            </a:r>
            <a:r>
              <a:rPr lang="en-US" altLang="zh-TW" sz="2000" dirty="0" smtClean="0"/>
              <a:t>27-38.</a:t>
            </a:r>
          </a:p>
          <a:p>
            <a:r>
              <a:rPr lang="en-US" altLang="zh-TW" sz="2000" dirty="0" smtClean="0"/>
              <a:t>Botnet </a:t>
            </a:r>
            <a:r>
              <a:rPr lang="en-US" altLang="zh-TW" sz="2000" dirty="0"/>
              <a:t>detected </a:t>
            </a:r>
            <a:r>
              <a:rPr lang="en-US" altLang="zh-TW" sz="2000" dirty="0" smtClean="0"/>
              <a:t>deriving statistical fingerprints.</a:t>
            </a:r>
          </a:p>
          <a:p>
            <a:r>
              <a:rPr lang="en-US" altLang="zh-TW" sz="2000" dirty="0" smtClean="0"/>
              <a:t>Advantages</a:t>
            </a:r>
          </a:p>
          <a:p>
            <a:pPr lvl="1"/>
            <a:r>
              <a:rPr lang="en-US" altLang="zh-TW" sz="1800" dirty="0"/>
              <a:t>Able to detect stealthy </a:t>
            </a:r>
            <a:r>
              <a:rPr lang="en-US" altLang="zh-TW" sz="1800" dirty="0" smtClean="0"/>
              <a:t>botnets.</a:t>
            </a:r>
          </a:p>
          <a:p>
            <a:r>
              <a:rPr lang="en-US" altLang="zh-TW" sz="2000" dirty="0"/>
              <a:t>Limitations 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Can detect bots in the monitored network </a:t>
            </a:r>
            <a:r>
              <a:rPr lang="en-US" altLang="zh-TW" sz="1800" dirty="0" smtClean="0"/>
              <a:t>only.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93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1689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P2P Clients </a:t>
            </a:r>
            <a:r>
              <a:rPr lang="en-US" altLang="zh-TW" sz="2000" dirty="0" smtClean="0"/>
              <a:t>Identification</a:t>
            </a:r>
          </a:p>
          <a:p>
            <a:pPr lvl="1"/>
            <a:r>
              <a:rPr lang="en-US" altLang="zh-TW" sz="1800" dirty="0" smtClean="0"/>
              <a:t>The </a:t>
            </a:r>
            <a:r>
              <a:rPr lang="en-US" altLang="zh-TW" sz="1800" dirty="0"/>
              <a:t>hosts involved in </a:t>
            </a:r>
            <a:r>
              <a:rPr lang="en-US" altLang="zh-TW" sz="1800" dirty="0" smtClean="0"/>
              <a:t>any kind </a:t>
            </a:r>
            <a:r>
              <a:rPr lang="en-US" altLang="zh-TW" sz="1800" dirty="0"/>
              <a:t>of P2P communication are </a:t>
            </a:r>
            <a:r>
              <a:rPr lang="en-US" altLang="zh-TW" sz="1800" dirty="0">
                <a:solidFill>
                  <a:srgbClr val="FF0000"/>
                </a:solidFill>
              </a:rPr>
              <a:t>first identified </a:t>
            </a:r>
            <a:r>
              <a:rPr lang="en-US" altLang="zh-TW" sz="1800" dirty="0" smtClean="0">
                <a:solidFill>
                  <a:srgbClr val="FF0000"/>
                </a:solidFill>
              </a:rPr>
              <a:t>by DNS </a:t>
            </a:r>
            <a:r>
              <a:rPr lang="en-US" altLang="zh-TW" sz="1800" dirty="0">
                <a:solidFill>
                  <a:srgbClr val="FF0000"/>
                </a:solidFill>
              </a:rPr>
              <a:t>traffic </a:t>
            </a:r>
            <a:r>
              <a:rPr lang="en-US" altLang="zh-TW" sz="1800" dirty="0" smtClean="0">
                <a:solidFill>
                  <a:srgbClr val="FF0000"/>
                </a:solidFill>
              </a:rPr>
              <a:t>analysis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/>
              <a:t>and suspected P2P clients </a:t>
            </a:r>
            <a:r>
              <a:rPr lang="en-US" altLang="zh-TW" sz="1800" dirty="0" smtClean="0"/>
              <a:t>are then </a:t>
            </a:r>
            <a:r>
              <a:rPr lang="en-US" altLang="zh-TW" sz="1800" dirty="0">
                <a:solidFill>
                  <a:srgbClr val="FF0000"/>
                </a:solidFill>
              </a:rPr>
              <a:t>passed through fine-grained detection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for confirmation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dirty="0"/>
              <a:t>They are finalized as P2P clients </a:t>
            </a:r>
            <a:r>
              <a:rPr lang="en-US" altLang="zh-TW" sz="1800" dirty="0" smtClean="0"/>
              <a:t>if they </a:t>
            </a:r>
            <a:r>
              <a:rPr lang="en-US" altLang="zh-TW" sz="1800" dirty="0"/>
              <a:t>have </a:t>
            </a:r>
            <a:r>
              <a:rPr lang="en-US" altLang="zh-TW" sz="1800" dirty="0">
                <a:solidFill>
                  <a:srgbClr val="FF0000"/>
                </a:solidFill>
              </a:rPr>
              <a:t>same flow size </a:t>
            </a:r>
            <a:r>
              <a:rPr lang="en-US" altLang="zh-TW" sz="1800" dirty="0"/>
              <a:t>and </a:t>
            </a:r>
            <a:r>
              <a:rPr lang="en-US" altLang="zh-TW" sz="1800" dirty="0">
                <a:solidFill>
                  <a:srgbClr val="FF0000"/>
                </a:solidFill>
              </a:rPr>
              <a:t>exchange </a:t>
            </a:r>
            <a:r>
              <a:rPr lang="en-US" altLang="zh-TW" sz="1800" dirty="0" smtClean="0">
                <a:solidFill>
                  <a:srgbClr val="FF0000"/>
                </a:solidFill>
              </a:rPr>
              <a:t>control messages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with </a:t>
            </a:r>
            <a:r>
              <a:rPr lang="en-US" altLang="zh-TW" sz="1800" dirty="0">
                <a:solidFill>
                  <a:srgbClr val="FF0000"/>
                </a:solidFill>
              </a:rPr>
              <a:t>large number </a:t>
            </a:r>
            <a:r>
              <a:rPr lang="en-US" altLang="zh-TW" sz="1800" dirty="0"/>
              <a:t>of peers of </a:t>
            </a:r>
            <a:r>
              <a:rPr lang="en-US" altLang="zh-TW" sz="1800" dirty="0" smtClean="0"/>
              <a:t>various networks</a:t>
            </a:r>
            <a:r>
              <a:rPr lang="en-US" altLang="zh-TW" sz="1800" dirty="0"/>
              <a:t>.</a:t>
            </a:r>
            <a:endParaRPr lang="en-US" altLang="zh-TW" sz="1800" dirty="0" smtClean="0"/>
          </a:p>
          <a:p>
            <a:r>
              <a:rPr lang="en-US" altLang="zh-TW" sz="2000" dirty="0"/>
              <a:t>P2P Bots Detection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Finalized </a:t>
            </a:r>
            <a:r>
              <a:rPr lang="en-US" altLang="zh-TW" sz="1800" dirty="0"/>
              <a:t>peer clients </a:t>
            </a:r>
            <a:r>
              <a:rPr lang="en-US" altLang="zh-TW" sz="1800" dirty="0" smtClean="0"/>
              <a:t>are labelled </a:t>
            </a:r>
            <a:r>
              <a:rPr lang="en-US" altLang="zh-TW" sz="1800" dirty="0"/>
              <a:t>as suspected hosts on the basis of </a:t>
            </a:r>
            <a:r>
              <a:rPr lang="en-US" altLang="zh-TW" sz="1800" dirty="0" smtClean="0"/>
              <a:t>their </a:t>
            </a:r>
            <a:r>
              <a:rPr lang="en-US" altLang="zh-TW" sz="1800" dirty="0" smtClean="0">
                <a:solidFill>
                  <a:srgbClr val="FF0000"/>
                </a:solidFill>
              </a:rPr>
              <a:t>activation </a:t>
            </a:r>
            <a:r>
              <a:rPr lang="en-US" altLang="zh-TW" sz="1800" dirty="0">
                <a:solidFill>
                  <a:srgbClr val="FF0000"/>
                </a:solidFill>
              </a:rPr>
              <a:t>time </a:t>
            </a:r>
            <a:r>
              <a:rPr lang="en-US" altLang="zh-TW" sz="1800" dirty="0"/>
              <a:t>and </a:t>
            </a:r>
            <a:r>
              <a:rPr lang="en-US" altLang="zh-TW" sz="1800" dirty="0">
                <a:solidFill>
                  <a:srgbClr val="FF0000"/>
                </a:solidFill>
              </a:rPr>
              <a:t>number mutual contacts</a:t>
            </a:r>
            <a:r>
              <a:rPr lang="en-US" altLang="zh-TW" sz="1800" dirty="0"/>
              <a:t>.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1" y="5251686"/>
            <a:ext cx="11013348" cy="15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10610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268771" cy="4079790"/>
          </a:xfrm>
        </p:spPr>
        <p:txBody>
          <a:bodyPr>
            <a:normAutofit/>
          </a:bodyPr>
          <a:lstStyle/>
          <a:p>
            <a:r>
              <a:rPr lang="en-US" altLang="zh-TW" sz="2000" b="1" dirty="0" smtClean="0"/>
              <a:t>F. </a:t>
            </a:r>
            <a:r>
              <a:rPr lang="en-US" altLang="zh-TW" sz="2000" b="1" dirty="0"/>
              <a:t>Traffic Flow </a:t>
            </a:r>
            <a:r>
              <a:rPr lang="en-US" altLang="zh-TW" sz="2000" b="1" dirty="0" smtClean="0"/>
              <a:t>Analysis</a:t>
            </a:r>
          </a:p>
          <a:p>
            <a:r>
              <a:rPr lang="en-US" altLang="zh-TW" sz="2000" dirty="0"/>
              <a:t>Sheng et </a:t>
            </a:r>
            <a:r>
              <a:rPr lang="en-US" altLang="zh-TW" sz="2000" dirty="0" smtClean="0"/>
              <a:t>al, </a:t>
            </a:r>
            <a:r>
              <a:rPr lang="en-US" altLang="zh-TW" sz="2000" dirty="0"/>
              <a:t>“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Distributed </a:t>
            </a:r>
            <a:r>
              <a:rPr lang="en-US" altLang="zh-TW" sz="2000" dirty="0"/>
              <a:t>Botnet Detecting Approach Based on Traffic </a:t>
            </a:r>
            <a:r>
              <a:rPr lang="en-US" altLang="zh-TW" sz="2000" dirty="0" smtClean="0"/>
              <a:t>Flow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Analysis</a:t>
            </a:r>
            <a:r>
              <a:rPr lang="en-US" altLang="zh-TW" sz="2000" dirty="0"/>
              <a:t>”, IEEE Second International Conference </a:t>
            </a:r>
            <a:r>
              <a:rPr lang="en-US" altLang="zh-TW" sz="2000" dirty="0" smtClean="0"/>
              <a:t>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Instrumentation </a:t>
            </a:r>
            <a:r>
              <a:rPr lang="en-US" altLang="zh-TW" sz="2000" dirty="0"/>
              <a:t>&amp; Measurement, Computer, Communication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Control</a:t>
            </a:r>
            <a:r>
              <a:rPr lang="en-US" altLang="zh-TW" sz="2000" dirty="0"/>
              <a:t>, 2012, pp. 124-128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en-US" altLang="zh-TW" sz="2000" dirty="0"/>
              <a:t>General botnet </a:t>
            </a:r>
            <a:r>
              <a:rPr lang="en-US" altLang="zh-TW" sz="2000" dirty="0" smtClean="0"/>
              <a:t>detection approach </a:t>
            </a:r>
            <a:r>
              <a:rPr lang="en-US" altLang="zh-TW" sz="2000" dirty="0"/>
              <a:t>based on traffic </a:t>
            </a:r>
            <a:r>
              <a:rPr lang="en-US" altLang="zh-TW" sz="2000" dirty="0" smtClean="0"/>
              <a:t>flows analysis.</a:t>
            </a:r>
          </a:p>
          <a:p>
            <a:r>
              <a:rPr lang="en-US" altLang="zh-TW" sz="2000" dirty="0" smtClean="0"/>
              <a:t>Advantages</a:t>
            </a:r>
          </a:p>
          <a:p>
            <a:pPr lvl="1"/>
            <a:r>
              <a:rPr lang="en-US" altLang="zh-TW" sz="1800" dirty="0"/>
              <a:t>Can detect both centralized and de-centralized </a:t>
            </a:r>
            <a:r>
              <a:rPr lang="en-US" altLang="zh-TW" sz="1800" dirty="0" smtClean="0"/>
              <a:t>botnets.</a:t>
            </a:r>
          </a:p>
          <a:p>
            <a:r>
              <a:rPr lang="en-US" altLang="zh-TW" sz="2000" dirty="0"/>
              <a:t>Limitations 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The framework can </a:t>
            </a:r>
            <a:r>
              <a:rPr lang="en-US" altLang="zh-TW" sz="1800" dirty="0"/>
              <a:t>detect bots in the monitored network </a:t>
            </a:r>
            <a:r>
              <a:rPr lang="en-US" altLang="zh-TW" sz="1800" dirty="0" smtClean="0"/>
              <a:t>only</a:t>
            </a:r>
          </a:p>
          <a:p>
            <a:pPr lvl="1"/>
            <a:r>
              <a:rPr lang="en-US" altLang="zh-TW" sz="1800" dirty="0" smtClean="0"/>
              <a:t>The P2P botnet detection accuracy is low.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015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3939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54" y="1748590"/>
            <a:ext cx="8584558" cy="48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40434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 smtClean="0"/>
              <a:t>First Part :</a:t>
            </a:r>
          </a:p>
          <a:p>
            <a:r>
              <a:rPr lang="en-US" altLang="zh-TW" sz="2000" dirty="0" smtClean="0"/>
              <a:t>Data </a:t>
            </a:r>
            <a:r>
              <a:rPr lang="en-US" altLang="zh-TW" sz="2000" dirty="0"/>
              <a:t>Collection and </a:t>
            </a:r>
            <a:r>
              <a:rPr lang="en-US" altLang="zh-TW" sz="2000" dirty="0" smtClean="0"/>
              <a:t>Filter</a:t>
            </a:r>
          </a:p>
          <a:p>
            <a:pPr lvl="1"/>
            <a:r>
              <a:rPr lang="en-US" altLang="zh-TW" sz="1800" dirty="0"/>
              <a:t>Data capture </a:t>
            </a:r>
            <a:r>
              <a:rPr lang="en-US" altLang="zh-TW" sz="1800" dirty="0" smtClean="0"/>
              <a:t>is implemented </a:t>
            </a:r>
            <a:r>
              <a:rPr lang="en-US" altLang="zh-TW" sz="1800" dirty="0"/>
              <a:t>through network program development kit </a:t>
            </a:r>
            <a:r>
              <a:rPr lang="en-US" altLang="zh-TW" sz="1800" dirty="0" err="1" smtClean="0"/>
              <a:t>WinPcap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2000" dirty="0" smtClean="0"/>
              <a:t>Data filter</a:t>
            </a:r>
          </a:p>
          <a:p>
            <a:pPr lvl="1"/>
            <a:r>
              <a:rPr lang="en-US" altLang="zh-TW" sz="1800" dirty="0" smtClean="0"/>
              <a:t>White-list</a:t>
            </a:r>
          </a:p>
          <a:p>
            <a:pPr lvl="1"/>
            <a:r>
              <a:rPr lang="en-US" altLang="zh-TW" sz="1800" dirty="0" smtClean="0"/>
              <a:t>Dynamic study : They </a:t>
            </a:r>
            <a:r>
              <a:rPr lang="en-US" altLang="zh-TW" sz="1800" dirty="0"/>
              <a:t>defined the continuous flow as a legal </a:t>
            </a:r>
            <a:r>
              <a:rPr lang="en-US" altLang="zh-TW" sz="1800" dirty="0" smtClean="0"/>
              <a:t>flow, and </a:t>
            </a:r>
            <a:r>
              <a:rPr lang="en-US" altLang="zh-TW" sz="1800" dirty="0"/>
              <a:t>picked up the </a:t>
            </a:r>
            <a:r>
              <a:rPr lang="en-US" altLang="zh-TW" sz="1800" dirty="0" err="1"/>
              <a:t>DestIP</a:t>
            </a:r>
            <a:r>
              <a:rPr lang="en-US" altLang="zh-TW" sz="1800" dirty="0"/>
              <a:t> updating the White-List</a:t>
            </a:r>
            <a:r>
              <a:rPr lang="en-US" altLang="zh-TW" sz="1800" dirty="0" smtClean="0"/>
              <a:t>.</a:t>
            </a:r>
            <a:endParaRPr lang="en-US" altLang="zh-TW" sz="1800" dirty="0"/>
          </a:p>
          <a:p>
            <a:r>
              <a:rPr lang="en-US" altLang="zh-TW" sz="2000" dirty="0" smtClean="0"/>
              <a:t>Data classify</a:t>
            </a:r>
          </a:p>
          <a:p>
            <a:pPr lvl="1"/>
            <a:r>
              <a:rPr lang="en-US" altLang="zh-TW" sz="1800" dirty="0"/>
              <a:t>divided enormous data into three </a:t>
            </a:r>
            <a:r>
              <a:rPr lang="en-US" altLang="zh-TW" sz="1800" dirty="0" smtClean="0"/>
              <a:t>sections, TCP-based</a:t>
            </a:r>
            <a:r>
              <a:rPr lang="en-US" altLang="zh-TW" sz="1800" dirty="0"/>
              <a:t>, UDP-based and </a:t>
            </a:r>
            <a:r>
              <a:rPr lang="en-US" altLang="zh-TW" sz="1800" dirty="0" smtClean="0"/>
              <a:t>others.</a:t>
            </a:r>
          </a:p>
        </p:txBody>
      </p:sp>
    </p:spTree>
    <p:extLst>
      <p:ext uri="{BB962C8B-B14F-4D97-AF65-F5344CB8AC3E}">
        <p14:creationId xmlns:p14="http://schemas.microsoft.com/office/powerpoint/2010/main" val="664408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52729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10776729" cy="4678947"/>
          </a:xfrm>
        </p:spPr>
        <p:txBody>
          <a:bodyPr>
            <a:normAutofit/>
          </a:bodyPr>
          <a:lstStyle/>
          <a:p>
            <a:r>
              <a:rPr lang="en-US" altLang="zh-TW" sz="2000" b="1" dirty="0" smtClean="0"/>
              <a:t>Second Part : </a:t>
            </a:r>
          </a:p>
          <a:p>
            <a:r>
              <a:rPr lang="en-US" altLang="zh-TW" dirty="0" smtClean="0"/>
              <a:t>Data fusion</a:t>
            </a:r>
          </a:p>
          <a:p>
            <a:pPr lvl="1"/>
            <a:r>
              <a:rPr lang="en-US" altLang="zh-TW" dirty="0" smtClean="0"/>
              <a:t>Flows  divided into several new flow sets.</a:t>
            </a:r>
            <a:endParaRPr lang="en-US" altLang="zh-TW" dirty="0"/>
          </a:p>
          <a:p>
            <a:r>
              <a:rPr lang="en-US" altLang="zh-TW" dirty="0"/>
              <a:t>Propagation pattern </a:t>
            </a:r>
            <a:r>
              <a:rPr lang="en-US" altLang="zh-TW" dirty="0" smtClean="0"/>
              <a:t>identify:</a:t>
            </a:r>
          </a:p>
          <a:p>
            <a:pPr lvl="1"/>
            <a:r>
              <a:rPr lang="en-US" altLang="zh-TW" dirty="0"/>
              <a:t>Find the abnormal flows and output a list of suspicious host IP and the suspicion degree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Control pattern identity</a:t>
            </a:r>
          </a:p>
          <a:p>
            <a:pPr lvl="1"/>
            <a:r>
              <a:rPr lang="en-US" altLang="zh-TW" dirty="0" smtClean="0"/>
              <a:t>Find </a:t>
            </a:r>
            <a:r>
              <a:rPr lang="en-US" altLang="zh-TW" dirty="0"/>
              <a:t>the </a:t>
            </a:r>
            <a:r>
              <a:rPr lang="en-US" altLang="zh-TW" dirty="0" smtClean="0"/>
              <a:t>flows </a:t>
            </a:r>
            <a:r>
              <a:rPr lang="en-US" altLang="zh-TW" dirty="0"/>
              <a:t>which are low frequency but periodically </a:t>
            </a:r>
            <a:r>
              <a:rPr lang="en-US" altLang="zh-TW" dirty="0" smtClean="0"/>
              <a:t>occur.</a:t>
            </a:r>
          </a:p>
          <a:p>
            <a:pPr lvl="1"/>
            <a:r>
              <a:rPr lang="en-US" altLang="zh-TW" dirty="0" smtClean="0"/>
              <a:t>Also output a </a:t>
            </a:r>
            <a:r>
              <a:rPr lang="en-US" altLang="zh-TW" dirty="0"/>
              <a:t>list of suspicious host IP and the suspicion degree.</a:t>
            </a:r>
          </a:p>
          <a:p>
            <a:r>
              <a:rPr lang="en-US" altLang="zh-TW" dirty="0"/>
              <a:t>Correlation i</a:t>
            </a:r>
            <a:r>
              <a:rPr lang="en-US" altLang="zh-TW" dirty="0" smtClean="0"/>
              <a:t>dentify</a:t>
            </a:r>
          </a:p>
          <a:p>
            <a:pPr lvl="1"/>
            <a:r>
              <a:rPr lang="en-US" altLang="zh-TW" dirty="0" smtClean="0"/>
              <a:t>Use the results from previous identify and obtain a new degree.</a:t>
            </a:r>
          </a:p>
          <a:p>
            <a:pPr lvl="1"/>
            <a:r>
              <a:rPr lang="en-US" altLang="zh-TW" dirty="0" smtClean="0"/>
              <a:t>If the new degree is bigger than threshold that we set, it’s a benign host, otherwise, it’s the </a:t>
            </a:r>
            <a:r>
              <a:rPr lang="en-US" altLang="zh-TW" dirty="0"/>
              <a:t>suspicious </a:t>
            </a:r>
            <a:r>
              <a:rPr lang="en-US" altLang="zh-TW" dirty="0" smtClean="0"/>
              <a:t>host, </a:t>
            </a:r>
            <a:r>
              <a:rPr lang="en-US" altLang="zh-TW" dirty="0"/>
              <a:t>which belong to some </a:t>
            </a:r>
            <a:r>
              <a:rPr lang="en-US" altLang="zh-TW" dirty="0" smtClean="0"/>
              <a:t>botnet.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0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48982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132" y="2600867"/>
            <a:ext cx="10413439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Previous detection approaches have some weaknesses such as less accuracy, high FPRs, unable to detect stealthy </a:t>
            </a:r>
            <a:r>
              <a:rPr lang="en-US" altLang="zh-TW" sz="2000" dirty="0" smtClean="0"/>
              <a:t>botnets.</a:t>
            </a:r>
          </a:p>
          <a:p>
            <a:endParaRPr lang="en-US" altLang="zh-TW" sz="2000" dirty="0"/>
          </a:p>
          <a:p>
            <a:r>
              <a:rPr lang="en-US" altLang="zh-TW" sz="2000" dirty="0"/>
              <a:t>All these problems are solved by various recent approaches described here</a:t>
            </a:r>
            <a:r>
              <a:rPr lang="en-US" altLang="zh-TW" sz="2000" dirty="0" smtClean="0"/>
              <a:t>.</a:t>
            </a:r>
          </a:p>
          <a:p>
            <a:endParaRPr lang="en-US" altLang="zh-TW" sz="2000" dirty="0"/>
          </a:p>
          <a:p>
            <a:r>
              <a:rPr lang="en-US" altLang="zh-TW" sz="2000" dirty="0"/>
              <a:t>But none of the techniques discussed here, is solely able to address all the </a:t>
            </a:r>
            <a:r>
              <a:rPr lang="en-US" altLang="zh-TW" sz="2000" dirty="0" smtClean="0"/>
              <a:t>problems.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We </a:t>
            </a:r>
            <a:r>
              <a:rPr lang="en-US" altLang="zh-TW" sz="2000" dirty="0"/>
              <a:t>can develop techniques by combining two or more techniques, which will exclusively address all the detection problems of P2P botnets.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36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In the recent years, Peer-to-Peer </a:t>
            </a:r>
            <a:r>
              <a:rPr lang="en-US" altLang="zh-TW" sz="2400" dirty="0"/>
              <a:t>(P2P) botnets have emerged as </a:t>
            </a:r>
            <a:r>
              <a:rPr lang="en-US" altLang="zh-TW" sz="2400" dirty="0" smtClean="0"/>
              <a:t>a serious </a:t>
            </a:r>
            <a:r>
              <a:rPr lang="en-US" altLang="zh-TW" sz="2400" dirty="0"/>
              <a:t>threat against the network </a:t>
            </a:r>
            <a:r>
              <a:rPr lang="en-US" altLang="zh-TW" sz="2400" dirty="0" smtClean="0"/>
              <a:t>security.</a:t>
            </a:r>
          </a:p>
          <a:p>
            <a:r>
              <a:rPr lang="en-US" altLang="zh-TW" sz="2400" dirty="0"/>
              <a:t>Earlier P2P botnet detection techniques have </a:t>
            </a:r>
            <a:r>
              <a:rPr lang="en-US" altLang="zh-TW" sz="2400" dirty="0" smtClean="0"/>
              <a:t>some shortcomings.</a:t>
            </a:r>
          </a:p>
          <a:p>
            <a:r>
              <a:rPr lang="en-US" altLang="zh-TW" sz="2400" dirty="0"/>
              <a:t>In this paper, we list recent P2P botnet </a:t>
            </a:r>
            <a:r>
              <a:rPr lang="en-US" altLang="zh-TW" sz="2400" dirty="0" smtClean="0"/>
              <a:t>detection techniques </a:t>
            </a:r>
            <a:r>
              <a:rPr lang="en-US" altLang="zh-TW" sz="2400" dirty="0"/>
              <a:t>that overcome the weaknesses of </a:t>
            </a:r>
            <a:r>
              <a:rPr lang="en-US" altLang="zh-TW" sz="2400" dirty="0" smtClean="0"/>
              <a:t>previous technique and also list their advantages and disadvantages.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7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Botnet </a:t>
            </a:r>
            <a:r>
              <a:rPr lang="en-US" altLang="zh-TW" sz="2400" dirty="0"/>
              <a:t>is a network of bots coordinating over </a:t>
            </a:r>
            <a:r>
              <a:rPr lang="en-US" altLang="zh-TW" sz="2400" dirty="0" smtClean="0"/>
              <a:t>network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launch various illicit activities. </a:t>
            </a:r>
            <a:endParaRPr lang="en-US" altLang="zh-TW" sz="2400" dirty="0" smtClean="0"/>
          </a:p>
          <a:p>
            <a:r>
              <a:rPr lang="en-US" altLang="zh-TW" sz="2400" dirty="0"/>
              <a:t>The computers are made part of botnet army </a:t>
            </a:r>
            <a:r>
              <a:rPr lang="en-US" altLang="zh-TW" sz="2400" dirty="0" smtClean="0"/>
              <a:t>by exploiting </a:t>
            </a:r>
            <a:r>
              <a:rPr lang="en-US" altLang="zh-TW" sz="2400" dirty="0"/>
              <a:t>their </a:t>
            </a:r>
            <a:r>
              <a:rPr lang="en-US" altLang="zh-TW" sz="2400" dirty="0" smtClean="0"/>
              <a:t>vulnerabilities.</a:t>
            </a:r>
          </a:p>
          <a:p>
            <a:r>
              <a:rPr lang="en-US" altLang="zh-TW" sz="2400" dirty="0" smtClean="0"/>
              <a:t>There </a:t>
            </a:r>
            <a:r>
              <a:rPr lang="en-US" altLang="zh-TW" sz="2400" dirty="0"/>
              <a:t>are basically two types of botnets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000" dirty="0" smtClean="0"/>
              <a:t>Centralized</a:t>
            </a:r>
          </a:p>
          <a:p>
            <a:pPr lvl="1"/>
            <a:r>
              <a:rPr lang="en-US" altLang="zh-TW" sz="2000" dirty="0"/>
              <a:t>D</a:t>
            </a:r>
            <a:r>
              <a:rPr lang="en-US" altLang="zh-TW" sz="2000" dirty="0" smtClean="0"/>
              <a:t>e-centralized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3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Introduction(</a:t>
            </a:r>
            <a:r>
              <a:rPr lang="en-US" altLang="zh-TW" dirty="0"/>
              <a:t>Cont'd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Centralized</a:t>
            </a:r>
          </a:p>
          <a:p>
            <a:pPr lvl="1"/>
            <a:r>
              <a:rPr lang="en-US" altLang="zh-TW" sz="2000" dirty="0" smtClean="0"/>
              <a:t>Bots </a:t>
            </a:r>
            <a:r>
              <a:rPr lang="en-US" altLang="zh-TW" sz="2000" dirty="0"/>
              <a:t>get commands from the C&amp;C server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It suffers </a:t>
            </a:r>
            <a:r>
              <a:rPr lang="en-US" altLang="zh-TW" sz="2000" dirty="0"/>
              <a:t>from single-point of failure </a:t>
            </a:r>
            <a:r>
              <a:rPr lang="en-US" altLang="zh-TW" sz="2000" dirty="0" smtClean="0"/>
              <a:t>problem.</a:t>
            </a:r>
            <a:endParaRPr lang="en-US" altLang="zh-TW" sz="2000" dirty="0"/>
          </a:p>
          <a:p>
            <a:r>
              <a:rPr lang="en-US" altLang="zh-TW" sz="2400" dirty="0"/>
              <a:t>De-centralized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P2P botnets</a:t>
            </a:r>
          </a:p>
          <a:p>
            <a:pPr lvl="1"/>
            <a:r>
              <a:rPr lang="en-US" altLang="zh-TW" sz="2000" dirty="0" smtClean="0"/>
              <a:t>No </a:t>
            </a:r>
            <a:r>
              <a:rPr lang="en-US" altLang="zh-TW" sz="2000" dirty="0"/>
              <a:t>central server, no central point of </a:t>
            </a:r>
            <a:r>
              <a:rPr lang="en-US" altLang="zh-TW" sz="2000" dirty="0" smtClean="0"/>
              <a:t>failure.</a:t>
            </a:r>
          </a:p>
          <a:p>
            <a:pPr lvl="1"/>
            <a:r>
              <a:rPr lang="en-US" altLang="zh-TW" sz="2000" dirty="0" smtClean="0"/>
              <a:t>It have </a:t>
            </a:r>
            <a:r>
              <a:rPr lang="en-US" altLang="zh-TW" sz="2000" dirty="0"/>
              <a:t>high resemblance with legitimate P2P traffic</a:t>
            </a:r>
            <a:endParaRPr lang="en-US" altLang="zh-TW" sz="20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29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Introduction(Cont'd)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6288" y="2271547"/>
            <a:ext cx="5405837" cy="41639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10694" y="6250837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P2P Botnet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77334" y="185010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P2P botnets have made various companies’ and banks</a:t>
            </a:r>
            <a:r>
              <a:rPr lang="en-US" altLang="zh-TW" sz="2400" dirty="0" smtClean="0"/>
              <a:t>’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websites </a:t>
            </a:r>
            <a:r>
              <a:rPr lang="en-US" altLang="zh-TW" sz="2400" dirty="0"/>
              <a:t>their </a:t>
            </a:r>
            <a:r>
              <a:rPr lang="en-US" altLang="zh-TW" sz="2400" dirty="0" smtClean="0"/>
              <a:t>victims.</a:t>
            </a:r>
          </a:p>
          <a:p>
            <a:pPr lvl="1"/>
            <a:r>
              <a:rPr lang="en-US" altLang="zh-TW" dirty="0" err="1"/>
              <a:t>WordPress</a:t>
            </a:r>
            <a:r>
              <a:rPr lang="en-US" altLang="zh-TW" dirty="0"/>
              <a:t>, PayPal , MasterCard, Yahoo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5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P2P Botnet Life Cycle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Consists of four phases: </a:t>
            </a:r>
            <a:endParaRPr lang="en-US" altLang="zh-TW" sz="2400" dirty="0" smtClean="0"/>
          </a:p>
          <a:p>
            <a:pPr marL="342900" lvl="1" indent="-342900"/>
            <a:r>
              <a:rPr lang="en-US" altLang="zh-TW" sz="2000" dirty="0" smtClean="0"/>
              <a:t>I.   Initial infection</a:t>
            </a:r>
          </a:p>
          <a:p>
            <a:pPr marL="342900" lvl="1" indent="-342900"/>
            <a:r>
              <a:rPr lang="en-US" altLang="zh-TW" sz="2000" dirty="0" smtClean="0"/>
              <a:t>II.  Secondary injection</a:t>
            </a:r>
            <a:endParaRPr lang="en-US" altLang="zh-TW" sz="2000" dirty="0"/>
          </a:p>
          <a:p>
            <a:pPr marL="342900" lvl="1" indent="-342900"/>
            <a:r>
              <a:rPr lang="en-US" altLang="zh-TW" sz="2000" dirty="0" smtClean="0"/>
              <a:t>III. Connection phase</a:t>
            </a:r>
            <a:endParaRPr lang="en-US" altLang="zh-TW" sz="2000" dirty="0"/>
          </a:p>
          <a:p>
            <a:pPr marL="342900" lvl="1" indent="-342900"/>
            <a:r>
              <a:rPr lang="en-US" altLang="zh-TW" sz="2000" dirty="0" smtClean="0"/>
              <a:t>IV. Maintenance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37" y="1428124"/>
            <a:ext cx="6970173" cy="47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29551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</a:t>
            </a:r>
            <a:r>
              <a:rPr lang="en-US" altLang="zh-TW" dirty="0" smtClean="0"/>
              <a:t>Techniques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b="1" dirty="0"/>
              <a:t>A. Big Data </a:t>
            </a:r>
            <a:r>
              <a:rPr lang="en-US" altLang="zh-TW" sz="2000" b="1" dirty="0" smtClean="0"/>
              <a:t>Analytics</a:t>
            </a:r>
          </a:p>
          <a:p>
            <a:r>
              <a:rPr lang="en-US" altLang="zh-TW" sz="2000" dirty="0" err="1" smtClean="0"/>
              <a:t>Kamaldeep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et </a:t>
            </a:r>
            <a:r>
              <a:rPr lang="en-US" altLang="zh-TW" sz="2000" dirty="0" err="1"/>
              <a:t>al,</a:t>
            </a:r>
            <a:r>
              <a:rPr lang="en-US" altLang="zh-TW" sz="2000" dirty="0" err="1" smtClean="0"/>
              <a:t>“</a:t>
            </a:r>
            <a:r>
              <a:rPr lang="en-US" altLang="zh-TW" sz="2000" dirty="0" err="1"/>
              <a:t>Big</a:t>
            </a:r>
            <a:r>
              <a:rPr lang="en-US" altLang="zh-TW" sz="2000" dirty="0"/>
              <a:t> Data Analytics framework for </a:t>
            </a:r>
            <a:r>
              <a:rPr lang="en-US" altLang="zh-TW" sz="2000" dirty="0" smtClean="0"/>
              <a:t>Peer-to-Peer </a:t>
            </a:r>
            <a:r>
              <a:rPr lang="en-US" altLang="zh-TW" sz="2000" dirty="0"/>
              <a:t>Botnet detection using Random </a:t>
            </a:r>
            <a:r>
              <a:rPr lang="en-US" altLang="zh-TW" sz="2000" dirty="0" smtClean="0"/>
              <a:t>Forests”, Information Science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Journal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Elsevier, 2014</a:t>
            </a:r>
            <a:r>
              <a:rPr lang="en-US" altLang="zh-TW" sz="2000" dirty="0"/>
              <a:t>, pp. 488-497.</a:t>
            </a:r>
          </a:p>
          <a:p>
            <a:r>
              <a:rPr lang="en-US" altLang="zh-TW" sz="2000" dirty="0"/>
              <a:t>Framework developed for </a:t>
            </a:r>
            <a:r>
              <a:rPr lang="en-US" altLang="zh-TW" sz="2000" dirty="0" smtClean="0"/>
              <a:t>P2P botnet detection. </a:t>
            </a:r>
          </a:p>
          <a:p>
            <a:r>
              <a:rPr lang="en-US" altLang="zh-TW" sz="2000" dirty="0" smtClean="0"/>
              <a:t>Advantages</a:t>
            </a:r>
          </a:p>
          <a:p>
            <a:pPr lvl="1"/>
            <a:r>
              <a:rPr lang="en-US" altLang="zh-TW" sz="1800" dirty="0"/>
              <a:t>Quasi-real time processing and </a:t>
            </a:r>
            <a:r>
              <a:rPr lang="en-US" altLang="zh-TW" sz="1800" dirty="0" smtClean="0"/>
              <a:t>detection(99.7% accuracy).</a:t>
            </a:r>
          </a:p>
          <a:p>
            <a:pPr lvl="1"/>
            <a:r>
              <a:rPr lang="en-US" altLang="zh-TW" sz="1800" dirty="0"/>
              <a:t>The developed framework was able to handle </a:t>
            </a:r>
            <a:r>
              <a:rPr lang="en-US" altLang="zh-TW" sz="1800" dirty="0" smtClean="0"/>
              <a:t>big-data.</a:t>
            </a:r>
            <a:endParaRPr lang="en-US" altLang="zh-TW" sz="1800" dirty="0"/>
          </a:p>
          <a:p>
            <a:r>
              <a:rPr lang="en-US" altLang="zh-TW" sz="2000" dirty="0"/>
              <a:t>Limitations 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Require continuous monitoring of </a:t>
            </a:r>
            <a:r>
              <a:rPr lang="en-US" altLang="zh-TW" sz="1800" dirty="0" smtClean="0"/>
              <a:t>network.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8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35358"/>
            <a:ext cx="9226520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P2P Botnet Detection And Detection Techniques</a:t>
            </a:r>
            <a:br>
              <a:rPr lang="en-US" altLang="zh-TW" dirty="0"/>
            </a:b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000" dirty="0"/>
              <a:t>Traffic Sniffer Module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en-US" altLang="zh-TW" sz="1800" dirty="0"/>
              <a:t>S</a:t>
            </a:r>
            <a:r>
              <a:rPr lang="en-US" altLang="zh-TW" sz="1800" dirty="0" smtClean="0"/>
              <a:t>niffs </a:t>
            </a:r>
            <a:r>
              <a:rPr lang="en-US" altLang="zh-TW" sz="1800" dirty="0"/>
              <a:t>packets from the network using </a:t>
            </a:r>
            <a:r>
              <a:rPr lang="en-US" altLang="zh-TW" sz="1800" dirty="0" err="1" smtClean="0"/>
              <a:t>dumpcap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and save them to </a:t>
            </a:r>
            <a:r>
              <a:rPr lang="en-US" altLang="zh-TW" sz="1800" dirty="0" err="1" smtClean="0"/>
              <a:t>pcap</a:t>
            </a:r>
            <a:r>
              <a:rPr lang="en-US" altLang="zh-TW" sz="1800" dirty="0" smtClean="0"/>
              <a:t> files.</a:t>
            </a:r>
          </a:p>
          <a:p>
            <a:pPr lvl="1"/>
            <a:r>
              <a:rPr lang="en-US" altLang="zh-TW" sz="1800" dirty="0" smtClean="0"/>
              <a:t>The files are then submitted to HDFS.</a:t>
            </a:r>
            <a:endParaRPr lang="en-US" altLang="zh-TW" sz="1800" dirty="0"/>
          </a:p>
          <a:p>
            <a:r>
              <a:rPr lang="en-US" altLang="zh-TW" sz="2000" dirty="0"/>
              <a:t>Feature Extraction </a:t>
            </a:r>
            <a:r>
              <a:rPr lang="en-US" altLang="zh-TW" sz="2000" dirty="0" smtClean="0"/>
              <a:t>Module:</a:t>
            </a:r>
          </a:p>
          <a:p>
            <a:pPr lvl="1"/>
            <a:r>
              <a:rPr lang="en-US" altLang="zh-TW" sz="1800" dirty="0" smtClean="0"/>
              <a:t>Using </a:t>
            </a:r>
            <a:r>
              <a:rPr lang="en-US" altLang="zh-TW" sz="1800" dirty="0" err="1" smtClean="0"/>
              <a:t>Tshark</a:t>
            </a:r>
            <a:r>
              <a:rPr lang="en-US" altLang="zh-TW" sz="1800" dirty="0" smtClean="0"/>
              <a:t> and Apache Hive.</a:t>
            </a:r>
          </a:p>
          <a:p>
            <a:pPr lvl="1"/>
            <a:r>
              <a:rPr lang="en-US" altLang="zh-TW" sz="1800" dirty="0"/>
              <a:t>The main vantage of framework is that the features required for detection can be chosen at the </a:t>
            </a:r>
            <a:r>
              <a:rPr lang="en-US" altLang="zh-TW" sz="1800" dirty="0" smtClean="0"/>
              <a:t>run-time.</a:t>
            </a:r>
            <a:endParaRPr lang="en-US" altLang="zh-TW" sz="1800" dirty="0"/>
          </a:p>
          <a:p>
            <a:r>
              <a:rPr lang="en-US" altLang="zh-TW" sz="2000" dirty="0"/>
              <a:t>Machine Learning Module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en-US" altLang="zh-TW" sz="1800" dirty="0" smtClean="0"/>
              <a:t>Using Apache Mahout.</a:t>
            </a:r>
          </a:p>
          <a:p>
            <a:pPr lvl="1"/>
            <a:r>
              <a:rPr lang="en-US" altLang="zh-TW" sz="1800" dirty="0"/>
              <a:t>Random forest algorithm is used for detection.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1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2605</TotalTime>
  <Words>1316</Words>
  <Application>Microsoft Office PowerPoint</Application>
  <PresentationFormat>寬螢幕</PresentationFormat>
  <Paragraphs>188</Paragraphs>
  <Slides>28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A REVIEW OF RECENT PEER-TO-PEER BOTNET DETECTION TECHNIQUES</vt:lpstr>
      <vt:lpstr>Outline</vt:lpstr>
      <vt:lpstr>Abstract</vt:lpstr>
      <vt:lpstr>Introduction</vt:lpstr>
      <vt:lpstr>Introduction(Cont'd)</vt:lpstr>
      <vt:lpstr>Introduction(Cont'd)</vt:lpstr>
      <vt:lpstr>P2P Botnet Life Cycle </vt:lpstr>
      <vt:lpstr>P2P Botnet Detection And Detection Techniques 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P2P Botnet Detection And Detection Techniques (Cont'd)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RECENT PEER-TO-PEER BOTNET DETECTION TECHNIQUES</dc:title>
  <dc:creator>user123</dc:creator>
  <cp:lastModifiedBy>user123</cp:lastModifiedBy>
  <cp:revision>113</cp:revision>
  <dcterms:created xsi:type="dcterms:W3CDTF">2016-09-21T07:40:12Z</dcterms:created>
  <dcterms:modified xsi:type="dcterms:W3CDTF">2016-11-22T02:20:46Z</dcterms:modified>
</cp:coreProperties>
</file>