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61" r:id="rId4"/>
    <p:sldId id="262" r:id="rId5"/>
    <p:sldId id="258" r:id="rId6"/>
    <p:sldId id="263" r:id="rId7"/>
    <p:sldId id="260" r:id="rId8"/>
    <p:sldId id="264" r:id="rId9"/>
    <p:sldId id="265" r:id="rId10"/>
  </p:sldIdLst>
  <p:sldSz cx="9144000" cy="5143500" type="screen16x9"/>
  <p:notesSz cx="6858000" cy="9144000"/>
  <p:embeddedFontLst>
    <p:embeddedFont>
      <p:font typeface="Merriweather"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12485d8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12485d8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ctr" rtl="0">
              <a:lnSpc>
                <a:spcPct val="130000"/>
              </a:lnSpc>
              <a:spcBef>
                <a:spcPts val="0"/>
              </a:spcBef>
              <a:spcAft>
                <a:spcPts val="0"/>
              </a:spcAft>
              <a:buNone/>
            </a:pPr>
            <a:r>
              <a:rPr lang="es-419" sz="2800" b="1" dirty="0">
                <a:solidFill>
                  <a:srgbClr val="000000"/>
                </a:solidFill>
                <a:latin typeface="Times New Roman" panose="02020603050405020304" pitchFamily="18" charset="0"/>
                <a:ea typeface="Georgia"/>
                <a:cs typeface="Times New Roman" panose="02020603050405020304" pitchFamily="18" charset="0"/>
                <a:sym typeface="Georgia"/>
              </a:rPr>
              <a:t>Principio de Inversión de la Dependencia</a:t>
            </a:r>
            <a:br>
              <a:rPr lang="es-419" sz="2800" b="1" dirty="0">
                <a:solidFill>
                  <a:srgbClr val="000000"/>
                </a:solidFill>
                <a:latin typeface="Times New Roman" panose="02020603050405020304" pitchFamily="18" charset="0"/>
                <a:ea typeface="Georgia"/>
                <a:cs typeface="Times New Roman" panose="02020603050405020304" pitchFamily="18" charset="0"/>
                <a:sym typeface="Georgia"/>
              </a:rPr>
            </a:br>
            <a:r>
              <a:rPr lang="es-419" sz="2800" b="1" dirty="0">
                <a:solidFill>
                  <a:srgbClr val="000000"/>
                </a:solidFill>
                <a:latin typeface="Times New Roman" panose="02020603050405020304" pitchFamily="18" charset="0"/>
                <a:ea typeface="Georgia"/>
                <a:cs typeface="Times New Roman" panose="02020603050405020304" pitchFamily="18" charset="0"/>
                <a:sym typeface="Georgia"/>
              </a:rPr>
              <a:t>por Grupo Alpha</a:t>
            </a:r>
            <a:endParaRPr sz="2800" b="1" dirty="0">
              <a:solidFill>
                <a:srgbClr val="000000"/>
              </a:solidFill>
              <a:latin typeface="Times New Roman" panose="02020603050405020304" pitchFamily="18" charset="0"/>
              <a:ea typeface="Georgia"/>
              <a:cs typeface="Times New Roman" panose="02020603050405020304" pitchFamily="18" charset="0"/>
              <a:sym typeface="Georgia"/>
            </a:endParaRPr>
          </a:p>
          <a:p>
            <a:pPr marL="0" lvl="0" indent="0" algn="l" rtl="0">
              <a:lnSpc>
                <a:spcPct val="115000"/>
              </a:lnSpc>
              <a:spcBef>
                <a:spcPts val="60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65" name="Google Shape;65;p13"/>
          <p:cNvSpPr txBox="1">
            <a:spLocks noGrp="1"/>
          </p:cNvSpPr>
          <p:nvPr>
            <p:ph type="subTitle" idx="1"/>
          </p:nvPr>
        </p:nvSpPr>
        <p:spPr>
          <a:xfrm>
            <a:off x="4692100" y="2968710"/>
            <a:ext cx="4242600" cy="73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Integrantes</a:t>
            </a:r>
            <a:endParaRPr sz="2400" dirty="0">
              <a:solidFill>
                <a:srgbClr val="F3F3F3"/>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Jordán Álvarez González</a:t>
            </a:r>
            <a:endParaRPr sz="2400" dirty="0">
              <a:solidFill>
                <a:srgbClr val="F3F3F3"/>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Rony Chinchilla Azofeifa</a:t>
            </a:r>
          </a:p>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Steve V. Madrigal</a:t>
            </a:r>
            <a:endParaRPr sz="2400" dirty="0">
              <a:solidFill>
                <a:srgbClr val="F3F3F3"/>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dirty="0">
              <a:solidFill>
                <a:srgbClr val="F3F3F3"/>
              </a:solidFill>
            </a:endParaRPr>
          </a:p>
        </p:txBody>
      </p:sp>
      <p:pic>
        <p:nvPicPr>
          <p:cNvPr id="2" name="Picture 2" descr="Significado de Alfa">
            <a:extLst>
              <a:ext uri="{FF2B5EF4-FFF2-40B4-BE49-F238E27FC236}">
                <a16:creationId xmlns:a16="http://schemas.microsoft.com/office/drawing/2014/main" id="{3DF05324-D098-421A-9432-110820E66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89225"/>
            <a:ext cx="3810000" cy="2114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23285" y="1956390"/>
            <a:ext cx="3785190" cy="1807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R" sz="2000" dirty="0">
                <a:latin typeface="Times New Roman" panose="02020603050405020304" pitchFamily="18" charset="0"/>
                <a:cs typeface="Times New Roman" panose="02020603050405020304" pitchFamily="18" charset="0"/>
              </a:rPr>
              <a:t>En el libro: “</a:t>
            </a:r>
            <a:r>
              <a:rPr lang="es-CR" sz="2000" dirty="0" err="1">
                <a:latin typeface="Times New Roman" panose="02020603050405020304" pitchFamily="18" charset="0"/>
                <a:cs typeface="Times New Roman" panose="02020603050405020304" pitchFamily="18" charset="0"/>
              </a:rPr>
              <a:t>Clean</a:t>
            </a:r>
            <a:r>
              <a:rPr lang="es-CR" sz="2000" dirty="0">
                <a:latin typeface="Times New Roman" panose="02020603050405020304" pitchFamily="18" charset="0"/>
                <a:cs typeface="Times New Roman" panose="02020603050405020304" pitchFamily="18" charset="0"/>
              </a:rPr>
              <a:t> </a:t>
            </a:r>
            <a:r>
              <a:rPr lang="es-CR" sz="2000" dirty="0" err="1">
                <a:latin typeface="Times New Roman" panose="02020603050405020304" pitchFamily="18" charset="0"/>
                <a:cs typeface="Times New Roman" panose="02020603050405020304" pitchFamily="18" charset="0"/>
              </a:rPr>
              <a:t>Code</a:t>
            </a:r>
            <a:r>
              <a:rPr lang="es-CR" sz="2000" dirty="0">
                <a:latin typeface="Times New Roman" panose="02020603050405020304" pitchFamily="18" charset="0"/>
                <a:cs typeface="Times New Roman" panose="02020603050405020304" pitchFamily="18" charset="0"/>
              </a:rPr>
              <a:t>”, '</a:t>
            </a:r>
            <a:r>
              <a:rPr lang="es-CR" sz="2000" dirty="0" err="1">
                <a:latin typeface="Times New Roman" panose="02020603050405020304" pitchFamily="18" charset="0"/>
                <a:cs typeface="Times New Roman" panose="02020603050405020304" pitchFamily="18" charset="0"/>
              </a:rPr>
              <a:t>Uncle</a:t>
            </a:r>
            <a:r>
              <a:rPr lang="es-CR" sz="2000" dirty="0">
                <a:latin typeface="Times New Roman" panose="02020603050405020304" pitchFamily="18" charset="0"/>
                <a:cs typeface="Times New Roman" panose="02020603050405020304" pitchFamily="18" charset="0"/>
              </a:rPr>
              <a:t> Bob' define el DIP, de esta manera:  </a:t>
            </a:r>
            <a:endParaRPr sz="2000" dirty="0">
              <a:latin typeface="Times New Roman" panose="02020603050405020304" pitchFamily="18" charset="0"/>
              <a:cs typeface="Times New Roman" panose="02020603050405020304" pitchFamily="18" charset="0"/>
            </a:endParaRPr>
          </a:p>
        </p:txBody>
      </p:sp>
      <p:sp>
        <p:nvSpPr>
          <p:cNvPr id="71" name="Google Shape;71;p14"/>
          <p:cNvSpPr txBox="1">
            <a:spLocks noGrp="1"/>
          </p:cNvSpPr>
          <p:nvPr>
            <p:ph type="body" idx="1"/>
          </p:nvPr>
        </p:nvSpPr>
        <p:spPr>
          <a:xfrm>
            <a:off x="4572000" y="616688"/>
            <a:ext cx="4166400" cy="452681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endParaRPr lang="es-CR" sz="2000" b="1"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1600"/>
              </a:spcAft>
              <a:buNone/>
            </a:pPr>
            <a:endParaRPr lang="es-CR" sz="2000" b="1"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1600"/>
              </a:spcAft>
              <a:buNone/>
            </a:pPr>
            <a:r>
              <a:rPr lang="es-CR" sz="2000" b="1" dirty="0">
                <a:solidFill>
                  <a:schemeClr val="tx1"/>
                </a:solidFill>
                <a:latin typeface="Times New Roman" panose="02020603050405020304" pitchFamily="18" charset="0"/>
                <a:cs typeface="Times New Roman" panose="02020603050405020304" pitchFamily="18" charset="0"/>
              </a:rPr>
              <a:t>Nuestras clases deberían depender de abstracciones, no de detalles concretos</a:t>
            </a:r>
            <a:r>
              <a:rPr lang="es-CR" sz="1400" b="1" dirty="0">
                <a:solidFill>
                  <a:schemeClr val="tx1"/>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6B5E-62DB-4011-BF56-68CF3A6F936A}"/>
              </a:ext>
            </a:extLst>
          </p:cNvPr>
          <p:cNvSpPr>
            <a:spLocks noGrp="1"/>
          </p:cNvSpPr>
          <p:nvPr>
            <p:ph type="title"/>
          </p:nvPr>
        </p:nvSpPr>
        <p:spPr>
          <a:xfrm>
            <a:off x="311725" y="1956391"/>
            <a:ext cx="3706500" cy="1053433"/>
          </a:xfrm>
        </p:spPr>
        <p:txBody>
          <a:bodyPr/>
          <a:lstStyle/>
          <a:p>
            <a:r>
              <a:rPr lang="es-CR" sz="2000" b="1" dirty="0">
                <a:solidFill>
                  <a:schemeClr val="bg1"/>
                </a:solidFill>
                <a:latin typeface="Times New Roman" panose="02020603050405020304" pitchFamily="18" charset="0"/>
                <a:cs typeface="Times New Roman" panose="02020603050405020304" pitchFamily="18" charset="0"/>
              </a:rPr>
              <a:t>El principio sigue los siguientes pasos, para su aplicación:</a:t>
            </a:r>
            <a:br>
              <a:rPr lang="es-CR" sz="2000" b="1" dirty="0">
                <a:solidFill>
                  <a:schemeClr val="bg1"/>
                </a:solidFill>
                <a:latin typeface="Times New Roman" panose="02020603050405020304" pitchFamily="18" charset="0"/>
                <a:cs typeface="Times New Roman" panose="02020603050405020304" pitchFamily="18" charset="0"/>
              </a:rPr>
            </a:br>
            <a:endParaRPr lang="es-CR" sz="20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DC47510-6341-4701-9D17-1005886750D7}"/>
              </a:ext>
            </a:extLst>
          </p:cNvPr>
          <p:cNvSpPr>
            <a:spLocks noGrp="1"/>
          </p:cNvSpPr>
          <p:nvPr>
            <p:ph type="body" idx="1"/>
          </p:nvPr>
        </p:nvSpPr>
        <p:spPr>
          <a:xfrm>
            <a:off x="4644675" y="1137683"/>
            <a:ext cx="4166400" cy="3461841"/>
          </a:xfrm>
        </p:spPr>
        <p:txBody>
          <a:bodyPr/>
          <a:lstStyle/>
          <a:p>
            <a:pPr marL="0" lvl="0" indent="0" algn="just" rtl="0">
              <a:spcBef>
                <a:spcPts val="0"/>
              </a:spcBef>
              <a:spcAft>
                <a:spcPts val="1600"/>
              </a:spcAft>
              <a:buNone/>
            </a:pPr>
            <a:r>
              <a:rPr lang="es-CR" sz="2000" b="1" dirty="0">
                <a:solidFill>
                  <a:schemeClr val="tx1"/>
                </a:solidFill>
                <a:latin typeface="Times New Roman" panose="02020603050405020304" pitchFamily="18" charset="0"/>
                <a:cs typeface="Times New Roman" panose="02020603050405020304" pitchFamily="18" charset="0"/>
              </a:rPr>
              <a:t>- Los módulos de alto nivel no deben depender de módulos de bajo nivel. Ambos deberían depender de abstracciones.</a:t>
            </a:r>
          </a:p>
          <a:p>
            <a:pPr marL="0" lvl="0" indent="0" algn="just" rtl="0">
              <a:spcBef>
                <a:spcPts val="0"/>
              </a:spcBef>
              <a:spcAft>
                <a:spcPts val="1600"/>
              </a:spcAft>
              <a:buNone/>
            </a:pPr>
            <a:r>
              <a:rPr lang="es-CR" sz="2000" b="1" dirty="0">
                <a:solidFill>
                  <a:schemeClr val="tx1"/>
                </a:solidFill>
                <a:latin typeface="Times New Roman" panose="02020603050405020304" pitchFamily="18" charset="0"/>
                <a:cs typeface="Times New Roman" panose="02020603050405020304" pitchFamily="18" charset="0"/>
              </a:rPr>
              <a:t>- Las abstracciones no deberían depender de los detalles. Los detalles deberían depender de abstracciones.</a:t>
            </a:r>
          </a:p>
          <a:p>
            <a:endParaRPr lang="es-CR" dirty="0"/>
          </a:p>
        </p:txBody>
      </p:sp>
    </p:spTree>
    <p:extLst>
      <p:ext uri="{BB962C8B-B14F-4D97-AF65-F5344CB8AC3E}">
        <p14:creationId xmlns:p14="http://schemas.microsoft.com/office/powerpoint/2010/main" val="81549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B1B1EC-0C55-4203-8CFE-D1F82CFF53D8}"/>
              </a:ext>
            </a:extLst>
          </p:cNvPr>
          <p:cNvSpPr>
            <a:spLocks noGrp="1"/>
          </p:cNvSpPr>
          <p:nvPr>
            <p:ph type="title"/>
          </p:nvPr>
        </p:nvSpPr>
        <p:spPr>
          <a:xfrm>
            <a:off x="0" y="255181"/>
            <a:ext cx="9144000" cy="914400"/>
          </a:xfrm>
        </p:spPr>
        <p:txBody>
          <a:bodyPr/>
          <a:lstStyle/>
          <a:p>
            <a:pPr algn="ctr"/>
            <a:r>
              <a:rPr lang="es-MX" sz="2400" dirty="0">
                <a:latin typeface="Times New Roman" panose="02020603050405020304" pitchFamily="18" charset="0"/>
                <a:cs typeface="Times New Roman" panose="02020603050405020304" pitchFamily="18" charset="0"/>
              </a:rPr>
              <a:t>Sino, se respeta el Principio de Inversión de Dependencias</a:t>
            </a:r>
            <a:endParaRPr lang="es-CR"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BE80ED-3C38-4739-8831-AA20385EDE05}"/>
              </a:ext>
            </a:extLst>
          </p:cNvPr>
          <p:cNvSpPr txBox="1"/>
          <p:nvPr/>
        </p:nvSpPr>
        <p:spPr>
          <a:xfrm>
            <a:off x="978195" y="935665"/>
            <a:ext cx="7453424" cy="3600986"/>
          </a:xfrm>
          <a:prstGeom prst="rect">
            <a:avLst/>
          </a:prstGeom>
          <a:noFill/>
        </p:spPr>
        <p:txBody>
          <a:bodyPr wrap="square" rtlCol="0">
            <a:spAutoFit/>
          </a:bodyPr>
          <a:lstStyle/>
          <a:p>
            <a:pPr marL="285750" indent="-285750" algn="just">
              <a:buFontTx/>
              <a:buChar char="-"/>
            </a:pPr>
            <a:endParaRPr lang="es-CR" b="1" dirty="0">
              <a:solidFill>
                <a:schemeClr val="tx1"/>
              </a:solidFill>
            </a:endParaRPr>
          </a:p>
          <a:p>
            <a:pPr marL="285750" indent="-285750" algn="just">
              <a:buFontTx/>
              <a:buChar char="-"/>
            </a:pPr>
            <a:endParaRPr lang="es-CR" b="1" dirty="0">
              <a:solidFill>
                <a:schemeClr val="tx1"/>
              </a:solidFill>
            </a:endParaRPr>
          </a:p>
          <a:p>
            <a:pPr marL="285750" indent="-285750" algn="just">
              <a:buFontTx/>
              <a:buChar char="-"/>
            </a:pPr>
            <a:endParaRPr lang="es-CR" sz="2000" b="1"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s-CR" sz="2000" b="1" dirty="0">
                <a:solidFill>
                  <a:schemeClr val="tx1"/>
                </a:solidFill>
                <a:latin typeface="Times New Roman" panose="02020603050405020304" pitchFamily="18" charset="0"/>
                <a:cs typeface="Times New Roman" panose="02020603050405020304" pitchFamily="18" charset="0"/>
              </a:rPr>
              <a:t>Los módulos de alto nivel dependen de módulos de bajo nivel, así que los cambios en los módulos de nivel inferior, pueden tener efectos directos, en los módulos de nivel superior que pueden tener que cambiarse a su vez. </a:t>
            </a:r>
          </a:p>
          <a:p>
            <a:pPr marL="285750" indent="-285750" algn="just">
              <a:buFontTx/>
              <a:buChar char="-"/>
            </a:pPr>
            <a:endParaRPr lang="es-CR" sz="2000" b="1"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endParaRPr lang="es-CR" sz="2000" b="1"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s-CR" sz="2000" b="1" dirty="0">
                <a:solidFill>
                  <a:schemeClr val="tx1"/>
                </a:solidFill>
                <a:latin typeface="Times New Roman" panose="02020603050405020304" pitchFamily="18" charset="0"/>
                <a:cs typeface="Times New Roman" panose="02020603050405020304" pitchFamily="18" charset="0"/>
              </a:rPr>
              <a:t> Además, los módulos de alto nivel que dependen de módulos de bajo nivel, se vuelven difíciles de reutilizar, mientras que debería ser al contrario</a:t>
            </a:r>
          </a:p>
        </p:txBody>
      </p:sp>
    </p:spTree>
    <p:extLst>
      <p:ext uri="{BB962C8B-B14F-4D97-AF65-F5344CB8AC3E}">
        <p14:creationId xmlns:p14="http://schemas.microsoft.com/office/powerpoint/2010/main" val="251239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CF029F7-49DA-44A6-9CB6-076C2C3C1246}"/>
              </a:ext>
            </a:extLst>
          </p:cNvPr>
          <p:cNvSpPr txBox="1"/>
          <p:nvPr/>
        </p:nvSpPr>
        <p:spPr>
          <a:xfrm>
            <a:off x="233917" y="295368"/>
            <a:ext cx="8910084" cy="738664"/>
          </a:xfrm>
          <a:prstGeom prst="rect">
            <a:avLst/>
          </a:prstGeom>
          <a:noFill/>
        </p:spPr>
        <p:txBody>
          <a:bodyPr wrap="square">
            <a:spAutoFit/>
          </a:bodyPr>
          <a:lstStyle/>
          <a:p>
            <a:pPr marL="285750" indent="-285750">
              <a:buFontTx/>
              <a:buChar char="-"/>
            </a:pPr>
            <a:endParaRPr lang="es-CR" b="1" dirty="0">
              <a:solidFill>
                <a:schemeClr val="tx1"/>
              </a:solidFill>
            </a:endParaRPr>
          </a:p>
          <a:p>
            <a:r>
              <a:rPr lang="es-CR" b="1" dirty="0">
                <a:solidFill>
                  <a:schemeClr val="tx1"/>
                </a:solidFill>
              </a:rPr>
              <a:t>Ejemplo:</a:t>
            </a:r>
          </a:p>
          <a:p>
            <a:endParaRPr lang="es-CR" b="1" dirty="0">
              <a:solidFill>
                <a:schemeClr val="tx1"/>
              </a:solidFill>
            </a:endParaRPr>
          </a:p>
        </p:txBody>
      </p:sp>
      <p:sp>
        <p:nvSpPr>
          <p:cNvPr id="3" name="Title 2">
            <a:extLst>
              <a:ext uri="{FF2B5EF4-FFF2-40B4-BE49-F238E27FC236}">
                <a16:creationId xmlns:a16="http://schemas.microsoft.com/office/drawing/2014/main" id="{2DBF70E4-0359-433F-A0A6-071A27149894}"/>
              </a:ext>
            </a:extLst>
          </p:cNvPr>
          <p:cNvSpPr>
            <a:spLocks noGrp="1"/>
          </p:cNvSpPr>
          <p:nvPr>
            <p:ph type="title"/>
          </p:nvPr>
        </p:nvSpPr>
        <p:spPr/>
        <p:txBody>
          <a:bodyPr/>
          <a:lstStyle/>
          <a:p>
            <a:pPr algn="ctr"/>
            <a:r>
              <a:rPr lang="es-MX" sz="2200" dirty="0">
                <a:latin typeface="Times New Roman" panose="02020603050405020304" pitchFamily="18" charset="0"/>
                <a:cs typeface="Times New Roman" panose="02020603050405020304" pitchFamily="18" charset="0"/>
              </a:rPr>
              <a:t>UML de ejemplo, sin aplicar el Principio de Inversión de Dependencias.</a:t>
            </a:r>
            <a:endParaRPr lang="es-C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A1341F-22F2-4C41-8BCE-44260B60A2EC}"/>
              </a:ext>
            </a:extLst>
          </p:cNvPr>
          <p:cNvPicPr>
            <a:picLocks noChangeAspect="1"/>
          </p:cNvPicPr>
          <p:nvPr/>
        </p:nvPicPr>
        <p:blipFill>
          <a:blip r:embed="rId2"/>
          <a:stretch>
            <a:fillRect/>
          </a:stretch>
        </p:blipFill>
        <p:spPr>
          <a:xfrm>
            <a:off x="311725" y="1903019"/>
            <a:ext cx="8520600" cy="1850516"/>
          </a:xfrm>
          <a:prstGeom prst="rect">
            <a:avLst/>
          </a:prstGeom>
        </p:spPr>
      </p:pic>
    </p:spTree>
    <p:extLst>
      <p:ext uri="{BB962C8B-B14F-4D97-AF65-F5344CB8AC3E}">
        <p14:creationId xmlns:p14="http://schemas.microsoft.com/office/powerpoint/2010/main" val="363221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5859-4182-41AE-B901-9756B1A3AAFC}"/>
              </a:ext>
            </a:extLst>
          </p:cNvPr>
          <p:cNvSpPr>
            <a:spLocks noGrp="1"/>
          </p:cNvSpPr>
          <p:nvPr>
            <p:ph type="title"/>
          </p:nvPr>
        </p:nvSpPr>
        <p:spPr/>
        <p:txBody>
          <a:bodyPr/>
          <a:lstStyle/>
          <a:p>
            <a:pPr algn="ctr"/>
            <a:r>
              <a:rPr lang="es-MX" sz="2400" dirty="0">
                <a:latin typeface="Times New Roman" panose="02020603050405020304" pitchFamily="18" charset="0"/>
                <a:cs typeface="Times New Roman" panose="02020603050405020304" pitchFamily="18" charset="0"/>
              </a:rPr>
              <a:t>Errores del UML</a:t>
            </a:r>
            <a:endParaRPr lang="es-CR"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D39341-6D5F-41BC-9435-5868D2229E46}"/>
              </a:ext>
            </a:extLst>
          </p:cNvPr>
          <p:cNvSpPr txBox="1"/>
          <p:nvPr/>
        </p:nvSpPr>
        <p:spPr>
          <a:xfrm>
            <a:off x="311725" y="1988304"/>
            <a:ext cx="8268749" cy="1015663"/>
          </a:xfrm>
          <a:prstGeom prst="rect">
            <a:avLst/>
          </a:prstGeom>
          <a:noFill/>
        </p:spPr>
        <p:txBody>
          <a:bodyPr wrap="square">
            <a:spAutoFit/>
          </a:bodyPr>
          <a:lstStyle/>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No podemos reutilizar Botón, ya que depende directamente de Lampara. </a:t>
            </a: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Botón no solo se aplica a Lampara.</a:t>
            </a: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Botón, no debe depender de los detalles representados, por Lampara.</a:t>
            </a:r>
          </a:p>
        </p:txBody>
      </p:sp>
    </p:spTree>
    <p:extLst>
      <p:ext uri="{BB962C8B-B14F-4D97-AF65-F5344CB8AC3E}">
        <p14:creationId xmlns:p14="http://schemas.microsoft.com/office/powerpoint/2010/main" val="277407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CA59A-96F9-4AF1-B70D-E01CDAD69354}"/>
              </a:ext>
            </a:extLst>
          </p:cNvPr>
          <p:cNvSpPr>
            <a:spLocks noGrp="1"/>
          </p:cNvSpPr>
          <p:nvPr>
            <p:ph type="title"/>
          </p:nvPr>
        </p:nvSpPr>
        <p:spPr>
          <a:xfrm>
            <a:off x="311725" y="287079"/>
            <a:ext cx="8520600" cy="837546"/>
          </a:xfrm>
        </p:spPr>
        <p:txBody>
          <a:bodyPr/>
          <a:lstStyle/>
          <a:p>
            <a:pPr algn="ctr"/>
            <a:r>
              <a:rPr lang="es-MX" sz="2400" dirty="0">
                <a:latin typeface="Times New Roman" panose="02020603050405020304" pitchFamily="18" charset="0"/>
                <a:cs typeface="Times New Roman" panose="02020603050405020304" pitchFamily="18" charset="0"/>
              </a:rPr>
              <a:t>UML aplicando el Principio de Inversión de Dependencias. </a:t>
            </a:r>
            <a:endParaRPr lang="es-CR"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CC0F50-C1EB-4C2C-8F33-4D6F09DC1906}"/>
              </a:ext>
            </a:extLst>
          </p:cNvPr>
          <p:cNvPicPr>
            <a:picLocks noChangeAspect="1"/>
          </p:cNvPicPr>
          <p:nvPr/>
        </p:nvPicPr>
        <p:blipFill>
          <a:blip r:embed="rId2"/>
          <a:stretch>
            <a:fillRect/>
          </a:stretch>
        </p:blipFill>
        <p:spPr>
          <a:xfrm>
            <a:off x="1373640" y="1534708"/>
            <a:ext cx="6013278" cy="3200712"/>
          </a:xfrm>
          <a:prstGeom prst="rect">
            <a:avLst/>
          </a:prstGeom>
        </p:spPr>
      </p:pic>
    </p:spTree>
    <p:extLst>
      <p:ext uri="{BB962C8B-B14F-4D97-AF65-F5344CB8AC3E}">
        <p14:creationId xmlns:p14="http://schemas.microsoft.com/office/powerpoint/2010/main" val="247136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DB71-9F24-416D-B4B2-D49D99F58BC7}"/>
              </a:ext>
            </a:extLst>
          </p:cNvPr>
          <p:cNvSpPr>
            <a:spLocks noGrp="1"/>
          </p:cNvSpPr>
          <p:nvPr>
            <p:ph type="title"/>
          </p:nvPr>
        </p:nvSpPr>
        <p:spPr/>
        <p:txBody>
          <a:bodyPr/>
          <a:lstStyle/>
          <a:p>
            <a:pPr algn="ctr"/>
            <a:r>
              <a:rPr lang="es-MX" sz="2400" dirty="0">
                <a:latin typeface="Times New Roman" panose="02020603050405020304" pitchFamily="18" charset="0"/>
                <a:cs typeface="Times New Roman" panose="02020603050405020304" pitchFamily="18" charset="0"/>
              </a:rPr>
              <a:t>Ventajas de aplicar el Principio de Inversión de Dependencias</a:t>
            </a:r>
            <a:r>
              <a:rPr lang="es-MX" dirty="0"/>
              <a:t>. </a:t>
            </a:r>
            <a:endParaRPr lang="es-CR" dirty="0"/>
          </a:p>
        </p:txBody>
      </p:sp>
      <p:sp>
        <p:nvSpPr>
          <p:cNvPr id="4" name="TextBox 3">
            <a:extLst>
              <a:ext uri="{FF2B5EF4-FFF2-40B4-BE49-F238E27FC236}">
                <a16:creationId xmlns:a16="http://schemas.microsoft.com/office/drawing/2014/main" id="{A5AE71DF-7219-43C5-B86D-6EBED2336619}"/>
              </a:ext>
            </a:extLst>
          </p:cNvPr>
          <p:cNvSpPr txBox="1"/>
          <p:nvPr/>
        </p:nvSpPr>
        <p:spPr>
          <a:xfrm>
            <a:off x="404037" y="1341973"/>
            <a:ext cx="7825563" cy="3600986"/>
          </a:xfrm>
          <a:prstGeom prst="rect">
            <a:avLst/>
          </a:prstGeom>
          <a:noFill/>
        </p:spPr>
        <p:txBody>
          <a:bodyPr wrap="square">
            <a:spAutoFit/>
          </a:bodyPr>
          <a:lstStyle/>
          <a:p>
            <a:endParaRPr lang="es-CR" sz="1400" b="1" i="1" dirty="0"/>
          </a:p>
          <a:p>
            <a:pPr marL="171450" indent="-171450">
              <a:buFont typeface="Arial" panose="020B0604020202020204" pitchFamily="34" charset="0"/>
              <a:buChar char="•"/>
            </a:pPr>
            <a:endParaRPr lang="es-CR" b="1" i="1" dirty="0"/>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Ahora Botón solo depende de abstracciones; se puede reutilizar con varias clases que implementen Interface.</a:t>
            </a:r>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Los cambios en Lampar no afectarán Botón.</a:t>
            </a:r>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Las dependencias se han invertido: Lampara ahora tiene que ajustarse a la interfaz definida por Botón.</a:t>
            </a:r>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Dependen de una abstracción</a:t>
            </a:r>
          </a:p>
        </p:txBody>
      </p:sp>
    </p:spTree>
    <p:extLst>
      <p:ext uri="{BB962C8B-B14F-4D97-AF65-F5344CB8AC3E}">
        <p14:creationId xmlns:p14="http://schemas.microsoft.com/office/powerpoint/2010/main" val="31456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994D50-FE39-44D7-BA7D-761D51509723}"/>
              </a:ext>
            </a:extLst>
          </p:cNvPr>
          <p:cNvSpPr>
            <a:spLocks noGrp="1"/>
          </p:cNvSpPr>
          <p:nvPr>
            <p:ph type="title"/>
          </p:nvPr>
        </p:nvSpPr>
        <p:spPr/>
        <p:txBody>
          <a:bodyPr/>
          <a:lstStyle/>
          <a:p>
            <a:r>
              <a:rPr lang="es-MX" sz="2800" dirty="0">
                <a:latin typeface="Times New Roman" panose="02020603050405020304" pitchFamily="18" charset="0"/>
                <a:cs typeface="Times New Roman" panose="02020603050405020304" pitchFamily="18" charset="0"/>
              </a:rPr>
              <a:t>Muchas Gracias.</a:t>
            </a:r>
            <a:endParaRPr lang="es-CR"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A532A40-CD1F-439D-A938-C1F2576B5FE9}"/>
              </a:ext>
            </a:extLst>
          </p:cNvPr>
          <p:cNvSpPr>
            <a:spLocks noGrp="1"/>
          </p:cNvSpPr>
          <p:nvPr>
            <p:ph type="body" idx="1"/>
          </p:nvPr>
        </p:nvSpPr>
        <p:spPr/>
        <p:txBody>
          <a:bodyPr/>
          <a:lstStyle/>
          <a:p>
            <a:r>
              <a:rPr lang="es-MX" sz="2000" dirty="0">
                <a:latin typeface="Times New Roman" panose="02020603050405020304" pitchFamily="18" charset="0"/>
                <a:cs typeface="Times New Roman" panose="02020603050405020304" pitchFamily="18" charset="0"/>
              </a:rPr>
              <a:t>Grupo Alpha. </a:t>
            </a:r>
            <a:endParaRPr lang="es-CR" sz="2000" dirty="0">
              <a:latin typeface="Times New Roman" panose="02020603050405020304" pitchFamily="18" charset="0"/>
              <a:cs typeface="Times New Roman" panose="02020603050405020304" pitchFamily="18" charset="0"/>
            </a:endParaRPr>
          </a:p>
        </p:txBody>
      </p:sp>
      <p:pic>
        <p:nvPicPr>
          <p:cNvPr id="1026" name="Picture 2" descr="Significado de Alfa">
            <a:extLst>
              <a:ext uri="{FF2B5EF4-FFF2-40B4-BE49-F238E27FC236}">
                <a16:creationId xmlns:a16="http://schemas.microsoft.com/office/drawing/2014/main" id="{38D2A430-BFE7-4D6A-963A-7CF9B3B2A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479" y="1535450"/>
            <a:ext cx="3810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57412"/>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306</Words>
  <Application>Microsoft Office PowerPoint</Application>
  <PresentationFormat>On-screen Show (16:9)</PresentationFormat>
  <Paragraphs>41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Roboto</vt:lpstr>
      <vt:lpstr>Arial</vt:lpstr>
      <vt:lpstr>Merriweather</vt:lpstr>
      <vt:lpstr>Paradigm</vt:lpstr>
      <vt:lpstr>Principio de Inversión de la Dependencia por Grupo Alpha  </vt:lpstr>
      <vt:lpstr>En el libro: “Clean Code”, 'Uncle Bob' define el DIP, de esta manera:  </vt:lpstr>
      <vt:lpstr>El principio sigue los siguientes pasos, para su aplicación: </vt:lpstr>
      <vt:lpstr>Sino, se respeta el Principio de Inversión de Dependencias</vt:lpstr>
      <vt:lpstr>UML de ejemplo, sin aplicar el Principio de Inversión de Dependencias.</vt:lpstr>
      <vt:lpstr>Errores del UML</vt:lpstr>
      <vt:lpstr>UML aplicando el Principio de Inversión de Dependencias. </vt:lpstr>
      <vt:lpstr>Ventajas de aplicar el Principio de Inversión de Dependencias. </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 de Inversión de la Dependencia  </dc:title>
  <cp:lastModifiedBy>Steve Madrigal</cp:lastModifiedBy>
  <cp:revision>9</cp:revision>
  <dcterms:modified xsi:type="dcterms:W3CDTF">2020-08-22T15:01:22Z</dcterms:modified>
</cp:coreProperties>
</file>