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4" r:id="rId3"/>
    <p:sldId id="302" r:id="rId4"/>
    <p:sldId id="314" r:id="rId5"/>
    <p:sldId id="312" r:id="rId6"/>
    <p:sldId id="315" r:id="rId7"/>
    <p:sldId id="313" r:id="rId8"/>
    <p:sldId id="318" r:id="rId9"/>
    <p:sldId id="291" r:id="rId10"/>
    <p:sldId id="289" r:id="rId11"/>
    <p:sldId id="300" r:id="rId12"/>
    <p:sldId id="301" r:id="rId13"/>
    <p:sldId id="304" r:id="rId14"/>
    <p:sldId id="305" r:id="rId15"/>
    <p:sldId id="306" r:id="rId16"/>
    <p:sldId id="307" r:id="rId17"/>
    <p:sldId id="308" r:id="rId18"/>
    <p:sldId id="319" r:id="rId19"/>
    <p:sldId id="287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23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2017">
          <p15:clr>
            <a:srgbClr val="A4A3A4"/>
          </p15:clr>
        </p15:guide>
        <p15:guide id="4" pos="2256">
          <p15:clr>
            <a:srgbClr val="A4A3A4"/>
          </p15:clr>
        </p15:guide>
        <p15:guide id="5" pos="158">
          <p15:clr>
            <a:srgbClr val="A4A3A4"/>
          </p15:clr>
        </p15:guide>
        <p15:guide id="6" pos="5602">
          <p15:clr>
            <a:srgbClr val="A4A3A4"/>
          </p15:clr>
        </p15:guide>
        <p15:guide id="7" pos="2880">
          <p15:clr>
            <a:srgbClr val="A4A3A4"/>
          </p15:clr>
        </p15:guide>
        <p15:guide id="8" pos="35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60"/>
    <a:srgbClr val="7C9A1E"/>
    <a:srgbClr val="FFFF00"/>
    <a:srgbClr val="F2E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9" autoAdjust="0"/>
    <p:restoredTop sz="92389" autoAdjust="0"/>
  </p:normalViewPr>
  <p:slideViewPr>
    <p:cSldViewPr>
      <p:cViewPr varScale="1">
        <p:scale>
          <a:sx n="139" d="100"/>
          <a:sy n="139" d="100"/>
        </p:scale>
        <p:origin x="600" y="126"/>
      </p:cViewPr>
      <p:guideLst>
        <p:guide orient="horz" pos="1223"/>
        <p:guide orient="horz" pos="1620"/>
        <p:guide orient="horz" pos="2017"/>
        <p:guide pos="2256"/>
        <p:guide pos="158"/>
        <p:guide pos="5602"/>
        <p:guide pos="2880"/>
        <p:guide pos="35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38094-7CF6-4F37-A62C-5872A179C9A7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16A8B-C028-46BE-B865-3845F0F17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94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16A8B-C028-46BE-B865-3845F0F179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894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16A8B-C028-46BE-B865-3845F0F179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908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QA</a:t>
            </a:r>
            <a:r>
              <a:rPr lang="zh-TW" altLang="en-US" dirty="0"/>
              <a:t>可以用中文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16A8B-C028-46BE-B865-3845F0F179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037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若</a:t>
            </a:r>
            <a:r>
              <a:rPr lang="en-US" altLang="zh-TW" dirty="0"/>
              <a:t> out of memory </a:t>
            </a:r>
            <a:r>
              <a:rPr lang="zh-TW" altLang="en-US" dirty="0"/>
              <a:t>的話，只會給</a:t>
            </a:r>
            <a:r>
              <a:rPr lang="en-US" altLang="zh-TW" dirty="0"/>
              <a:t>10</a:t>
            </a:r>
            <a:r>
              <a:rPr lang="zh-TW" altLang="en-US" dirty="0"/>
              <a:t>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16A8B-C028-46BE-B865-3845F0F179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257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若</a:t>
            </a:r>
            <a:r>
              <a:rPr lang="en-US" altLang="zh-TW" dirty="0"/>
              <a:t> out of memory </a:t>
            </a:r>
            <a:r>
              <a:rPr lang="zh-TW" altLang="en-US" dirty="0"/>
              <a:t>的話，只會給</a:t>
            </a:r>
            <a:r>
              <a:rPr lang="en-US" altLang="zh-TW" dirty="0"/>
              <a:t>5</a:t>
            </a:r>
            <a:r>
              <a:rPr lang="zh-TW" altLang="en-US" dirty="0"/>
              <a:t>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16A8B-C028-46BE-B865-3845F0F179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689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若</a:t>
            </a:r>
            <a:r>
              <a:rPr lang="en-US" altLang="zh-TW" dirty="0"/>
              <a:t> out of memory </a:t>
            </a:r>
            <a:r>
              <a:rPr lang="zh-TW" altLang="en-US" dirty="0"/>
              <a:t>的話，只會給</a:t>
            </a:r>
            <a:r>
              <a:rPr lang="en-US" altLang="zh-TW" dirty="0"/>
              <a:t>5</a:t>
            </a:r>
            <a:r>
              <a:rPr lang="zh-TW" altLang="en-US" dirty="0"/>
              <a:t>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16A8B-C028-46BE-B865-3845F0F179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674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16A8B-C028-46BE-B865-3845F0F179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455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16A8B-C028-46BE-B865-3845F0F1797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648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16A8B-C028-46BE-B865-3845F0F179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73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16A8B-C028-46BE-B865-3845F0F179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7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16A8B-C028-46BE-B865-3845F0F179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9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16A8B-C028-46BE-B865-3845F0F179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387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16A8B-C028-46BE-B865-3845F0F179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231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16A8B-C028-46BE-B865-3845F0F179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196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16A8B-C028-46BE-B865-3845F0F179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571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16A8B-C028-46BE-B865-3845F0F179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225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16A8B-C028-46BE-B865-3845F0F179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34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16A8B-C028-46BE-B865-3845F0F179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197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348BCBF0-C53F-4F4F-9E05-0DF223C54153}"/>
              </a:ext>
            </a:extLst>
          </p:cNvPr>
          <p:cNvCxnSpPr>
            <a:cxnSpLocks/>
          </p:cNvCxnSpPr>
          <p:nvPr userDrawn="1"/>
        </p:nvCxnSpPr>
        <p:spPr>
          <a:xfrm>
            <a:off x="71500" y="790107"/>
            <a:ext cx="3892932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650690B0-2962-4C08-B95B-18F728C3D26C}"/>
              </a:ext>
            </a:extLst>
          </p:cNvPr>
          <p:cNvSpPr/>
          <p:nvPr userDrawn="1"/>
        </p:nvSpPr>
        <p:spPr>
          <a:xfrm>
            <a:off x="8686800" y="0"/>
            <a:ext cx="4572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50000"/>
              <a:lumOff val="5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AD5E8185-852C-41E7-A55F-B203E73129B9}"/>
              </a:ext>
            </a:extLst>
          </p:cNvPr>
          <p:cNvSpPr/>
          <p:nvPr/>
        </p:nvSpPr>
        <p:spPr>
          <a:xfrm>
            <a:off x="2591780" y="2751769"/>
            <a:ext cx="4005445" cy="1305145"/>
          </a:xfrm>
          <a:prstGeom prst="round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51272" y="1178323"/>
            <a:ext cx="6841455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Integer Programming and Network Analysis</a:t>
            </a:r>
          </a:p>
          <a:p>
            <a:pPr algn="ctr">
              <a:lnSpc>
                <a:spcPct val="150000"/>
              </a:lnSpc>
            </a:pPr>
            <a:r>
              <a:rPr lang="en-US" altLang="zh-TW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Term Project Introduction</a:t>
            </a:r>
          </a:p>
        </p:txBody>
      </p:sp>
      <p:grpSp>
        <p:nvGrpSpPr>
          <p:cNvPr id="37" name="组合 36"/>
          <p:cNvGrpSpPr/>
          <p:nvPr/>
        </p:nvGrpSpPr>
        <p:grpSpPr>
          <a:xfrm flipV="1">
            <a:off x="2704292" y="2468389"/>
            <a:ext cx="3735415" cy="147064"/>
            <a:chOff x="1736685" y="2445367"/>
            <a:chExt cx="5715635" cy="225025"/>
          </a:xfrm>
        </p:grpSpPr>
        <p:sp>
          <p:nvSpPr>
            <p:cNvPr id="11" name="椭圆 10"/>
            <p:cNvSpPr/>
            <p:nvPr/>
          </p:nvSpPr>
          <p:spPr>
            <a:xfrm>
              <a:off x="1736685" y="2445367"/>
              <a:ext cx="225025" cy="225025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235831" y="2445367"/>
              <a:ext cx="225025" cy="2250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734977" y="2445367"/>
              <a:ext cx="225025" cy="22502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234123" y="2445367"/>
              <a:ext cx="225025" cy="22502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3733269" y="2445367"/>
              <a:ext cx="225025" cy="22502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232415" y="2445367"/>
              <a:ext cx="225025" cy="22502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731561" y="2445367"/>
              <a:ext cx="225025" cy="22502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5230707" y="2445367"/>
              <a:ext cx="225025" cy="22502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5729853" y="2445367"/>
              <a:ext cx="225025" cy="22502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6228999" y="2445367"/>
              <a:ext cx="225025" cy="2250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6728145" y="2445367"/>
              <a:ext cx="225025" cy="2250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7227295" y="2445367"/>
              <a:ext cx="225025" cy="225025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FADA24E7-1BFA-45DD-B208-2F7BF45AEBCF}"/>
              </a:ext>
            </a:extLst>
          </p:cNvPr>
          <p:cNvSpPr txBox="1"/>
          <p:nvPr/>
        </p:nvSpPr>
        <p:spPr>
          <a:xfrm>
            <a:off x="1173774" y="3010964"/>
            <a:ext cx="6841455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2023</a:t>
            </a:r>
            <a:r>
              <a:rPr lang="zh-TW" altLang="en-US" sz="16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en-US" sz="16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04</a:t>
            </a:r>
            <a:r>
              <a:rPr lang="zh-TW" altLang="en-US" sz="16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en-US" sz="16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70886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50">
            <a:extLst>
              <a:ext uri="{FF2B5EF4-FFF2-40B4-BE49-F238E27FC236}">
                <a16:creationId xmlns:a16="http://schemas.microsoft.com/office/drawing/2014/main" id="{67735897-F4E8-4F2A-AB84-F6F5E1B4CE84}"/>
              </a:ext>
            </a:extLst>
          </p:cNvPr>
          <p:cNvGrpSpPr/>
          <p:nvPr/>
        </p:nvGrpSpPr>
        <p:grpSpPr>
          <a:xfrm>
            <a:off x="71500" y="105538"/>
            <a:ext cx="1665186" cy="682434"/>
            <a:chOff x="65780" y="331708"/>
            <a:chExt cx="1732692" cy="682434"/>
          </a:xfrm>
        </p:grpSpPr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BF3D3457-46A5-4288-B347-E8282954F6B5}"/>
                </a:ext>
              </a:extLst>
            </p:cNvPr>
            <p:cNvSpPr txBox="1"/>
            <p:nvPr/>
          </p:nvSpPr>
          <p:spPr>
            <a:xfrm>
              <a:off x="372382" y="614032"/>
              <a:ext cx="1403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Grading</a:t>
              </a:r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B480E503-A024-45CA-932D-2B80EF51009C}"/>
                </a:ext>
              </a:extLst>
            </p:cNvPr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93588DD8-7012-41EF-8DF4-82E637B02E34}"/>
                </a:ext>
              </a:extLst>
            </p:cNvPr>
            <p:cNvSpPr/>
            <p:nvPr/>
          </p:nvSpPr>
          <p:spPr>
            <a:xfrm>
              <a:off x="1505940" y="614032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DA6DFF94-4A04-4B46-BD6E-74001C9A4D58}"/>
              </a:ext>
            </a:extLst>
          </p:cNvPr>
          <p:cNvSpPr/>
          <p:nvPr/>
        </p:nvSpPr>
        <p:spPr>
          <a:xfrm>
            <a:off x="212067" y="787972"/>
            <a:ext cx="8500393" cy="328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Based on your submissions:</a:t>
            </a:r>
          </a:p>
          <a:p>
            <a:pPr marL="800100" lvl="1" indent="-34290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presentation: 30% / 100%</a:t>
            </a:r>
          </a:p>
          <a:p>
            <a:pPr marL="800100" lvl="1" indent="-34290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solution quality: 70% / 100%</a:t>
            </a:r>
          </a:p>
          <a:p>
            <a:pPr marL="800100" lvl="1" indent="-34290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 output files (the grade you get on solution quality):</a:t>
            </a:r>
          </a:p>
          <a:p>
            <a:pPr lvl="2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bonus: efficient algorithm designed by your team (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optional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1257300" lvl="2" indent="-34290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The limit of computing time is 30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minutes.</a:t>
            </a:r>
          </a:p>
          <a:p>
            <a:pPr marL="1257300" lvl="2" indent="-34290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Your results will be ranked for grading.</a:t>
            </a:r>
          </a:p>
        </p:txBody>
      </p:sp>
    </p:spTree>
    <p:extLst>
      <p:ext uri="{BB962C8B-B14F-4D97-AF65-F5344CB8AC3E}">
        <p14:creationId xmlns:p14="http://schemas.microsoft.com/office/powerpoint/2010/main" val="175567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50">
            <a:extLst>
              <a:ext uri="{FF2B5EF4-FFF2-40B4-BE49-F238E27FC236}">
                <a16:creationId xmlns:a16="http://schemas.microsoft.com/office/drawing/2014/main" id="{67735897-F4E8-4F2A-AB84-F6F5E1B4CE84}"/>
              </a:ext>
            </a:extLst>
          </p:cNvPr>
          <p:cNvGrpSpPr/>
          <p:nvPr/>
        </p:nvGrpSpPr>
        <p:grpSpPr>
          <a:xfrm>
            <a:off x="71500" y="105538"/>
            <a:ext cx="1665186" cy="682434"/>
            <a:chOff x="65780" y="331708"/>
            <a:chExt cx="1732692" cy="682434"/>
          </a:xfrm>
        </p:grpSpPr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BF3D3457-46A5-4288-B347-E8282954F6B5}"/>
                </a:ext>
              </a:extLst>
            </p:cNvPr>
            <p:cNvSpPr txBox="1"/>
            <p:nvPr/>
          </p:nvSpPr>
          <p:spPr>
            <a:xfrm>
              <a:off x="372382" y="614032"/>
              <a:ext cx="1403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Grading</a:t>
              </a:r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B480E503-A024-45CA-932D-2B80EF51009C}"/>
                </a:ext>
              </a:extLst>
            </p:cNvPr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93588DD8-7012-41EF-8DF4-82E637B02E34}"/>
                </a:ext>
              </a:extLst>
            </p:cNvPr>
            <p:cNvSpPr/>
            <p:nvPr/>
          </p:nvSpPr>
          <p:spPr>
            <a:xfrm>
              <a:off x="1505940" y="614032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DA6DFF94-4A04-4B46-BD6E-74001C9A4D58}"/>
              </a:ext>
            </a:extLst>
          </p:cNvPr>
          <p:cNvSpPr/>
          <p:nvPr/>
        </p:nvSpPr>
        <p:spPr>
          <a:xfrm>
            <a:off x="212067" y="870671"/>
            <a:ext cx="8002917" cy="3608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About presentation (30%):</a:t>
            </a:r>
          </a:p>
          <a:p>
            <a:pPr marL="742950" lvl="1" indent="-28575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Content (model design, result analysis, PPT layout): 18% / 30%</a:t>
            </a:r>
          </a:p>
          <a:p>
            <a:pPr marL="742950" lvl="1" indent="-28575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Oral presentation (fluent in English): 9% / 30%</a:t>
            </a:r>
          </a:p>
          <a:p>
            <a:pPr marL="742950" lvl="1" indent="-28575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Time control (10 minutes presentation + 3 minutes Q&amp;A): 3% / 30%</a:t>
            </a:r>
          </a:p>
          <a:p>
            <a:pPr marL="285750" indent="-28575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n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About solution quality (70%):</a:t>
            </a:r>
          </a:p>
          <a:p>
            <a:pPr marL="742950" lvl="1" indent="-28575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We will test 3 instances for your computing times and your objective values.</a:t>
            </a:r>
          </a:p>
          <a:p>
            <a:pPr marL="742950" lvl="1" indent="-28575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 total of 70%, each grade of the 3 instances:</a:t>
            </a:r>
          </a:p>
          <a:p>
            <a:pPr marL="1200150" lvl="2" indent="-28575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75 L/U areas: 20% / 70%</a:t>
            </a:r>
          </a:p>
          <a:p>
            <a:pPr marL="1200150" lvl="2" indent="-28575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50 L/U areas: 20% / 70%</a:t>
            </a:r>
          </a:p>
          <a:p>
            <a:pPr marL="1200150" lvl="2" indent="-28575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25 L/U areas: 30% / 70%</a:t>
            </a:r>
          </a:p>
        </p:txBody>
      </p:sp>
    </p:spTree>
    <p:extLst>
      <p:ext uri="{BB962C8B-B14F-4D97-AF65-F5344CB8AC3E}">
        <p14:creationId xmlns:p14="http://schemas.microsoft.com/office/powerpoint/2010/main" val="191789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50">
            <a:extLst>
              <a:ext uri="{FF2B5EF4-FFF2-40B4-BE49-F238E27FC236}">
                <a16:creationId xmlns:a16="http://schemas.microsoft.com/office/drawing/2014/main" id="{67735897-F4E8-4F2A-AB84-F6F5E1B4CE84}"/>
              </a:ext>
            </a:extLst>
          </p:cNvPr>
          <p:cNvGrpSpPr/>
          <p:nvPr/>
        </p:nvGrpSpPr>
        <p:grpSpPr>
          <a:xfrm>
            <a:off x="71500" y="105538"/>
            <a:ext cx="1665186" cy="682434"/>
            <a:chOff x="65780" y="331708"/>
            <a:chExt cx="1732692" cy="682434"/>
          </a:xfrm>
        </p:grpSpPr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BF3D3457-46A5-4288-B347-E8282954F6B5}"/>
                </a:ext>
              </a:extLst>
            </p:cNvPr>
            <p:cNvSpPr txBox="1"/>
            <p:nvPr/>
          </p:nvSpPr>
          <p:spPr>
            <a:xfrm>
              <a:off x="372382" y="614032"/>
              <a:ext cx="1403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Grading</a:t>
              </a:r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B480E503-A024-45CA-932D-2B80EF51009C}"/>
                </a:ext>
              </a:extLst>
            </p:cNvPr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93588DD8-7012-41EF-8DF4-82E637B02E34}"/>
                </a:ext>
              </a:extLst>
            </p:cNvPr>
            <p:cNvSpPr/>
            <p:nvPr/>
          </p:nvSpPr>
          <p:spPr>
            <a:xfrm>
              <a:off x="1505940" y="614032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DA6DFF94-4A04-4B46-BD6E-74001C9A4D58}"/>
              </a:ext>
            </a:extLst>
          </p:cNvPr>
          <p:cNvSpPr/>
          <p:nvPr/>
        </p:nvSpPr>
        <p:spPr>
          <a:xfrm>
            <a:off x="352635" y="906565"/>
            <a:ext cx="3954888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For 25 L/U areas’ instance (30%):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468880"/>
              </p:ext>
            </p:extLst>
          </p:nvPr>
        </p:nvGraphicFramePr>
        <p:xfrm>
          <a:off x="701570" y="1386795"/>
          <a:ext cx="353077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225">
                  <a:extLst>
                    <a:ext uri="{9D8B030D-6E8A-4147-A177-3AD203B41FA5}">
                      <a16:colId xmlns:a16="http://schemas.microsoft.com/office/drawing/2014/main" val="2576383608"/>
                    </a:ext>
                  </a:extLst>
                </a:gridCol>
                <a:gridCol w="1505545">
                  <a:extLst>
                    <a:ext uri="{9D8B030D-6E8A-4147-A177-3AD203B41FA5}">
                      <a16:colId xmlns:a16="http://schemas.microsoft.com/office/drawing/2014/main" val="1571479508"/>
                    </a:ext>
                  </a:extLst>
                </a:gridCol>
              </a:tblGrid>
              <a:tr h="3150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computing time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(10%)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709611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</a:t>
                      </a:r>
                      <a:r>
                        <a:rPr lang="en-US" altLang="zh-TW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 10 seconds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845834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altLang="zh-TW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~ 30 seconds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967254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lang="en-US" altLang="zh-TW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~ 60 seconds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765097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</a:t>
                      </a:r>
                      <a:r>
                        <a:rPr lang="en-US" altLang="zh-TW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 60 seconds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425084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681462"/>
              </p:ext>
            </p:extLst>
          </p:nvPr>
        </p:nvGraphicFramePr>
        <p:xfrm>
          <a:off x="685125" y="3179163"/>
          <a:ext cx="37068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7974">
                  <a:extLst>
                    <a:ext uri="{9D8B030D-6E8A-4147-A177-3AD203B41FA5}">
                      <a16:colId xmlns:a16="http://schemas.microsoft.com/office/drawing/2014/main" val="2576383608"/>
                    </a:ext>
                  </a:extLst>
                </a:gridCol>
                <a:gridCol w="1298881">
                  <a:extLst>
                    <a:ext uri="{9D8B030D-6E8A-4147-A177-3AD203B41FA5}">
                      <a16:colId xmlns:a16="http://schemas.microsoft.com/office/drawing/2014/main" val="1571479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 value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(20%)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70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reach optimality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84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</a:t>
                      </a:r>
                      <a:r>
                        <a:rPr lang="en-US" altLang="zh-TW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25% if not optimal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967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26%</a:t>
                      </a:r>
                      <a:r>
                        <a:rPr lang="en-US" altLang="zh-TW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- 50% if not optimal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765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51%</a:t>
                      </a:r>
                      <a:r>
                        <a:rPr lang="en-US" altLang="zh-TW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- 100% if not optimal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425084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72941FDE-18C6-463E-B118-5942B07EE1D5}"/>
              </a:ext>
            </a:extLst>
          </p:cNvPr>
          <p:cNvSpPr txBox="1"/>
          <p:nvPr/>
        </p:nvSpPr>
        <p:spPr>
          <a:xfrm rot="10800000" flipH="1" flipV="1">
            <a:off x="4797025" y="1304643"/>
            <a:ext cx="38704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Number of customers: 25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Objective value: 191.8136 (optimality)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Computing time: 4.021 seconds</a:t>
            </a:r>
          </a:p>
          <a:p>
            <a:endParaRPr lang="en-US" altLang="zh-TW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We achieved the above solution by C#.</a:t>
            </a:r>
          </a:p>
          <a:p>
            <a:endParaRPr lang="en-US" altLang="zh-TW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Your source code will be run at the following environment: Windows, Intel i7-8700, 3.20 GHz CPU and 8 GB of memory.</a:t>
            </a:r>
            <a:endParaRPr lang="zh-TW" altLang="en-US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01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50">
            <a:extLst>
              <a:ext uri="{FF2B5EF4-FFF2-40B4-BE49-F238E27FC236}">
                <a16:creationId xmlns:a16="http://schemas.microsoft.com/office/drawing/2014/main" id="{67735897-F4E8-4F2A-AB84-F6F5E1B4CE84}"/>
              </a:ext>
            </a:extLst>
          </p:cNvPr>
          <p:cNvGrpSpPr/>
          <p:nvPr/>
        </p:nvGrpSpPr>
        <p:grpSpPr>
          <a:xfrm>
            <a:off x="71500" y="105538"/>
            <a:ext cx="1665186" cy="682434"/>
            <a:chOff x="65780" y="331708"/>
            <a:chExt cx="1732692" cy="682434"/>
          </a:xfrm>
        </p:grpSpPr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BF3D3457-46A5-4288-B347-E8282954F6B5}"/>
                </a:ext>
              </a:extLst>
            </p:cNvPr>
            <p:cNvSpPr txBox="1"/>
            <p:nvPr/>
          </p:nvSpPr>
          <p:spPr>
            <a:xfrm>
              <a:off x="372382" y="614032"/>
              <a:ext cx="1403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Grading</a:t>
              </a:r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B480E503-A024-45CA-932D-2B80EF51009C}"/>
                </a:ext>
              </a:extLst>
            </p:cNvPr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93588DD8-7012-41EF-8DF4-82E637B02E34}"/>
                </a:ext>
              </a:extLst>
            </p:cNvPr>
            <p:cNvSpPr/>
            <p:nvPr/>
          </p:nvSpPr>
          <p:spPr>
            <a:xfrm>
              <a:off x="1505940" y="614032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DA6DFF94-4A04-4B46-BD6E-74001C9A4D58}"/>
              </a:ext>
            </a:extLst>
          </p:cNvPr>
          <p:cNvSpPr/>
          <p:nvPr/>
        </p:nvSpPr>
        <p:spPr>
          <a:xfrm>
            <a:off x="352635" y="940331"/>
            <a:ext cx="3954888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For 50 L/U areas’ instance (20%):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106023"/>
              </p:ext>
            </p:extLst>
          </p:nvPr>
        </p:nvGraphicFramePr>
        <p:xfrm>
          <a:off x="699240" y="1391315"/>
          <a:ext cx="353077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2550">
                  <a:extLst>
                    <a:ext uri="{9D8B030D-6E8A-4147-A177-3AD203B41FA5}">
                      <a16:colId xmlns:a16="http://schemas.microsoft.com/office/drawing/2014/main" val="2576383608"/>
                    </a:ext>
                  </a:extLst>
                </a:gridCol>
                <a:gridCol w="1548220">
                  <a:extLst>
                    <a:ext uri="{9D8B030D-6E8A-4147-A177-3AD203B41FA5}">
                      <a16:colId xmlns:a16="http://schemas.microsoft.com/office/drawing/2014/main" val="1571479508"/>
                    </a:ext>
                  </a:extLst>
                </a:gridCol>
              </a:tblGrid>
              <a:tr h="3150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computing time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(10%)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709611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</a:t>
                      </a:r>
                      <a:r>
                        <a:rPr lang="en-US" altLang="zh-TW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 2.5 minutes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845834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 ~ 6 minutes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967254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~ 12 minutes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765097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</a:t>
                      </a:r>
                      <a:r>
                        <a:rPr lang="en-US" altLang="zh-TW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 12 minutes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425084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63032"/>
              </p:ext>
            </p:extLst>
          </p:nvPr>
        </p:nvGraphicFramePr>
        <p:xfrm>
          <a:off x="701570" y="3173222"/>
          <a:ext cx="37247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589">
                  <a:extLst>
                    <a:ext uri="{9D8B030D-6E8A-4147-A177-3AD203B41FA5}">
                      <a16:colId xmlns:a16="http://schemas.microsoft.com/office/drawing/2014/main" val="2576383608"/>
                    </a:ext>
                  </a:extLst>
                </a:gridCol>
                <a:gridCol w="1305144">
                  <a:extLst>
                    <a:ext uri="{9D8B030D-6E8A-4147-A177-3AD203B41FA5}">
                      <a16:colId xmlns:a16="http://schemas.microsoft.com/office/drawing/2014/main" val="1571479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 value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(10%)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70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reach optimality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84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</a:t>
                      </a:r>
                      <a:r>
                        <a:rPr lang="en-US" altLang="zh-TW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25% if not optimal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967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26%</a:t>
                      </a:r>
                      <a:r>
                        <a:rPr lang="en-US" altLang="zh-TW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- 50% if not optimal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765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51%</a:t>
                      </a:r>
                      <a:r>
                        <a:rPr lang="en-US" altLang="zh-TW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- 100% if not optimal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425084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72941FDE-18C6-463E-B118-5942B07EE1D5}"/>
              </a:ext>
            </a:extLst>
          </p:cNvPr>
          <p:cNvSpPr txBox="1"/>
          <p:nvPr/>
        </p:nvSpPr>
        <p:spPr>
          <a:xfrm rot="10800000" flipH="1" flipV="1">
            <a:off x="4797025" y="1304642"/>
            <a:ext cx="38704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Number of customers: 50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Objective value: 363.2468 (optimality)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Computing time: 118.865 seconds</a:t>
            </a:r>
          </a:p>
          <a:p>
            <a:endParaRPr lang="en-US" altLang="zh-TW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We achieved the above solution by C#.</a:t>
            </a:r>
          </a:p>
          <a:p>
            <a:endParaRPr lang="en-US" altLang="zh-TW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Your source code will be run at the following environment: Windows, Intel i7-8700, 3.20 GHz CPU and 8 GB of memory.</a:t>
            </a:r>
          </a:p>
        </p:txBody>
      </p:sp>
    </p:spTree>
    <p:extLst>
      <p:ext uri="{BB962C8B-B14F-4D97-AF65-F5344CB8AC3E}">
        <p14:creationId xmlns:p14="http://schemas.microsoft.com/office/powerpoint/2010/main" val="387269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50">
            <a:extLst>
              <a:ext uri="{FF2B5EF4-FFF2-40B4-BE49-F238E27FC236}">
                <a16:creationId xmlns:a16="http://schemas.microsoft.com/office/drawing/2014/main" id="{67735897-F4E8-4F2A-AB84-F6F5E1B4CE84}"/>
              </a:ext>
            </a:extLst>
          </p:cNvPr>
          <p:cNvGrpSpPr/>
          <p:nvPr/>
        </p:nvGrpSpPr>
        <p:grpSpPr>
          <a:xfrm>
            <a:off x="71500" y="105538"/>
            <a:ext cx="1665186" cy="682434"/>
            <a:chOff x="65780" y="331708"/>
            <a:chExt cx="1732692" cy="682434"/>
          </a:xfrm>
        </p:grpSpPr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BF3D3457-46A5-4288-B347-E8282954F6B5}"/>
                </a:ext>
              </a:extLst>
            </p:cNvPr>
            <p:cNvSpPr txBox="1"/>
            <p:nvPr/>
          </p:nvSpPr>
          <p:spPr>
            <a:xfrm>
              <a:off x="372382" y="614032"/>
              <a:ext cx="1403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Grading</a:t>
              </a:r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B480E503-A024-45CA-932D-2B80EF51009C}"/>
                </a:ext>
              </a:extLst>
            </p:cNvPr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93588DD8-7012-41EF-8DF4-82E637B02E34}"/>
                </a:ext>
              </a:extLst>
            </p:cNvPr>
            <p:cNvSpPr/>
            <p:nvPr/>
          </p:nvSpPr>
          <p:spPr>
            <a:xfrm>
              <a:off x="1505940" y="614032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DA6DFF94-4A04-4B46-BD6E-74001C9A4D58}"/>
              </a:ext>
            </a:extLst>
          </p:cNvPr>
          <p:cNvSpPr/>
          <p:nvPr/>
        </p:nvSpPr>
        <p:spPr>
          <a:xfrm>
            <a:off x="336495" y="906565"/>
            <a:ext cx="3954888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For 75 L/U areas’ instance (20%):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FC698EC-1064-4BDA-80FD-1A41382CF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581837"/>
              </p:ext>
            </p:extLst>
          </p:nvPr>
        </p:nvGraphicFramePr>
        <p:xfrm>
          <a:off x="699240" y="1391315"/>
          <a:ext cx="353077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2550">
                  <a:extLst>
                    <a:ext uri="{9D8B030D-6E8A-4147-A177-3AD203B41FA5}">
                      <a16:colId xmlns:a16="http://schemas.microsoft.com/office/drawing/2014/main" val="2576383608"/>
                    </a:ext>
                  </a:extLst>
                </a:gridCol>
                <a:gridCol w="1548220">
                  <a:extLst>
                    <a:ext uri="{9D8B030D-6E8A-4147-A177-3AD203B41FA5}">
                      <a16:colId xmlns:a16="http://schemas.microsoft.com/office/drawing/2014/main" val="1571479508"/>
                    </a:ext>
                  </a:extLst>
                </a:gridCol>
              </a:tblGrid>
              <a:tr h="3150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computing time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(10%)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709611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</a:t>
                      </a:r>
                      <a:r>
                        <a:rPr lang="en-US" altLang="zh-TW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 1 hour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845834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~ 1.5 hours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967254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 ~ 2 hours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765097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</a:t>
                      </a:r>
                      <a:r>
                        <a:rPr lang="en-US" altLang="zh-TW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 2 hours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425084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3D41D39-D29E-4EE7-8D97-638758A17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143889"/>
              </p:ext>
            </p:extLst>
          </p:nvPr>
        </p:nvGraphicFramePr>
        <p:xfrm>
          <a:off x="701570" y="3173222"/>
          <a:ext cx="37247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589">
                  <a:extLst>
                    <a:ext uri="{9D8B030D-6E8A-4147-A177-3AD203B41FA5}">
                      <a16:colId xmlns:a16="http://schemas.microsoft.com/office/drawing/2014/main" val="2576383608"/>
                    </a:ext>
                  </a:extLst>
                </a:gridCol>
                <a:gridCol w="1305144">
                  <a:extLst>
                    <a:ext uri="{9D8B030D-6E8A-4147-A177-3AD203B41FA5}">
                      <a16:colId xmlns:a16="http://schemas.microsoft.com/office/drawing/2014/main" val="1571479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 value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(10%)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70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reach optimality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84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</a:t>
                      </a:r>
                      <a:r>
                        <a:rPr lang="en-US" altLang="zh-TW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25% if not optimal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967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26%</a:t>
                      </a:r>
                      <a:r>
                        <a:rPr lang="en-US" altLang="zh-TW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- 50% if not optimal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765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51%</a:t>
                      </a:r>
                      <a:r>
                        <a:rPr lang="en-US" altLang="zh-TW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- 100% if not optimal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425084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F6C53102-DACA-473A-93E4-BD281A29BC84}"/>
              </a:ext>
            </a:extLst>
          </p:cNvPr>
          <p:cNvSpPr txBox="1"/>
          <p:nvPr/>
        </p:nvSpPr>
        <p:spPr>
          <a:xfrm rot="10800000" flipH="1" flipV="1">
            <a:off x="4797025" y="1304642"/>
            <a:ext cx="38704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Number of customers: 75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Objective value: 650.349 (optimality)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Computing time: 2,969.490 seconds</a:t>
            </a:r>
          </a:p>
          <a:p>
            <a:endParaRPr lang="en-US" altLang="zh-TW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We achieved the above solution by C#.</a:t>
            </a:r>
          </a:p>
          <a:p>
            <a:endParaRPr lang="en-US" altLang="zh-TW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Your source code will be run at the following environment: Windows, Intel i7-8700, 3.20 GHz CPU and 8 GB of memory.</a:t>
            </a:r>
          </a:p>
        </p:txBody>
      </p:sp>
    </p:spTree>
    <p:extLst>
      <p:ext uri="{BB962C8B-B14F-4D97-AF65-F5344CB8AC3E}">
        <p14:creationId xmlns:p14="http://schemas.microsoft.com/office/powerpoint/2010/main" val="31357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50">
            <a:extLst>
              <a:ext uri="{FF2B5EF4-FFF2-40B4-BE49-F238E27FC236}">
                <a16:creationId xmlns:a16="http://schemas.microsoft.com/office/drawing/2014/main" id="{67735897-F4E8-4F2A-AB84-F6F5E1B4CE84}"/>
              </a:ext>
            </a:extLst>
          </p:cNvPr>
          <p:cNvGrpSpPr/>
          <p:nvPr/>
        </p:nvGrpSpPr>
        <p:grpSpPr>
          <a:xfrm>
            <a:off x="71500" y="105538"/>
            <a:ext cx="1305145" cy="682434"/>
            <a:chOff x="65780" y="331708"/>
            <a:chExt cx="1732692" cy="682434"/>
          </a:xfrm>
        </p:grpSpPr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BF3D3457-46A5-4288-B347-E8282954F6B5}"/>
                </a:ext>
              </a:extLst>
            </p:cNvPr>
            <p:cNvSpPr txBox="1"/>
            <p:nvPr/>
          </p:nvSpPr>
          <p:spPr>
            <a:xfrm>
              <a:off x="372382" y="614032"/>
              <a:ext cx="1403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Bonus</a:t>
              </a:r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B480E503-A024-45CA-932D-2B80EF51009C}"/>
                </a:ext>
              </a:extLst>
            </p:cNvPr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93588DD8-7012-41EF-8DF4-82E637B02E34}"/>
                </a:ext>
              </a:extLst>
            </p:cNvPr>
            <p:cNvSpPr/>
            <p:nvPr/>
          </p:nvSpPr>
          <p:spPr>
            <a:xfrm>
              <a:off x="1505940" y="614032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DA6DFF94-4A04-4B46-BD6E-74001C9A4D58}"/>
              </a:ext>
            </a:extLst>
          </p:cNvPr>
          <p:cNvSpPr/>
          <p:nvPr/>
        </p:nvSpPr>
        <p:spPr>
          <a:xfrm>
            <a:off x="352635" y="1131590"/>
            <a:ext cx="4309375" cy="2412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For 50 L/U areas’ instance (5%):</a:t>
            </a:r>
          </a:p>
          <a:p>
            <a:pPr marL="742950" lvl="1" indent="-28575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The limit of computing time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is 30 minutes.</a:t>
            </a:r>
          </a:p>
          <a:p>
            <a:pPr marL="742950" lvl="1" indent="-28575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</a:pPr>
            <a:endParaRPr lang="en-US" altLang="zh-TW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Your source code will be run at the following environment: Windows, Intel i7-8700, 3.20 GHz CPU and 8 GB of memory.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F04043B-7D7F-421F-9D9D-A454821BD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884578"/>
              </p:ext>
            </p:extLst>
          </p:nvPr>
        </p:nvGraphicFramePr>
        <p:xfrm>
          <a:off x="4662010" y="1266605"/>
          <a:ext cx="372473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589">
                  <a:extLst>
                    <a:ext uri="{9D8B030D-6E8A-4147-A177-3AD203B41FA5}">
                      <a16:colId xmlns:a16="http://schemas.microsoft.com/office/drawing/2014/main" val="2576383608"/>
                    </a:ext>
                  </a:extLst>
                </a:gridCol>
                <a:gridCol w="1305144">
                  <a:extLst>
                    <a:ext uri="{9D8B030D-6E8A-4147-A177-3AD203B41FA5}">
                      <a16:colId xmlns:a16="http://schemas.microsoft.com/office/drawing/2014/main" val="1571479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 value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(5%)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70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</a:t>
                      </a:r>
                      <a:r>
                        <a:rPr lang="en-US" altLang="zh-TW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53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21%</a:t>
                      </a:r>
                      <a:r>
                        <a:rPr lang="en-US" altLang="zh-TW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- 40%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84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41% - 60%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967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61%</a:t>
                      </a:r>
                      <a:r>
                        <a:rPr lang="en-US" altLang="zh-TW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- 80%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765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80%</a:t>
                      </a:r>
                      <a:r>
                        <a:rPr lang="en-US" altLang="zh-TW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- 100%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425084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092EA591-50A0-4636-8801-93BEC8903E75}"/>
              </a:ext>
            </a:extLst>
          </p:cNvPr>
          <p:cNvSpPr/>
          <p:nvPr/>
        </p:nvSpPr>
        <p:spPr>
          <a:xfrm>
            <a:off x="352635" y="3679573"/>
            <a:ext cx="4309375" cy="686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You should submit 1 output csv files, e.g.</a:t>
            </a:r>
          </a:p>
          <a:p>
            <a:pPr marL="742950" lvl="1" indent="-28575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Team0_bonus_output_50.csv</a:t>
            </a:r>
          </a:p>
        </p:txBody>
      </p:sp>
    </p:spTree>
    <p:extLst>
      <p:ext uri="{BB962C8B-B14F-4D97-AF65-F5344CB8AC3E}">
        <p14:creationId xmlns:p14="http://schemas.microsoft.com/office/powerpoint/2010/main" val="356114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A6DFF94-4A04-4B46-BD6E-74001C9A4D58}"/>
              </a:ext>
            </a:extLst>
          </p:cNvPr>
          <p:cNvSpPr/>
          <p:nvPr/>
        </p:nvSpPr>
        <p:spPr>
          <a:xfrm>
            <a:off x="352635" y="1131590"/>
            <a:ext cx="4309375" cy="2412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For 75 L/U areas’ instance (5%):</a:t>
            </a:r>
          </a:p>
          <a:p>
            <a:pPr marL="742950" lvl="1" indent="-28575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The </a:t>
            </a:r>
            <a:r>
              <a:rPr lang="en-US" altLang="zh-TW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limit of computing time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is 30 minutes.</a:t>
            </a:r>
          </a:p>
          <a:p>
            <a:pPr marL="742950" lvl="1" indent="-28575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</a:pPr>
            <a:endParaRPr lang="en-US" altLang="zh-TW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Your source code will be run at the following environment: Windows, Intel i7-8700, 3.20 GHz CPU and 8 GB of memory.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F04043B-7D7F-421F-9D9D-A454821BD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438333"/>
              </p:ext>
            </p:extLst>
          </p:nvPr>
        </p:nvGraphicFramePr>
        <p:xfrm>
          <a:off x="4662010" y="1266605"/>
          <a:ext cx="372473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589">
                  <a:extLst>
                    <a:ext uri="{9D8B030D-6E8A-4147-A177-3AD203B41FA5}">
                      <a16:colId xmlns:a16="http://schemas.microsoft.com/office/drawing/2014/main" val="2576383608"/>
                    </a:ext>
                  </a:extLst>
                </a:gridCol>
                <a:gridCol w="1305144">
                  <a:extLst>
                    <a:ext uri="{9D8B030D-6E8A-4147-A177-3AD203B41FA5}">
                      <a16:colId xmlns:a16="http://schemas.microsoft.com/office/drawing/2014/main" val="1571479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 value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(5%)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70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</a:t>
                      </a:r>
                      <a:r>
                        <a:rPr lang="en-US" altLang="zh-TW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53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21%</a:t>
                      </a:r>
                      <a:r>
                        <a:rPr lang="en-US" altLang="zh-TW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- 40%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84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41% - 60%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967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61%</a:t>
                      </a:r>
                      <a:r>
                        <a:rPr lang="en-US" altLang="zh-TW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- 80%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765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80%</a:t>
                      </a:r>
                      <a:r>
                        <a:rPr lang="en-US" altLang="zh-TW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- 100%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425084"/>
                  </a:ext>
                </a:extLst>
              </a:tr>
            </a:tbl>
          </a:graphicData>
        </a:graphic>
      </p:graphicFrame>
      <p:grpSp>
        <p:nvGrpSpPr>
          <p:cNvPr id="9" name="组合 50">
            <a:extLst>
              <a:ext uri="{FF2B5EF4-FFF2-40B4-BE49-F238E27FC236}">
                <a16:creationId xmlns:a16="http://schemas.microsoft.com/office/drawing/2014/main" id="{67735897-F4E8-4F2A-AB84-F6F5E1B4CE84}"/>
              </a:ext>
            </a:extLst>
          </p:cNvPr>
          <p:cNvGrpSpPr/>
          <p:nvPr/>
        </p:nvGrpSpPr>
        <p:grpSpPr>
          <a:xfrm>
            <a:off x="71500" y="105538"/>
            <a:ext cx="1305145" cy="682434"/>
            <a:chOff x="65780" y="331708"/>
            <a:chExt cx="1732692" cy="682434"/>
          </a:xfrm>
        </p:grpSpPr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BF3D3457-46A5-4288-B347-E8282954F6B5}"/>
                </a:ext>
              </a:extLst>
            </p:cNvPr>
            <p:cNvSpPr txBox="1"/>
            <p:nvPr/>
          </p:nvSpPr>
          <p:spPr>
            <a:xfrm>
              <a:off x="372382" y="614032"/>
              <a:ext cx="1403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Bonus</a:t>
              </a:r>
            </a:p>
          </p:txBody>
        </p:sp>
        <p:sp>
          <p:nvSpPr>
            <p:cNvPr id="11" name="直角三角形 10">
              <a:extLst>
                <a:ext uri="{FF2B5EF4-FFF2-40B4-BE49-F238E27FC236}">
                  <a16:creationId xmlns:a16="http://schemas.microsoft.com/office/drawing/2014/main" id="{B480E503-A024-45CA-932D-2B80EF51009C}"/>
                </a:ext>
              </a:extLst>
            </p:cNvPr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直角三角形 11">
              <a:extLst>
                <a:ext uri="{FF2B5EF4-FFF2-40B4-BE49-F238E27FC236}">
                  <a16:creationId xmlns:a16="http://schemas.microsoft.com/office/drawing/2014/main" id="{93588DD8-7012-41EF-8DF4-82E637B02E34}"/>
                </a:ext>
              </a:extLst>
            </p:cNvPr>
            <p:cNvSpPr/>
            <p:nvPr/>
          </p:nvSpPr>
          <p:spPr>
            <a:xfrm>
              <a:off x="1505940" y="614032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C6921A67-91BF-463E-BE7B-0F32C39E0A77}"/>
              </a:ext>
            </a:extLst>
          </p:cNvPr>
          <p:cNvSpPr/>
          <p:nvPr/>
        </p:nvSpPr>
        <p:spPr>
          <a:xfrm>
            <a:off x="352635" y="3679573"/>
            <a:ext cx="4309375" cy="686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You should submit 1 output csv files, e.g.</a:t>
            </a:r>
          </a:p>
          <a:p>
            <a:pPr marL="742950" lvl="1" indent="-28575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Team0_bonus_output_75.csv</a:t>
            </a:r>
          </a:p>
        </p:txBody>
      </p:sp>
    </p:spTree>
    <p:extLst>
      <p:ext uri="{BB962C8B-B14F-4D97-AF65-F5344CB8AC3E}">
        <p14:creationId xmlns:p14="http://schemas.microsoft.com/office/powerpoint/2010/main" val="413461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50">
            <a:extLst>
              <a:ext uri="{FF2B5EF4-FFF2-40B4-BE49-F238E27FC236}">
                <a16:creationId xmlns:a16="http://schemas.microsoft.com/office/drawing/2014/main" id="{67735897-F4E8-4F2A-AB84-F6F5E1B4CE84}"/>
              </a:ext>
            </a:extLst>
          </p:cNvPr>
          <p:cNvGrpSpPr/>
          <p:nvPr/>
        </p:nvGrpSpPr>
        <p:grpSpPr>
          <a:xfrm>
            <a:off x="71499" y="105538"/>
            <a:ext cx="3015335" cy="682434"/>
            <a:chOff x="65780" y="331708"/>
            <a:chExt cx="1732692" cy="682434"/>
          </a:xfrm>
        </p:grpSpPr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BF3D3457-46A5-4288-B347-E8282954F6B5}"/>
                </a:ext>
              </a:extLst>
            </p:cNvPr>
            <p:cNvSpPr txBox="1"/>
            <p:nvPr/>
          </p:nvSpPr>
          <p:spPr>
            <a:xfrm>
              <a:off x="372382" y="614032"/>
              <a:ext cx="1403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TA’s office hours</a:t>
              </a:r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B480E503-A024-45CA-932D-2B80EF51009C}"/>
                </a:ext>
              </a:extLst>
            </p:cNvPr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93588DD8-7012-41EF-8DF4-82E637B02E34}"/>
                </a:ext>
              </a:extLst>
            </p:cNvPr>
            <p:cNvSpPr/>
            <p:nvPr/>
          </p:nvSpPr>
          <p:spPr>
            <a:xfrm>
              <a:off x="1505940" y="614032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DA6DFF94-4A04-4B46-BD6E-74001C9A4D58}"/>
              </a:ext>
            </a:extLst>
          </p:cNvPr>
          <p:cNvSpPr/>
          <p:nvPr/>
        </p:nvSpPr>
        <p:spPr>
          <a:xfrm>
            <a:off x="352635" y="1131590"/>
            <a:ext cx="7414720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If you have any problem concerning about the term project, feel free to discuss with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TAs.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Email one of us in advance.</a:t>
            </a:r>
          </a:p>
          <a:p>
            <a:pPr marL="1200150" lvl="2" indent="-28575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黃信鈞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pop32154@kimo.com</a:t>
            </a:r>
          </a:p>
          <a:p>
            <a:pPr marL="1200150" lvl="2" indent="-28575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陳明揚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mingyang.chen196@gmail.com</a:t>
            </a:r>
          </a:p>
          <a:p>
            <a:pPr marL="742950" lvl="1" indent="-28575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Office hours: </a:t>
            </a:r>
          </a:p>
          <a:p>
            <a:pPr marL="1257300" lvl="2" indent="-34290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Wednesday 13:20-15:00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 Engineering Building I Room 703</a:t>
            </a:r>
          </a:p>
          <a:p>
            <a:pPr marL="1257300" lvl="2" indent="-34290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Tuesday 14:20-16:00 in Engineering Building I Room 912</a:t>
            </a:r>
          </a:p>
          <a:p>
            <a:pPr marL="800100" lvl="1" indent="-34290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If you cannot show up at the previously mentioned time, you can email us to arrange a discussion for other time as well.</a:t>
            </a:r>
          </a:p>
        </p:txBody>
      </p:sp>
    </p:spTree>
    <p:extLst>
      <p:ext uri="{BB962C8B-B14F-4D97-AF65-F5344CB8AC3E}">
        <p14:creationId xmlns:p14="http://schemas.microsoft.com/office/powerpoint/2010/main" val="291241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50">
            <a:extLst>
              <a:ext uri="{FF2B5EF4-FFF2-40B4-BE49-F238E27FC236}">
                <a16:creationId xmlns:a16="http://schemas.microsoft.com/office/drawing/2014/main" id="{67735897-F4E8-4F2A-AB84-F6F5E1B4CE84}"/>
              </a:ext>
            </a:extLst>
          </p:cNvPr>
          <p:cNvGrpSpPr/>
          <p:nvPr/>
        </p:nvGrpSpPr>
        <p:grpSpPr>
          <a:xfrm>
            <a:off x="71500" y="105538"/>
            <a:ext cx="1935216" cy="682434"/>
            <a:chOff x="65780" y="331708"/>
            <a:chExt cx="1732692" cy="682434"/>
          </a:xfrm>
        </p:grpSpPr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BF3D3457-46A5-4288-B347-E8282954F6B5}"/>
                </a:ext>
              </a:extLst>
            </p:cNvPr>
            <p:cNvSpPr txBox="1"/>
            <p:nvPr/>
          </p:nvSpPr>
          <p:spPr>
            <a:xfrm>
              <a:off x="372382" y="614032"/>
              <a:ext cx="1403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QR</a:t>
              </a:r>
              <a:r>
                <a:rPr lang="zh-TW" altLang="en-US" sz="20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TW" sz="20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code</a:t>
              </a:r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B480E503-A024-45CA-932D-2B80EF51009C}"/>
                </a:ext>
              </a:extLst>
            </p:cNvPr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93588DD8-7012-41EF-8DF4-82E637B02E34}"/>
                </a:ext>
              </a:extLst>
            </p:cNvPr>
            <p:cNvSpPr/>
            <p:nvPr/>
          </p:nvSpPr>
          <p:spPr>
            <a:xfrm>
              <a:off x="1505940" y="614032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EC0CC718-8EA9-4B14-A3B9-AB027EB4F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537" y="899690"/>
            <a:ext cx="4146925" cy="414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82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73684-D28D-41AB-AB39-E5B699B71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020490"/>
            <a:ext cx="7772400" cy="1102519"/>
          </a:xfrm>
        </p:spPr>
        <p:txBody>
          <a:bodyPr>
            <a:noAutofit/>
          </a:bodyPr>
          <a:lstStyle/>
          <a:p>
            <a:r>
              <a:rPr lang="en-US" altLang="zh-TW" sz="48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Thanks for listening !</a:t>
            </a:r>
            <a:br>
              <a:rPr lang="en-US" altLang="zh-TW" sz="48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altLang="zh-TW" sz="48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Any questions</a:t>
            </a:r>
            <a:r>
              <a:rPr lang="zh-TW" altLang="en-US" sz="48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TW" sz="48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?</a:t>
            </a:r>
            <a:endParaRPr lang="zh-TW" altLang="en-US" sz="4800" b="1" dirty="0">
              <a:solidFill>
                <a:schemeClr val="accent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151ECC-41A2-415B-AF14-AF7191DA21D5}"/>
              </a:ext>
            </a:extLst>
          </p:cNvPr>
          <p:cNvSpPr/>
          <p:nvPr/>
        </p:nvSpPr>
        <p:spPr>
          <a:xfrm>
            <a:off x="0" y="1"/>
            <a:ext cx="9144000" cy="4115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0DDEDA-F988-4CE4-8439-1968B49E0A22}"/>
              </a:ext>
            </a:extLst>
          </p:cNvPr>
          <p:cNvSpPr/>
          <p:nvPr/>
        </p:nvSpPr>
        <p:spPr>
          <a:xfrm>
            <a:off x="0" y="4731988"/>
            <a:ext cx="9144000" cy="4115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47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368486C-71C6-4261-85EC-909A3419F2DE}"/>
              </a:ext>
            </a:extLst>
          </p:cNvPr>
          <p:cNvSpPr/>
          <p:nvPr/>
        </p:nvSpPr>
        <p:spPr>
          <a:xfrm>
            <a:off x="214488" y="876137"/>
            <a:ext cx="8002917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Presentation date: May 25</a:t>
            </a:r>
            <a:r>
              <a:rPr lang="en-US" altLang="zh-TW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</a:p>
          <a:p>
            <a:pPr marL="257175" indent="-257175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n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57175" indent="-257175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Weight: 15% of the final grade</a:t>
            </a:r>
          </a:p>
          <a:p>
            <a:pPr marL="257175" indent="-257175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n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57175" indent="-257175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Please upload your:</a:t>
            </a:r>
          </a:p>
          <a:p>
            <a:pPr marL="800100" lvl="1" indent="-34290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output files (3 in total)  and source code (deadline: May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altLang="zh-TW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:59</a:t>
            </a:r>
            <a:r>
              <a:rPr lang="en-US" altLang="zh-CN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presentation slide (deadline: May 24</a:t>
            </a:r>
            <a:r>
              <a:rPr lang="en-US" altLang="zh-TW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23:59</a:t>
            </a:r>
            <a:r>
              <a:rPr lang="en-US" altLang="zh-CN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Please use only CPLEX as the solver.</a:t>
            </a: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n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Designing more efficient algorithms is optional and will be viewed as bonus. Please upload the algorithm source code and output files too.</a:t>
            </a:r>
          </a:p>
        </p:txBody>
      </p:sp>
      <p:grpSp>
        <p:nvGrpSpPr>
          <p:cNvPr id="15" name="组合 50">
            <a:extLst>
              <a:ext uri="{FF2B5EF4-FFF2-40B4-BE49-F238E27FC236}">
                <a16:creationId xmlns:a16="http://schemas.microsoft.com/office/drawing/2014/main" id="{67735897-F4E8-4F2A-AB84-F6F5E1B4CE84}"/>
              </a:ext>
            </a:extLst>
          </p:cNvPr>
          <p:cNvGrpSpPr/>
          <p:nvPr/>
        </p:nvGrpSpPr>
        <p:grpSpPr>
          <a:xfrm>
            <a:off x="71499" y="105538"/>
            <a:ext cx="2475275" cy="990210"/>
            <a:chOff x="65780" y="331708"/>
            <a:chExt cx="1732692" cy="990210"/>
          </a:xfrm>
        </p:grpSpPr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BF3D3457-46A5-4288-B347-E8282954F6B5}"/>
                </a:ext>
              </a:extLst>
            </p:cNvPr>
            <p:cNvSpPr txBox="1"/>
            <p:nvPr/>
          </p:nvSpPr>
          <p:spPr>
            <a:xfrm>
              <a:off x="372382" y="614032"/>
              <a:ext cx="14035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Term project</a:t>
              </a:r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B480E503-A024-45CA-932D-2B80EF51009C}"/>
                </a:ext>
              </a:extLst>
            </p:cNvPr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93588DD8-7012-41EF-8DF4-82E637B02E34}"/>
                </a:ext>
              </a:extLst>
            </p:cNvPr>
            <p:cNvSpPr/>
            <p:nvPr/>
          </p:nvSpPr>
          <p:spPr>
            <a:xfrm>
              <a:off x="1505940" y="614032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5683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50">
            <a:extLst>
              <a:ext uri="{FF2B5EF4-FFF2-40B4-BE49-F238E27FC236}">
                <a16:creationId xmlns:a16="http://schemas.microsoft.com/office/drawing/2014/main" id="{67735897-F4E8-4F2A-AB84-F6F5E1B4CE84}"/>
              </a:ext>
            </a:extLst>
          </p:cNvPr>
          <p:cNvGrpSpPr/>
          <p:nvPr/>
        </p:nvGrpSpPr>
        <p:grpSpPr>
          <a:xfrm>
            <a:off x="71499" y="105538"/>
            <a:ext cx="3645405" cy="990210"/>
            <a:chOff x="65780" y="331708"/>
            <a:chExt cx="1732692" cy="990210"/>
          </a:xfrm>
        </p:grpSpPr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BF3D3457-46A5-4288-B347-E8282954F6B5}"/>
                </a:ext>
              </a:extLst>
            </p:cNvPr>
            <p:cNvSpPr txBox="1"/>
            <p:nvPr/>
          </p:nvSpPr>
          <p:spPr>
            <a:xfrm>
              <a:off x="372382" y="614032"/>
              <a:ext cx="14035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Problem Description</a:t>
              </a:r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B480E503-A024-45CA-932D-2B80EF51009C}"/>
                </a:ext>
              </a:extLst>
            </p:cNvPr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93588DD8-7012-41EF-8DF4-82E637B02E34}"/>
                </a:ext>
              </a:extLst>
            </p:cNvPr>
            <p:cNvSpPr/>
            <p:nvPr/>
          </p:nvSpPr>
          <p:spPr>
            <a:xfrm>
              <a:off x="1505940" y="614032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FDCB0C0-2A6D-4D9D-B2A7-AB26279F4E83}"/>
                  </a:ext>
                </a:extLst>
              </p:cNvPr>
              <p:cNvSpPr/>
              <p:nvPr/>
            </p:nvSpPr>
            <p:spPr>
              <a:xfrm>
                <a:off x="206515" y="865488"/>
                <a:ext cx="8002917" cy="42265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57175" indent="-257175">
                  <a:lnSpc>
                    <a:spcPts val="2100"/>
                  </a:lnSpc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Wingdings" panose="05000000000000000000" pitchFamily="2" charset="2"/>
                  <a:buChar char="n"/>
                </a:pPr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Tsing Hua Express is the biggest logistics company in Hsinchu City. It is well-known for both its large service region which covers the whole area and its on-time delivery. You are the group leader of the route planning department and is responsible for designing the routes for drivers.</a:t>
                </a:r>
              </a:p>
              <a:p>
                <a:pPr>
                  <a:spcBef>
                    <a:spcPct val="20000"/>
                  </a:spcBef>
                  <a:buClr>
                    <a:schemeClr val="tx2"/>
                  </a:buClr>
                  <a:buSzPct val="100000"/>
                </a:pPr>
                <a:endParaRPr lang="en-US" altLang="zh-TW" sz="10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257175" indent="-257175">
                  <a:lnSpc>
                    <a:spcPts val="2100"/>
                  </a:lnSpc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Wingdings" panose="05000000000000000000" pitchFamily="2" charset="2"/>
                  <a:buChar char="n"/>
                </a:pPr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Each route must start and end both at the distribution center</a:t>
                </a:r>
                <a:r>
                  <a:rPr lang="zh-TW" altLang="en-US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(D.C.). The areas between the starting point and the destination point are called the loading or unloading areas (L/U areas). There are service time restrictions for drivers to complete their jobs in L/U areas.</a:t>
                </a:r>
              </a:p>
              <a:p>
                <a:pPr>
                  <a:lnSpc>
                    <a:spcPts val="2100"/>
                  </a:lnSpc>
                  <a:spcBef>
                    <a:spcPct val="20000"/>
                  </a:spcBef>
                  <a:buClr>
                    <a:schemeClr val="tx2"/>
                  </a:buClr>
                  <a:buSzPct val="100000"/>
                </a:pPr>
                <a:endParaRPr lang="en-US" altLang="zh-TW" sz="10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257175" indent="-257175">
                  <a:lnSpc>
                    <a:spcPts val="2100"/>
                  </a:lnSpc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Wingdings" panose="05000000000000000000" pitchFamily="2" charset="2"/>
                  <a:buChar char="n"/>
                </a:pPr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Our goal is to find the routes for drivers to follow up. Specifically, we aim to find the routes for drivers to complete </a:t>
                </a:r>
                <a:r>
                  <a:rPr lang="en-US" altLang="zh-TW" b="1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with the lowest cost</a:t>
                </a:r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spcBef>
                    <a:spcPct val="20000"/>
                  </a:spcBef>
                  <a:buClr>
                    <a:schemeClr val="tx2"/>
                  </a:buClr>
                  <a:buSzPct val="100000"/>
                </a:pPr>
                <a:endParaRPr lang="en-US" altLang="zh-TW" sz="10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257175" indent="-257175">
                  <a:lnSpc>
                    <a:spcPts val="2100"/>
                  </a:lnSpc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Wingdings" panose="05000000000000000000" pitchFamily="2" charset="2"/>
                  <a:buChar char="n"/>
                </a:pPr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For fairness, the form of the objective function will be:</a:t>
                </a:r>
              </a:p>
              <a:p>
                <a:pPr marL="742950" lvl="1" indent="-285750">
                  <a:lnSpc>
                    <a:spcPts val="2100"/>
                  </a:lnSpc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𝑀𝑖𝑛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𝑠𝑢𝑚𝑚𝑎𝑡𝑖𝑜𝑛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𝑜𝑓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𝑡h𝑒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𝑡𝑜𝑡𝑎𝑙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𝑑𝑖𝑠𝑡𝑎𝑛𝑐𝑒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𝑜𝑓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𝑒𝑎𝑐h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𝑟𝑜𝑢𝑡𝑒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FDCB0C0-2A6D-4D9D-B2A7-AB26279F4E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15" y="865488"/>
                <a:ext cx="8002917" cy="4226542"/>
              </a:xfrm>
              <a:prstGeom prst="rect">
                <a:avLst/>
              </a:prstGeom>
              <a:blipFill>
                <a:blip r:embed="rId3"/>
                <a:stretch>
                  <a:fillRect l="-533" t="-10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480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50">
            <a:extLst>
              <a:ext uri="{FF2B5EF4-FFF2-40B4-BE49-F238E27FC236}">
                <a16:creationId xmlns:a16="http://schemas.microsoft.com/office/drawing/2014/main" id="{67735897-F4E8-4F2A-AB84-F6F5E1B4CE84}"/>
              </a:ext>
            </a:extLst>
          </p:cNvPr>
          <p:cNvGrpSpPr/>
          <p:nvPr/>
        </p:nvGrpSpPr>
        <p:grpSpPr>
          <a:xfrm>
            <a:off x="71500" y="105538"/>
            <a:ext cx="1800200" cy="682434"/>
            <a:chOff x="65780" y="331708"/>
            <a:chExt cx="1732692" cy="682434"/>
          </a:xfrm>
        </p:grpSpPr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BF3D3457-46A5-4288-B347-E8282954F6B5}"/>
                </a:ext>
              </a:extLst>
            </p:cNvPr>
            <p:cNvSpPr txBox="1"/>
            <p:nvPr/>
          </p:nvSpPr>
          <p:spPr>
            <a:xfrm>
              <a:off x="372382" y="614032"/>
              <a:ext cx="1403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Instances</a:t>
              </a:r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B480E503-A024-45CA-932D-2B80EF51009C}"/>
                </a:ext>
              </a:extLst>
            </p:cNvPr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93588DD8-7012-41EF-8DF4-82E637B02E34}"/>
                </a:ext>
              </a:extLst>
            </p:cNvPr>
            <p:cNvSpPr/>
            <p:nvPr/>
          </p:nvSpPr>
          <p:spPr>
            <a:xfrm>
              <a:off x="1505940" y="614032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AFDCB0C0-2A6D-4D9D-B2A7-AB26279F4E83}"/>
              </a:ext>
            </a:extLst>
          </p:cNvPr>
          <p:cNvSpPr/>
          <p:nvPr/>
        </p:nvSpPr>
        <p:spPr>
          <a:xfrm>
            <a:off x="215662" y="1749242"/>
            <a:ext cx="8002917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You will have 3 vehicle information csv files, e.g.</a:t>
            </a:r>
          </a:p>
          <a:p>
            <a:pPr marL="742950" lvl="1" indent="-28575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vehicle_info_25.csv</a:t>
            </a:r>
          </a:p>
          <a:p>
            <a:pPr marL="742950" lvl="1" indent="-28575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vehicle_info_50.csv</a:t>
            </a:r>
          </a:p>
          <a:p>
            <a:pPr marL="742950" lvl="1" indent="-28575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vehicle_info_75.csv</a:t>
            </a:r>
          </a:p>
          <a:p>
            <a:pPr marL="257175" indent="-257175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n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57175" indent="-257175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“number” means the number of vehicles that your company has, and you should send them to complete the job. </a:t>
            </a:r>
          </a:p>
          <a:p>
            <a:pPr marL="257175" indent="-257175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n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57175" indent="-257175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The summation of the nodes’ demands that each vehicle travel cannot exceed the value of “capacity”. 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0F0DA7F-29B0-4130-9D0A-EBED1A7CA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49" y="969958"/>
            <a:ext cx="1458274" cy="61696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A105C7C-1B33-46CD-8F27-A1726C9E88EB}"/>
              </a:ext>
            </a:extLst>
          </p:cNvPr>
          <p:cNvSpPr txBox="1"/>
          <p:nvPr/>
        </p:nvSpPr>
        <p:spPr>
          <a:xfrm>
            <a:off x="611560" y="1392251"/>
            <a:ext cx="609973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EBCE4E9-8538-450A-84DD-A0A1F8DD625E}"/>
              </a:ext>
            </a:extLst>
          </p:cNvPr>
          <p:cNvSpPr txBox="1"/>
          <p:nvPr/>
        </p:nvSpPr>
        <p:spPr>
          <a:xfrm>
            <a:off x="1221533" y="1394143"/>
            <a:ext cx="626789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833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  <p:bldP spid="9" grpId="1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FDCB0C0-2A6D-4D9D-B2A7-AB26279F4E83}"/>
              </a:ext>
            </a:extLst>
          </p:cNvPr>
          <p:cNvSpPr/>
          <p:nvPr/>
        </p:nvSpPr>
        <p:spPr>
          <a:xfrm>
            <a:off x="4481990" y="948200"/>
            <a:ext cx="4072628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You will get 3 customer information csv files, e.g.</a:t>
            </a:r>
          </a:p>
          <a:p>
            <a:pPr marL="742950" lvl="1" indent="-28575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customer_info_25.csv</a:t>
            </a:r>
          </a:p>
          <a:p>
            <a:pPr marL="742950" lvl="1" indent="-28575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customer_info_50.csv</a:t>
            </a:r>
          </a:p>
          <a:p>
            <a:pPr marL="742950" lvl="1" indent="-28575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customer_info_75.csv</a:t>
            </a:r>
          </a:p>
          <a:p>
            <a:pPr marL="742950" lvl="1" indent="-28575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Note that the row 2 is the information of distribution center, and the other rows are the information of L/U areas.</a:t>
            </a:r>
          </a:p>
        </p:txBody>
      </p:sp>
      <p:grpSp>
        <p:nvGrpSpPr>
          <p:cNvPr id="9" name="组合 50">
            <a:extLst>
              <a:ext uri="{FF2B5EF4-FFF2-40B4-BE49-F238E27FC236}">
                <a16:creationId xmlns:a16="http://schemas.microsoft.com/office/drawing/2014/main" id="{646C2A7A-F016-4E62-8BB7-67603A694B97}"/>
              </a:ext>
            </a:extLst>
          </p:cNvPr>
          <p:cNvGrpSpPr/>
          <p:nvPr/>
        </p:nvGrpSpPr>
        <p:grpSpPr>
          <a:xfrm>
            <a:off x="71500" y="105538"/>
            <a:ext cx="1800200" cy="682434"/>
            <a:chOff x="65780" y="331708"/>
            <a:chExt cx="1732692" cy="682434"/>
          </a:xfrm>
        </p:grpSpPr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2E92EA92-CFD2-4C9A-8187-0E8C0079FB4F}"/>
                </a:ext>
              </a:extLst>
            </p:cNvPr>
            <p:cNvSpPr txBox="1"/>
            <p:nvPr/>
          </p:nvSpPr>
          <p:spPr>
            <a:xfrm>
              <a:off x="372382" y="614032"/>
              <a:ext cx="1403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Instances</a:t>
              </a:r>
            </a:p>
          </p:txBody>
        </p:sp>
        <p:sp>
          <p:nvSpPr>
            <p:cNvPr id="11" name="直角三角形 10">
              <a:extLst>
                <a:ext uri="{FF2B5EF4-FFF2-40B4-BE49-F238E27FC236}">
                  <a16:creationId xmlns:a16="http://schemas.microsoft.com/office/drawing/2014/main" id="{22090A95-6DE5-4D27-975A-1725923F6FAD}"/>
                </a:ext>
              </a:extLst>
            </p:cNvPr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直角三角形 11">
              <a:extLst>
                <a:ext uri="{FF2B5EF4-FFF2-40B4-BE49-F238E27FC236}">
                  <a16:creationId xmlns:a16="http://schemas.microsoft.com/office/drawing/2014/main" id="{8432BB1A-EA2F-44DC-BB6E-657425FD3D1A}"/>
                </a:ext>
              </a:extLst>
            </p:cNvPr>
            <p:cNvSpPr/>
            <p:nvPr/>
          </p:nvSpPr>
          <p:spPr>
            <a:xfrm>
              <a:off x="1505940" y="614032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/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B8E91BA6-98C9-4EF5-8C61-588945FA4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29" y="951570"/>
            <a:ext cx="3949368" cy="3085192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9A002AA0-724E-4ABB-B6DB-84C5B39E5C95}"/>
              </a:ext>
            </a:extLst>
          </p:cNvPr>
          <p:cNvSpPr txBox="1"/>
          <p:nvPr/>
        </p:nvSpPr>
        <p:spPr>
          <a:xfrm>
            <a:off x="589382" y="1307537"/>
            <a:ext cx="3622578" cy="1840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AEFEC2E-621E-4B16-872B-91D84450E75C}"/>
              </a:ext>
            </a:extLst>
          </p:cNvPr>
          <p:cNvSpPr txBox="1"/>
          <p:nvPr/>
        </p:nvSpPr>
        <p:spPr>
          <a:xfrm>
            <a:off x="589382" y="1491629"/>
            <a:ext cx="3622578" cy="252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342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3" grpId="0" animBg="1"/>
      <p:bldP spid="13" grpId="1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FDCB0C0-2A6D-4D9D-B2A7-AB26279F4E83}"/>
              </a:ext>
            </a:extLst>
          </p:cNvPr>
          <p:cNvSpPr/>
          <p:nvPr/>
        </p:nvSpPr>
        <p:spPr>
          <a:xfrm>
            <a:off x="4324797" y="915648"/>
            <a:ext cx="4297653" cy="3545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“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cust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no.” is the number of node, which represent the D.C. and L/U areas.</a:t>
            </a:r>
          </a:p>
          <a:p>
            <a:pPr marL="257175" indent="-257175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n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Each node has its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x_coord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 and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y_coord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 which represent its location. </a:t>
            </a:r>
            <a:b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Note that the distance is Euclidean, and the value of travel time is equal to the value of distance between 2 nodes.</a:t>
            </a:r>
          </a:p>
          <a:p>
            <a:pPr marL="285750" indent="-28575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n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Each area has its demand for vehicles to deliver. Note that your planning result cannot exceed the vehicle capacity.</a:t>
            </a:r>
          </a:p>
        </p:txBody>
      </p:sp>
      <p:grpSp>
        <p:nvGrpSpPr>
          <p:cNvPr id="9" name="组合 50">
            <a:extLst>
              <a:ext uri="{FF2B5EF4-FFF2-40B4-BE49-F238E27FC236}">
                <a16:creationId xmlns:a16="http://schemas.microsoft.com/office/drawing/2014/main" id="{646C2A7A-F016-4E62-8BB7-67603A694B97}"/>
              </a:ext>
            </a:extLst>
          </p:cNvPr>
          <p:cNvGrpSpPr/>
          <p:nvPr/>
        </p:nvGrpSpPr>
        <p:grpSpPr>
          <a:xfrm>
            <a:off x="71500" y="105538"/>
            <a:ext cx="1800200" cy="682434"/>
            <a:chOff x="65780" y="331708"/>
            <a:chExt cx="1732692" cy="682434"/>
          </a:xfrm>
        </p:grpSpPr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2E92EA92-CFD2-4C9A-8187-0E8C0079FB4F}"/>
                </a:ext>
              </a:extLst>
            </p:cNvPr>
            <p:cNvSpPr txBox="1"/>
            <p:nvPr/>
          </p:nvSpPr>
          <p:spPr>
            <a:xfrm>
              <a:off x="372382" y="614032"/>
              <a:ext cx="1403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Instances</a:t>
              </a:r>
            </a:p>
          </p:txBody>
        </p:sp>
        <p:sp>
          <p:nvSpPr>
            <p:cNvPr id="11" name="直角三角形 10">
              <a:extLst>
                <a:ext uri="{FF2B5EF4-FFF2-40B4-BE49-F238E27FC236}">
                  <a16:creationId xmlns:a16="http://schemas.microsoft.com/office/drawing/2014/main" id="{22090A95-6DE5-4D27-975A-1725923F6FAD}"/>
                </a:ext>
              </a:extLst>
            </p:cNvPr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直角三角形 11">
              <a:extLst>
                <a:ext uri="{FF2B5EF4-FFF2-40B4-BE49-F238E27FC236}">
                  <a16:creationId xmlns:a16="http://schemas.microsoft.com/office/drawing/2014/main" id="{8432BB1A-EA2F-44DC-BB6E-657425FD3D1A}"/>
                </a:ext>
              </a:extLst>
            </p:cNvPr>
            <p:cNvSpPr/>
            <p:nvPr/>
          </p:nvSpPr>
          <p:spPr>
            <a:xfrm>
              <a:off x="1505940" y="614032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/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B8E91BA6-98C9-4EF5-8C61-588945FA4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29" y="951570"/>
            <a:ext cx="3949368" cy="3085192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9A002AA0-724E-4ABB-B6DB-84C5B39E5C95}"/>
              </a:ext>
            </a:extLst>
          </p:cNvPr>
          <p:cNvSpPr txBox="1"/>
          <p:nvPr/>
        </p:nvSpPr>
        <p:spPr>
          <a:xfrm>
            <a:off x="589382" y="1320236"/>
            <a:ext cx="517233" cy="270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91693F6-1DA7-47A6-9B76-C6281093FB0F}"/>
              </a:ext>
            </a:extLst>
          </p:cNvPr>
          <p:cNvSpPr txBox="1"/>
          <p:nvPr/>
        </p:nvSpPr>
        <p:spPr>
          <a:xfrm>
            <a:off x="1106615" y="1320236"/>
            <a:ext cx="1035115" cy="270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78A035B-CBCF-4766-96A2-355B4E0D4CEC}"/>
              </a:ext>
            </a:extLst>
          </p:cNvPr>
          <p:cNvSpPr txBox="1"/>
          <p:nvPr/>
        </p:nvSpPr>
        <p:spPr>
          <a:xfrm>
            <a:off x="2139157" y="1491910"/>
            <a:ext cx="517233" cy="252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2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3" grpId="0" animBg="1"/>
      <p:bldP spid="13" grpId="1" animBg="1"/>
      <p:bldP spid="15" grpId="0" animBg="1"/>
      <p:bldP spid="15" grpId="1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FDCB0C0-2A6D-4D9D-B2A7-AB26279F4E83}"/>
              </a:ext>
            </a:extLst>
          </p:cNvPr>
          <p:cNvSpPr/>
          <p:nvPr/>
        </p:nvSpPr>
        <p:spPr>
          <a:xfrm>
            <a:off x="4324862" y="1626645"/>
            <a:ext cx="4297653" cy="2088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 this example, every vehicle should come back before 1236. Also, Every node “must” be visited between start time and due time. (service time restriction)</a:t>
            </a:r>
          </a:p>
          <a:p>
            <a:pPr marL="285750" indent="-28575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n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Each area requires service time for drivers to complete their job.</a:t>
            </a:r>
          </a:p>
        </p:txBody>
      </p:sp>
      <p:grpSp>
        <p:nvGrpSpPr>
          <p:cNvPr id="9" name="组合 50">
            <a:extLst>
              <a:ext uri="{FF2B5EF4-FFF2-40B4-BE49-F238E27FC236}">
                <a16:creationId xmlns:a16="http://schemas.microsoft.com/office/drawing/2014/main" id="{646C2A7A-F016-4E62-8BB7-67603A694B97}"/>
              </a:ext>
            </a:extLst>
          </p:cNvPr>
          <p:cNvGrpSpPr/>
          <p:nvPr/>
        </p:nvGrpSpPr>
        <p:grpSpPr>
          <a:xfrm>
            <a:off x="71500" y="105538"/>
            <a:ext cx="1800200" cy="682434"/>
            <a:chOff x="65780" y="331708"/>
            <a:chExt cx="1732692" cy="682434"/>
          </a:xfrm>
        </p:grpSpPr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2E92EA92-CFD2-4C9A-8187-0E8C0079FB4F}"/>
                </a:ext>
              </a:extLst>
            </p:cNvPr>
            <p:cNvSpPr txBox="1"/>
            <p:nvPr/>
          </p:nvSpPr>
          <p:spPr>
            <a:xfrm>
              <a:off x="372382" y="614032"/>
              <a:ext cx="1403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Instances</a:t>
              </a:r>
            </a:p>
          </p:txBody>
        </p:sp>
        <p:sp>
          <p:nvSpPr>
            <p:cNvPr id="11" name="直角三角形 10">
              <a:extLst>
                <a:ext uri="{FF2B5EF4-FFF2-40B4-BE49-F238E27FC236}">
                  <a16:creationId xmlns:a16="http://schemas.microsoft.com/office/drawing/2014/main" id="{22090A95-6DE5-4D27-975A-1725923F6FAD}"/>
                </a:ext>
              </a:extLst>
            </p:cNvPr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直角三角形 11">
              <a:extLst>
                <a:ext uri="{FF2B5EF4-FFF2-40B4-BE49-F238E27FC236}">
                  <a16:creationId xmlns:a16="http://schemas.microsoft.com/office/drawing/2014/main" id="{8432BB1A-EA2F-44DC-BB6E-657425FD3D1A}"/>
                </a:ext>
              </a:extLst>
            </p:cNvPr>
            <p:cNvSpPr/>
            <p:nvPr/>
          </p:nvSpPr>
          <p:spPr>
            <a:xfrm>
              <a:off x="1505940" y="614032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/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B8E91BA6-98C9-4EF5-8C61-588945FA4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29" y="951570"/>
            <a:ext cx="3949368" cy="3085192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DD72D7AE-A138-4434-916A-A7A9476F5097}"/>
              </a:ext>
            </a:extLst>
          </p:cNvPr>
          <p:cNvSpPr txBox="1"/>
          <p:nvPr/>
        </p:nvSpPr>
        <p:spPr>
          <a:xfrm>
            <a:off x="2653262" y="1311610"/>
            <a:ext cx="1035115" cy="270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9CD8441-C190-490C-B3C9-84386120DF94}"/>
              </a:ext>
            </a:extLst>
          </p:cNvPr>
          <p:cNvSpPr txBox="1"/>
          <p:nvPr/>
        </p:nvSpPr>
        <p:spPr>
          <a:xfrm>
            <a:off x="3681054" y="1491910"/>
            <a:ext cx="517233" cy="252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042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7" grpId="0" animBg="1"/>
      <p:bldP spid="17" grpId="1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50">
            <a:extLst>
              <a:ext uri="{FF2B5EF4-FFF2-40B4-BE49-F238E27FC236}">
                <a16:creationId xmlns:a16="http://schemas.microsoft.com/office/drawing/2014/main" id="{67735897-F4E8-4F2A-AB84-F6F5E1B4CE84}"/>
              </a:ext>
            </a:extLst>
          </p:cNvPr>
          <p:cNvGrpSpPr/>
          <p:nvPr/>
        </p:nvGrpSpPr>
        <p:grpSpPr>
          <a:xfrm>
            <a:off x="71499" y="105538"/>
            <a:ext cx="2340261" cy="682434"/>
            <a:chOff x="65780" y="331708"/>
            <a:chExt cx="1732692" cy="682434"/>
          </a:xfrm>
        </p:grpSpPr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BF3D3457-46A5-4288-B347-E8282954F6B5}"/>
                </a:ext>
              </a:extLst>
            </p:cNvPr>
            <p:cNvSpPr txBox="1"/>
            <p:nvPr/>
          </p:nvSpPr>
          <p:spPr>
            <a:xfrm>
              <a:off x="372382" y="614032"/>
              <a:ext cx="1403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Output Files</a:t>
              </a:r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B480E503-A024-45CA-932D-2B80EF51009C}"/>
                </a:ext>
              </a:extLst>
            </p:cNvPr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93588DD8-7012-41EF-8DF4-82E637B02E34}"/>
                </a:ext>
              </a:extLst>
            </p:cNvPr>
            <p:cNvSpPr/>
            <p:nvPr/>
          </p:nvSpPr>
          <p:spPr>
            <a:xfrm>
              <a:off x="1505940" y="614032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44E679A8-B844-4FF6-A728-1DFAB972F6DA}"/>
              </a:ext>
            </a:extLst>
          </p:cNvPr>
          <p:cNvSpPr/>
          <p:nvPr/>
        </p:nvSpPr>
        <p:spPr>
          <a:xfrm>
            <a:off x="295814" y="3021800"/>
            <a:ext cx="8191621" cy="192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Example: 25 L/U areas in the network.</a:t>
            </a:r>
          </a:p>
          <a:p>
            <a:pPr marL="742950" lvl="1" indent="-28575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node 0: D.C. (source), node 26: D.C. (sink)</a:t>
            </a:r>
          </a:p>
          <a:p>
            <a:pPr marL="742950" lvl="1" indent="-28575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Red rectangle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 print out the nodes that the vehicle has traveled, and every node should be visited once by one of the vehicles.</a:t>
            </a:r>
          </a:p>
          <a:p>
            <a:pPr marL="742950" lvl="1" indent="-28575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Green rectangle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 print out the arrival time of each node (round to 2 decimal places).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0E915B4-7322-41CF-B08B-7E006575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07" y="956600"/>
            <a:ext cx="5652120" cy="195561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9CAF266-2AEA-4254-89CE-11B1B08804B6}"/>
              </a:ext>
            </a:extLst>
          </p:cNvPr>
          <p:cNvSpPr txBox="1"/>
          <p:nvPr/>
        </p:nvSpPr>
        <p:spPr>
          <a:xfrm>
            <a:off x="656566" y="1247000"/>
            <a:ext cx="5462162" cy="1075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76413CD-09A7-48F8-BAE8-BC6A5C08F35B}"/>
              </a:ext>
            </a:extLst>
          </p:cNvPr>
          <p:cNvSpPr txBox="1"/>
          <p:nvPr/>
        </p:nvSpPr>
        <p:spPr>
          <a:xfrm>
            <a:off x="650217" y="1744302"/>
            <a:ext cx="3375374" cy="1288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5D749B9-DFFD-4D4D-8E33-090D5438131F}"/>
              </a:ext>
            </a:extLst>
          </p:cNvPr>
          <p:cNvSpPr txBox="1"/>
          <p:nvPr/>
        </p:nvSpPr>
        <p:spPr>
          <a:xfrm>
            <a:off x="650217" y="2247760"/>
            <a:ext cx="4191813" cy="1288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B6A02FF-1451-40E7-963B-C1D31C85D168}"/>
              </a:ext>
            </a:extLst>
          </p:cNvPr>
          <p:cNvSpPr txBox="1"/>
          <p:nvPr/>
        </p:nvSpPr>
        <p:spPr>
          <a:xfrm>
            <a:off x="656565" y="1369678"/>
            <a:ext cx="5462162" cy="10757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CC4687-E9FD-4470-B9FF-8391EE03A455}"/>
              </a:ext>
            </a:extLst>
          </p:cNvPr>
          <p:cNvSpPr txBox="1"/>
          <p:nvPr/>
        </p:nvSpPr>
        <p:spPr>
          <a:xfrm>
            <a:off x="650217" y="1869988"/>
            <a:ext cx="3375374" cy="12883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A8C21FB-3578-457E-8A98-F072FAFCEE46}"/>
              </a:ext>
            </a:extLst>
          </p:cNvPr>
          <p:cNvSpPr txBox="1"/>
          <p:nvPr/>
        </p:nvSpPr>
        <p:spPr>
          <a:xfrm>
            <a:off x="650216" y="2378475"/>
            <a:ext cx="4191813" cy="12883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089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3" grpId="0" animBg="1"/>
      <p:bldP spid="3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50">
            <a:extLst>
              <a:ext uri="{FF2B5EF4-FFF2-40B4-BE49-F238E27FC236}">
                <a16:creationId xmlns:a16="http://schemas.microsoft.com/office/drawing/2014/main" id="{67735897-F4E8-4F2A-AB84-F6F5E1B4CE84}"/>
              </a:ext>
            </a:extLst>
          </p:cNvPr>
          <p:cNvGrpSpPr/>
          <p:nvPr/>
        </p:nvGrpSpPr>
        <p:grpSpPr>
          <a:xfrm>
            <a:off x="71499" y="105538"/>
            <a:ext cx="2340261" cy="682434"/>
            <a:chOff x="65780" y="331708"/>
            <a:chExt cx="1732692" cy="682434"/>
          </a:xfrm>
        </p:grpSpPr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BF3D3457-46A5-4288-B347-E8282954F6B5}"/>
                </a:ext>
              </a:extLst>
            </p:cNvPr>
            <p:cNvSpPr txBox="1"/>
            <p:nvPr/>
          </p:nvSpPr>
          <p:spPr>
            <a:xfrm>
              <a:off x="372382" y="614032"/>
              <a:ext cx="1403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Output Files</a:t>
              </a:r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B480E503-A024-45CA-932D-2B80EF51009C}"/>
                </a:ext>
              </a:extLst>
            </p:cNvPr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93588DD8-7012-41EF-8DF4-82E637B02E34}"/>
                </a:ext>
              </a:extLst>
            </p:cNvPr>
            <p:cNvSpPr/>
            <p:nvPr/>
          </p:nvSpPr>
          <p:spPr>
            <a:xfrm>
              <a:off x="1505940" y="614032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44E679A8-B844-4FF6-A728-1DFAB972F6DA}"/>
              </a:ext>
            </a:extLst>
          </p:cNvPr>
          <p:cNvSpPr/>
          <p:nvPr/>
        </p:nvSpPr>
        <p:spPr>
          <a:xfrm>
            <a:off x="295814" y="2831300"/>
            <a:ext cx="8002917" cy="2254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The objective value of your model.(after calculating the total distance, round to 4 decimal places.)</a:t>
            </a:r>
          </a:p>
          <a:p>
            <a:pPr marL="257175" indent="-257175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The total computing time solved by CPLEX on your model (in seconds).</a:t>
            </a:r>
          </a:p>
          <a:p>
            <a:pPr marL="257175" indent="-257175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You should submit 3 output csv files, e.g.</a:t>
            </a:r>
          </a:p>
          <a:p>
            <a:pPr marL="742950" lvl="1" indent="-28575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Team0_output_25.csv</a:t>
            </a:r>
          </a:p>
          <a:p>
            <a:pPr marL="742950" lvl="1" indent="-28575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Team0_output_50.csv</a:t>
            </a:r>
          </a:p>
          <a:p>
            <a:pPr marL="742950" lvl="1" indent="-285750">
              <a:lnSpc>
                <a:spcPts val="21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Team0_output_75.csv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0E915B4-7322-41CF-B08B-7E006575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07" y="847540"/>
            <a:ext cx="5652120" cy="195561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9CAF266-2AEA-4254-89CE-11B1B08804B6}"/>
              </a:ext>
            </a:extLst>
          </p:cNvPr>
          <p:cNvSpPr txBox="1"/>
          <p:nvPr/>
        </p:nvSpPr>
        <p:spPr>
          <a:xfrm>
            <a:off x="631657" y="2636380"/>
            <a:ext cx="474958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2533CBA-3419-45BE-AFAA-83674064AF34}"/>
              </a:ext>
            </a:extLst>
          </p:cNvPr>
          <p:cNvSpPr txBox="1"/>
          <p:nvPr/>
        </p:nvSpPr>
        <p:spPr>
          <a:xfrm>
            <a:off x="1061610" y="2636380"/>
            <a:ext cx="474958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160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3" grpId="0" animBg="1"/>
      <p:bldP spid="3" grpId="1" animBg="1"/>
      <p:bldP spid="19" grpId="0" animBg="1"/>
      <p:bldP spid="19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自訂 25">
      <a:dk1>
        <a:srgbClr val="000000"/>
      </a:dk1>
      <a:lt1>
        <a:srgbClr val="FFFFFF"/>
      </a:lt1>
      <a:dk2>
        <a:srgbClr val="104D5F"/>
      </a:dk2>
      <a:lt2>
        <a:srgbClr val="E2DFCC"/>
      </a:lt2>
      <a:accent1>
        <a:srgbClr val="229BBF"/>
      </a:accent1>
      <a:accent2>
        <a:srgbClr val="104D60"/>
      </a:accent2>
      <a:accent3>
        <a:srgbClr val="A6CE28"/>
      </a:accent3>
      <a:accent4>
        <a:srgbClr val="1A7F9C"/>
      </a:accent4>
      <a:accent5>
        <a:srgbClr val="8E846C"/>
      </a:accent5>
      <a:accent6>
        <a:srgbClr val="BFBFBF"/>
      </a:accent6>
      <a:hlink>
        <a:srgbClr val="977B2D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4914</TotalTime>
  <Words>1604</Words>
  <Application>Microsoft Office PowerPoint</Application>
  <PresentationFormat>如螢幕大小 (16:9)</PresentationFormat>
  <Paragraphs>244</Paragraphs>
  <Slides>19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30" baseType="lpstr">
      <vt:lpstr>微软雅黑</vt:lpstr>
      <vt:lpstr>宋体</vt:lpstr>
      <vt:lpstr>微軟正黑體</vt:lpstr>
      <vt:lpstr>新細明體</vt:lpstr>
      <vt:lpstr>標楷體</vt:lpstr>
      <vt:lpstr>Arial</vt:lpstr>
      <vt:lpstr>Calibri</vt:lpstr>
      <vt:lpstr>Cambria Math</vt:lpstr>
      <vt:lpstr>Times New Roman</vt:lpstr>
      <vt:lpstr>Wingdings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 for listening ! 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cp:lastModifiedBy>黃信鈞</cp:lastModifiedBy>
  <cp:revision>549</cp:revision>
  <dcterms:modified xsi:type="dcterms:W3CDTF">2023-04-19T08:49:10Z</dcterms:modified>
</cp:coreProperties>
</file>