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DC972D5-DE8A-424B-BBFE-1CB5152F62B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ab" initials="S" lastIdx="1" clrIdx="0"/>
  <p:cmAuthor id="2" name="政傑 黃" initials="政傑" lastIdx="1" clrIdx="1">
    <p:extLst>
      <p:ext uri="{19B8F6BF-5375-455C-9EA6-DF929625EA0E}">
        <p15:presenceInfo xmlns:p15="http://schemas.microsoft.com/office/powerpoint/2012/main" userId="1206d87530f921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4674" autoAdjust="0"/>
  </p:normalViewPr>
  <p:slideViewPr>
    <p:cSldViewPr>
      <p:cViewPr varScale="1">
        <p:scale>
          <a:sx n="80" d="100"/>
          <a:sy n="80" d="100"/>
        </p:scale>
        <p:origin x="15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2808" y="33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AFE52-F5B3-4406-9942-0DD03C963E3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4A18A-27B1-451C-92BB-33BBDFE34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08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BCFC-FD42-40EA-97B4-B66D1E61CC93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AA3F-B280-4B5D-8118-11122C1C8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76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9AA3F-B280-4B5D-8118-11122C1C86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98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0800000">
            <a:off x="2644" y="6417376"/>
            <a:ext cx="9144000" cy="4680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TW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TW" altLang="en-US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212904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23528" y="1412776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 userDrawn="1"/>
        </p:nvGrpSpPr>
        <p:grpSpPr>
          <a:xfrm>
            <a:off x="7948618" y="131716"/>
            <a:ext cx="1019163" cy="581967"/>
            <a:chOff x="291217" y="830809"/>
            <a:chExt cx="1281707" cy="731886"/>
          </a:xfrm>
        </p:grpSpPr>
        <p:pic>
          <p:nvPicPr>
            <p:cNvPr id="12" name="Picture 2" descr="C:\Users\Yuphin\Desktop\清大LOGO(圓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17" y="830809"/>
              <a:ext cx="739050" cy="73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Yuphin\Desktop\清大LOGO(鳥)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81" y="1046833"/>
              <a:ext cx="911643" cy="454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35C039CB-E746-96CD-83A6-71B520D7B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32796" r="16427" b="35203"/>
          <a:stretch/>
        </p:blipFill>
        <p:spPr>
          <a:xfrm>
            <a:off x="161458" y="110731"/>
            <a:ext cx="2232248" cy="568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0800000">
            <a:off x="0" y="6410181"/>
            <a:ext cx="9144000" cy="4752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1"/>
            <a:ext cx="8424936" cy="64807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0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34076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lang="zh-TW" altLang="en-US" sz="2400" baseline="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chemeClr val="accent6"/>
              </a:buClr>
              <a:defRPr lang="zh-TW" altLang="en-US" sz="2200" baseline="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baseline="0">
                <a:latin typeface="Times New Roman" pitchFamily="18" charset="0"/>
                <a:cs typeface="Times New Roman" pitchFamily="18" charset="0"/>
              </a:defRPr>
            </a:lvl4pPr>
            <a:lvl5pPr>
              <a:defRPr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323528" y="1268761"/>
            <a:ext cx="85689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5496" y="646311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="0" i="0" kern="1200" dirty="0">
                <a:solidFill>
                  <a:schemeClr val="bg1"/>
                </a:solidFill>
                <a:effectLst/>
                <a:latin typeface="標楷體" pitchFamily="65" charset="-120"/>
                <a:ea typeface="標楷體" pitchFamily="65" charset="-120"/>
                <a:cs typeface="+mn-cs"/>
              </a:rPr>
              <a:t>大數據分析與優化研究室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https://chang.ie.nthu.edu.tw/</a:t>
            </a:r>
            <a:endParaRPr lang="zh-TW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41710" y="64631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CE9A95-E9BD-4DA6-9C9C-2D43F0111FCD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7956376" y="131716"/>
            <a:ext cx="1019163" cy="581967"/>
            <a:chOff x="291217" y="830809"/>
            <a:chExt cx="1281707" cy="731886"/>
          </a:xfrm>
        </p:grpSpPr>
        <p:pic>
          <p:nvPicPr>
            <p:cNvPr id="12" name="Picture 2" descr="C:\Users\Yuphin\Desktop\清大LOGO(圓)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17" y="830809"/>
              <a:ext cx="739050" cy="73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Yuphin\Desktop\清大LOGO(鳥)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81" y="1046833"/>
              <a:ext cx="911643" cy="454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FB8D75F-5B6F-4396-AB62-6C24602F3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32796" r="16427" b="35203"/>
          <a:stretch/>
        </p:blipFill>
        <p:spPr>
          <a:xfrm>
            <a:off x="161458" y="110731"/>
            <a:ext cx="2232248" cy="56820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48680"/>
            <a:ext cx="8424936" cy="64807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0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46856" y="134076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lang="zh-TW" altLang="en-US" sz="2400" baseline="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chemeClr val="accent6"/>
              </a:buClr>
              <a:defRPr lang="zh-TW" altLang="en-US" sz="2200" baseline="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baseline="0">
                <a:latin typeface="Times New Roman" pitchFamily="18" charset="0"/>
                <a:cs typeface="Times New Roman" pitchFamily="18" charset="0"/>
              </a:defRPr>
            </a:lvl4pPr>
            <a:lvl5pPr>
              <a:defRPr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956376" y="131716"/>
            <a:ext cx="1019163" cy="581967"/>
            <a:chOff x="291217" y="830809"/>
            <a:chExt cx="1281707" cy="731886"/>
          </a:xfrm>
        </p:grpSpPr>
        <p:pic>
          <p:nvPicPr>
            <p:cNvPr id="12" name="Picture 2" descr="C:\Users\Yuphin\Desktop\清大LOGO(圓)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17" y="830809"/>
              <a:ext cx="739050" cy="73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Yuphin\Desktop\清大LOGO(鳥)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81" y="1046833"/>
              <a:ext cx="911643" cy="454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文字方塊 12"/>
          <p:cNvSpPr txBox="1"/>
          <p:nvPr/>
        </p:nvSpPr>
        <p:spPr>
          <a:xfrm>
            <a:off x="35496" y="646311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="0" i="0" kern="1200" dirty="0">
                <a:solidFill>
                  <a:schemeClr val="bg1"/>
                </a:solidFill>
                <a:effectLst/>
                <a:latin typeface="標楷體" pitchFamily="65" charset="-120"/>
                <a:ea typeface="標楷體" pitchFamily="65" charset="-120"/>
                <a:cs typeface="+mn-cs"/>
              </a:rPr>
              <a:t>隨機最佳化研究室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https://sites.google.com/site/ssoptimizationlab/home</a:t>
            </a:r>
            <a:endParaRPr lang="zh-TW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0800000">
            <a:off x="0" y="6410181"/>
            <a:ext cx="9144000" cy="4752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5496" y="6463115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="0" i="0" kern="1200" dirty="0">
                <a:solidFill>
                  <a:schemeClr val="bg1"/>
                </a:solidFill>
                <a:effectLst/>
                <a:latin typeface="標楷體" pitchFamily="65" charset="-120"/>
                <a:ea typeface="標楷體" pitchFamily="65" charset="-120"/>
                <a:cs typeface="+mn-cs"/>
              </a:rPr>
              <a:t>大數據分析與優化研究室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https://chang.ie.nthu.edu.tw/</a:t>
            </a:r>
            <a:endParaRPr lang="zh-TW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641710" y="64631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CE9A95-E9BD-4DA6-9C9C-2D43F0111FCD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8C8F341-E475-2796-61D1-2BC495FA9F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32796" r="16427" b="35203"/>
          <a:stretch/>
        </p:blipFill>
        <p:spPr>
          <a:xfrm>
            <a:off x="161458" y="110731"/>
            <a:ext cx="2232248" cy="5682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872208"/>
          </a:xfrm>
        </p:spPr>
        <p:txBody>
          <a:bodyPr>
            <a:noAutofit/>
          </a:bodyPr>
          <a:lstStyle/>
          <a:p>
            <a:endParaRPr lang="en-US" altLang="zh-TW" sz="4400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4365104"/>
            <a:ext cx="7340352" cy="1224136"/>
          </a:xfrm>
        </p:spPr>
        <p:txBody>
          <a:bodyPr>
            <a:no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05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5D3-7FFC-434C-994B-F341B5B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 (small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8338-C14A-479A-85A9-76EA8A31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by CPLEX</a:t>
            </a:r>
            <a:endParaRPr lang="en-US" altLang="zh-TW" sz="2000" dirty="0"/>
          </a:p>
          <a:p>
            <a:pPr lvl="1"/>
            <a:r>
              <a:rPr lang="en-US" altLang="zh-TW" sz="2000" dirty="0"/>
              <a:t>Objective value: 191.8136</a:t>
            </a:r>
          </a:p>
          <a:p>
            <a:pPr lvl="1"/>
            <a:r>
              <a:rPr lang="en-US" altLang="zh-TW" sz="2000" dirty="0"/>
              <a:t>Time used: 0.094 sec</a:t>
            </a:r>
          </a:p>
          <a:p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AB5199-1C56-4509-A70C-E43C4D9F7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08815"/>
              </p:ext>
            </p:extLst>
          </p:nvPr>
        </p:nvGraphicFramePr>
        <p:xfrm>
          <a:off x="628651" y="2636912"/>
          <a:ext cx="7886697" cy="2262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669">
                  <a:extLst>
                    <a:ext uri="{9D8B030D-6E8A-4147-A177-3AD203B41FA5}">
                      <a16:colId xmlns:a16="http://schemas.microsoft.com/office/drawing/2014/main" val="3977510687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2765660911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745405116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2874786295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4022804131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4171196703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130043313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2050736352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866469121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972695051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119040362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188866647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262201035"/>
                    </a:ext>
                  </a:extLst>
                </a:gridCol>
              </a:tblGrid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vehicle0: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06603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2883508509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30.75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124.75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217.75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312.75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429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524.25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616.25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714.88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2648295953"/>
                  </a:ext>
                </a:extLst>
              </a:tr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905501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906708106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106.12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198.12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384.62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477.62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570.75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755.25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870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967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1730207088"/>
                  </a:ext>
                </a:extLst>
              </a:tr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vehicle2: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200073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2687937468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127.75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739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853.62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965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413493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1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F099-ECBD-44BC-9183-66F123DA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 (medium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A02B-D71E-4E04-BC5D-53882D15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by CPLEX</a:t>
            </a:r>
          </a:p>
          <a:p>
            <a:pPr lvl="1"/>
            <a:r>
              <a:rPr lang="en-US" altLang="zh-TW" sz="2000" dirty="0"/>
              <a:t>Objective value: 363.2468</a:t>
            </a:r>
          </a:p>
          <a:p>
            <a:pPr lvl="1"/>
            <a:r>
              <a:rPr lang="en-US" altLang="zh-TW" sz="2000" dirty="0"/>
              <a:t>Time used: 0.61 sec</a:t>
            </a:r>
          </a:p>
          <a:p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B3DFAD-F401-4183-ACD4-A50283822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36958"/>
              </p:ext>
            </p:extLst>
          </p:nvPr>
        </p:nvGraphicFramePr>
        <p:xfrm>
          <a:off x="628651" y="2564904"/>
          <a:ext cx="7886697" cy="3771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669">
                  <a:extLst>
                    <a:ext uri="{9D8B030D-6E8A-4147-A177-3AD203B41FA5}">
                      <a16:colId xmlns:a16="http://schemas.microsoft.com/office/drawing/2014/main" val="2794404203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418110903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4053869141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053700279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20815560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1030154544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2789224867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967876106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343563677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960388788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1467901823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2405896711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1641201612"/>
                    </a:ext>
                  </a:extLst>
                </a:gridCol>
              </a:tblGrid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vehicle0: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53225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3810242915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123.62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409.88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501.88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596.88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691.88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784.88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808517214"/>
                  </a:ext>
                </a:extLst>
              </a:tr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63175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3809840229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16.5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109.5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201.5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293.5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693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3480535054"/>
                  </a:ext>
                </a:extLst>
              </a:tr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vehicle2: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52672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3385739188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289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382.62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477.62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570.62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662.62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755.62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873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965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2131886640"/>
                  </a:ext>
                </a:extLst>
              </a:tr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319433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785268732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106.12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198.12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384.62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477.62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570.75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663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755.25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870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967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749093496"/>
                  </a:ext>
                </a:extLst>
              </a:tr>
              <a:tr h="20475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vehicle4: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12371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966897536"/>
                  </a:ext>
                </a:extLst>
              </a:tr>
              <a:tr h="20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124.75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217.75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312.75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407.75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502.75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594.75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687.75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10520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4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F099-ECBD-44BC-9183-66F123DA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 (large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A02B-D71E-4E04-BC5D-53882D15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40" y="1196753"/>
            <a:ext cx="8229600" cy="4525963"/>
          </a:xfrm>
        </p:spPr>
        <p:txBody>
          <a:bodyPr/>
          <a:lstStyle/>
          <a:p>
            <a:r>
              <a:rPr lang="en-US" altLang="zh-TW" sz="2000" dirty="0"/>
              <a:t>by CPLEX</a:t>
            </a:r>
          </a:p>
          <a:p>
            <a:pPr lvl="1"/>
            <a:r>
              <a:rPr lang="en-US" altLang="zh-TW" sz="2000" dirty="0"/>
              <a:t>Objective value: 650.349</a:t>
            </a:r>
          </a:p>
          <a:p>
            <a:pPr lvl="1"/>
            <a:r>
              <a:rPr lang="en-US" altLang="zh-TW" sz="2000" dirty="0"/>
              <a:t>Time used:  2.687 sec</a:t>
            </a:r>
          </a:p>
          <a:p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841D83-7BD7-4EDA-A1E3-44B0C6A21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09678"/>
              </p:ext>
            </p:extLst>
          </p:nvPr>
        </p:nvGraphicFramePr>
        <p:xfrm>
          <a:off x="732250" y="2276872"/>
          <a:ext cx="7700190" cy="453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346">
                  <a:extLst>
                    <a:ext uri="{9D8B030D-6E8A-4147-A177-3AD203B41FA5}">
                      <a16:colId xmlns:a16="http://schemas.microsoft.com/office/drawing/2014/main" val="1529917538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2520385176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2027799835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2140628321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762950963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3278092803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968469701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1704542143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2894330718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4081454623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2275424187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549796956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2142604314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2253440046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1382551782"/>
                    </a:ext>
                  </a:extLst>
                </a:gridCol>
              </a:tblGrid>
              <a:tr h="16227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vehicle0: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02949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291741925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103.25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195.25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290.25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383.25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478.25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722458955"/>
                  </a:ext>
                </a:extLst>
              </a:tr>
              <a:tr h="16227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vehicle1: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157546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988607372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317.38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411.38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503.38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596.38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696.88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057989640"/>
                  </a:ext>
                </a:extLst>
              </a:tr>
              <a:tr h="11823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vehicle2: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677165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272002809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30.75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124.75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217.75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312.75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407.75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903359838"/>
                  </a:ext>
                </a:extLst>
              </a:tr>
              <a:tr h="16227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vehicle3: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648639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731046391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386.5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479.62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571.62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663.62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756.62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848.88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819570521"/>
                  </a:ext>
                </a:extLst>
              </a:tr>
              <a:tr h="16227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vehicle4: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206471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59518335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409.88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501.88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936091650"/>
                  </a:ext>
                </a:extLst>
              </a:tr>
              <a:tr h="16227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vehicle5: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59717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258217945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540785198"/>
                  </a:ext>
                </a:extLst>
              </a:tr>
              <a:tr h="16227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vehicle6: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69812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216077704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382.62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499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445218771"/>
                  </a:ext>
                </a:extLst>
              </a:tr>
              <a:tr h="16227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vehicle7: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549885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689754718"/>
                  </a:ext>
                </a:extLst>
              </a:tr>
              <a:tr h="16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106.12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198.12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405.75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498.75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591.88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684.12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776.38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55542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6402B-B6FD-45BB-88D1-D51535B5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432FB-50D1-449B-A571-34FA091D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0" i="0" dirty="0">
                <a:solidFill>
                  <a:srgbClr val="202124"/>
                </a:solidFill>
                <a:effectLst/>
              </a:rPr>
              <a:t>Simulated annealing algorithm+ greedy algorithm</a:t>
            </a:r>
            <a:endParaRPr lang="en-US" altLang="zh-TW" dirty="0">
              <a:solidFill>
                <a:srgbClr val="202124"/>
              </a:solidFill>
            </a:endParaRPr>
          </a:p>
          <a:p>
            <a:pPr lvl="1"/>
            <a:r>
              <a:rPr lang="en-US" altLang="zh-TW" sz="2000" dirty="0">
                <a:solidFill>
                  <a:srgbClr val="202124"/>
                </a:solidFill>
              </a:rPr>
              <a:t>Medium data(1166792.66)</a:t>
            </a:r>
          </a:p>
          <a:p>
            <a:endParaRPr lang="en-US" altLang="zh-TW" dirty="0">
              <a:solidFill>
                <a:srgbClr val="202124"/>
              </a:solidFill>
            </a:endParaRPr>
          </a:p>
          <a:p>
            <a:endParaRPr lang="en-US" altLang="zh-TW" dirty="0">
              <a:solidFill>
                <a:srgbClr val="202124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6B1282-E3EE-4D7D-9C17-08F14B9D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31461"/>
              </p:ext>
            </p:extLst>
          </p:nvPr>
        </p:nvGraphicFramePr>
        <p:xfrm>
          <a:off x="827584" y="2319020"/>
          <a:ext cx="68407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94">
                  <a:extLst>
                    <a:ext uri="{9D8B030D-6E8A-4147-A177-3AD203B41FA5}">
                      <a16:colId xmlns:a16="http://schemas.microsoft.com/office/drawing/2014/main" val="3901439670"/>
                    </a:ext>
                  </a:extLst>
                </a:gridCol>
                <a:gridCol w="5683366">
                  <a:extLst>
                    <a:ext uri="{9D8B030D-6E8A-4147-A177-3AD203B41FA5}">
                      <a16:colId xmlns:a16="http://schemas.microsoft.com/office/drawing/2014/main" val="181098584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route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0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Vehicle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15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19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13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16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18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12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14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17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8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Vehicle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25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24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31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33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32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39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35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37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34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36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Vehicle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Vehicle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43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42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44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46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41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48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45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49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50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47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3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Vehicle 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27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30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23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22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29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21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26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1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49379"/>
      </p:ext>
    </p:extLst>
  </p:cSld>
  <p:clrMapOvr>
    <a:masterClrMapping/>
  </p:clrMapOvr>
</p:sld>
</file>

<file path=ppt/theme/theme1.xml><?xml version="1.0" encoding="utf-8"?>
<a:theme xmlns:a="http://schemas.openxmlformats.org/drawingml/2006/main" name="樣本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樣本一</Template>
  <TotalTime>71264</TotalTime>
  <Words>583</Words>
  <Application>Microsoft Office PowerPoint</Application>
  <PresentationFormat>如螢幕大小 (4:3)</PresentationFormat>
  <Paragraphs>408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Wingdings</vt:lpstr>
      <vt:lpstr>樣本一</vt:lpstr>
      <vt:lpstr>PowerPoint 簡報</vt:lpstr>
      <vt:lpstr>Result analysis (small data)</vt:lpstr>
      <vt:lpstr>Result analysis (medium data)</vt:lpstr>
      <vt:lpstr>Result analysis (large data)</vt:lpstr>
      <vt:lpstr>Result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Yuphin</dc:creator>
  <cp:lastModifiedBy>悅寧 徐</cp:lastModifiedBy>
  <cp:revision>1511</cp:revision>
  <cp:lastPrinted>2015-10-22T10:48:13Z</cp:lastPrinted>
  <dcterms:created xsi:type="dcterms:W3CDTF">2013-03-13T13:05:42Z</dcterms:created>
  <dcterms:modified xsi:type="dcterms:W3CDTF">2023-05-19T05:29:53Z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