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5" r:id="rId4"/>
    <p:sldId id="260" r:id="rId5"/>
    <p:sldId id="261" r:id="rId6"/>
    <p:sldId id="262" r:id="rId7"/>
    <p:sldId id="263" r:id="rId8"/>
    <p:sldId id="266" r:id="rId9"/>
    <p:sldId id="268" r:id="rId10"/>
    <p:sldId id="269" r:id="rId11"/>
    <p:sldId id="272" r:id="rId12"/>
    <p:sldId id="264" r:id="rId13"/>
    <p:sldId id="27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17"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703" autoAdjust="0"/>
  </p:normalViewPr>
  <p:slideViewPr>
    <p:cSldViewPr snapToGrid="0" showGuides="1">
      <p:cViewPr varScale="1">
        <p:scale>
          <a:sx n="46" d="100"/>
          <a:sy n="46" d="100"/>
        </p:scale>
        <p:origin x="1372" y="32"/>
      </p:cViewPr>
      <p:guideLst>
        <p:guide orient="horz" pos="2137"/>
        <p:guide pos="3817"/>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49" d="100"/>
          <a:sy n="49" d="100"/>
        </p:scale>
        <p:origin x="2668" y="4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5CBC1-4BF6-4934-B1A7-2BA4532F7940}" type="datetimeFigureOut">
              <a:rPr kumimoji="1" lang="ja-JP" altLang="en-US" smtClean="0"/>
              <a:t>2022/2/22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556EA-4607-47D7-80F7-881F4960B8DD}" type="slidenum">
              <a:rPr kumimoji="1" lang="ja-JP" altLang="en-US" smtClean="0"/>
              <a:t>‹#›</a:t>
            </a:fld>
            <a:endParaRPr kumimoji="1" lang="ja-JP" altLang="en-US"/>
          </a:p>
        </p:txBody>
      </p:sp>
    </p:spTree>
    <p:extLst>
      <p:ext uri="{BB962C8B-B14F-4D97-AF65-F5344CB8AC3E}">
        <p14:creationId xmlns:p14="http://schemas.microsoft.com/office/powerpoint/2010/main" val="13939451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基本的なテクニックに特化した解法による数独の難易度評価と題して</a:t>
            </a:r>
            <a:r>
              <a:rPr kumimoji="1" lang="en-US" altLang="ja-JP" dirty="0" smtClean="0"/>
              <a:t>,</a:t>
            </a:r>
          </a:p>
          <a:p>
            <a:r>
              <a:rPr kumimoji="1" lang="ja-JP" altLang="en-US" dirty="0" smtClean="0"/>
              <a:t>知能情報工学科</a:t>
            </a:r>
            <a:r>
              <a:rPr kumimoji="1" lang="en-US" altLang="ja-JP" dirty="0" smtClean="0"/>
              <a:t>4</a:t>
            </a:r>
            <a:r>
              <a:rPr kumimoji="1" lang="ja-JP" altLang="en-US" dirty="0" smtClean="0"/>
              <a:t>年</a:t>
            </a:r>
            <a:r>
              <a:rPr kumimoji="1" lang="en-US" altLang="ja-JP" dirty="0" smtClean="0"/>
              <a:t>, </a:t>
            </a:r>
            <a:r>
              <a:rPr kumimoji="1" lang="ja-JP" altLang="en-US" dirty="0" smtClean="0"/>
              <a:t>下薗研究室所属の江口冬和が発表させていただきます。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1</a:t>
            </a:fld>
            <a:endParaRPr kumimoji="1" lang="ja-JP" altLang="en-US"/>
          </a:p>
        </p:txBody>
      </p:sp>
    </p:spTree>
    <p:extLst>
      <p:ext uri="{BB962C8B-B14F-4D97-AF65-F5344CB8AC3E}">
        <p14:creationId xmlns:p14="http://schemas.microsoft.com/office/powerpoint/2010/main" val="50755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この盤面では</a:t>
            </a:r>
            <a:r>
              <a:rPr kumimoji="1" lang="en-US" altLang="ja-JP" dirty="0" smtClean="0"/>
              <a:t>2</a:t>
            </a:r>
            <a:r>
              <a:rPr kumimoji="1" lang="ja-JP" altLang="en-US" dirty="0" smtClean="0"/>
              <a:t>個目においた仮定と</a:t>
            </a:r>
            <a:endParaRPr kumimoji="1" lang="en-US" altLang="ja-JP" dirty="0" smtClean="0"/>
          </a:p>
          <a:p>
            <a:r>
              <a:rPr kumimoji="1" lang="en-US" altLang="ja-JP" dirty="0" smtClean="0"/>
              <a:t>2</a:t>
            </a:r>
            <a:r>
              <a:rPr kumimoji="1" lang="ja-JP" altLang="en-US" dirty="0" smtClean="0"/>
              <a:t>段目の</a:t>
            </a:r>
            <a:r>
              <a:rPr kumimoji="1" lang="en-US" altLang="ja-JP" dirty="0" smtClean="0"/>
              <a:t>2</a:t>
            </a:r>
            <a:r>
              <a:rPr kumimoji="1" lang="ja-JP" altLang="en-US" dirty="0" smtClean="0"/>
              <a:t>個目の仮定をおくことで解が出ているのでこの</a:t>
            </a:r>
            <a:r>
              <a:rPr kumimoji="1" lang="en-US" altLang="ja-JP" dirty="0" smtClean="0"/>
              <a:t>2</a:t>
            </a:r>
            <a:r>
              <a:rPr kumimoji="1" lang="ja-JP" altLang="en-US" dirty="0" err="1" smtClean="0"/>
              <a:t>つの</a:t>
            </a:r>
            <a:r>
              <a:rPr kumimoji="1" lang="ja-JP" altLang="en-US" dirty="0" smtClean="0"/>
              <a:t>仮定が必要仮定となります。</a:t>
            </a:r>
            <a:endParaRPr kumimoji="1" lang="en-US" altLang="ja-JP" dirty="0" smtClean="0"/>
          </a:p>
          <a:p>
            <a:r>
              <a:rPr kumimoji="1" lang="ja-JP" altLang="en-US" dirty="0" smtClean="0"/>
              <a:t>必要仮定数は必要仮定の数であり</a:t>
            </a:r>
            <a:r>
              <a:rPr kumimoji="1" lang="en-US" altLang="ja-JP" dirty="0" smtClean="0"/>
              <a:t>, </a:t>
            </a:r>
            <a:r>
              <a:rPr kumimoji="1" lang="ja-JP" altLang="en-US" dirty="0" smtClean="0"/>
              <a:t>ここでは</a:t>
            </a:r>
            <a:r>
              <a:rPr kumimoji="1" lang="en-US" altLang="ja-JP" dirty="0" smtClean="0"/>
              <a:t>2</a:t>
            </a:r>
            <a:r>
              <a:rPr kumimoji="1" lang="ja-JP" altLang="en-US" dirty="0" smtClean="0"/>
              <a:t>個となります。</a:t>
            </a:r>
            <a:endParaRPr kumimoji="1" lang="en-US" altLang="ja-JP" dirty="0" smtClean="0"/>
          </a:p>
          <a:p>
            <a:r>
              <a:rPr kumimoji="1" lang="ja-JP" altLang="en-US" dirty="0" smtClean="0"/>
              <a:t>必要仮定数が</a:t>
            </a:r>
            <a:r>
              <a:rPr kumimoji="1" lang="en-US" altLang="ja-JP" dirty="0" smtClean="0"/>
              <a:t>1</a:t>
            </a:r>
            <a:r>
              <a:rPr kumimoji="1" lang="ja-JP" altLang="en-US" dirty="0" smtClean="0"/>
              <a:t>個の場合は</a:t>
            </a:r>
            <a:r>
              <a:rPr kumimoji="1" lang="en-US" altLang="ja-JP" dirty="0" smtClean="0"/>
              <a:t>1</a:t>
            </a:r>
            <a:r>
              <a:rPr kumimoji="1" lang="ja-JP" altLang="en-US" dirty="0" smtClean="0"/>
              <a:t>段目で解が出ているためその分早く</a:t>
            </a:r>
            <a:r>
              <a:rPr kumimoji="1" lang="en-US" altLang="ja-JP" dirty="0" smtClean="0"/>
              <a:t>,</a:t>
            </a:r>
          </a:p>
          <a:p>
            <a:r>
              <a:rPr kumimoji="1" lang="en-US" altLang="ja-JP" dirty="0" smtClean="0"/>
              <a:t>2</a:t>
            </a:r>
            <a:r>
              <a:rPr kumimoji="1" lang="ja-JP" altLang="en-US" dirty="0" smtClean="0"/>
              <a:t>個の場合でも必要仮定が後ろにあればあるほど時間がかかります。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10</a:t>
            </a:fld>
            <a:endParaRPr kumimoji="1" lang="ja-JP" altLang="en-US"/>
          </a:p>
        </p:txBody>
      </p:sp>
    </p:spTree>
    <p:extLst>
      <p:ext uri="{BB962C8B-B14F-4D97-AF65-F5344CB8AC3E}">
        <p14:creationId xmlns:p14="http://schemas.microsoft.com/office/powerpoint/2010/main" val="1413555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表を見ると必要仮定数が多ければ時間も多くかかっていることが分かります。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11</a:t>
            </a:fld>
            <a:endParaRPr kumimoji="1" lang="ja-JP" altLang="en-US"/>
          </a:p>
        </p:txBody>
      </p:sp>
    </p:spTree>
    <p:extLst>
      <p:ext uri="{BB962C8B-B14F-4D97-AF65-F5344CB8AC3E}">
        <p14:creationId xmlns:p14="http://schemas.microsoft.com/office/powerpoint/2010/main" val="1603231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研究のまとめとしては</a:t>
            </a:r>
            <a:r>
              <a:rPr kumimoji="1" lang="en-US" altLang="ja-JP" dirty="0" smtClean="0"/>
              <a:t>,</a:t>
            </a:r>
          </a:p>
          <a:p>
            <a:r>
              <a:rPr kumimoji="1" lang="ja-JP" altLang="en-US" dirty="0" smtClean="0"/>
              <a:t>入門から上級のレベルでは解を出すか</a:t>
            </a:r>
            <a:r>
              <a:rPr kumimoji="1" lang="en-US" altLang="ja-JP" dirty="0" smtClean="0"/>
              <a:t>, </a:t>
            </a:r>
            <a:r>
              <a:rPr kumimoji="1" lang="ja-JP" altLang="en-US" dirty="0" smtClean="0"/>
              <a:t>盤面を進めることができるため</a:t>
            </a:r>
            <a:endParaRPr kumimoji="1" lang="en-US" altLang="ja-JP" dirty="0" smtClean="0"/>
          </a:p>
          <a:p>
            <a:r>
              <a:rPr kumimoji="1" lang="ja-JP" altLang="en-US" baseline="0" dirty="0" smtClean="0"/>
              <a:t>基本テクニックは実用性があると考えます</a:t>
            </a:r>
            <a:r>
              <a:rPr kumimoji="1" lang="en-US" altLang="ja-JP" baseline="0" dirty="0" smtClean="0"/>
              <a:t>.</a:t>
            </a:r>
          </a:p>
          <a:p>
            <a:r>
              <a:rPr kumimoji="1" lang="ja-JP" altLang="en-US" baseline="0" dirty="0" smtClean="0"/>
              <a:t>難問</a:t>
            </a:r>
            <a:r>
              <a:rPr kumimoji="1" lang="en-US" altLang="ja-JP" baseline="0" dirty="0" smtClean="0"/>
              <a:t>, </a:t>
            </a:r>
            <a:r>
              <a:rPr kumimoji="1" lang="ja-JP" altLang="en-US" baseline="0" dirty="0" smtClean="0"/>
              <a:t>超難問レベルは基本テクニックだけでは解くことは出来ず</a:t>
            </a:r>
            <a:r>
              <a:rPr kumimoji="1" lang="en-US" altLang="ja-JP" baseline="0" dirty="0" smtClean="0"/>
              <a:t>, </a:t>
            </a:r>
            <a:r>
              <a:rPr kumimoji="1" lang="ja-JP" altLang="en-US" baseline="0" dirty="0" smtClean="0"/>
              <a:t>仮定法が必須であることが分かりました</a:t>
            </a:r>
            <a:r>
              <a:rPr kumimoji="1" lang="en-US" altLang="ja-JP" baseline="0" dirty="0" smtClean="0"/>
              <a:t>.</a:t>
            </a:r>
          </a:p>
          <a:p>
            <a:endParaRPr kumimoji="1" lang="en-US" altLang="ja-JP" baseline="0" dirty="0" smtClean="0"/>
          </a:p>
          <a:p>
            <a:r>
              <a:rPr kumimoji="1" lang="ja-JP" altLang="en-US" baseline="0" dirty="0" smtClean="0"/>
              <a:t>また仮定法を使うことで必要仮定を高々</a:t>
            </a:r>
            <a:r>
              <a:rPr kumimoji="1" lang="en-US" altLang="ja-JP" baseline="0" dirty="0" smtClean="0"/>
              <a:t>2</a:t>
            </a:r>
            <a:r>
              <a:rPr kumimoji="1" lang="ja-JP" altLang="en-US" baseline="0" dirty="0" smtClean="0"/>
              <a:t>つ見つけることが出来れば</a:t>
            </a:r>
            <a:endParaRPr kumimoji="1" lang="en-US" altLang="ja-JP" baseline="0" dirty="0" smtClean="0"/>
          </a:p>
          <a:p>
            <a:r>
              <a:rPr kumimoji="1" lang="ja-JP" altLang="en-US" baseline="0" dirty="0" smtClean="0"/>
              <a:t>基本テクニックだけで解を出すことが出来ることが分かりました。</a:t>
            </a:r>
            <a:endParaRPr kumimoji="1" lang="en-US" altLang="ja-JP" baseline="0" dirty="0" smtClean="0"/>
          </a:p>
          <a:p>
            <a:r>
              <a:rPr kumimoji="1" lang="ja-JP" altLang="en-US" baseline="0" dirty="0" smtClean="0"/>
              <a:t>ここから基本テクニックは数独を解くために十分強力であると考えます。</a:t>
            </a:r>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12</a:t>
            </a:fld>
            <a:endParaRPr kumimoji="1" lang="ja-JP" altLang="en-US"/>
          </a:p>
        </p:txBody>
      </p:sp>
    </p:spTree>
    <p:extLst>
      <p:ext uri="{BB962C8B-B14F-4D97-AF65-F5344CB8AC3E}">
        <p14:creationId xmlns:p14="http://schemas.microsoft.com/office/powerpoint/2010/main" val="2467322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今後の課題ですが</a:t>
            </a:r>
            <a:r>
              <a:rPr kumimoji="1" lang="en-US" altLang="ja-JP" dirty="0" smtClean="0"/>
              <a:t>,</a:t>
            </a:r>
          </a:p>
          <a:p>
            <a:r>
              <a:rPr kumimoji="1" lang="ja-JP" altLang="en-US" dirty="0" smtClean="0"/>
              <a:t>基本テクニックより難しい解き方を実装していって</a:t>
            </a:r>
            <a:r>
              <a:rPr kumimoji="1" lang="en-US" altLang="ja-JP" dirty="0" smtClean="0"/>
              <a:t>, </a:t>
            </a:r>
            <a:r>
              <a:rPr kumimoji="1" lang="ja-JP" altLang="en-US" dirty="0" smtClean="0"/>
              <a:t>どのレベルの解法を用いれば</a:t>
            </a:r>
            <a:endParaRPr kumimoji="1" lang="en-US" altLang="ja-JP" dirty="0" smtClean="0"/>
          </a:p>
          <a:p>
            <a:r>
              <a:rPr kumimoji="1" lang="ja-JP" altLang="en-US" dirty="0" smtClean="0"/>
              <a:t>どんな問題でも最後まで解くことが出来るかを確かめること</a:t>
            </a:r>
            <a:r>
              <a:rPr kumimoji="1" lang="en-US" altLang="ja-JP" dirty="0" smtClean="0"/>
              <a:t>.</a:t>
            </a:r>
          </a:p>
          <a:p>
            <a:r>
              <a:rPr kumimoji="1" lang="ja-JP" altLang="en-US" dirty="0" smtClean="0"/>
              <a:t>また今回使った方法の範囲内で更に早く問題を解くために</a:t>
            </a:r>
            <a:endParaRPr kumimoji="1" lang="en-US" altLang="ja-JP" dirty="0" smtClean="0"/>
          </a:p>
          <a:p>
            <a:r>
              <a:rPr kumimoji="1" lang="ja-JP" altLang="en-US" dirty="0" smtClean="0"/>
              <a:t>必要仮定をいかにして早く見つけるかの考察が挙げられます</a:t>
            </a:r>
            <a:r>
              <a:rPr kumimoji="1" lang="en-US" altLang="ja-JP" dirty="0" smtClean="0"/>
              <a:t>.</a:t>
            </a:r>
          </a:p>
          <a:p>
            <a:r>
              <a:rPr kumimoji="1" lang="ja-JP" altLang="en-US" dirty="0" smtClean="0"/>
              <a:t>以上で発表を終わります</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13</a:t>
            </a:fld>
            <a:endParaRPr kumimoji="1" lang="ja-JP" altLang="en-US"/>
          </a:p>
        </p:txBody>
      </p:sp>
    </p:spTree>
    <p:extLst>
      <p:ext uri="{BB962C8B-B14F-4D97-AF65-F5344CB8AC3E}">
        <p14:creationId xmlns:p14="http://schemas.microsoft.com/office/powerpoint/2010/main" val="317078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000" dirty="0" smtClean="0"/>
              <a:t>今回扱う数独の問題は</a:t>
            </a:r>
            <a:r>
              <a:rPr kumimoji="1" lang="en-US" altLang="ja-JP" sz="1000" dirty="0" smtClean="0"/>
              <a:t>9*9</a:t>
            </a:r>
            <a:r>
              <a:rPr kumimoji="1" lang="ja-JP" altLang="en-US" sz="1000" dirty="0" smtClean="0"/>
              <a:t>のものとします。</a:t>
            </a:r>
            <a:endParaRPr kumimoji="1" lang="en-US" altLang="ja-JP" sz="1000" dirty="0" smtClean="0"/>
          </a:p>
          <a:p>
            <a:r>
              <a:rPr kumimoji="1" lang="ja-JP" altLang="en-US" dirty="0" smtClean="0"/>
              <a:t>左の表が数独の問題例で、この</a:t>
            </a:r>
            <a:r>
              <a:rPr kumimoji="1" lang="en-US" altLang="ja-JP" dirty="0" smtClean="0"/>
              <a:t>9*9</a:t>
            </a:r>
            <a:r>
              <a:rPr kumimoji="1" lang="ja-JP" altLang="en-US" dirty="0" smtClean="0"/>
              <a:t>の枠内に</a:t>
            </a:r>
            <a:r>
              <a:rPr kumimoji="1" lang="en-US" altLang="ja-JP" dirty="0" smtClean="0"/>
              <a:t>1~9</a:t>
            </a:r>
            <a:r>
              <a:rPr kumimoji="1" lang="ja-JP" altLang="en-US" dirty="0" err="1" smtClean="0"/>
              <a:t>までの</a:t>
            </a:r>
            <a:r>
              <a:rPr kumimoji="1" lang="ja-JP" altLang="en-US" dirty="0" smtClean="0"/>
              <a:t>数字を入れるパズルです。</a:t>
            </a:r>
            <a:endParaRPr kumimoji="1" lang="en-US" altLang="ja-JP" dirty="0" smtClean="0"/>
          </a:p>
          <a:p>
            <a:r>
              <a:rPr kumimoji="1" lang="ja-JP" altLang="en-US" dirty="0" smtClean="0"/>
              <a:t>数独にはルールがあり、縦の</a:t>
            </a:r>
            <a:r>
              <a:rPr kumimoji="1" lang="en-US" altLang="ja-JP" dirty="0" smtClean="0"/>
              <a:t>9</a:t>
            </a:r>
            <a:r>
              <a:rPr kumimoji="1" lang="ja-JP" altLang="en-US" dirty="0" smtClean="0"/>
              <a:t>マス</a:t>
            </a:r>
            <a:r>
              <a:rPr kumimoji="1" lang="en-US" altLang="ja-JP" dirty="0" smtClean="0"/>
              <a:t>,</a:t>
            </a:r>
            <a:r>
              <a:rPr kumimoji="1" lang="ja-JP" altLang="en-US" dirty="0" smtClean="0"/>
              <a:t>横の</a:t>
            </a:r>
            <a:r>
              <a:rPr kumimoji="1" lang="en-US" altLang="ja-JP" dirty="0" smtClean="0"/>
              <a:t>9</a:t>
            </a:r>
            <a:r>
              <a:rPr kumimoji="1" lang="ja-JP" altLang="en-US" dirty="0" smtClean="0"/>
              <a:t>マス</a:t>
            </a:r>
            <a:r>
              <a:rPr kumimoji="1" lang="en-US" altLang="ja-JP" dirty="0" smtClean="0"/>
              <a:t>,</a:t>
            </a:r>
            <a:r>
              <a:rPr kumimoji="1" lang="ja-JP" altLang="en-US" dirty="0" smtClean="0"/>
              <a:t>太線で区切られた</a:t>
            </a:r>
            <a:r>
              <a:rPr kumimoji="1" lang="en-US" altLang="ja-JP" dirty="0" smtClean="0"/>
              <a:t>3*3</a:t>
            </a:r>
            <a:r>
              <a:rPr kumimoji="1" lang="ja-JP" altLang="en-US" dirty="0" smtClean="0"/>
              <a:t>のグループには同じ数字が複数入ってはいけません。</a:t>
            </a:r>
            <a:endParaRPr kumimoji="1" lang="en-US" altLang="ja-JP" dirty="0" smtClean="0"/>
          </a:p>
          <a:p>
            <a:r>
              <a:rPr kumimoji="1" lang="ja-JP" altLang="en-US" dirty="0" smtClean="0"/>
              <a:t>この同じ数字が入ってはいけない各行</a:t>
            </a:r>
            <a:r>
              <a:rPr kumimoji="1" lang="en-US" altLang="ja-JP" dirty="0" smtClean="0"/>
              <a:t>,</a:t>
            </a:r>
            <a:r>
              <a:rPr kumimoji="1" lang="ja-JP" altLang="en-US" dirty="0" smtClean="0"/>
              <a:t>列</a:t>
            </a:r>
            <a:r>
              <a:rPr kumimoji="1" lang="en-US" altLang="ja-JP" dirty="0" smtClean="0"/>
              <a:t>,</a:t>
            </a:r>
            <a:r>
              <a:rPr kumimoji="1" lang="ja-JP" altLang="en-US" dirty="0" smtClean="0"/>
              <a:t>グループの総称をエリアと呼びます。</a:t>
            </a:r>
            <a:endParaRPr kumimoji="1" lang="en-US" altLang="ja-JP" dirty="0" smtClean="0"/>
          </a:p>
          <a:p>
            <a:r>
              <a:rPr kumimoji="1" lang="ja-JP" altLang="en-US" dirty="0" smtClean="0"/>
              <a:t>問題の空きマスをすべて埋めることが出来</a:t>
            </a:r>
            <a:r>
              <a:rPr kumimoji="1" lang="en-US" altLang="ja-JP" dirty="0" smtClean="0"/>
              <a:t>, </a:t>
            </a:r>
            <a:r>
              <a:rPr kumimoji="1" lang="ja-JP" altLang="en-US" dirty="0" smtClean="0"/>
              <a:t>数独のルールを満たしていれば正解となります。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2</a:t>
            </a:fld>
            <a:endParaRPr kumimoji="1" lang="ja-JP" altLang="en-US"/>
          </a:p>
        </p:txBody>
      </p:sp>
    </p:spTree>
    <p:extLst>
      <p:ext uri="{BB962C8B-B14F-4D97-AF65-F5344CB8AC3E}">
        <p14:creationId xmlns:p14="http://schemas.microsoft.com/office/powerpoint/2010/main" val="2180525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本研究での目的は大きく</a:t>
            </a:r>
            <a:r>
              <a:rPr kumimoji="1" lang="en-US" altLang="ja-JP" dirty="0" smtClean="0"/>
              <a:t>2</a:t>
            </a:r>
            <a:r>
              <a:rPr kumimoji="1" lang="ja-JP" altLang="en-US" dirty="0" smtClean="0"/>
              <a:t>つです。</a:t>
            </a:r>
            <a:endParaRPr kumimoji="1" lang="en-US" altLang="ja-JP" dirty="0" smtClean="0"/>
          </a:p>
          <a:p>
            <a:r>
              <a:rPr kumimoji="1" lang="en-US" altLang="ja-JP" dirty="0" smtClean="0"/>
              <a:t>1</a:t>
            </a:r>
            <a:r>
              <a:rPr kumimoji="1" lang="ja-JP" altLang="en-US" dirty="0" smtClean="0"/>
              <a:t>つ目は</a:t>
            </a:r>
            <a:r>
              <a:rPr kumimoji="1" lang="en-US" altLang="ja-JP" dirty="0" smtClean="0"/>
              <a:t>“</a:t>
            </a:r>
            <a:r>
              <a:rPr kumimoji="1" lang="ja-JP" altLang="en-US" dirty="0" smtClean="0"/>
              <a:t>簡単な解法だけで数独を解くことが出来るか</a:t>
            </a:r>
            <a:r>
              <a:rPr kumimoji="1" lang="en-US" altLang="ja-JP" dirty="0" smtClean="0"/>
              <a:t>”</a:t>
            </a:r>
            <a:r>
              <a:rPr kumimoji="1" lang="ja-JP" altLang="en-US" dirty="0" smtClean="0"/>
              <a:t>です。</a:t>
            </a:r>
            <a:endParaRPr kumimoji="1" lang="en-US" altLang="ja-JP" dirty="0" smtClean="0"/>
          </a:p>
          <a:p>
            <a:r>
              <a:rPr kumimoji="1" lang="ja-JP" altLang="en-US" dirty="0" smtClean="0"/>
              <a:t>ここでの簡単な解法とは</a:t>
            </a:r>
            <a:r>
              <a:rPr kumimoji="1" lang="en-US" altLang="ja-JP" dirty="0" smtClean="0"/>
              <a:t>, </a:t>
            </a:r>
            <a:r>
              <a:rPr kumimoji="1" lang="ja-JP" altLang="en-US" dirty="0" smtClean="0"/>
              <a:t>数独のルールから明らかなもので基本テクニックとして後程紹介します</a:t>
            </a:r>
            <a:r>
              <a:rPr kumimoji="1" lang="en-US" altLang="ja-JP" dirty="0" smtClean="0"/>
              <a:t>.</a:t>
            </a:r>
          </a:p>
          <a:p>
            <a:r>
              <a:rPr kumimoji="1" lang="ja-JP" altLang="en-US" dirty="0" smtClean="0"/>
              <a:t>この目的は人が数独を解く場合に起こりうる</a:t>
            </a:r>
            <a:r>
              <a:rPr kumimoji="1" lang="en-US" altLang="ja-JP" dirty="0" smtClean="0"/>
              <a:t>, </a:t>
            </a:r>
            <a:r>
              <a:rPr kumimoji="1" lang="ja-JP" altLang="en-US" dirty="0" smtClean="0"/>
              <a:t>使える解法の見落としに注目したもので、</a:t>
            </a:r>
            <a:endParaRPr kumimoji="1" lang="en-US" altLang="ja-JP" dirty="0" smtClean="0"/>
          </a:p>
          <a:p>
            <a:r>
              <a:rPr kumimoji="1" lang="ja-JP" altLang="en-US" dirty="0" smtClean="0"/>
              <a:t>経験上簡単な解法だけでどんな問題も解くことは出来ないと予想して研究をすすめており、</a:t>
            </a:r>
            <a:endParaRPr kumimoji="1" lang="en-US" altLang="ja-JP" dirty="0" smtClean="0"/>
          </a:p>
          <a:p>
            <a:r>
              <a:rPr kumimoji="1" lang="ja-JP" altLang="en-US" dirty="0" smtClean="0"/>
              <a:t>コンピューターで解くことで見落としをなくし、その予想の真偽を確かめます。</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a:t>
            </a:r>
            <a:r>
              <a:rPr kumimoji="1" lang="ja-JP" altLang="en-US" dirty="0" smtClean="0"/>
              <a:t>簡単な解法だけで解くことが出来なければ</a:t>
            </a:r>
            <a:r>
              <a:rPr kumimoji="1" lang="en-US" altLang="ja-JP" dirty="0" smtClean="0"/>
              <a:t>, </a:t>
            </a:r>
            <a:r>
              <a:rPr kumimoji="1" lang="ja-JP" altLang="en-US" dirty="0" smtClean="0"/>
              <a:t>どのようにすれば簡単な解法だけで</a:t>
            </a:r>
            <a:endParaRPr kumimoji="1" lang="en-US" altLang="ja-JP" dirty="0" smtClean="0"/>
          </a:p>
          <a:p>
            <a:r>
              <a:rPr kumimoji="1" lang="ja-JP" altLang="en-US" dirty="0" smtClean="0"/>
              <a:t>最後まで解くことが出来るか</a:t>
            </a:r>
            <a:r>
              <a:rPr kumimoji="1" lang="en-US" altLang="ja-JP" dirty="0" smtClean="0"/>
              <a:t>”</a:t>
            </a:r>
            <a:r>
              <a:rPr kumimoji="1" lang="ja-JP" altLang="en-US" dirty="0" smtClean="0"/>
              <a:t>です。</a:t>
            </a:r>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3</a:t>
            </a:fld>
            <a:endParaRPr kumimoji="1" lang="ja-JP" altLang="en-US"/>
          </a:p>
        </p:txBody>
      </p:sp>
    </p:spTree>
    <p:extLst>
      <p:ext uri="{BB962C8B-B14F-4D97-AF65-F5344CB8AC3E}">
        <p14:creationId xmlns:p14="http://schemas.microsoft.com/office/powerpoint/2010/main" val="282546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ここから</a:t>
            </a:r>
            <a:r>
              <a:rPr kumimoji="1" lang="en-US" altLang="ja-JP" dirty="0" smtClean="0"/>
              <a:t>2</a:t>
            </a:r>
            <a:r>
              <a:rPr kumimoji="1" lang="ja-JP" altLang="en-US" dirty="0" err="1" smtClean="0"/>
              <a:t>つの</a:t>
            </a:r>
            <a:r>
              <a:rPr kumimoji="1" lang="ja-JP" altLang="en-US" dirty="0" smtClean="0"/>
              <a:t>基本テクニックの説明をします。</a:t>
            </a:r>
            <a:endParaRPr kumimoji="1" lang="en-US" altLang="ja-JP" dirty="0" smtClean="0"/>
          </a:p>
          <a:p>
            <a:r>
              <a:rPr kumimoji="1" lang="en-US" altLang="ja-JP" dirty="0" smtClean="0"/>
              <a:t>1</a:t>
            </a:r>
            <a:r>
              <a:rPr kumimoji="1" lang="ja-JP" altLang="en-US" dirty="0" smtClean="0"/>
              <a:t>つ目はエリア確定法です。</a:t>
            </a:r>
            <a:endParaRPr kumimoji="1" lang="en-US" altLang="ja-JP" dirty="0" smtClean="0"/>
          </a:p>
          <a:p>
            <a:r>
              <a:rPr kumimoji="1" lang="ja-JP" altLang="en-US" dirty="0" smtClean="0"/>
              <a:t>エリアの空きマスの数に注目し、空きマスが</a:t>
            </a:r>
            <a:r>
              <a:rPr kumimoji="1" lang="en-US" altLang="ja-JP" dirty="0" smtClean="0"/>
              <a:t>1</a:t>
            </a:r>
            <a:r>
              <a:rPr kumimoji="1" lang="ja-JP" altLang="en-US" dirty="0" err="1" smtClean="0"/>
              <a:t>つだけで</a:t>
            </a:r>
            <a:r>
              <a:rPr kumimoji="1" lang="ja-JP" altLang="en-US" dirty="0" smtClean="0"/>
              <a:t>ある場合に数字を確定させる方法です。</a:t>
            </a:r>
            <a:endParaRPr kumimoji="1" lang="en-US" altLang="ja-JP" dirty="0" smtClean="0"/>
          </a:p>
          <a:p>
            <a:r>
              <a:rPr kumimoji="1" lang="ja-JP" altLang="en-US" dirty="0" smtClean="0"/>
              <a:t>左のような盤面のとき赤で囲った行の空きマスは</a:t>
            </a:r>
            <a:r>
              <a:rPr kumimoji="1" lang="en-US" altLang="ja-JP" dirty="0" smtClean="0"/>
              <a:t>1</a:t>
            </a:r>
            <a:r>
              <a:rPr kumimoji="1" lang="ja-JP" altLang="en-US" dirty="0" smtClean="0"/>
              <a:t>つです。</a:t>
            </a:r>
            <a:endParaRPr kumimoji="1" lang="en-US" altLang="ja-JP" dirty="0" smtClean="0"/>
          </a:p>
          <a:p>
            <a:r>
              <a:rPr kumimoji="1" lang="ja-JP" altLang="en-US" dirty="0" smtClean="0"/>
              <a:t>行の数字を見ると</a:t>
            </a:r>
            <a:r>
              <a:rPr kumimoji="1" lang="en-US" altLang="ja-JP" dirty="0" smtClean="0"/>
              <a:t>3</a:t>
            </a:r>
            <a:r>
              <a:rPr kumimoji="1" lang="ja-JP" altLang="en-US" dirty="0" smtClean="0"/>
              <a:t>だけが入ってないため、この行の空きマスには</a:t>
            </a:r>
            <a:r>
              <a:rPr kumimoji="1" lang="en-US" altLang="ja-JP" dirty="0" smtClean="0"/>
              <a:t>3</a:t>
            </a:r>
            <a:r>
              <a:rPr kumimoji="1" lang="ja-JP" altLang="en-US" dirty="0" smtClean="0"/>
              <a:t>が入ることが分かります。</a:t>
            </a:r>
            <a:endParaRPr kumimoji="1" lang="en-US" altLang="ja-JP" dirty="0" smtClean="0"/>
          </a:p>
          <a:p>
            <a:r>
              <a:rPr kumimoji="1" lang="ja-JP" altLang="en-US" dirty="0" smtClean="0"/>
              <a:t>この操作をすべてのエリアに対して行い盤面を解き進めていきます。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4</a:t>
            </a:fld>
            <a:endParaRPr kumimoji="1" lang="ja-JP" altLang="en-US"/>
          </a:p>
        </p:txBody>
      </p:sp>
    </p:spTree>
    <p:extLst>
      <p:ext uri="{BB962C8B-B14F-4D97-AF65-F5344CB8AC3E}">
        <p14:creationId xmlns:p14="http://schemas.microsoft.com/office/powerpoint/2010/main" val="700852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a:t>
            </a:r>
            <a:r>
              <a:rPr kumimoji="1" lang="ja-JP" altLang="en-US" dirty="0" smtClean="0"/>
              <a:t>つ目は可能性確定法です。</a:t>
            </a:r>
            <a:endParaRPr kumimoji="1" lang="en-US" altLang="ja-JP" dirty="0" smtClean="0"/>
          </a:p>
          <a:p>
            <a:r>
              <a:rPr kumimoji="1" lang="ja-JP" altLang="en-US" dirty="0" smtClean="0"/>
              <a:t>空きマスに入る可能性のある数字の数に注目し</a:t>
            </a:r>
            <a:r>
              <a:rPr kumimoji="1" lang="en-US" altLang="ja-JP" dirty="0" smtClean="0"/>
              <a:t>, </a:t>
            </a:r>
            <a:r>
              <a:rPr kumimoji="1" lang="ja-JP" altLang="en-US" dirty="0" smtClean="0"/>
              <a:t>可能性が</a:t>
            </a:r>
            <a:r>
              <a:rPr kumimoji="1" lang="en-US" altLang="ja-JP" dirty="0" smtClean="0"/>
              <a:t>1</a:t>
            </a:r>
            <a:r>
              <a:rPr kumimoji="1" lang="ja-JP" altLang="en-US" dirty="0" err="1" smtClean="0"/>
              <a:t>つだけの</a:t>
            </a:r>
            <a:r>
              <a:rPr kumimoji="1" lang="ja-JP" altLang="en-US" dirty="0" smtClean="0"/>
              <a:t>場合数字を確定させる方法です。</a:t>
            </a:r>
            <a:endParaRPr kumimoji="1" lang="en-US" altLang="ja-JP" dirty="0" smtClean="0"/>
          </a:p>
          <a:p>
            <a:r>
              <a:rPr kumimoji="1" lang="ja-JP" altLang="en-US" dirty="0" smtClean="0"/>
              <a:t>赤で囲ったマスに注目し、このマスが含まれる</a:t>
            </a:r>
            <a:r>
              <a:rPr kumimoji="1" lang="en-US" altLang="ja-JP" dirty="0" smtClean="0"/>
              <a:t>3</a:t>
            </a:r>
            <a:r>
              <a:rPr kumimoji="1" lang="ja-JP" altLang="en-US" dirty="0" err="1" smtClean="0"/>
              <a:t>つの</a:t>
            </a:r>
            <a:r>
              <a:rPr kumimoji="1" lang="ja-JP" altLang="en-US" dirty="0" smtClean="0"/>
              <a:t>エリアを調べると、</a:t>
            </a:r>
            <a:endParaRPr kumimoji="1" lang="en-US" altLang="ja-JP" dirty="0" smtClean="0"/>
          </a:p>
          <a:p>
            <a:r>
              <a:rPr kumimoji="1" lang="en-US" altLang="ja-JP" dirty="0" smtClean="0"/>
              <a:t>1,2,3,4,5,7,8,9</a:t>
            </a:r>
            <a:r>
              <a:rPr kumimoji="1" lang="ja-JP" altLang="en-US" dirty="0" smtClean="0"/>
              <a:t>が入っているので</a:t>
            </a:r>
            <a:endParaRPr kumimoji="1" lang="en-US" altLang="ja-JP" dirty="0" smtClean="0"/>
          </a:p>
          <a:p>
            <a:r>
              <a:rPr kumimoji="1" lang="ja-JP" altLang="en-US" dirty="0" smtClean="0"/>
              <a:t>このマスに入る可能性のある数字は</a:t>
            </a:r>
            <a:r>
              <a:rPr kumimoji="1" lang="en-US" altLang="ja-JP" dirty="0" smtClean="0"/>
              <a:t>6</a:t>
            </a:r>
            <a:r>
              <a:rPr kumimoji="1" lang="ja-JP" altLang="en-US" dirty="0" err="1" smtClean="0"/>
              <a:t>だけで</a:t>
            </a:r>
            <a:r>
              <a:rPr kumimoji="1" lang="ja-JP" altLang="en-US" dirty="0" smtClean="0"/>
              <a:t>あることが分かります。</a:t>
            </a:r>
            <a:endParaRPr kumimoji="1" lang="en-US" altLang="ja-JP" dirty="0" smtClean="0"/>
          </a:p>
          <a:p>
            <a:r>
              <a:rPr kumimoji="1" lang="ja-JP" altLang="en-US" dirty="0" smtClean="0"/>
              <a:t>この操作をすべての空きマスに対して行い、盤面を解き進めていきます。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基本テクニックを盤面が進めることが出来なくなるまで繰り返し行います。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5</a:t>
            </a:fld>
            <a:endParaRPr kumimoji="1" lang="ja-JP" altLang="en-US"/>
          </a:p>
        </p:txBody>
      </p:sp>
    </p:spTree>
    <p:extLst>
      <p:ext uri="{BB962C8B-B14F-4D97-AF65-F5344CB8AC3E}">
        <p14:creationId xmlns:p14="http://schemas.microsoft.com/office/powerpoint/2010/main" val="1610137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次に基本テクニックだけでは解くことが出来なくなった盤面を進めるための仮定法を説明します。</a:t>
            </a:r>
            <a:endParaRPr kumimoji="1" lang="en-US" altLang="ja-JP" dirty="0" smtClean="0"/>
          </a:p>
          <a:p>
            <a:r>
              <a:rPr kumimoji="1" lang="ja-JP" altLang="en-US" dirty="0" smtClean="0"/>
              <a:t>仮定法は幅優先探索を元にしています。</a:t>
            </a:r>
            <a:endParaRPr kumimoji="1" lang="en-US" altLang="ja-JP" dirty="0" smtClean="0"/>
          </a:p>
          <a:p>
            <a:r>
              <a:rPr kumimoji="1" lang="ja-JP" altLang="en-US" dirty="0" smtClean="0"/>
              <a:t>基本テクニックが使えない盤面を根として与え、空きマスに入る可能性のある数字を仮定として</a:t>
            </a:r>
            <a:r>
              <a:rPr kumimoji="1" lang="en-US" altLang="ja-JP" dirty="0" smtClean="0"/>
              <a:t>1</a:t>
            </a:r>
            <a:r>
              <a:rPr kumimoji="1" lang="ja-JP" altLang="en-US" dirty="0" err="1" smtClean="0"/>
              <a:t>つずつ</a:t>
            </a:r>
            <a:r>
              <a:rPr kumimoji="1" lang="ja-JP" altLang="en-US" dirty="0" smtClean="0"/>
              <a:t>いれ、</a:t>
            </a:r>
            <a:endParaRPr kumimoji="1" lang="en-US" altLang="ja-JP" dirty="0" smtClean="0"/>
          </a:p>
          <a:p>
            <a:r>
              <a:rPr kumimoji="1" lang="ja-JP" altLang="en-US" dirty="0" smtClean="0"/>
              <a:t>仮定が入った盤面を子とします。</a:t>
            </a:r>
            <a:endParaRPr kumimoji="1" lang="en-US" altLang="ja-JP" dirty="0" smtClean="0"/>
          </a:p>
          <a:p>
            <a:r>
              <a:rPr kumimoji="1" lang="ja-JP" altLang="en-US" dirty="0" smtClean="0"/>
              <a:t>子に再度基本テクニックを使うことで盤面を進めていきます。</a:t>
            </a:r>
            <a:endParaRPr kumimoji="1" lang="en-US" altLang="ja-JP" dirty="0" smtClean="0"/>
          </a:p>
          <a:p>
            <a:r>
              <a:rPr kumimoji="1" lang="ja-JP" altLang="en-US" dirty="0" smtClean="0"/>
              <a:t>基本テクニックが使えずに</a:t>
            </a:r>
            <a:r>
              <a:rPr kumimoji="1" lang="en-US" altLang="ja-JP" dirty="0" smtClean="0"/>
              <a:t>, </a:t>
            </a:r>
            <a:r>
              <a:rPr kumimoji="1" lang="ja-JP" altLang="en-US" dirty="0" smtClean="0"/>
              <a:t>仮定を入れることが出来ない盤面は数独では不正解となり</a:t>
            </a:r>
            <a:r>
              <a:rPr kumimoji="1" lang="en-US" altLang="ja-JP" dirty="0" smtClean="0"/>
              <a:t>,</a:t>
            </a:r>
          </a:p>
          <a:p>
            <a:r>
              <a:rPr kumimoji="1" lang="ja-JP" altLang="en-US" dirty="0" smtClean="0"/>
              <a:t>最終的にすべての盤面を埋めることが出来れば解となります。</a:t>
            </a:r>
            <a:endParaRPr kumimoji="1" lang="en-US" altLang="ja-JP" dirty="0" smtClean="0"/>
          </a:p>
          <a:p>
            <a:endParaRPr kumimoji="1" lang="en-US" altLang="ja-JP" dirty="0" smtClean="0"/>
          </a:p>
          <a:p>
            <a:r>
              <a:rPr kumimoji="1" lang="ja-JP" altLang="en-US" dirty="0" smtClean="0"/>
              <a:t>本研究では簡単な解法だけで数独を解くことがコンセプトとしてありますが、</a:t>
            </a:r>
            <a:endParaRPr kumimoji="1" lang="en-US" altLang="ja-JP" dirty="0" smtClean="0"/>
          </a:p>
          <a:p>
            <a:r>
              <a:rPr kumimoji="1" lang="ja-JP" altLang="en-US" dirty="0" smtClean="0"/>
              <a:t>幅優先探索は数独で総当たり法という最もシンプルで簡単な解き方であり</a:t>
            </a:r>
            <a:r>
              <a:rPr kumimoji="1" lang="en-US" altLang="ja-JP" dirty="0" smtClean="0"/>
              <a:t>,</a:t>
            </a:r>
          </a:p>
          <a:p>
            <a:r>
              <a:rPr kumimoji="1" lang="ja-JP" altLang="en-US" dirty="0" smtClean="0"/>
              <a:t>それに制限を加えた仮定法も同じことが言えると考え、使用しています。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6</a:t>
            </a:fld>
            <a:endParaRPr kumimoji="1" lang="ja-JP" altLang="en-US"/>
          </a:p>
        </p:txBody>
      </p:sp>
    </p:spTree>
    <p:extLst>
      <p:ext uri="{BB962C8B-B14F-4D97-AF65-F5344CB8AC3E}">
        <p14:creationId xmlns:p14="http://schemas.microsoft.com/office/powerpoint/2010/main" val="3959292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実験で使用したソルバーは</a:t>
            </a:r>
            <a:r>
              <a:rPr kumimoji="1" lang="en-US" altLang="ja-JP" dirty="0" smtClean="0"/>
              <a:t>3</a:t>
            </a:r>
            <a:r>
              <a:rPr kumimoji="1" lang="ja-JP" altLang="en-US" dirty="0" smtClean="0"/>
              <a:t>つで、ソルバー</a:t>
            </a:r>
            <a:r>
              <a:rPr kumimoji="1" lang="en-US" altLang="ja-JP" dirty="0" smtClean="0"/>
              <a:t>1,2</a:t>
            </a:r>
            <a:r>
              <a:rPr kumimoji="1" lang="ja-JP" altLang="en-US" dirty="0" smtClean="0"/>
              <a:t>では最後まで解くことが出来るかを確かめます。</a:t>
            </a:r>
            <a:endParaRPr kumimoji="1" lang="en-US" altLang="ja-JP" dirty="0" smtClean="0"/>
          </a:p>
          <a:p>
            <a:r>
              <a:rPr kumimoji="1" lang="ja-JP" altLang="en-US" dirty="0" smtClean="0"/>
              <a:t>最後まで解くことが出来なかった場合は何マス進めることが出来たかを調べることで、</a:t>
            </a:r>
            <a:endParaRPr kumimoji="1" lang="en-US" altLang="ja-JP" dirty="0" smtClean="0"/>
          </a:p>
          <a:p>
            <a:r>
              <a:rPr kumimoji="1" lang="ja-JP" altLang="en-US" dirty="0" smtClean="0"/>
              <a:t>基本テクニックの実用性を調べます。</a:t>
            </a:r>
            <a:endParaRPr kumimoji="1" lang="en-US" altLang="ja-JP" dirty="0" smtClean="0"/>
          </a:p>
          <a:p>
            <a:r>
              <a:rPr kumimoji="1" lang="ja-JP" altLang="en-US" dirty="0" smtClean="0"/>
              <a:t>ソルバー</a:t>
            </a:r>
            <a:r>
              <a:rPr kumimoji="1" lang="en-US" altLang="ja-JP" dirty="0" smtClean="0"/>
              <a:t>3</a:t>
            </a:r>
            <a:r>
              <a:rPr kumimoji="1" lang="ja-JP" altLang="en-US" dirty="0" smtClean="0"/>
              <a:t>では最後まで解くことが出来ていることの確認を含め</a:t>
            </a:r>
            <a:r>
              <a:rPr kumimoji="1" lang="en-US" altLang="ja-JP" dirty="0" smtClean="0"/>
              <a:t>,</a:t>
            </a:r>
            <a:r>
              <a:rPr kumimoji="1" lang="ja-JP" altLang="en-US" dirty="0" smtClean="0"/>
              <a:t>解くことが出来た時間を調べます。</a:t>
            </a:r>
            <a:endParaRPr kumimoji="1" lang="en-US" altLang="ja-JP" dirty="0" smtClean="0"/>
          </a:p>
          <a:p>
            <a:r>
              <a:rPr kumimoji="1" lang="ja-JP" altLang="en-US" dirty="0" smtClean="0"/>
              <a:t>時間を調べることでこの解法が現実的に使うことが出来るものかを調べます。</a:t>
            </a:r>
            <a:endParaRPr kumimoji="1" lang="en-US" altLang="ja-JP" dirty="0" smtClean="0"/>
          </a:p>
          <a:p>
            <a:endParaRPr kumimoji="1" lang="en-US" altLang="ja-JP" dirty="0" smtClean="0"/>
          </a:p>
          <a:p>
            <a:r>
              <a:rPr kumimoji="1" lang="ja-JP" altLang="en-US" dirty="0" smtClean="0"/>
              <a:t>問題は</a:t>
            </a:r>
            <a:r>
              <a:rPr kumimoji="1" lang="en-US" altLang="ja-JP" dirty="0" smtClean="0"/>
              <a:t>6</a:t>
            </a:r>
            <a:r>
              <a:rPr kumimoji="1" lang="ja-JP" altLang="en-US" dirty="0" err="1" smtClean="0"/>
              <a:t>つの</a:t>
            </a:r>
            <a:r>
              <a:rPr kumimoji="1" lang="ja-JP" altLang="en-US" dirty="0" smtClean="0"/>
              <a:t>難易度のものを</a:t>
            </a:r>
            <a:r>
              <a:rPr kumimoji="1" lang="en-US" altLang="ja-JP" dirty="0" smtClean="0"/>
              <a:t>3</a:t>
            </a:r>
            <a:r>
              <a:rPr kumimoji="1" lang="ja-JP" altLang="en-US" dirty="0" err="1" smtClean="0"/>
              <a:t>つずつ</a:t>
            </a:r>
            <a:r>
              <a:rPr kumimoji="1" lang="en-US" altLang="ja-JP" dirty="0" smtClean="0"/>
              <a:t>, </a:t>
            </a:r>
            <a:r>
              <a:rPr kumimoji="1" lang="ja-JP" altLang="en-US" dirty="0" smtClean="0"/>
              <a:t>計</a:t>
            </a:r>
            <a:r>
              <a:rPr kumimoji="1" lang="en-US" altLang="ja-JP" dirty="0" smtClean="0"/>
              <a:t>18</a:t>
            </a:r>
            <a:r>
              <a:rPr kumimoji="1" lang="ja-JP" altLang="en-US" dirty="0" smtClean="0"/>
              <a:t>問用意しました。</a:t>
            </a:r>
            <a:endParaRPr kumimoji="1" lang="en-US" altLang="ja-JP" dirty="0" smtClean="0"/>
          </a:p>
          <a:p>
            <a:r>
              <a:rPr kumimoji="1" lang="ja-JP" altLang="en-US" dirty="0" smtClean="0"/>
              <a:t>難易度はこの</a:t>
            </a:r>
            <a:r>
              <a:rPr kumimoji="1" lang="en-US" altLang="ja-JP" dirty="0" smtClean="0"/>
              <a:t>6</a:t>
            </a:r>
            <a:r>
              <a:rPr kumimoji="1" lang="ja-JP" altLang="en-US" dirty="0" smtClean="0"/>
              <a:t>つで</a:t>
            </a:r>
            <a:r>
              <a:rPr kumimoji="1" lang="en-US" altLang="ja-JP" dirty="0" smtClean="0"/>
              <a:t>,</a:t>
            </a:r>
            <a:r>
              <a:rPr kumimoji="1" lang="en-US" altLang="ja-JP" baseline="0" dirty="0" smtClean="0"/>
              <a:t> </a:t>
            </a:r>
            <a:r>
              <a:rPr kumimoji="1" lang="ja-JP" altLang="en-US" baseline="0" dirty="0" smtClean="0"/>
              <a:t>使用した問題集やサイトに基づいて難易度を設定しています。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7</a:t>
            </a:fld>
            <a:endParaRPr kumimoji="1" lang="ja-JP" altLang="en-US"/>
          </a:p>
        </p:txBody>
      </p:sp>
    </p:spTree>
    <p:extLst>
      <p:ext uri="{BB962C8B-B14F-4D97-AF65-F5344CB8AC3E}">
        <p14:creationId xmlns:p14="http://schemas.microsoft.com/office/powerpoint/2010/main" val="2867801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実験結果ですが、</a:t>
            </a:r>
            <a:endParaRPr kumimoji="1" lang="en-US" altLang="ja-JP" dirty="0" smtClean="0"/>
          </a:p>
          <a:p>
            <a:r>
              <a:rPr kumimoji="1" lang="ja-JP" altLang="en-US" dirty="0" smtClean="0"/>
              <a:t>ソルバー</a:t>
            </a:r>
            <a:r>
              <a:rPr kumimoji="1" lang="en-US" altLang="ja-JP" dirty="0" smtClean="0"/>
              <a:t>1</a:t>
            </a:r>
            <a:r>
              <a:rPr kumimoji="1" lang="ja-JP" altLang="en-US" dirty="0" smtClean="0"/>
              <a:t>ではすべての問題例で</a:t>
            </a:r>
            <a:r>
              <a:rPr kumimoji="1" lang="en-US" altLang="ja-JP" dirty="0" smtClean="0"/>
              <a:t>1</a:t>
            </a:r>
            <a:r>
              <a:rPr kumimoji="1" lang="ja-JP" altLang="en-US" dirty="0" smtClean="0"/>
              <a:t>マスも進めることが出来ませんでした。</a:t>
            </a:r>
            <a:endParaRPr kumimoji="1" lang="en-US" altLang="ja-JP" dirty="0" smtClean="0"/>
          </a:p>
          <a:p>
            <a:r>
              <a:rPr kumimoji="1" lang="ja-JP" altLang="en-US" dirty="0" smtClean="0"/>
              <a:t>ソルバー</a:t>
            </a:r>
            <a:r>
              <a:rPr kumimoji="1" lang="en-US" altLang="ja-JP" dirty="0" smtClean="0"/>
              <a:t>2</a:t>
            </a:r>
            <a:r>
              <a:rPr kumimoji="1" lang="ja-JP" altLang="en-US" dirty="0" smtClean="0"/>
              <a:t>では入門</a:t>
            </a:r>
            <a:r>
              <a:rPr kumimoji="1" lang="en-US" altLang="ja-JP" dirty="0" smtClean="0"/>
              <a:t>, </a:t>
            </a:r>
            <a:r>
              <a:rPr kumimoji="1" lang="ja-JP" altLang="en-US" dirty="0" smtClean="0"/>
              <a:t>初級の問題ではおおよそ最後まで解くことが出来</a:t>
            </a:r>
            <a:r>
              <a:rPr kumimoji="1" lang="en-US" altLang="ja-JP" dirty="0" smtClean="0"/>
              <a:t>,</a:t>
            </a:r>
          </a:p>
          <a:p>
            <a:r>
              <a:rPr kumimoji="1" lang="ja-JP" altLang="en-US" dirty="0" smtClean="0"/>
              <a:t>中級</a:t>
            </a:r>
            <a:r>
              <a:rPr kumimoji="1" lang="en-US" altLang="ja-JP" dirty="0" smtClean="0"/>
              <a:t>, </a:t>
            </a:r>
            <a:r>
              <a:rPr kumimoji="1" lang="ja-JP" altLang="en-US" dirty="0" smtClean="0"/>
              <a:t>上級では途中まで進めることが出来たものが多かったですが</a:t>
            </a:r>
            <a:r>
              <a:rPr kumimoji="1" lang="en-US" altLang="ja-JP" dirty="0" smtClean="0"/>
              <a:t>, </a:t>
            </a:r>
            <a:r>
              <a:rPr kumimoji="1" lang="ja-JP" altLang="en-US" dirty="0" smtClean="0"/>
              <a:t>どの問題も最後まで解くことは出来ませんでした。</a:t>
            </a:r>
            <a:endParaRPr kumimoji="1" lang="en-US" altLang="ja-JP" dirty="0" smtClean="0"/>
          </a:p>
          <a:p>
            <a:r>
              <a:rPr kumimoji="1" lang="ja-JP" altLang="en-US" dirty="0" smtClean="0"/>
              <a:t>難問</a:t>
            </a:r>
            <a:r>
              <a:rPr kumimoji="1" lang="en-US" altLang="ja-JP" dirty="0" smtClean="0"/>
              <a:t>, </a:t>
            </a:r>
            <a:r>
              <a:rPr kumimoji="1" lang="ja-JP" altLang="en-US" dirty="0" smtClean="0"/>
              <a:t>超難問では基本テクニックだけではほとんど進めることが出来ませんでした。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8</a:t>
            </a:fld>
            <a:endParaRPr kumimoji="1" lang="ja-JP" altLang="en-US"/>
          </a:p>
        </p:txBody>
      </p:sp>
    </p:spTree>
    <p:extLst>
      <p:ext uri="{BB962C8B-B14F-4D97-AF65-F5344CB8AC3E}">
        <p14:creationId xmlns:p14="http://schemas.microsoft.com/office/powerpoint/2010/main" val="3120741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ソルバー</a:t>
            </a:r>
            <a:r>
              <a:rPr kumimoji="1" lang="en-US" altLang="ja-JP" dirty="0" smtClean="0"/>
              <a:t>3</a:t>
            </a:r>
            <a:r>
              <a:rPr kumimoji="1" lang="ja-JP" altLang="en-US" dirty="0" smtClean="0"/>
              <a:t>の結果</a:t>
            </a:r>
            <a:r>
              <a:rPr kumimoji="1" lang="en-US" altLang="ja-JP" dirty="0" smtClean="0"/>
              <a:t>, </a:t>
            </a:r>
            <a:r>
              <a:rPr kumimoji="1" lang="ja-JP" altLang="en-US" dirty="0" smtClean="0"/>
              <a:t>すべての問題で解を出すことが出来ました。</a:t>
            </a:r>
            <a:endParaRPr kumimoji="1" lang="en-US" altLang="ja-JP" dirty="0" smtClean="0"/>
          </a:p>
          <a:p>
            <a:r>
              <a:rPr kumimoji="1" lang="ja-JP" altLang="en-US" dirty="0" smtClean="0"/>
              <a:t>まず時間に関しては</a:t>
            </a:r>
            <a:r>
              <a:rPr kumimoji="1" lang="en-US" altLang="ja-JP" dirty="0" smtClean="0"/>
              <a:t>, </a:t>
            </a:r>
            <a:r>
              <a:rPr kumimoji="1" lang="ja-JP" altLang="en-US" dirty="0" smtClean="0"/>
              <a:t>仮定法を使う必要があるかどうかでかなり差がありました。</a:t>
            </a:r>
            <a:endParaRPr kumimoji="1" lang="en-US" altLang="ja-JP" dirty="0" smtClean="0"/>
          </a:p>
          <a:p>
            <a:r>
              <a:rPr kumimoji="1" lang="ja-JP" altLang="en-US" dirty="0" smtClean="0"/>
              <a:t>必要仮定数が</a:t>
            </a:r>
            <a:r>
              <a:rPr kumimoji="1" lang="en-US" altLang="ja-JP" dirty="0" smtClean="0"/>
              <a:t>0</a:t>
            </a:r>
            <a:r>
              <a:rPr kumimoji="1" lang="ja-JP" altLang="en-US" dirty="0" smtClean="0"/>
              <a:t>の部分が仮定法を使わず解くことが出来たものとなります。</a:t>
            </a:r>
            <a:endParaRPr kumimoji="1" lang="en-US" altLang="ja-JP" dirty="0" smtClean="0"/>
          </a:p>
          <a:p>
            <a:r>
              <a:rPr kumimoji="1" lang="ja-JP" altLang="en-US" dirty="0" smtClean="0"/>
              <a:t>仮定をおく回数も時間に大きく関わってくるのではないかと考え</a:t>
            </a:r>
            <a:r>
              <a:rPr kumimoji="1" lang="en-US" altLang="ja-JP" dirty="0" smtClean="0"/>
              <a:t>, </a:t>
            </a:r>
            <a:r>
              <a:rPr kumimoji="1" lang="ja-JP" altLang="en-US" dirty="0" smtClean="0"/>
              <a:t>必要仮定数を調べました。</a:t>
            </a:r>
            <a:endParaRPr kumimoji="1" lang="en-US" altLang="ja-JP" dirty="0" smtClean="0"/>
          </a:p>
          <a:p>
            <a:r>
              <a:rPr kumimoji="1" lang="ja-JP" altLang="en-US" dirty="0" smtClean="0"/>
              <a:t>必要仮定とは基本テクニックで最後まで解くために見つける必要がある仮定のことです。</a:t>
            </a:r>
            <a:endParaRPr kumimoji="1" lang="en-US" altLang="ja-JP" dirty="0" smtClean="0"/>
          </a:p>
          <a:p>
            <a:r>
              <a:rPr kumimoji="1" lang="ja-JP" altLang="en-US" dirty="0" smtClean="0"/>
              <a:t>先ほどの図を使って説明すると、</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32556EA-4607-47D7-80F7-881F4960B8DD}" type="slidenum">
              <a:rPr kumimoji="1" lang="ja-JP" altLang="en-US" smtClean="0"/>
              <a:t>9</a:t>
            </a:fld>
            <a:endParaRPr kumimoji="1" lang="ja-JP" altLang="en-US"/>
          </a:p>
        </p:txBody>
      </p:sp>
    </p:spTree>
    <p:extLst>
      <p:ext uri="{BB962C8B-B14F-4D97-AF65-F5344CB8AC3E}">
        <p14:creationId xmlns:p14="http://schemas.microsoft.com/office/powerpoint/2010/main" val="251523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CC36625-E4C1-4AAC-84A3-10C73C122210}" type="datetime1">
              <a:rPr kumimoji="1" lang="ja-JP" altLang="en-US" smtClean="0"/>
              <a:t>2022/2/22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192598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4817252-AAD4-4DDD-A7BD-131C1DE16858}" type="datetime1">
              <a:rPr kumimoji="1" lang="ja-JP" altLang="en-US" smtClean="0"/>
              <a:t>2022/2/22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43216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1F1ADC5-1B0A-4C38-AF5F-D29515E689CF}" type="datetime1">
              <a:rPr kumimoji="1" lang="ja-JP" altLang="en-US" smtClean="0"/>
              <a:t>2022/2/22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376134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55891B36-8B9E-4D39-BA67-62BE65314D71}" type="datetime1">
              <a:rPr kumimoji="1" lang="ja-JP" altLang="en-US" smtClean="0"/>
              <a:t>2022/2/22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1664896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4DBC6BB-4744-4985-8C58-57BB2ECAF155}" type="datetime1">
              <a:rPr kumimoji="1" lang="ja-JP" altLang="en-US" smtClean="0"/>
              <a:t>2022/2/22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595544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6D7B4B3-B40B-4EBC-87EA-6F303CF5A652}" type="datetime1">
              <a:rPr kumimoji="1" lang="ja-JP" altLang="en-US" smtClean="0"/>
              <a:t>2022/2/22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1339216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E66A476-E8BB-4A9B-977E-E01C580955A5}" type="datetime1">
              <a:rPr kumimoji="1" lang="ja-JP" altLang="en-US" smtClean="0"/>
              <a:t>2022/2/22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2904141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7381952D-5F97-4781-81DB-98B509BD568A}" type="datetime1">
              <a:rPr kumimoji="1" lang="ja-JP" altLang="en-US" smtClean="0"/>
              <a:t>2022/2/22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16847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83621DC-3E26-4A2F-81B6-54686F9F19D4}" type="datetime1">
              <a:rPr kumimoji="1" lang="ja-JP" altLang="en-US" smtClean="0"/>
              <a:t>2022/2/22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309693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7DA52EA-63DE-47B9-9EDF-36BB6FFCE306}" type="datetime1">
              <a:rPr kumimoji="1" lang="ja-JP" altLang="en-US" smtClean="0"/>
              <a:t>2022/2/22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285808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2787630-D4E0-41A4-B895-9BBEFE32AF6A}" type="datetime1">
              <a:rPr kumimoji="1" lang="ja-JP" altLang="en-US" smtClean="0"/>
              <a:t>2022/2/22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10708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B72C3-CBA2-4286-8A57-E4587EA4C44F}" type="datetime1">
              <a:rPr kumimoji="1" lang="ja-JP" altLang="en-US" smtClean="0"/>
              <a:t>2022/2/22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91230-2145-44D6-B242-1E602E9227D4}" type="slidenum">
              <a:rPr kumimoji="1" lang="ja-JP" altLang="en-US" smtClean="0"/>
              <a:t>‹#›</a:t>
            </a:fld>
            <a:endParaRPr kumimoji="1" lang="ja-JP" altLang="en-US"/>
          </a:p>
        </p:txBody>
      </p:sp>
    </p:spTree>
    <p:extLst>
      <p:ext uri="{BB962C8B-B14F-4D97-AF65-F5344CB8AC3E}">
        <p14:creationId xmlns:p14="http://schemas.microsoft.com/office/powerpoint/2010/main" val="3534665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1</a:t>
            </a:fld>
            <a:endParaRPr kumimoji="1" lang="ja-JP" altLang="en-US" dirty="0">
              <a:solidFill>
                <a:schemeClr val="bg1"/>
              </a:solidFill>
            </a:endParaRPr>
          </a:p>
        </p:txBody>
      </p:sp>
      <p:sp>
        <p:nvSpPr>
          <p:cNvPr id="8" name="テキスト ボックス 7"/>
          <p:cNvSpPr txBox="1"/>
          <p:nvPr/>
        </p:nvSpPr>
        <p:spPr>
          <a:xfrm>
            <a:off x="1289481" y="1923948"/>
            <a:ext cx="9859618" cy="1323439"/>
          </a:xfrm>
          <a:prstGeom prst="rect">
            <a:avLst/>
          </a:prstGeom>
          <a:noFill/>
        </p:spPr>
        <p:txBody>
          <a:bodyPr wrap="square" rtlCol="0">
            <a:spAutoFit/>
          </a:bodyPr>
          <a:lstStyle/>
          <a:p>
            <a:pPr algn="ctr"/>
            <a:r>
              <a:rPr kumimoji="1" lang="ja-JP" altLang="en-US" sz="4000" b="1" dirty="0" smtClean="0"/>
              <a:t>基本的なテクニックに特化した解法による数独の難易度</a:t>
            </a:r>
            <a:r>
              <a:rPr lang="ja-JP" altLang="en-US" sz="4000" b="1" dirty="0"/>
              <a:t>評価</a:t>
            </a:r>
            <a:endParaRPr kumimoji="1" lang="ja-JP" altLang="en-US" sz="4000" b="1" dirty="0"/>
          </a:p>
        </p:txBody>
      </p:sp>
      <p:sp>
        <p:nvSpPr>
          <p:cNvPr id="9" name="テキスト ボックス 8"/>
          <p:cNvSpPr txBox="1"/>
          <p:nvPr/>
        </p:nvSpPr>
        <p:spPr>
          <a:xfrm>
            <a:off x="7341669" y="4922884"/>
            <a:ext cx="8488017" cy="830997"/>
          </a:xfrm>
          <a:prstGeom prst="rect">
            <a:avLst/>
          </a:prstGeom>
          <a:noFill/>
        </p:spPr>
        <p:txBody>
          <a:bodyPr wrap="square" rtlCol="0">
            <a:spAutoFit/>
          </a:bodyPr>
          <a:lstStyle/>
          <a:p>
            <a:r>
              <a:rPr kumimoji="1" lang="ja-JP" altLang="en-US" sz="2400" dirty="0" smtClean="0"/>
              <a:t>情報工学部 知能情報工学科 </a:t>
            </a:r>
            <a:r>
              <a:rPr kumimoji="1" lang="en-US" altLang="ja-JP" sz="2400" dirty="0" smtClean="0"/>
              <a:t>4</a:t>
            </a:r>
            <a:r>
              <a:rPr kumimoji="1" lang="ja-JP" altLang="en-US" sz="2400" dirty="0" smtClean="0"/>
              <a:t>年</a:t>
            </a:r>
            <a:endParaRPr kumimoji="1" lang="en-US" altLang="ja-JP" sz="2400" dirty="0" smtClean="0"/>
          </a:p>
          <a:p>
            <a:r>
              <a:rPr lang="ja-JP" altLang="en-US" sz="2400" dirty="0" smtClean="0"/>
              <a:t>下薗研究室　江口 冬和</a:t>
            </a:r>
            <a:endParaRPr kumimoji="1" lang="ja-JP" altLang="en-US" sz="2400" dirty="0"/>
          </a:p>
        </p:txBody>
      </p:sp>
    </p:spTree>
    <p:extLst>
      <p:ext uri="{BB962C8B-B14F-4D97-AF65-F5344CB8AC3E}">
        <p14:creationId xmlns:p14="http://schemas.microsoft.com/office/powerpoint/2010/main" val="210605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605617"/>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10</a:t>
            </a:fld>
            <a:endParaRPr kumimoji="1" lang="ja-JP" altLang="en-US" dirty="0">
              <a:solidFill>
                <a:schemeClr val="bg1"/>
              </a:solidFill>
            </a:endParaRPr>
          </a:p>
        </p:txBody>
      </p:sp>
      <p:cxnSp>
        <p:nvCxnSpPr>
          <p:cNvPr id="8" name="直線矢印コネクタ 7"/>
          <p:cNvCxnSpPr/>
          <p:nvPr/>
        </p:nvCxnSpPr>
        <p:spPr>
          <a:xfrm flipH="1">
            <a:off x="3677126" y="1577854"/>
            <a:ext cx="2004411" cy="62598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32" idx="4"/>
          </p:cNvCxnSpPr>
          <p:nvPr/>
        </p:nvCxnSpPr>
        <p:spPr>
          <a:xfrm flipH="1">
            <a:off x="2964461" y="1536238"/>
            <a:ext cx="2820048" cy="65659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4176499" y="1554640"/>
            <a:ext cx="1610516" cy="66326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5786152" y="1554640"/>
            <a:ext cx="1580619" cy="63819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3"/>
          <a:stretch>
            <a:fillRect/>
          </a:stretch>
        </p:blipFill>
        <p:spPr>
          <a:xfrm>
            <a:off x="2560722" y="2180963"/>
            <a:ext cx="524196" cy="524196"/>
          </a:xfrm>
          <a:prstGeom prst="rect">
            <a:avLst/>
          </a:prstGeom>
        </p:spPr>
      </p:pic>
      <p:pic>
        <p:nvPicPr>
          <p:cNvPr id="13" name="図 12"/>
          <p:cNvPicPr>
            <a:picLocks noChangeAspect="1"/>
          </p:cNvPicPr>
          <p:nvPr/>
        </p:nvPicPr>
        <p:blipFill>
          <a:blip r:embed="rId3"/>
          <a:stretch>
            <a:fillRect/>
          </a:stretch>
        </p:blipFill>
        <p:spPr>
          <a:xfrm>
            <a:off x="3913538" y="2196668"/>
            <a:ext cx="524196" cy="524196"/>
          </a:xfrm>
          <a:prstGeom prst="rect">
            <a:avLst/>
          </a:prstGeom>
        </p:spPr>
      </p:pic>
      <p:pic>
        <p:nvPicPr>
          <p:cNvPr id="14" name="図 13"/>
          <p:cNvPicPr>
            <a:picLocks noChangeAspect="1"/>
          </p:cNvPicPr>
          <p:nvPr/>
        </p:nvPicPr>
        <p:blipFill>
          <a:blip r:embed="rId3"/>
          <a:stretch>
            <a:fillRect/>
          </a:stretch>
        </p:blipFill>
        <p:spPr>
          <a:xfrm>
            <a:off x="7480968" y="2180963"/>
            <a:ext cx="524196" cy="524196"/>
          </a:xfrm>
          <a:prstGeom prst="rect">
            <a:avLst/>
          </a:prstGeom>
        </p:spPr>
      </p:pic>
      <p:sp>
        <p:nvSpPr>
          <p:cNvPr id="15" name="テキスト ボックス 14"/>
          <p:cNvSpPr txBox="1"/>
          <p:nvPr/>
        </p:nvSpPr>
        <p:spPr>
          <a:xfrm>
            <a:off x="5070369" y="2291746"/>
            <a:ext cx="1798983" cy="369332"/>
          </a:xfrm>
          <a:prstGeom prst="rect">
            <a:avLst/>
          </a:prstGeom>
          <a:noFill/>
        </p:spPr>
        <p:txBody>
          <a:bodyPr wrap="square" rtlCol="0">
            <a:spAutoFit/>
          </a:bodyPr>
          <a:lstStyle/>
          <a:p>
            <a:r>
              <a:rPr kumimoji="1" lang="ja-JP" altLang="en-US" dirty="0" smtClean="0"/>
              <a:t>・・・</a:t>
            </a:r>
            <a:endParaRPr kumimoji="1" lang="ja-JP" altLang="en-US" dirty="0"/>
          </a:p>
        </p:txBody>
      </p:sp>
      <p:cxnSp>
        <p:nvCxnSpPr>
          <p:cNvPr id="16" name="直線矢印コネクタ 15"/>
          <p:cNvCxnSpPr/>
          <p:nvPr/>
        </p:nvCxnSpPr>
        <p:spPr>
          <a:xfrm>
            <a:off x="2822820" y="2799065"/>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3523342" y="2799065"/>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4175636" y="2785350"/>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7743066" y="2799065"/>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2557410" y="3939813"/>
            <a:ext cx="262098" cy="61690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3155769" y="3926888"/>
            <a:ext cx="359842" cy="52419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3515611" y="3939813"/>
            <a:ext cx="336261" cy="52419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2431884" y="3888563"/>
            <a:ext cx="542689" cy="584775"/>
          </a:xfrm>
          <a:prstGeom prst="rect">
            <a:avLst/>
          </a:prstGeom>
          <a:noFill/>
        </p:spPr>
        <p:txBody>
          <a:bodyPr wrap="square" rtlCol="0">
            <a:spAutoFit/>
          </a:bodyPr>
          <a:lstStyle/>
          <a:p>
            <a:r>
              <a:rPr lang="en-US" altLang="ja-JP" sz="3200" b="1" dirty="0"/>
              <a:t>×</a:t>
            </a:r>
            <a:endParaRPr lang="ja-JP" altLang="en-US" sz="3200" b="1" dirty="0"/>
          </a:p>
        </p:txBody>
      </p:sp>
      <p:cxnSp>
        <p:nvCxnSpPr>
          <p:cNvPr id="25" name="直線矢印コネクタ 24"/>
          <p:cNvCxnSpPr/>
          <p:nvPr/>
        </p:nvCxnSpPr>
        <p:spPr>
          <a:xfrm>
            <a:off x="3951915" y="5133599"/>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6" name="図 25"/>
          <p:cNvPicPr>
            <a:picLocks noChangeAspect="1"/>
          </p:cNvPicPr>
          <p:nvPr/>
        </p:nvPicPr>
        <p:blipFill>
          <a:blip r:embed="rId3"/>
          <a:stretch>
            <a:fillRect/>
          </a:stretch>
        </p:blipFill>
        <p:spPr>
          <a:xfrm>
            <a:off x="3687717" y="5701920"/>
            <a:ext cx="524196" cy="524196"/>
          </a:xfrm>
          <a:prstGeom prst="rect">
            <a:avLst/>
          </a:prstGeom>
        </p:spPr>
      </p:pic>
      <p:cxnSp>
        <p:nvCxnSpPr>
          <p:cNvPr id="27" name="直線矢印コネクタ 26"/>
          <p:cNvCxnSpPr/>
          <p:nvPr/>
        </p:nvCxnSpPr>
        <p:spPr>
          <a:xfrm>
            <a:off x="8958663" y="982275"/>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8958663" y="1848572"/>
            <a:ext cx="0" cy="53921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9060724" y="982275"/>
            <a:ext cx="2261702" cy="646331"/>
          </a:xfrm>
          <a:prstGeom prst="rect">
            <a:avLst/>
          </a:prstGeom>
          <a:noFill/>
        </p:spPr>
        <p:txBody>
          <a:bodyPr wrap="square" rtlCol="0">
            <a:spAutoFit/>
          </a:bodyPr>
          <a:lstStyle/>
          <a:p>
            <a:r>
              <a:rPr kumimoji="1" lang="ja-JP" altLang="en-US" b="1" dirty="0" smtClean="0"/>
              <a:t>：基本テクニック</a:t>
            </a:r>
            <a:endParaRPr kumimoji="1" lang="en-US" altLang="ja-JP" b="1" dirty="0" smtClean="0"/>
          </a:p>
          <a:p>
            <a:r>
              <a:rPr kumimoji="1" lang="ja-JP" altLang="en-US" b="1" dirty="0" smtClean="0"/>
              <a:t>　の繰り返し</a:t>
            </a:r>
            <a:endParaRPr kumimoji="1" lang="ja-JP" altLang="en-US" b="1" dirty="0"/>
          </a:p>
        </p:txBody>
      </p:sp>
      <p:sp>
        <p:nvSpPr>
          <p:cNvPr id="30" name="正方形/長方形 29"/>
          <p:cNvSpPr/>
          <p:nvPr/>
        </p:nvSpPr>
        <p:spPr>
          <a:xfrm>
            <a:off x="9060724" y="1933513"/>
            <a:ext cx="1654393" cy="369332"/>
          </a:xfrm>
          <a:prstGeom prst="rect">
            <a:avLst/>
          </a:prstGeom>
        </p:spPr>
        <p:txBody>
          <a:bodyPr wrap="square">
            <a:spAutoFit/>
          </a:bodyPr>
          <a:lstStyle/>
          <a:p>
            <a:r>
              <a:rPr lang="ja-JP" altLang="en-US" b="1" dirty="0" smtClean="0"/>
              <a:t>：仮定法</a:t>
            </a:r>
            <a:endParaRPr lang="ja-JP" altLang="en-US" b="1" dirty="0"/>
          </a:p>
        </p:txBody>
      </p:sp>
      <p:sp>
        <p:nvSpPr>
          <p:cNvPr id="31" name="テキスト ボックス 30"/>
          <p:cNvSpPr txBox="1"/>
          <p:nvPr/>
        </p:nvSpPr>
        <p:spPr>
          <a:xfrm>
            <a:off x="3751771" y="5788728"/>
            <a:ext cx="396088" cy="369332"/>
          </a:xfrm>
          <a:prstGeom prst="rect">
            <a:avLst/>
          </a:prstGeom>
          <a:noFill/>
        </p:spPr>
        <p:txBody>
          <a:bodyPr wrap="square" rtlCol="0">
            <a:spAutoFit/>
          </a:bodyPr>
          <a:lstStyle/>
          <a:p>
            <a:r>
              <a:rPr lang="ja-JP" altLang="en-US" b="1" dirty="0"/>
              <a:t>解</a:t>
            </a:r>
            <a:endParaRPr kumimoji="1" lang="ja-JP" altLang="en-US" b="1" dirty="0"/>
          </a:p>
        </p:txBody>
      </p:sp>
      <p:sp>
        <p:nvSpPr>
          <p:cNvPr id="32" name="楕円 31"/>
          <p:cNvSpPr/>
          <p:nvPr/>
        </p:nvSpPr>
        <p:spPr>
          <a:xfrm>
            <a:off x="5524052" y="1012042"/>
            <a:ext cx="520913"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2557410" y="3390960"/>
            <a:ext cx="527508"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3261244" y="3397285"/>
            <a:ext cx="524196"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3910966" y="3390960"/>
            <a:ext cx="526768"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60724" y="2661078"/>
            <a:ext cx="2329140" cy="646331"/>
          </a:xfrm>
          <a:prstGeom prst="rect">
            <a:avLst/>
          </a:prstGeom>
          <a:noFill/>
        </p:spPr>
        <p:txBody>
          <a:bodyPr wrap="square" rtlCol="0">
            <a:spAutoFit/>
          </a:bodyPr>
          <a:lstStyle/>
          <a:p>
            <a:r>
              <a:rPr kumimoji="1" lang="ja-JP" altLang="en-US" b="1" dirty="0" smtClean="0"/>
              <a:t>：基本テクニックが　　　</a:t>
            </a:r>
            <a:endParaRPr kumimoji="1" lang="en-US" altLang="ja-JP" b="1" dirty="0" smtClean="0"/>
          </a:p>
          <a:p>
            <a:r>
              <a:rPr lang="ja-JP" altLang="en-US" b="1" dirty="0"/>
              <a:t>　</a:t>
            </a:r>
            <a:r>
              <a:rPr kumimoji="1" lang="ja-JP" altLang="en-US" b="1" dirty="0" smtClean="0"/>
              <a:t>使えない盤面</a:t>
            </a:r>
            <a:endParaRPr kumimoji="1" lang="ja-JP" altLang="en-US" b="1" dirty="0"/>
          </a:p>
        </p:txBody>
      </p:sp>
      <p:sp>
        <p:nvSpPr>
          <p:cNvPr id="37" name="楕円 36"/>
          <p:cNvSpPr/>
          <p:nvPr/>
        </p:nvSpPr>
        <p:spPr>
          <a:xfrm>
            <a:off x="7480968" y="3431684"/>
            <a:ext cx="524196"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8533956" y="2668221"/>
            <a:ext cx="526768"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p:cNvPicPr>
            <a:picLocks noChangeAspect="1"/>
          </p:cNvPicPr>
          <p:nvPr/>
        </p:nvPicPr>
        <p:blipFill>
          <a:blip r:embed="rId3"/>
          <a:stretch>
            <a:fillRect/>
          </a:stretch>
        </p:blipFill>
        <p:spPr>
          <a:xfrm>
            <a:off x="2851790" y="4556722"/>
            <a:ext cx="524196" cy="524196"/>
          </a:xfrm>
          <a:prstGeom prst="rect">
            <a:avLst/>
          </a:prstGeom>
        </p:spPr>
      </p:pic>
      <p:cxnSp>
        <p:nvCxnSpPr>
          <p:cNvPr id="40" name="直線矢印コネクタ 39"/>
          <p:cNvCxnSpPr/>
          <p:nvPr/>
        </p:nvCxnSpPr>
        <p:spPr>
          <a:xfrm>
            <a:off x="3113888" y="5133599"/>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p:cNvSpPr/>
          <p:nvPr/>
        </p:nvSpPr>
        <p:spPr>
          <a:xfrm>
            <a:off x="2863809" y="5711296"/>
            <a:ext cx="526768"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p:cNvSpPr/>
          <p:nvPr/>
        </p:nvSpPr>
        <p:spPr>
          <a:xfrm>
            <a:off x="3227834" y="2192834"/>
            <a:ext cx="584096" cy="532511"/>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3657767" y="4548407"/>
            <a:ext cx="584096" cy="532511"/>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65913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594224"/>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11</a:t>
            </a:fld>
            <a:endParaRPr kumimoji="1" lang="ja-JP" altLang="en-US" dirty="0">
              <a:solidFill>
                <a:schemeClr val="bg1"/>
              </a:solidFill>
            </a:endParaRPr>
          </a:p>
        </p:txBody>
      </p:sp>
      <p:sp>
        <p:nvSpPr>
          <p:cNvPr id="2" name="テキスト ボックス 1"/>
          <p:cNvSpPr txBox="1"/>
          <p:nvPr/>
        </p:nvSpPr>
        <p:spPr>
          <a:xfrm>
            <a:off x="308225" y="123290"/>
            <a:ext cx="3421294" cy="461665"/>
          </a:xfrm>
          <a:prstGeom prst="rect">
            <a:avLst/>
          </a:prstGeom>
          <a:noFill/>
        </p:spPr>
        <p:txBody>
          <a:bodyPr wrap="square" rtlCol="0">
            <a:spAutoFit/>
          </a:bodyPr>
          <a:lstStyle/>
          <a:p>
            <a:r>
              <a:rPr lang="ja-JP" altLang="en-US" sz="2400" b="1" dirty="0"/>
              <a:t>実験</a:t>
            </a:r>
            <a:r>
              <a:rPr lang="ja-JP" altLang="en-US" sz="2400" b="1" dirty="0" smtClean="0"/>
              <a:t>と評価</a:t>
            </a:r>
            <a:endParaRPr kumimoji="1" lang="ja-JP" altLang="en-US" sz="2400" b="1" dirty="0"/>
          </a:p>
        </p:txBody>
      </p:sp>
      <p:sp>
        <p:nvSpPr>
          <p:cNvPr id="8" name="テキスト ボックス 7"/>
          <p:cNvSpPr txBox="1"/>
          <p:nvPr/>
        </p:nvSpPr>
        <p:spPr>
          <a:xfrm>
            <a:off x="361433" y="807876"/>
            <a:ext cx="9617529" cy="461665"/>
          </a:xfrm>
          <a:prstGeom prst="rect">
            <a:avLst/>
          </a:prstGeom>
          <a:noFill/>
        </p:spPr>
        <p:txBody>
          <a:bodyPr wrap="square" rtlCol="0">
            <a:spAutoFit/>
          </a:bodyPr>
          <a:lstStyle/>
          <a:p>
            <a:r>
              <a:rPr kumimoji="1" lang="ja-JP" altLang="en-US" sz="2400" b="1" dirty="0" smtClean="0"/>
              <a:t>ソルバー</a:t>
            </a:r>
            <a:r>
              <a:rPr kumimoji="1" lang="en-US" altLang="ja-JP" sz="2400" b="1" dirty="0" smtClean="0"/>
              <a:t>3</a:t>
            </a:r>
            <a:r>
              <a:rPr kumimoji="1" lang="ja-JP" altLang="en-US" sz="2400" b="1" dirty="0" smtClean="0"/>
              <a:t>の結果</a:t>
            </a:r>
            <a:endParaRPr kumimoji="1" lang="ja-JP" altLang="en-US" sz="2400" b="1" dirty="0"/>
          </a:p>
        </p:txBody>
      </p:sp>
      <p:graphicFrame>
        <p:nvGraphicFramePr>
          <p:cNvPr id="9" name="表 8"/>
          <p:cNvGraphicFramePr>
            <a:graphicFrameLocks noGrp="1"/>
          </p:cNvGraphicFramePr>
          <p:nvPr>
            <p:extLst>
              <p:ext uri="{D42A27DB-BD31-4B8C-83A1-F6EECF244321}">
                <p14:modId xmlns:p14="http://schemas.microsoft.com/office/powerpoint/2010/main" val="698924812"/>
              </p:ext>
            </p:extLst>
          </p:nvPr>
        </p:nvGraphicFramePr>
        <p:xfrm>
          <a:off x="469979" y="1400915"/>
          <a:ext cx="6944363" cy="1112520"/>
        </p:xfrm>
        <a:graphic>
          <a:graphicData uri="http://schemas.openxmlformats.org/drawingml/2006/table">
            <a:tbl>
              <a:tblPr firstRow="1" bandRow="1">
                <a:tableStyleId>{5C22544A-7EE6-4342-B048-85BDC9FD1C3A}</a:tableStyleId>
              </a:tblPr>
              <a:tblGrid>
                <a:gridCol w="1913255">
                  <a:extLst>
                    <a:ext uri="{9D8B030D-6E8A-4147-A177-3AD203B41FA5}">
                      <a16:colId xmlns:a16="http://schemas.microsoft.com/office/drawing/2014/main" val="4252863149"/>
                    </a:ext>
                  </a:extLst>
                </a:gridCol>
                <a:gridCol w="838518">
                  <a:extLst>
                    <a:ext uri="{9D8B030D-6E8A-4147-A177-3AD203B41FA5}">
                      <a16:colId xmlns:a16="http://schemas.microsoft.com/office/drawing/2014/main" val="56614279"/>
                    </a:ext>
                  </a:extLst>
                </a:gridCol>
                <a:gridCol w="838518">
                  <a:extLst>
                    <a:ext uri="{9D8B030D-6E8A-4147-A177-3AD203B41FA5}">
                      <a16:colId xmlns:a16="http://schemas.microsoft.com/office/drawing/2014/main" val="3050906647"/>
                    </a:ext>
                  </a:extLst>
                </a:gridCol>
                <a:gridCol w="838518">
                  <a:extLst>
                    <a:ext uri="{9D8B030D-6E8A-4147-A177-3AD203B41FA5}">
                      <a16:colId xmlns:a16="http://schemas.microsoft.com/office/drawing/2014/main" val="3753350301"/>
                    </a:ext>
                  </a:extLst>
                </a:gridCol>
                <a:gridCol w="838518">
                  <a:extLst>
                    <a:ext uri="{9D8B030D-6E8A-4147-A177-3AD203B41FA5}">
                      <a16:colId xmlns:a16="http://schemas.microsoft.com/office/drawing/2014/main" val="2702485946"/>
                    </a:ext>
                  </a:extLst>
                </a:gridCol>
                <a:gridCol w="838518">
                  <a:extLst>
                    <a:ext uri="{9D8B030D-6E8A-4147-A177-3AD203B41FA5}">
                      <a16:colId xmlns:a16="http://schemas.microsoft.com/office/drawing/2014/main" val="2042281712"/>
                    </a:ext>
                  </a:extLst>
                </a:gridCol>
                <a:gridCol w="838518">
                  <a:extLst>
                    <a:ext uri="{9D8B030D-6E8A-4147-A177-3AD203B41FA5}">
                      <a16:colId xmlns:a16="http://schemas.microsoft.com/office/drawing/2014/main" val="871394108"/>
                    </a:ext>
                  </a:extLst>
                </a:gridCol>
              </a:tblGrid>
              <a:tr h="370840">
                <a:tc>
                  <a:txBody>
                    <a:bodyPr/>
                    <a:lstStyle/>
                    <a:p>
                      <a:r>
                        <a:rPr kumimoji="1" lang="ja-JP" altLang="en-US" b="1" dirty="0" smtClean="0">
                          <a:solidFill>
                            <a:schemeClr val="tx1"/>
                          </a:solidFill>
                        </a:rPr>
                        <a:t>問題</a:t>
                      </a:r>
                      <a:r>
                        <a:rPr kumimoji="1" lang="en-US" altLang="ja-JP" b="1" dirty="0" smtClean="0">
                          <a:solidFill>
                            <a:schemeClr val="tx1"/>
                          </a:solidFill>
                        </a:rPr>
                        <a:t>(</a:t>
                      </a:r>
                      <a:r>
                        <a:rPr kumimoji="1" lang="ja-JP" altLang="en-US" b="1" dirty="0" smtClean="0">
                          <a:solidFill>
                            <a:schemeClr val="tx1"/>
                          </a:solidFill>
                        </a:rPr>
                        <a:t>入門</a:t>
                      </a:r>
                      <a:r>
                        <a:rPr kumimoji="1" lang="en-US" altLang="ja-JP" b="1" dirty="0" smtClean="0">
                          <a:solidFill>
                            <a:schemeClr val="tx1"/>
                          </a:solidFill>
                        </a:rPr>
                        <a:t>, </a:t>
                      </a:r>
                      <a:r>
                        <a:rPr kumimoji="1" lang="ja-JP" altLang="en-US" b="1" dirty="0" smtClean="0">
                          <a:solidFill>
                            <a:schemeClr val="tx1"/>
                          </a:solidFill>
                        </a:rPr>
                        <a:t>初級</a:t>
                      </a:r>
                      <a:r>
                        <a:rPr kumimoji="1" lang="en-US" altLang="ja-JP" b="1" dirty="0" smtClean="0">
                          <a:solidFill>
                            <a:schemeClr val="tx1"/>
                          </a:solidFill>
                        </a:rPr>
                        <a:t>)</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2</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3</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4</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5</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6</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2918459"/>
                  </a:ext>
                </a:extLst>
              </a:tr>
              <a:tr h="370840">
                <a:tc>
                  <a:txBody>
                    <a:bodyPr/>
                    <a:lstStyle/>
                    <a:p>
                      <a:r>
                        <a:rPr kumimoji="1" lang="ja-JP" altLang="en-US" b="1" dirty="0" smtClean="0"/>
                        <a:t>かかった時間</a:t>
                      </a:r>
                      <a:r>
                        <a:rPr kumimoji="1" lang="en-US" altLang="ja-JP" b="1" dirty="0" smtClean="0"/>
                        <a:t>[s]</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0.095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0.102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0.082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0.093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1.364</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0.090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619094"/>
                  </a:ext>
                </a:extLst>
              </a:tr>
              <a:tr h="370840">
                <a:tc>
                  <a:txBody>
                    <a:bodyPr/>
                    <a:lstStyle/>
                    <a:p>
                      <a:r>
                        <a:rPr kumimoji="1" lang="ja-JP" altLang="en-US" b="1" dirty="0" smtClean="0"/>
                        <a:t>必要仮定数</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894656"/>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1696857168"/>
              </p:ext>
            </p:extLst>
          </p:nvPr>
        </p:nvGraphicFramePr>
        <p:xfrm>
          <a:off x="469980" y="2652116"/>
          <a:ext cx="7721534" cy="1112520"/>
        </p:xfrm>
        <a:graphic>
          <a:graphicData uri="http://schemas.openxmlformats.org/drawingml/2006/table">
            <a:tbl>
              <a:tblPr firstRow="1" bandRow="1">
                <a:tableStyleId>{5C22544A-7EE6-4342-B048-85BDC9FD1C3A}</a:tableStyleId>
              </a:tblPr>
              <a:tblGrid>
                <a:gridCol w="1932305">
                  <a:extLst>
                    <a:ext uri="{9D8B030D-6E8A-4147-A177-3AD203B41FA5}">
                      <a16:colId xmlns:a16="http://schemas.microsoft.com/office/drawing/2014/main" val="3791485261"/>
                    </a:ext>
                  </a:extLst>
                </a:gridCol>
                <a:gridCol w="970280">
                  <a:extLst>
                    <a:ext uri="{9D8B030D-6E8A-4147-A177-3AD203B41FA5}">
                      <a16:colId xmlns:a16="http://schemas.microsoft.com/office/drawing/2014/main" val="3401098220"/>
                    </a:ext>
                  </a:extLst>
                </a:gridCol>
                <a:gridCol w="970280">
                  <a:extLst>
                    <a:ext uri="{9D8B030D-6E8A-4147-A177-3AD203B41FA5}">
                      <a16:colId xmlns:a16="http://schemas.microsoft.com/office/drawing/2014/main" val="2991402517"/>
                    </a:ext>
                  </a:extLst>
                </a:gridCol>
                <a:gridCol w="970280">
                  <a:extLst>
                    <a:ext uri="{9D8B030D-6E8A-4147-A177-3AD203B41FA5}">
                      <a16:colId xmlns:a16="http://schemas.microsoft.com/office/drawing/2014/main" val="3981714496"/>
                    </a:ext>
                  </a:extLst>
                </a:gridCol>
                <a:gridCol w="838518">
                  <a:extLst>
                    <a:ext uri="{9D8B030D-6E8A-4147-A177-3AD203B41FA5}">
                      <a16:colId xmlns:a16="http://schemas.microsoft.com/office/drawing/2014/main" val="3397378552"/>
                    </a:ext>
                  </a:extLst>
                </a:gridCol>
                <a:gridCol w="1102043">
                  <a:extLst>
                    <a:ext uri="{9D8B030D-6E8A-4147-A177-3AD203B41FA5}">
                      <a16:colId xmlns:a16="http://schemas.microsoft.com/office/drawing/2014/main" val="788528220"/>
                    </a:ext>
                  </a:extLst>
                </a:gridCol>
                <a:gridCol w="937828">
                  <a:extLst>
                    <a:ext uri="{9D8B030D-6E8A-4147-A177-3AD203B41FA5}">
                      <a16:colId xmlns:a16="http://schemas.microsoft.com/office/drawing/2014/main" val="383373529"/>
                    </a:ext>
                  </a:extLst>
                </a:gridCol>
              </a:tblGrid>
              <a:tr h="370840">
                <a:tc>
                  <a:txBody>
                    <a:bodyPr/>
                    <a:lstStyle/>
                    <a:p>
                      <a:r>
                        <a:rPr kumimoji="1" lang="ja-JP" altLang="en-US" b="1" dirty="0" smtClean="0">
                          <a:solidFill>
                            <a:schemeClr val="tx1"/>
                          </a:solidFill>
                        </a:rPr>
                        <a:t>問題</a:t>
                      </a:r>
                      <a:r>
                        <a:rPr kumimoji="1" lang="en-US" altLang="ja-JP" b="1" dirty="0" smtClean="0">
                          <a:solidFill>
                            <a:schemeClr val="tx1"/>
                          </a:solidFill>
                        </a:rPr>
                        <a:t>(</a:t>
                      </a:r>
                      <a:r>
                        <a:rPr kumimoji="1" lang="ja-JP" altLang="en-US" b="1" dirty="0" smtClean="0">
                          <a:solidFill>
                            <a:schemeClr val="tx1"/>
                          </a:solidFill>
                        </a:rPr>
                        <a:t>中級</a:t>
                      </a:r>
                      <a:r>
                        <a:rPr kumimoji="1" lang="en-US" altLang="ja-JP" b="1" dirty="0" smtClean="0">
                          <a:solidFill>
                            <a:schemeClr val="tx1"/>
                          </a:solidFill>
                        </a:rPr>
                        <a:t>, </a:t>
                      </a:r>
                      <a:r>
                        <a:rPr kumimoji="1" lang="ja-JP" altLang="en-US" b="1" dirty="0" smtClean="0">
                          <a:solidFill>
                            <a:schemeClr val="tx1"/>
                          </a:solidFill>
                        </a:rPr>
                        <a:t>上級</a:t>
                      </a:r>
                      <a:r>
                        <a:rPr kumimoji="1" lang="en-US" altLang="ja-JP" b="1" dirty="0" smtClean="0">
                          <a:solidFill>
                            <a:schemeClr val="tx1"/>
                          </a:solidFill>
                        </a:rPr>
                        <a:t>)</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7</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8</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9</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10</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11</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12</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1501789"/>
                  </a:ext>
                </a:extLst>
              </a:tr>
              <a:tr h="370840">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12.784</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13.556</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12.311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0.165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332.539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2.092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24150"/>
                  </a:ext>
                </a:extLst>
              </a:tr>
              <a:tr h="370840">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235825"/>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589686336"/>
              </p:ext>
            </p:extLst>
          </p:nvPr>
        </p:nvGraphicFramePr>
        <p:xfrm>
          <a:off x="469979" y="3903317"/>
          <a:ext cx="8377874" cy="1112520"/>
        </p:xfrm>
        <a:graphic>
          <a:graphicData uri="http://schemas.openxmlformats.org/drawingml/2006/table">
            <a:tbl>
              <a:tblPr firstRow="1" bandRow="1">
                <a:tableStyleId>{5C22544A-7EE6-4342-B048-85BDC9FD1C3A}</a:tableStyleId>
              </a:tblPr>
              <a:tblGrid>
                <a:gridCol w="2160905">
                  <a:extLst>
                    <a:ext uri="{9D8B030D-6E8A-4147-A177-3AD203B41FA5}">
                      <a16:colId xmlns:a16="http://schemas.microsoft.com/office/drawing/2014/main" val="3825594516"/>
                    </a:ext>
                  </a:extLst>
                </a:gridCol>
                <a:gridCol w="970280">
                  <a:extLst>
                    <a:ext uri="{9D8B030D-6E8A-4147-A177-3AD203B41FA5}">
                      <a16:colId xmlns:a16="http://schemas.microsoft.com/office/drawing/2014/main" val="1679445123"/>
                    </a:ext>
                  </a:extLst>
                </a:gridCol>
                <a:gridCol w="970280">
                  <a:extLst>
                    <a:ext uri="{9D8B030D-6E8A-4147-A177-3AD203B41FA5}">
                      <a16:colId xmlns:a16="http://schemas.microsoft.com/office/drawing/2014/main" val="2685475908"/>
                    </a:ext>
                  </a:extLst>
                </a:gridCol>
                <a:gridCol w="970280">
                  <a:extLst>
                    <a:ext uri="{9D8B030D-6E8A-4147-A177-3AD203B41FA5}">
                      <a16:colId xmlns:a16="http://schemas.microsoft.com/office/drawing/2014/main" val="42409230"/>
                    </a:ext>
                  </a:extLst>
                </a:gridCol>
                <a:gridCol w="1102043">
                  <a:extLst>
                    <a:ext uri="{9D8B030D-6E8A-4147-A177-3AD203B41FA5}">
                      <a16:colId xmlns:a16="http://schemas.microsoft.com/office/drawing/2014/main" val="2349031043"/>
                    </a:ext>
                  </a:extLst>
                </a:gridCol>
                <a:gridCol w="1102043">
                  <a:extLst>
                    <a:ext uri="{9D8B030D-6E8A-4147-A177-3AD203B41FA5}">
                      <a16:colId xmlns:a16="http://schemas.microsoft.com/office/drawing/2014/main" val="263099135"/>
                    </a:ext>
                  </a:extLst>
                </a:gridCol>
                <a:gridCol w="1102043">
                  <a:extLst>
                    <a:ext uri="{9D8B030D-6E8A-4147-A177-3AD203B41FA5}">
                      <a16:colId xmlns:a16="http://schemas.microsoft.com/office/drawing/2014/main" val="843140219"/>
                    </a:ext>
                  </a:extLst>
                </a:gridCol>
              </a:tblGrid>
              <a:tr h="370840">
                <a:tc>
                  <a:txBody>
                    <a:bodyPr/>
                    <a:lstStyle/>
                    <a:p>
                      <a:r>
                        <a:rPr kumimoji="1" lang="ja-JP" altLang="en-US" b="1" dirty="0" smtClean="0">
                          <a:solidFill>
                            <a:schemeClr val="tx1"/>
                          </a:solidFill>
                        </a:rPr>
                        <a:t>問題</a:t>
                      </a:r>
                      <a:r>
                        <a:rPr kumimoji="1" lang="en-US" altLang="ja-JP" b="1" dirty="0" smtClean="0">
                          <a:solidFill>
                            <a:schemeClr val="tx1"/>
                          </a:solidFill>
                        </a:rPr>
                        <a:t>(</a:t>
                      </a:r>
                      <a:r>
                        <a:rPr kumimoji="1" lang="ja-JP" altLang="en-US" b="1" dirty="0" smtClean="0">
                          <a:solidFill>
                            <a:schemeClr val="tx1"/>
                          </a:solidFill>
                        </a:rPr>
                        <a:t>難問</a:t>
                      </a:r>
                      <a:r>
                        <a:rPr kumimoji="1" lang="en-US" altLang="ja-JP" b="1" dirty="0" smtClean="0">
                          <a:solidFill>
                            <a:schemeClr val="tx1"/>
                          </a:solidFill>
                        </a:rPr>
                        <a:t>, </a:t>
                      </a:r>
                      <a:r>
                        <a:rPr kumimoji="1" lang="ja-JP" altLang="en-US" b="1" dirty="0" smtClean="0">
                          <a:solidFill>
                            <a:schemeClr val="tx1"/>
                          </a:solidFill>
                        </a:rPr>
                        <a:t>超難問</a:t>
                      </a:r>
                      <a:r>
                        <a:rPr kumimoji="1" lang="en-US" altLang="ja-JP" b="1" dirty="0" smtClean="0">
                          <a:solidFill>
                            <a:schemeClr val="tx1"/>
                          </a:solidFill>
                        </a:rPr>
                        <a:t>)</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13</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14</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15</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16</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17</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18</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3276773"/>
                  </a:ext>
                </a:extLst>
              </a:tr>
              <a:tr h="370840">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17.927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38.800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66.435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453.498</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147.038</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923.645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8233678"/>
                  </a:ext>
                </a:extLst>
              </a:tr>
              <a:tr h="370840">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8822514"/>
                  </a:ext>
                </a:extLst>
              </a:tr>
            </a:tbl>
          </a:graphicData>
        </a:graphic>
      </p:graphicFrame>
      <p:pic>
        <p:nvPicPr>
          <p:cNvPr id="14" name="図 13"/>
          <p:cNvPicPr>
            <a:picLocks noChangeAspect="1"/>
          </p:cNvPicPr>
          <p:nvPr/>
        </p:nvPicPr>
        <p:blipFill>
          <a:blip r:embed="rId3"/>
          <a:stretch>
            <a:fillRect/>
          </a:stretch>
        </p:blipFill>
        <p:spPr>
          <a:xfrm>
            <a:off x="9351819" y="938501"/>
            <a:ext cx="2528756" cy="2480068"/>
          </a:xfrm>
          <a:prstGeom prst="rect">
            <a:avLst/>
          </a:prstGeom>
        </p:spPr>
      </p:pic>
      <p:pic>
        <p:nvPicPr>
          <p:cNvPr id="15" name="図 14"/>
          <p:cNvPicPr>
            <a:picLocks noChangeAspect="1"/>
          </p:cNvPicPr>
          <p:nvPr/>
        </p:nvPicPr>
        <p:blipFill>
          <a:blip r:embed="rId4"/>
          <a:stretch>
            <a:fillRect/>
          </a:stretch>
        </p:blipFill>
        <p:spPr>
          <a:xfrm>
            <a:off x="9351819" y="3903316"/>
            <a:ext cx="2474119" cy="2426483"/>
          </a:xfrm>
          <a:prstGeom prst="rect">
            <a:avLst/>
          </a:prstGeom>
        </p:spPr>
      </p:pic>
      <p:sp>
        <p:nvSpPr>
          <p:cNvPr id="16" name="テキスト ボックス 15"/>
          <p:cNvSpPr txBox="1"/>
          <p:nvPr/>
        </p:nvSpPr>
        <p:spPr>
          <a:xfrm>
            <a:off x="9240595" y="623210"/>
            <a:ext cx="1806276" cy="369332"/>
          </a:xfrm>
          <a:prstGeom prst="rect">
            <a:avLst/>
          </a:prstGeom>
          <a:noFill/>
        </p:spPr>
        <p:txBody>
          <a:bodyPr wrap="square" rtlCol="0">
            <a:spAutoFit/>
          </a:bodyPr>
          <a:lstStyle/>
          <a:p>
            <a:r>
              <a:rPr kumimoji="1" lang="ja-JP" altLang="en-US" b="1" dirty="0" smtClean="0"/>
              <a:t>問題</a:t>
            </a:r>
            <a:r>
              <a:rPr kumimoji="1" lang="en-US" altLang="ja-JP" b="1" dirty="0" smtClean="0"/>
              <a:t>10(</a:t>
            </a:r>
            <a:r>
              <a:rPr kumimoji="1" lang="ja-JP" altLang="en-US" b="1" dirty="0" smtClean="0"/>
              <a:t>上級</a:t>
            </a:r>
            <a:r>
              <a:rPr kumimoji="1" lang="en-US" altLang="ja-JP" b="1" dirty="0" smtClean="0"/>
              <a:t>)</a:t>
            </a:r>
            <a:endParaRPr kumimoji="1" lang="ja-JP" altLang="en-US" b="1" dirty="0"/>
          </a:p>
        </p:txBody>
      </p:sp>
      <p:sp>
        <p:nvSpPr>
          <p:cNvPr id="17" name="テキスト ボックス 16"/>
          <p:cNvSpPr txBox="1"/>
          <p:nvPr/>
        </p:nvSpPr>
        <p:spPr>
          <a:xfrm>
            <a:off x="9240595" y="3579970"/>
            <a:ext cx="2358092" cy="369332"/>
          </a:xfrm>
          <a:prstGeom prst="rect">
            <a:avLst/>
          </a:prstGeom>
          <a:noFill/>
        </p:spPr>
        <p:txBody>
          <a:bodyPr wrap="square" rtlCol="0">
            <a:spAutoFit/>
          </a:bodyPr>
          <a:lstStyle/>
          <a:p>
            <a:r>
              <a:rPr kumimoji="1" lang="ja-JP" altLang="en-US" b="1" dirty="0" smtClean="0"/>
              <a:t>問題</a:t>
            </a:r>
            <a:r>
              <a:rPr kumimoji="1" lang="en-US" altLang="ja-JP" b="1" dirty="0" smtClean="0"/>
              <a:t>16(</a:t>
            </a:r>
            <a:r>
              <a:rPr kumimoji="1" lang="ja-JP" altLang="en-US" b="1" dirty="0" smtClean="0"/>
              <a:t>超難問</a:t>
            </a:r>
            <a:r>
              <a:rPr kumimoji="1" lang="en-US" altLang="ja-JP" b="1" dirty="0" smtClean="0"/>
              <a:t>)</a:t>
            </a:r>
            <a:endParaRPr kumimoji="1" lang="ja-JP" altLang="en-US" b="1" dirty="0"/>
          </a:p>
        </p:txBody>
      </p:sp>
    </p:spTree>
    <p:extLst>
      <p:ext uri="{BB962C8B-B14F-4D97-AF65-F5344CB8AC3E}">
        <p14:creationId xmlns:p14="http://schemas.microsoft.com/office/powerpoint/2010/main" val="983009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604163"/>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12</a:t>
            </a:fld>
            <a:endParaRPr kumimoji="1" lang="ja-JP" altLang="en-US" dirty="0">
              <a:solidFill>
                <a:schemeClr val="bg1"/>
              </a:solidFill>
            </a:endParaRPr>
          </a:p>
        </p:txBody>
      </p:sp>
      <p:sp>
        <p:nvSpPr>
          <p:cNvPr id="2" name="テキスト ボックス 1"/>
          <p:cNvSpPr txBox="1"/>
          <p:nvPr/>
        </p:nvSpPr>
        <p:spPr>
          <a:xfrm>
            <a:off x="308225" y="123290"/>
            <a:ext cx="3421294" cy="461665"/>
          </a:xfrm>
          <a:prstGeom prst="rect">
            <a:avLst/>
          </a:prstGeom>
          <a:noFill/>
        </p:spPr>
        <p:txBody>
          <a:bodyPr wrap="square" rtlCol="0">
            <a:spAutoFit/>
          </a:bodyPr>
          <a:lstStyle/>
          <a:p>
            <a:r>
              <a:rPr lang="ja-JP" altLang="en-US" sz="2400" b="1" dirty="0"/>
              <a:t>まとめ</a:t>
            </a:r>
            <a:endParaRPr kumimoji="1" lang="ja-JP" altLang="en-US" sz="2400" b="1" dirty="0"/>
          </a:p>
        </p:txBody>
      </p:sp>
      <p:sp>
        <p:nvSpPr>
          <p:cNvPr id="3" name="テキスト ボックス 2"/>
          <p:cNvSpPr txBox="1"/>
          <p:nvPr/>
        </p:nvSpPr>
        <p:spPr>
          <a:xfrm>
            <a:off x="168965" y="1033670"/>
            <a:ext cx="11439939" cy="2862322"/>
          </a:xfrm>
          <a:prstGeom prst="rect">
            <a:avLst/>
          </a:prstGeom>
          <a:noFill/>
        </p:spPr>
        <p:txBody>
          <a:bodyPr wrap="square" rtlCol="0">
            <a:spAutoFit/>
          </a:bodyPr>
          <a:lstStyle/>
          <a:p>
            <a:pPr>
              <a:lnSpc>
                <a:spcPct val="150000"/>
              </a:lnSpc>
            </a:pPr>
            <a:r>
              <a:rPr kumimoji="1" lang="ja-JP" altLang="en-US" sz="2400" b="1" dirty="0" smtClean="0"/>
              <a:t>・入門</a:t>
            </a:r>
            <a:r>
              <a:rPr kumimoji="1" lang="en-US" altLang="ja-JP" sz="2400" b="1" dirty="0" smtClean="0"/>
              <a:t>, </a:t>
            </a:r>
            <a:r>
              <a:rPr kumimoji="1" lang="ja-JP" altLang="en-US" sz="2400" b="1" dirty="0" smtClean="0"/>
              <a:t>初級であれば基本テクニックだけで解くことが出来る</a:t>
            </a:r>
            <a:r>
              <a:rPr kumimoji="1" lang="en-US" altLang="ja-JP" sz="2400" b="1" dirty="0" smtClean="0"/>
              <a:t>.</a:t>
            </a:r>
          </a:p>
          <a:p>
            <a:pPr>
              <a:lnSpc>
                <a:spcPct val="150000"/>
              </a:lnSpc>
            </a:pPr>
            <a:r>
              <a:rPr lang="ja-JP" altLang="en-US" sz="2400" b="1" dirty="0" smtClean="0"/>
              <a:t>・中級</a:t>
            </a:r>
            <a:r>
              <a:rPr lang="en-US" altLang="ja-JP" sz="2400" b="1" dirty="0" smtClean="0"/>
              <a:t>, </a:t>
            </a:r>
            <a:r>
              <a:rPr lang="ja-JP" altLang="en-US" sz="2400" b="1" dirty="0" smtClean="0"/>
              <a:t>上級では途中まで進めることが出来るが</a:t>
            </a:r>
            <a:r>
              <a:rPr lang="en-US" altLang="ja-JP" sz="2400" b="1" dirty="0" smtClean="0"/>
              <a:t>, </a:t>
            </a:r>
            <a:r>
              <a:rPr lang="ja-JP" altLang="en-US" sz="2400" b="1" dirty="0" smtClean="0"/>
              <a:t>最後まで解くことは出来ない</a:t>
            </a:r>
            <a:r>
              <a:rPr lang="en-US" altLang="ja-JP" sz="2400" b="1" dirty="0" smtClean="0"/>
              <a:t>.</a:t>
            </a:r>
          </a:p>
          <a:p>
            <a:pPr>
              <a:lnSpc>
                <a:spcPct val="150000"/>
              </a:lnSpc>
            </a:pPr>
            <a:r>
              <a:rPr kumimoji="1" lang="ja-JP" altLang="en-US" sz="2400" b="1" dirty="0" smtClean="0"/>
              <a:t>・難問</a:t>
            </a:r>
            <a:r>
              <a:rPr kumimoji="1" lang="en-US" altLang="ja-JP" sz="2400" b="1" dirty="0" smtClean="0"/>
              <a:t>, </a:t>
            </a:r>
            <a:r>
              <a:rPr kumimoji="1" lang="ja-JP" altLang="en-US" sz="2400" b="1" dirty="0" smtClean="0"/>
              <a:t>超難問は</a:t>
            </a:r>
            <a:r>
              <a:rPr lang="ja-JP" altLang="en-US" sz="2400" b="1" dirty="0" smtClean="0"/>
              <a:t>仮定法が必須</a:t>
            </a:r>
            <a:r>
              <a:rPr kumimoji="1" lang="en-US" altLang="ja-JP" sz="2400" b="1" dirty="0" smtClean="0"/>
              <a:t>.</a:t>
            </a:r>
          </a:p>
          <a:p>
            <a:pPr>
              <a:lnSpc>
                <a:spcPct val="150000"/>
              </a:lnSpc>
            </a:pPr>
            <a:endParaRPr lang="en-US" altLang="ja-JP" sz="2400" b="1" dirty="0" smtClean="0"/>
          </a:p>
          <a:p>
            <a:pPr>
              <a:lnSpc>
                <a:spcPct val="150000"/>
              </a:lnSpc>
            </a:pPr>
            <a:r>
              <a:rPr kumimoji="1" lang="ja-JP" altLang="en-US" sz="2400" b="1" dirty="0" smtClean="0"/>
              <a:t>・仮定法を使うと</a:t>
            </a:r>
            <a:r>
              <a:rPr kumimoji="1" lang="en-US" altLang="ja-JP" sz="2400" b="1" dirty="0" smtClean="0"/>
              <a:t>, </a:t>
            </a:r>
            <a:r>
              <a:rPr kumimoji="1" lang="ja-JP" altLang="en-US" sz="2400" b="1" dirty="0" smtClean="0"/>
              <a:t>必要仮定を高々</a:t>
            </a:r>
            <a:r>
              <a:rPr kumimoji="1" lang="en-US" altLang="ja-JP" sz="2400" b="1" dirty="0" smtClean="0"/>
              <a:t>2</a:t>
            </a:r>
            <a:r>
              <a:rPr kumimoji="1" lang="ja-JP" altLang="en-US" sz="2400" b="1" dirty="0" smtClean="0"/>
              <a:t>つ見つけると解を出すことが出来る</a:t>
            </a:r>
            <a:r>
              <a:rPr lang="en-US" altLang="ja-JP" sz="2400" b="1" dirty="0" smtClean="0"/>
              <a:t>.</a:t>
            </a:r>
          </a:p>
        </p:txBody>
      </p:sp>
    </p:spTree>
    <p:extLst>
      <p:ext uri="{BB962C8B-B14F-4D97-AF65-F5344CB8AC3E}">
        <p14:creationId xmlns:p14="http://schemas.microsoft.com/office/powerpoint/2010/main" val="2617030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642112"/>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13</a:t>
            </a:fld>
            <a:endParaRPr kumimoji="1" lang="ja-JP" altLang="en-US" dirty="0">
              <a:solidFill>
                <a:schemeClr val="bg1"/>
              </a:solidFill>
            </a:endParaRPr>
          </a:p>
        </p:txBody>
      </p:sp>
      <p:sp>
        <p:nvSpPr>
          <p:cNvPr id="2" name="テキスト ボックス 1"/>
          <p:cNvSpPr txBox="1"/>
          <p:nvPr/>
        </p:nvSpPr>
        <p:spPr>
          <a:xfrm>
            <a:off x="308225" y="123290"/>
            <a:ext cx="3421294" cy="461665"/>
          </a:xfrm>
          <a:prstGeom prst="rect">
            <a:avLst/>
          </a:prstGeom>
          <a:noFill/>
        </p:spPr>
        <p:txBody>
          <a:bodyPr wrap="square" rtlCol="0">
            <a:spAutoFit/>
          </a:bodyPr>
          <a:lstStyle/>
          <a:p>
            <a:r>
              <a:rPr lang="ja-JP" altLang="en-US" sz="2400" b="1" dirty="0"/>
              <a:t>今後</a:t>
            </a:r>
            <a:r>
              <a:rPr lang="ja-JP" altLang="en-US" sz="2400" b="1" dirty="0" smtClean="0"/>
              <a:t>の課題</a:t>
            </a:r>
            <a:endParaRPr kumimoji="1" lang="ja-JP" altLang="en-US" sz="2400" b="1" dirty="0"/>
          </a:p>
        </p:txBody>
      </p:sp>
      <p:sp>
        <p:nvSpPr>
          <p:cNvPr id="3" name="テキスト ボックス 2"/>
          <p:cNvSpPr txBox="1"/>
          <p:nvPr/>
        </p:nvSpPr>
        <p:spPr>
          <a:xfrm>
            <a:off x="168965" y="1033670"/>
            <a:ext cx="11439939" cy="2308324"/>
          </a:xfrm>
          <a:prstGeom prst="rect">
            <a:avLst/>
          </a:prstGeom>
          <a:noFill/>
        </p:spPr>
        <p:txBody>
          <a:bodyPr wrap="square" rtlCol="0">
            <a:spAutoFit/>
          </a:bodyPr>
          <a:lstStyle/>
          <a:p>
            <a:pPr>
              <a:lnSpc>
                <a:spcPct val="150000"/>
              </a:lnSpc>
            </a:pPr>
            <a:r>
              <a:rPr kumimoji="1" lang="ja-JP" altLang="en-US" sz="2400" b="1" dirty="0" smtClean="0"/>
              <a:t>・どのレベルの解法</a:t>
            </a:r>
            <a:r>
              <a:rPr lang="ja-JP" altLang="en-US" sz="2400" b="1" dirty="0" smtClean="0"/>
              <a:t>を用いればどんな問題でも最後まで解くことが出来るか</a:t>
            </a:r>
            <a:r>
              <a:rPr lang="en-US" altLang="ja-JP" sz="2400" b="1" dirty="0" smtClean="0"/>
              <a:t>.</a:t>
            </a:r>
          </a:p>
          <a:p>
            <a:pPr>
              <a:lnSpc>
                <a:spcPct val="150000"/>
              </a:lnSpc>
            </a:pPr>
            <a:endParaRPr kumimoji="1" lang="en-US" altLang="ja-JP" sz="2400" b="1" dirty="0" smtClean="0"/>
          </a:p>
          <a:p>
            <a:pPr>
              <a:lnSpc>
                <a:spcPct val="150000"/>
              </a:lnSpc>
            </a:pPr>
            <a:r>
              <a:rPr lang="ja-JP" altLang="en-US" sz="2400" b="1" dirty="0"/>
              <a:t>・基本テクニックで最後まで解くために見つける必要がある仮定</a:t>
            </a:r>
            <a:r>
              <a:rPr lang="ja-JP" altLang="en-US" sz="2400" b="1" dirty="0" smtClean="0"/>
              <a:t>を</a:t>
            </a:r>
            <a:endParaRPr lang="en-US" altLang="ja-JP" sz="2400" b="1" dirty="0" smtClean="0"/>
          </a:p>
          <a:p>
            <a:pPr>
              <a:lnSpc>
                <a:spcPct val="150000"/>
              </a:lnSpc>
            </a:pPr>
            <a:r>
              <a:rPr lang="ja-JP" altLang="en-US" sz="2400" b="1" dirty="0"/>
              <a:t>　どのようにして</a:t>
            </a:r>
            <a:r>
              <a:rPr lang="ja-JP" altLang="en-US" sz="2400" b="1" dirty="0" smtClean="0"/>
              <a:t>早く</a:t>
            </a:r>
            <a:r>
              <a:rPr lang="ja-JP" altLang="en-US" sz="2400" b="1" dirty="0"/>
              <a:t>見つけるか</a:t>
            </a:r>
            <a:r>
              <a:rPr lang="en-US" altLang="ja-JP" sz="2400" b="1" dirty="0" smtClean="0"/>
              <a:t>.</a:t>
            </a:r>
            <a:endParaRPr kumimoji="1" lang="en-US" altLang="ja-JP" sz="2400" b="1" dirty="0" smtClean="0"/>
          </a:p>
        </p:txBody>
      </p:sp>
    </p:spTree>
    <p:extLst>
      <p:ext uri="{BB962C8B-B14F-4D97-AF65-F5344CB8AC3E}">
        <p14:creationId xmlns:p14="http://schemas.microsoft.com/office/powerpoint/2010/main" val="4174122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625495"/>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2</a:t>
            </a:fld>
            <a:endParaRPr kumimoji="1" lang="ja-JP" altLang="en-US" dirty="0">
              <a:solidFill>
                <a:schemeClr val="bg1"/>
              </a:solidFill>
            </a:endParaRPr>
          </a:p>
        </p:txBody>
      </p:sp>
      <p:sp>
        <p:nvSpPr>
          <p:cNvPr id="2" name="テキスト ボックス 1"/>
          <p:cNvSpPr txBox="1"/>
          <p:nvPr/>
        </p:nvSpPr>
        <p:spPr>
          <a:xfrm>
            <a:off x="289381" y="142183"/>
            <a:ext cx="3421294" cy="461665"/>
          </a:xfrm>
          <a:prstGeom prst="rect">
            <a:avLst/>
          </a:prstGeom>
          <a:noFill/>
        </p:spPr>
        <p:txBody>
          <a:bodyPr wrap="square" rtlCol="0">
            <a:spAutoFit/>
          </a:bodyPr>
          <a:lstStyle/>
          <a:p>
            <a:r>
              <a:rPr kumimoji="1" lang="ja-JP" altLang="en-US" sz="2400" b="1" dirty="0" smtClean="0"/>
              <a:t>数独とは</a:t>
            </a:r>
            <a:endParaRPr kumimoji="1" lang="ja-JP" altLang="en-US" sz="2400" b="1" dirty="0"/>
          </a:p>
        </p:txBody>
      </p:sp>
      <p:sp>
        <p:nvSpPr>
          <p:cNvPr id="5" name="右矢印 4"/>
          <p:cNvSpPr/>
          <p:nvPr/>
        </p:nvSpPr>
        <p:spPr>
          <a:xfrm>
            <a:off x="5482027" y="3043719"/>
            <a:ext cx="1227946" cy="77056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6" name="図 75"/>
          <p:cNvPicPr>
            <a:picLocks noChangeAspect="1"/>
          </p:cNvPicPr>
          <p:nvPr/>
        </p:nvPicPr>
        <p:blipFill>
          <a:blip r:embed="rId3"/>
          <a:stretch>
            <a:fillRect/>
          </a:stretch>
        </p:blipFill>
        <p:spPr>
          <a:xfrm>
            <a:off x="7116755" y="1272934"/>
            <a:ext cx="4289289" cy="4331341"/>
          </a:xfrm>
          <a:prstGeom prst="rect">
            <a:avLst/>
          </a:prstGeom>
        </p:spPr>
      </p:pic>
      <p:sp>
        <p:nvSpPr>
          <p:cNvPr id="124" name="正方形/長方形 123"/>
          <p:cNvSpPr/>
          <p:nvPr/>
        </p:nvSpPr>
        <p:spPr>
          <a:xfrm>
            <a:off x="702359" y="1282146"/>
            <a:ext cx="4290017" cy="43270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5" name="直線コネクタ 124"/>
          <p:cNvCxnSpPr/>
          <p:nvPr/>
        </p:nvCxnSpPr>
        <p:spPr>
          <a:xfrm>
            <a:off x="702358" y="2733259"/>
            <a:ext cx="4290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702358" y="4167807"/>
            <a:ext cx="42900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2133592" y="1282146"/>
            <a:ext cx="0" cy="4327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a:off x="3578079" y="1282146"/>
            <a:ext cx="0" cy="4327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9" name="表 128"/>
          <p:cNvGraphicFramePr>
            <a:graphicFrameLocks noGrp="1"/>
          </p:cNvGraphicFramePr>
          <p:nvPr>
            <p:extLst>
              <p:ext uri="{D42A27DB-BD31-4B8C-83A1-F6EECF244321}">
                <p14:modId xmlns:p14="http://schemas.microsoft.com/office/powerpoint/2010/main" val="3629392927"/>
              </p:ext>
            </p:extLst>
          </p:nvPr>
        </p:nvGraphicFramePr>
        <p:xfrm>
          <a:off x="702359" y="1277178"/>
          <a:ext cx="4290021" cy="4327097"/>
        </p:xfrm>
        <a:graphic>
          <a:graphicData uri="http://schemas.openxmlformats.org/drawingml/2006/table">
            <a:tbl>
              <a:tblPr>
                <a:tableStyleId>{5940675A-B579-460E-94D1-54222C63F5DA}</a:tableStyleId>
              </a:tblPr>
              <a:tblGrid>
                <a:gridCol w="476669">
                  <a:extLst>
                    <a:ext uri="{9D8B030D-6E8A-4147-A177-3AD203B41FA5}">
                      <a16:colId xmlns:a16="http://schemas.microsoft.com/office/drawing/2014/main" val="3967050640"/>
                    </a:ext>
                  </a:extLst>
                </a:gridCol>
                <a:gridCol w="476669">
                  <a:extLst>
                    <a:ext uri="{9D8B030D-6E8A-4147-A177-3AD203B41FA5}">
                      <a16:colId xmlns:a16="http://schemas.microsoft.com/office/drawing/2014/main" val="1241548980"/>
                    </a:ext>
                  </a:extLst>
                </a:gridCol>
                <a:gridCol w="476669">
                  <a:extLst>
                    <a:ext uri="{9D8B030D-6E8A-4147-A177-3AD203B41FA5}">
                      <a16:colId xmlns:a16="http://schemas.microsoft.com/office/drawing/2014/main" val="3507530543"/>
                    </a:ext>
                  </a:extLst>
                </a:gridCol>
                <a:gridCol w="476669">
                  <a:extLst>
                    <a:ext uri="{9D8B030D-6E8A-4147-A177-3AD203B41FA5}">
                      <a16:colId xmlns:a16="http://schemas.microsoft.com/office/drawing/2014/main" val="2045473443"/>
                    </a:ext>
                  </a:extLst>
                </a:gridCol>
                <a:gridCol w="476669">
                  <a:extLst>
                    <a:ext uri="{9D8B030D-6E8A-4147-A177-3AD203B41FA5}">
                      <a16:colId xmlns:a16="http://schemas.microsoft.com/office/drawing/2014/main" val="1655986717"/>
                    </a:ext>
                  </a:extLst>
                </a:gridCol>
                <a:gridCol w="476669">
                  <a:extLst>
                    <a:ext uri="{9D8B030D-6E8A-4147-A177-3AD203B41FA5}">
                      <a16:colId xmlns:a16="http://schemas.microsoft.com/office/drawing/2014/main" val="1927615594"/>
                    </a:ext>
                  </a:extLst>
                </a:gridCol>
                <a:gridCol w="476669">
                  <a:extLst>
                    <a:ext uri="{9D8B030D-6E8A-4147-A177-3AD203B41FA5}">
                      <a16:colId xmlns:a16="http://schemas.microsoft.com/office/drawing/2014/main" val="68588578"/>
                    </a:ext>
                  </a:extLst>
                </a:gridCol>
                <a:gridCol w="476669">
                  <a:extLst>
                    <a:ext uri="{9D8B030D-6E8A-4147-A177-3AD203B41FA5}">
                      <a16:colId xmlns:a16="http://schemas.microsoft.com/office/drawing/2014/main" val="2750359199"/>
                    </a:ext>
                  </a:extLst>
                </a:gridCol>
                <a:gridCol w="476669">
                  <a:extLst>
                    <a:ext uri="{9D8B030D-6E8A-4147-A177-3AD203B41FA5}">
                      <a16:colId xmlns:a16="http://schemas.microsoft.com/office/drawing/2014/main" val="3295048244"/>
                    </a:ext>
                  </a:extLst>
                </a:gridCol>
              </a:tblGrid>
              <a:tr h="488601">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extLst>
                  <a:ext uri="{0D108BD9-81ED-4DB2-BD59-A6C34878D82A}">
                    <a16:rowId xmlns:a16="http://schemas.microsoft.com/office/drawing/2014/main" val="3405748567"/>
                  </a:ext>
                </a:extLst>
              </a:tr>
              <a:tr h="479812">
                <a:tc>
                  <a:txBody>
                    <a:bodyPr/>
                    <a:lstStyle/>
                    <a:p>
                      <a:pPr algn="ctr"/>
                      <a:r>
                        <a:rPr kumimoji="1" lang="en-US" altLang="ja-JP" dirty="0" smtClean="0"/>
                        <a:t>1</a:t>
                      </a: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r>
                        <a:rPr kumimoji="1" lang="en-US" altLang="ja-JP" dirty="0" smtClean="0"/>
                        <a:t>4</a:t>
                      </a: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r>
                        <a:rPr kumimoji="1" lang="en-US" altLang="ja-JP" dirty="0" smtClean="0"/>
                        <a:t>2</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extLst>
                  <a:ext uri="{0D108BD9-81ED-4DB2-BD59-A6C34878D82A}">
                    <a16:rowId xmlns:a16="http://schemas.microsoft.com/office/drawing/2014/main" val="1980936044"/>
                  </a:ext>
                </a:extLst>
              </a:tr>
              <a:tr h="479812">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r>
                        <a:rPr kumimoji="1" lang="en-US" altLang="ja-JP" dirty="0" smtClean="0"/>
                        <a:t>4</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408584086"/>
                  </a:ext>
                </a:extLst>
              </a:tr>
              <a:tr h="479812">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479200772"/>
                  </a:ext>
                </a:extLst>
              </a:tr>
              <a:tr h="479812">
                <a:tc>
                  <a:txBody>
                    <a:bodyPr/>
                    <a:lstStyle/>
                    <a:p>
                      <a:pPr algn="ctr"/>
                      <a:r>
                        <a:rPr kumimoji="1" lang="en-US" altLang="ja-JP" dirty="0" smtClean="0"/>
                        <a:t>4</a:t>
                      </a: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2</a:t>
                      </a: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extLst>
                  <a:ext uri="{0D108BD9-81ED-4DB2-BD59-A6C34878D82A}">
                    <a16:rowId xmlns:a16="http://schemas.microsoft.com/office/drawing/2014/main" val="3829252038"/>
                  </a:ext>
                </a:extLst>
              </a:tr>
              <a:tr h="479812">
                <a:tc>
                  <a:txBody>
                    <a:bodyPr/>
                    <a:lstStyle/>
                    <a:p>
                      <a:pPr algn="ctr"/>
                      <a:endParaRPr kumimoji="1" lang="ja-JP" altLang="en-US"/>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2115043682"/>
                  </a:ext>
                </a:extLst>
              </a:tr>
              <a:tr h="479812">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extLst>
                  <a:ext uri="{0D108BD9-81ED-4DB2-BD59-A6C34878D82A}">
                    <a16:rowId xmlns:a16="http://schemas.microsoft.com/office/drawing/2014/main" val="2534648937"/>
                  </a:ext>
                </a:extLst>
              </a:tr>
              <a:tr h="479812">
                <a:tc>
                  <a:txBody>
                    <a:bodyPr/>
                    <a:lstStyle/>
                    <a:p>
                      <a:pPr algn="ctr"/>
                      <a:endParaRPr kumimoji="1" lang="ja-JP" altLang="en-US"/>
                    </a:p>
                  </a:txBody>
                  <a:tcPr anchor="ctr" anchorCtr="1"/>
                </a:tc>
                <a:tc>
                  <a:txBody>
                    <a:bodyPr/>
                    <a:lstStyle/>
                    <a:p>
                      <a:pPr algn="ctr"/>
                      <a:r>
                        <a:rPr kumimoji="1" lang="en-US" altLang="ja-JP" dirty="0" smtClean="0"/>
                        <a:t>4</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273730005"/>
                  </a:ext>
                </a:extLst>
              </a:tr>
              <a:tr h="479812">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542120409"/>
                  </a:ext>
                </a:extLst>
              </a:tr>
            </a:tbl>
          </a:graphicData>
        </a:graphic>
      </p:graphicFrame>
      <p:cxnSp>
        <p:nvCxnSpPr>
          <p:cNvPr id="130" name="直線コネクタ 129"/>
          <p:cNvCxnSpPr/>
          <p:nvPr/>
        </p:nvCxnSpPr>
        <p:spPr>
          <a:xfrm>
            <a:off x="702358" y="2733259"/>
            <a:ext cx="429001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702358" y="4167807"/>
            <a:ext cx="429001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3578079" y="1282146"/>
            <a:ext cx="0" cy="43270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2133592" y="1282146"/>
            <a:ext cx="0" cy="43270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568794" y="798834"/>
            <a:ext cx="1431234" cy="461665"/>
          </a:xfrm>
          <a:prstGeom prst="rect">
            <a:avLst/>
          </a:prstGeom>
          <a:noFill/>
        </p:spPr>
        <p:txBody>
          <a:bodyPr wrap="square" rtlCol="0">
            <a:spAutoFit/>
          </a:bodyPr>
          <a:lstStyle/>
          <a:p>
            <a:r>
              <a:rPr kumimoji="1" lang="ja-JP" altLang="en-US" sz="2400" b="1" dirty="0" smtClean="0"/>
              <a:t>問題例</a:t>
            </a:r>
            <a:endParaRPr kumimoji="1" lang="ja-JP" altLang="en-US" sz="2400" b="1" dirty="0"/>
          </a:p>
        </p:txBody>
      </p:sp>
      <p:sp>
        <p:nvSpPr>
          <p:cNvPr id="9" name="テキスト ボックス 8"/>
          <p:cNvSpPr txBox="1"/>
          <p:nvPr/>
        </p:nvSpPr>
        <p:spPr>
          <a:xfrm>
            <a:off x="7116755" y="798834"/>
            <a:ext cx="640234" cy="461665"/>
          </a:xfrm>
          <a:prstGeom prst="rect">
            <a:avLst/>
          </a:prstGeom>
          <a:noFill/>
        </p:spPr>
        <p:txBody>
          <a:bodyPr wrap="square" rtlCol="0">
            <a:spAutoFit/>
          </a:bodyPr>
          <a:lstStyle/>
          <a:p>
            <a:r>
              <a:rPr kumimoji="1" lang="ja-JP" altLang="en-US" sz="2400" b="1" dirty="0" smtClean="0"/>
              <a:t>解</a:t>
            </a:r>
            <a:endParaRPr kumimoji="1" lang="ja-JP" altLang="en-US" sz="2400" b="1" dirty="0"/>
          </a:p>
        </p:txBody>
      </p:sp>
    </p:spTree>
    <p:extLst>
      <p:ext uri="{BB962C8B-B14F-4D97-AF65-F5344CB8AC3E}">
        <p14:creationId xmlns:p14="http://schemas.microsoft.com/office/powerpoint/2010/main" val="4229617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584955"/>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3</a:t>
            </a:fld>
            <a:endParaRPr kumimoji="1" lang="ja-JP" altLang="en-US" dirty="0">
              <a:solidFill>
                <a:schemeClr val="bg1"/>
              </a:solidFill>
            </a:endParaRPr>
          </a:p>
        </p:txBody>
      </p:sp>
      <p:sp>
        <p:nvSpPr>
          <p:cNvPr id="2" name="テキスト ボックス 1"/>
          <p:cNvSpPr txBox="1"/>
          <p:nvPr/>
        </p:nvSpPr>
        <p:spPr>
          <a:xfrm>
            <a:off x="308225" y="123290"/>
            <a:ext cx="3421294" cy="461665"/>
          </a:xfrm>
          <a:prstGeom prst="rect">
            <a:avLst/>
          </a:prstGeom>
          <a:noFill/>
        </p:spPr>
        <p:txBody>
          <a:bodyPr wrap="square" rtlCol="0">
            <a:spAutoFit/>
          </a:bodyPr>
          <a:lstStyle/>
          <a:p>
            <a:r>
              <a:rPr kumimoji="1" lang="ja-JP" altLang="en-US" sz="2400" b="1" dirty="0" smtClean="0"/>
              <a:t>目的</a:t>
            </a:r>
            <a:endParaRPr kumimoji="1" lang="ja-JP" altLang="en-US" sz="2400" b="1" dirty="0"/>
          </a:p>
        </p:txBody>
      </p:sp>
      <p:sp>
        <p:nvSpPr>
          <p:cNvPr id="3" name="テキスト ボックス 2"/>
          <p:cNvSpPr txBox="1"/>
          <p:nvPr/>
        </p:nvSpPr>
        <p:spPr>
          <a:xfrm>
            <a:off x="308225" y="1252331"/>
            <a:ext cx="11320558" cy="1815882"/>
          </a:xfrm>
          <a:prstGeom prst="rect">
            <a:avLst/>
          </a:prstGeom>
          <a:noFill/>
        </p:spPr>
        <p:txBody>
          <a:bodyPr wrap="square" rtlCol="0">
            <a:spAutoFit/>
          </a:bodyPr>
          <a:lstStyle/>
          <a:p>
            <a:r>
              <a:rPr kumimoji="1" lang="ja-JP" altLang="en-US" sz="2800" b="1" dirty="0" smtClean="0"/>
              <a:t>・簡単な解法だけで数独を解くことが出来るか</a:t>
            </a:r>
            <a:r>
              <a:rPr kumimoji="1" lang="en-US" altLang="ja-JP" sz="2800" b="1" dirty="0" smtClean="0"/>
              <a:t>.</a:t>
            </a:r>
          </a:p>
          <a:p>
            <a:endParaRPr lang="en-US" altLang="ja-JP" sz="2800" b="1" dirty="0"/>
          </a:p>
          <a:p>
            <a:r>
              <a:rPr kumimoji="1" lang="ja-JP" altLang="en-US" sz="2800" b="1" dirty="0" smtClean="0"/>
              <a:t>・もし解くことが出来なければ</a:t>
            </a:r>
            <a:r>
              <a:rPr kumimoji="1" lang="en-US" altLang="ja-JP" sz="2800" b="1" dirty="0" smtClean="0"/>
              <a:t>, </a:t>
            </a:r>
            <a:r>
              <a:rPr kumimoji="1" lang="ja-JP" altLang="en-US" sz="2800" b="1" dirty="0" smtClean="0"/>
              <a:t>どのようにすれば</a:t>
            </a:r>
            <a:endParaRPr kumimoji="1" lang="en-US" altLang="ja-JP" sz="2800" b="1" dirty="0" smtClean="0"/>
          </a:p>
          <a:p>
            <a:r>
              <a:rPr lang="ja-JP" altLang="en-US" sz="2800" b="1" dirty="0"/>
              <a:t>　</a:t>
            </a:r>
            <a:r>
              <a:rPr lang="ja-JP" altLang="en-US" sz="2800" b="1" dirty="0" smtClean="0"/>
              <a:t>簡単な解法だけで最後まで解くことが出来るか</a:t>
            </a:r>
            <a:r>
              <a:rPr lang="en-US" altLang="ja-JP" sz="2800" b="1" dirty="0" smtClean="0"/>
              <a:t>.</a:t>
            </a:r>
            <a:endParaRPr kumimoji="1" lang="ja-JP" altLang="en-US" sz="2800" b="1" dirty="0"/>
          </a:p>
        </p:txBody>
      </p:sp>
    </p:spTree>
    <p:extLst>
      <p:ext uri="{BB962C8B-B14F-4D97-AF65-F5344CB8AC3E}">
        <p14:creationId xmlns:p14="http://schemas.microsoft.com/office/powerpoint/2010/main" val="3961459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584955"/>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4</a:t>
            </a:fld>
            <a:endParaRPr kumimoji="1" lang="ja-JP" altLang="en-US" dirty="0">
              <a:solidFill>
                <a:schemeClr val="bg1"/>
              </a:solidFill>
            </a:endParaRPr>
          </a:p>
        </p:txBody>
      </p:sp>
      <p:sp>
        <p:nvSpPr>
          <p:cNvPr id="2" name="テキスト ボックス 1"/>
          <p:cNvSpPr txBox="1"/>
          <p:nvPr/>
        </p:nvSpPr>
        <p:spPr>
          <a:xfrm>
            <a:off x="308225" y="123290"/>
            <a:ext cx="3421294" cy="461665"/>
          </a:xfrm>
          <a:prstGeom prst="rect">
            <a:avLst/>
          </a:prstGeom>
          <a:noFill/>
        </p:spPr>
        <p:txBody>
          <a:bodyPr wrap="square" rtlCol="0">
            <a:spAutoFit/>
          </a:bodyPr>
          <a:lstStyle/>
          <a:p>
            <a:r>
              <a:rPr kumimoji="1" lang="ja-JP" altLang="en-US" sz="2400" b="1" dirty="0" smtClean="0"/>
              <a:t>エリア確定法</a:t>
            </a:r>
            <a:endParaRPr kumimoji="1" lang="ja-JP" altLang="en-US" sz="2400" b="1" dirty="0"/>
          </a:p>
        </p:txBody>
      </p:sp>
      <p:sp>
        <p:nvSpPr>
          <p:cNvPr id="8" name="正方形/長方形 7"/>
          <p:cNvSpPr/>
          <p:nvPr/>
        </p:nvSpPr>
        <p:spPr>
          <a:xfrm>
            <a:off x="1083367" y="1282145"/>
            <a:ext cx="4313582" cy="434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1083366" y="2733258"/>
            <a:ext cx="4313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1083366" y="4167806"/>
            <a:ext cx="4313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2514600" y="1282145"/>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959087" y="1282145"/>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表 12"/>
          <p:cNvGraphicFramePr>
            <a:graphicFrameLocks noGrp="1"/>
          </p:cNvGraphicFramePr>
          <p:nvPr>
            <p:extLst>
              <p:ext uri="{D42A27DB-BD31-4B8C-83A1-F6EECF244321}">
                <p14:modId xmlns:p14="http://schemas.microsoft.com/office/powerpoint/2010/main" val="23157372"/>
              </p:ext>
            </p:extLst>
          </p:nvPr>
        </p:nvGraphicFramePr>
        <p:xfrm>
          <a:off x="1083366" y="1277177"/>
          <a:ext cx="4313583" cy="4343402"/>
        </p:xfrm>
        <a:graphic>
          <a:graphicData uri="http://schemas.openxmlformats.org/drawingml/2006/table">
            <a:tbl>
              <a:tblPr>
                <a:tableStyleId>{5940675A-B579-460E-94D1-54222C63F5DA}</a:tableStyleId>
              </a:tblPr>
              <a:tblGrid>
                <a:gridCol w="479287">
                  <a:extLst>
                    <a:ext uri="{9D8B030D-6E8A-4147-A177-3AD203B41FA5}">
                      <a16:colId xmlns:a16="http://schemas.microsoft.com/office/drawing/2014/main" val="3967050640"/>
                    </a:ext>
                  </a:extLst>
                </a:gridCol>
                <a:gridCol w="479287">
                  <a:extLst>
                    <a:ext uri="{9D8B030D-6E8A-4147-A177-3AD203B41FA5}">
                      <a16:colId xmlns:a16="http://schemas.microsoft.com/office/drawing/2014/main" val="1241548980"/>
                    </a:ext>
                  </a:extLst>
                </a:gridCol>
                <a:gridCol w="479287">
                  <a:extLst>
                    <a:ext uri="{9D8B030D-6E8A-4147-A177-3AD203B41FA5}">
                      <a16:colId xmlns:a16="http://schemas.microsoft.com/office/drawing/2014/main" val="3507530543"/>
                    </a:ext>
                  </a:extLst>
                </a:gridCol>
                <a:gridCol w="479287">
                  <a:extLst>
                    <a:ext uri="{9D8B030D-6E8A-4147-A177-3AD203B41FA5}">
                      <a16:colId xmlns:a16="http://schemas.microsoft.com/office/drawing/2014/main" val="2045473443"/>
                    </a:ext>
                  </a:extLst>
                </a:gridCol>
                <a:gridCol w="479287">
                  <a:extLst>
                    <a:ext uri="{9D8B030D-6E8A-4147-A177-3AD203B41FA5}">
                      <a16:colId xmlns:a16="http://schemas.microsoft.com/office/drawing/2014/main" val="1655986717"/>
                    </a:ext>
                  </a:extLst>
                </a:gridCol>
                <a:gridCol w="479287">
                  <a:extLst>
                    <a:ext uri="{9D8B030D-6E8A-4147-A177-3AD203B41FA5}">
                      <a16:colId xmlns:a16="http://schemas.microsoft.com/office/drawing/2014/main" val="1927615594"/>
                    </a:ext>
                  </a:extLst>
                </a:gridCol>
                <a:gridCol w="479287">
                  <a:extLst>
                    <a:ext uri="{9D8B030D-6E8A-4147-A177-3AD203B41FA5}">
                      <a16:colId xmlns:a16="http://schemas.microsoft.com/office/drawing/2014/main" val="68588578"/>
                    </a:ext>
                  </a:extLst>
                </a:gridCol>
                <a:gridCol w="479287">
                  <a:extLst>
                    <a:ext uri="{9D8B030D-6E8A-4147-A177-3AD203B41FA5}">
                      <a16:colId xmlns:a16="http://schemas.microsoft.com/office/drawing/2014/main" val="2750359199"/>
                    </a:ext>
                  </a:extLst>
                </a:gridCol>
                <a:gridCol w="479287">
                  <a:extLst>
                    <a:ext uri="{9D8B030D-6E8A-4147-A177-3AD203B41FA5}">
                      <a16:colId xmlns:a16="http://schemas.microsoft.com/office/drawing/2014/main" val="3295048244"/>
                    </a:ext>
                  </a:extLst>
                </a:gridCol>
              </a:tblGrid>
              <a:tr h="490442">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extLst>
                  <a:ext uri="{0D108BD9-81ED-4DB2-BD59-A6C34878D82A}">
                    <a16:rowId xmlns:a16="http://schemas.microsoft.com/office/drawing/2014/main" val="3405748567"/>
                  </a:ext>
                </a:extLst>
              </a:tr>
              <a:tr h="481620">
                <a:tc>
                  <a:txBody>
                    <a:bodyPr/>
                    <a:lstStyle/>
                    <a:p>
                      <a:pPr algn="ctr"/>
                      <a:r>
                        <a:rPr kumimoji="1" lang="en-US" altLang="ja-JP" dirty="0" smtClean="0"/>
                        <a:t>1</a:t>
                      </a: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r>
                        <a:rPr kumimoji="1" lang="en-US" altLang="ja-JP" dirty="0" smtClean="0"/>
                        <a:t>4</a:t>
                      </a: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r>
                        <a:rPr kumimoji="1" lang="en-US" altLang="ja-JP" dirty="0" smtClean="0"/>
                        <a:t>2</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extLst>
                  <a:ext uri="{0D108BD9-81ED-4DB2-BD59-A6C34878D82A}">
                    <a16:rowId xmlns:a16="http://schemas.microsoft.com/office/drawing/2014/main" val="1980936044"/>
                  </a:ext>
                </a:extLst>
              </a:tr>
              <a:tr h="481620">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r>
                        <a:rPr kumimoji="1" lang="en-US" altLang="ja-JP" dirty="0" smtClean="0"/>
                        <a:t>4</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408584086"/>
                  </a:ext>
                </a:extLst>
              </a:tr>
              <a:tr h="481620">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479200772"/>
                  </a:ext>
                </a:extLst>
              </a:tr>
              <a:tr h="481620">
                <a:tc>
                  <a:txBody>
                    <a:bodyPr/>
                    <a:lstStyle/>
                    <a:p>
                      <a:pPr algn="ctr"/>
                      <a:r>
                        <a:rPr kumimoji="1" lang="en-US" altLang="ja-JP" dirty="0" smtClean="0"/>
                        <a:t>4</a:t>
                      </a: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2</a:t>
                      </a: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extLst>
                  <a:ext uri="{0D108BD9-81ED-4DB2-BD59-A6C34878D82A}">
                    <a16:rowId xmlns:a16="http://schemas.microsoft.com/office/drawing/2014/main" val="3829252038"/>
                  </a:ext>
                </a:extLst>
              </a:tr>
              <a:tr h="481620">
                <a:tc>
                  <a:txBody>
                    <a:bodyPr/>
                    <a:lstStyle/>
                    <a:p>
                      <a:pPr algn="ctr"/>
                      <a:endParaRPr kumimoji="1" lang="ja-JP" altLang="en-US"/>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2115043682"/>
                  </a:ext>
                </a:extLst>
              </a:tr>
              <a:tr h="481620">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extLst>
                  <a:ext uri="{0D108BD9-81ED-4DB2-BD59-A6C34878D82A}">
                    <a16:rowId xmlns:a16="http://schemas.microsoft.com/office/drawing/2014/main" val="2534648937"/>
                  </a:ext>
                </a:extLst>
              </a:tr>
              <a:tr h="481620">
                <a:tc>
                  <a:txBody>
                    <a:bodyPr/>
                    <a:lstStyle/>
                    <a:p>
                      <a:pPr algn="ctr"/>
                      <a:endParaRPr kumimoji="1" lang="ja-JP" altLang="en-US"/>
                    </a:p>
                  </a:txBody>
                  <a:tcPr anchor="ctr" anchorCtr="1"/>
                </a:tc>
                <a:tc>
                  <a:txBody>
                    <a:bodyPr/>
                    <a:lstStyle/>
                    <a:p>
                      <a:pPr algn="ctr"/>
                      <a:r>
                        <a:rPr kumimoji="1" lang="en-US" altLang="ja-JP" dirty="0" smtClean="0"/>
                        <a:t>4</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273730005"/>
                  </a:ext>
                </a:extLst>
              </a:tr>
              <a:tr h="481620">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542120409"/>
                  </a:ext>
                </a:extLst>
              </a:tr>
            </a:tbl>
          </a:graphicData>
        </a:graphic>
      </p:graphicFrame>
      <p:cxnSp>
        <p:nvCxnSpPr>
          <p:cNvPr id="14" name="直線コネクタ 13"/>
          <p:cNvCxnSpPr/>
          <p:nvPr/>
        </p:nvCxnSpPr>
        <p:spPr>
          <a:xfrm>
            <a:off x="1083366" y="2733258"/>
            <a:ext cx="43135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1083366" y="4167806"/>
            <a:ext cx="43135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959087" y="1282145"/>
            <a:ext cx="0" cy="434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514600" y="1282145"/>
            <a:ext cx="0" cy="434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828183" y="1282145"/>
            <a:ext cx="4313582" cy="434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p:cNvCxnSpPr/>
          <p:nvPr/>
        </p:nvCxnSpPr>
        <p:spPr>
          <a:xfrm>
            <a:off x="6828182" y="2733258"/>
            <a:ext cx="4313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6828182" y="4167806"/>
            <a:ext cx="4313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259416" y="1282145"/>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9703903" y="1282145"/>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6828182" y="2733258"/>
            <a:ext cx="43135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828182" y="4167806"/>
            <a:ext cx="43135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9703903" y="1282145"/>
            <a:ext cx="0" cy="434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8259416" y="1282145"/>
            <a:ext cx="0" cy="434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右矢印 26"/>
          <p:cNvSpPr/>
          <p:nvPr/>
        </p:nvSpPr>
        <p:spPr>
          <a:xfrm>
            <a:off x="5615609" y="3011557"/>
            <a:ext cx="993913" cy="874643"/>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526774" y="1679713"/>
            <a:ext cx="5426765" cy="58640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コネクタ 28"/>
          <p:cNvCxnSpPr/>
          <p:nvPr/>
        </p:nvCxnSpPr>
        <p:spPr>
          <a:xfrm>
            <a:off x="6828181" y="2733258"/>
            <a:ext cx="4313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6828181" y="4167806"/>
            <a:ext cx="4313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8259415" y="1282145"/>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9703902" y="1282145"/>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3" name="表 32"/>
          <p:cNvGraphicFramePr>
            <a:graphicFrameLocks noGrp="1"/>
          </p:cNvGraphicFramePr>
          <p:nvPr>
            <p:extLst>
              <p:ext uri="{D42A27DB-BD31-4B8C-83A1-F6EECF244321}">
                <p14:modId xmlns:p14="http://schemas.microsoft.com/office/powerpoint/2010/main" val="2078515188"/>
              </p:ext>
            </p:extLst>
          </p:nvPr>
        </p:nvGraphicFramePr>
        <p:xfrm>
          <a:off x="6828181" y="1277177"/>
          <a:ext cx="4313583" cy="4343402"/>
        </p:xfrm>
        <a:graphic>
          <a:graphicData uri="http://schemas.openxmlformats.org/drawingml/2006/table">
            <a:tbl>
              <a:tblPr>
                <a:tableStyleId>{5940675A-B579-460E-94D1-54222C63F5DA}</a:tableStyleId>
              </a:tblPr>
              <a:tblGrid>
                <a:gridCol w="479287">
                  <a:extLst>
                    <a:ext uri="{9D8B030D-6E8A-4147-A177-3AD203B41FA5}">
                      <a16:colId xmlns:a16="http://schemas.microsoft.com/office/drawing/2014/main" val="3967050640"/>
                    </a:ext>
                  </a:extLst>
                </a:gridCol>
                <a:gridCol w="479287">
                  <a:extLst>
                    <a:ext uri="{9D8B030D-6E8A-4147-A177-3AD203B41FA5}">
                      <a16:colId xmlns:a16="http://schemas.microsoft.com/office/drawing/2014/main" val="1241548980"/>
                    </a:ext>
                  </a:extLst>
                </a:gridCol>
                <a:gridCol w="479287">
                  <a:extLst>
                    <a:ext uri="{9D8B030D-6E8A-4147-A177-3AD203B41FA5}">
                      <a16:colId xmlns:a16="http://schemas.microsoft.com/office/drawing/2014/main" val="3507530543"/>
                    </a:ext>
                  </a:extLst>
                </a:gridCol>
                <a:gridCol w="479287">
                  <a:extLst>
                    <a:ext uri="{9D8B030D-6E8A-4147-A177-3AD203B41FA5}">
                      <a16:colId xmlns:a16="http://schemas.microsoft.com/office/drawing/2014/main" val="2045473443"/>
                    </a:ext>
                  </a:extLst>
                </a:gridCol>
                <a:gridCol w="479287">
                  <a:extLst>
                    <a:ext uri="{9D8B030D-6E8A-4147-A177-3AD203B41FA5}">
                      <a16:colId xmlns:a16="http://schemas.microsoft.com/office/drawing/2014/main" val="1655986717"/>
                    </a:ext>
                  </a:extLst>
                </a:gridCol>
                <a:gridCol w="479287">
                  <a:extLst>
                    <a:ext uri="{9D8B030D-6E8A-4147-A177-3AD203B41FA5}">
                      <a16:colId xmlns:a16="http://schemas.microsoft.com/office/drawing/2014/main" val="1927615594"/>
                    </a:ext>
                  </a:extLst>
                </a:gridCol>
                <a:gridCol w="479287">
                  <a:extLst>
                    <a:ext uri="{9D8B030D-6E8A-4147-A177-3AD203B41FA5}">
                      <a16:colId xmlns:a16="http://schemas.microsoft.com/office/drawing/2014/main" val="68588578"/>
                    </a:ext>
                  </a:extLst>
                </a:gridCol>
                <a:gridCol w="479287">
                  <a:extLst>
                    <a:ext uri="{9D8B030D-6E8A-4147-A177-3AD203B41FA5}">
                      <a16:colId xmlns:a16="http://schemas.microsoft.com/office/drawing/2014/main" val="2750359199"/>
                    </a:ext>
                  </a:extLst>
                </a:gridCol>
                <a:gridCol w="479287">
                  <a:extLst>
                    <a:ext uri="{9D8B030D-6E8A-4147-A177-3AD203B41FA5}">
                      <a16:colId xmlns:a16="http://schemas.microsoft.com/office/drawing/2014/main" val="3295048244"/>
                    </a:ext>
                  </a:extLst>
                </a:gridCol>
              </a:tblGrid>
              <a:tr h="490442">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extLst>
                  <a:ext uri="{0D108BD9-81ED-4DB2-BD59-A6C34878D82A}">
                    <a16:rowId xmlns:a16="http://schemas.microsoft.com/office/drawing/2014/main" val="3405748567"/>
                  </a:ext>
                </a:extLst>
              </a:tr>
              <a:tr h="481620">
                <a:tc>
                  <a:txBody>
                    <a:bodyPr/>
                    <a:lstStyle/>
                    <a:p>
                      <a:pPr algn="ctr"/>
                      <a:r>
                        <a:rPr kumimoji="1" lang="en-US" altLang="ja-JP" dirty="0" smtClean="0"/>
                        <a:t>1</a:t>
                      </a: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r>
                        <a:rPr kumimoji="1" lang="en-US" altLang="ja-JP" dirty="0" smtClean="0"/>
                        <a:t>4</a:t>
                      </a: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r>
                        <a:rPr kumimoji="1" lang="en-US" altLang="ja-JP" dirty="0" smtClean="0"/>
                        <a:t>2</a:t>
                      </a:r>
                      <a:endParaRPr kumimoji="1" lang="ja-JP" altLang="en-US" dirty="0"/>
                    </a:p>
                  </a:txBody>
                  <a:tcPr anchor="ctr" anchorCtr="1"/>
                </a:tc>
                <a:tc>
                  <a:txBody>
                    <a:bodyPr/>
                    <a:lstStyle/>
                    <a:p>
                      <a:pPr algn="ctr"/>
                      <a:r>
                        <a:rPr kumimoji="1" lang="en-US" altLang="ja-JP" sz="2400" b="1" dirty="0" smtClean="0">
                          <a:solidFill>
                            <a:srgbClr val="FF0000"/>
                          </a:solidFill>
                        </a:rPr>
                        <a:t>3</a:t>
                      </a:r>
                      <a:endParaRPr kumimoji="1" lang="ja-JP" altLang="en-US" sz="2400" b="1" dirty="0">
                        <a:solidFill>
                          <a:srgbClr val="FF0000"/>
                        </a:solidFill>
                      </a:endParaRPr>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extLst>
                  <a:ext uri="{0D108BD9-81ED-4DB2-BD59-A6C34878D82A}">
                    <a16:rowId xmlns:a16="http://schemas.microsoft.com/office/drawing/2014/main" val="1980936044"/>
                  </a:ext>
                </a:extLst>
              </a:tr>
              <a:tr h="481620">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r>
                        <a:rPr kumimoji="1" lang="en-US" altLang="ja-JP" dirty="0" smtClean="0"/>
                        <a:t>4</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408584086"/>
                  </a:ext>
                </a:extLst>
              </a:tr>
              <a:tr h="481620">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479200772"/>
                  </a:ext>
                </a:extLst>
              </a:tr>
              <a:tr h="481620">
                <a:tc>
                  <a:txBody>
                    <a:bodyPr/>
                    <a:lstStyle/>
                    <a:p>
                      <a:pPr algn="ctr"/>
                      <a:r>
                        <a:rPr kumimoji="1" lang="en-US" altLang="ja-JP" dirty="0" smtClean="0"/>
                        <a:t>4</a:t>
                      </a: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2</a:t>
                      </a: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extLst>
                  <a:ext uri="{0D108BD9-81ED-4DB2-BD59-A6C34878D82A}">
                    <a16:rowId xmlns:a16="http://schemas.microsoft.com/office/drawing/2014/main" val="3829252038"/>
                  </a:ext>
                </a:extLst>
              </a:tr>
              <a:tr h="481620">
                <a:tc>
                  <a:txBody>
                    <a:bodyPr/>
                    <a:lstStyle/>
                    <a:p>
                      <a:pPr algn="ctr"/>
                      <a:endParaRPr kumimoji="1" lang="ja-JP" altLang="en-US"/>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2115043682"/>
                  </a:ext>
                </a:extLst>
              </a:tr>
              <a:tr h="481620">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extLst>
                  <a:ext uri="{0D108BD9-81ED-4DB2-BD59-A6C34878D82A}">
                    <a16:rowId xmlns:a16="http://schemas.microsoft.com/office/drawing/2014/main" val="2534648937"/>
                  </a:ext>
                </a:extLst>
              </a:tr>
              <a:tr h="481620">
                <a:tc>
                  <a:txBody>
                    <a:bodyPr/>
                    <a:lstStyle/>
                    <a:p>
                      <a:pPr algn="ctr"/>
                      <a:endParaRPr kumimoji="1" lang="ja-JP" altLang="en-US"/>
                    </a:p>
                  </a:txBody>
                  <a:tcPr anchor="ctr" anchorCtr="1"/>
                </a:tc>
                <a:tc>
                  <a:txBody>
                    <a:bodyPr/>
                    <a:lstStyle/>
                    <a:p>
                      <a:pPr algn="ctr"/>
                      <a:r>
                        <a:rPr kumimoji="1" lang="en-US" altLang="ja-JP" dirty="0" smtClean="0"/>
                        <a:t>4</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273730005"/>
                  </a:ext>
                </a:extLst>
              </a:tr>
              <a:tr h="481620">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542120409"/>
                  </a:ext>
                </a:extLst>
              </a:tr>
            </a:tbl>
          </a:graphicData>
        </a:graphic>
      </p:graphicFrame>
      <p:cxnSp>
        <p:nvCxnSpPr>
          <p:cNvPr id="34" name="直線コネクタ 33"/>
          <p:cNvCxnSpPr/>
          <p:nvPr/>
        </p:nvCxnSpPr>
        <p:spPr>
          <a:xfrm>
            <a:off x="6828181" y="2733258"/>
            <a:ext cx="43135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6828181" y="4167806"/>
            <a:ext cx="43135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9703902" y="1282145"/>
            <a:ext cx="0" cy="434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8259415" y="1282145"/>
            <a:ext cx="0" cy="434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8360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614102"/>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5</a:t>
            </a:fld>
            <a:endParaRPr kumimoji="1" lang="ja-JP" altLang="en-US" dirty="0">
              <a:solidFill>
                <a:schemeClr val="bg1"/>
              </a:solidFill>
            </a:endParaRPr>
          </a:p>
        </p:txBody>
      </p:sp>
      <p:sp>
        <p:nvSpPr>
          <p:cNvPr id="2" name="テキスト ボックス 1"/>
          <p:cNvSpPr txBox="1"/>
          <p:nvPr/>
        </p:nvSpPr>
        <p:spPr>
          <a:xfrm>
            <a:off x="308225" y="123290"/>
            <a:ext cx="3421294" cy="461665"/>
          </a:xfrm>
          <a:prstGeom prst="rect">
            <a:avLst/>
          </a:prstGeom>
          <a:noFill/>
        </p:spPr>
        <p:txBody>
          <a:bodyPr wrap="square" rtlCol="0">
            <a:spAutoFit/>
          </a:bodyPr>
          <a:lstStyle/>
          <a:p>
            <a:r>
              <a:rPr lang="ja-JP" altLang="en-US" sz="2400" b="1" dirty="0"/>
              <a:t>可能性</a:t>
            </a:r>
            <a:r>
              <a:rPr kumimoji="1" lang="ja-JP" altLang="en-US" sz="2400" b="1" dirty="0" smtClean="0"/>
              <a:t>確定法</a:t>
            </a:r>
            <a:endParaRPr kumimoji="1" lang="ja-JP" altLang="en-US" sz="2400" b="1" dirty="0"/>
          </a:p>
        </p:txBody>
      </p:sp>
      <p:sp>
        <p:nvSpPr>
          <p:cNvPr id="8" name="正方形/長方形 7"/>
          <p:cNvSpPr/>
          <p:nvPr/>
        </p:nvSpPr>
        <p:spPr>
          <a:xfrm>
            <a:off x="1083367" y="1282145"/>
            <a:ext cx="4313582" cy="434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p:cNvCxnSpPr/>
          <p:nvPr/>
        </p:nvCxnSpPr>
        <p:spPr>
          <a:xfrm>
            <a:off x="1083366" y="2733258"/>
            <a:ext cx="4313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1083366" y="4167806"/>
            <a:ext cx="4313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2514600" y="1282145"/>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959087" y="1282145"/>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表 12"/>
          <p:cNvGraphicFramePr>
            <a:graphicFrameLocks noGrp="1"/>
          </p:cNvGraphicFramePr>
          <p:nvPr>
            <p:extLst>
              <p:ext uri="{D42A27DB-BD31-4B8C-83A1-F6EECF244321}">
                <p14:modId xmlns:p14="http://schemas.microsoft.com/office/powerpoint/2010/main" val="321897282"/>
              </p:ext>
            </p:extLst>
          </p:nvPr>
        </p:nvGraphicFramePr>
        <p:xfrm>
          <a:off x="1083366" y="1277177"/>
          <a:ext cx="4313583" cy="4343402"/>
        </p:xfrm>
        <a:graphic>
          <a:graphicData uri="http://schemas.openxmlformats.org/drawingml/2006/table">
            <a:tbl>
              <a:tblPr>
                <a:tableStyleId>{5940675A-B579-460E-94D1-54222C63F5DA}</a:tableStyleId>
              </a:tblPr>
              <a:tblGrid>
                <a:gridCol w="479287">
                  <a:extLst>
                    <a:ext uri="{9D8B030D-6E8A-4147-A177-3AD203B41FA5}">
                      <a16:colId xmlns:a16="http://schemas.microsoft.com/office/drawing/2014/main" val="3967050640"/>
                    </a:ext>
                  </a:extLst>
                </a:gridCol>
                <a:gridCol w="479287">
                  <a:extLst>
                    <a:ext uri="{9D8B030D-6E8A-4147-A177-3AD203B41FA5}">
                      <a16:colId xmlns:a16="http://schemas.microsoft.com/office/drawing/2014/main" val="1241548980"/>
                    </a:ext>
                  </a:extLst>
                </a:gridCol>
                <a:gridCol w="479287">
                  <a:extLst>
                    <a:ext uri="{9D8B030D-6E8A-4147-A177-3AD203B41FA5}">
                      <a16:colId xmlns:a16="http://schemas.microsoft.com/office/drawing/2014/main" val="3507530543"/>
                    </a:ext>
                  </a:extLst>
                </a:gridCol>
                <a:gridCol w="479287">
                  <a:extLst>
                    <a:ext uri="{9D8B030D-6E8A-4147-A177-3AD203B41FA5}">
                      <a16:colId xmlns:a16="http://schemas.microsoft.com/office/drawing/2014/main" val="2045473443"/>
                    </a:ext>
                  </a:extLst>
                </a:gridCol>
                <a:gridCol w="479287">
                  <a:extLst>
                    <a:ext uri="{9D8B030D-6E8A-4147-A177-3AD203B41FA5}">
                      <a16:colId xmlns:a16="http://schemas.microsoft.com/office/drawing/2014/main" val="1655986717"/>
                    </a:ext>
                  </a:extLst>
                </a:gridCol>
                <a:gridCol w="479287">
                  <a:extLst>
                    <a:ext uri="{9D8B030D-6E8A-4147-A177-3AD203B41FA5}">
                      <a16:colId xmlns:a16="http://schemas.microsoft.com/office/drawing/2014/main" val="1927615594"/>
                    </a:ext>
                  </a:extLst>
                </a:gridCol>
                <a:gridCol w="479287">
                  <a:extLst>
                    <a:ext uri="{9D8B030D-6E8A-4147-A177-3AD203B41FA5}">
                      <a16:colId xmlns:a16="http://schemas.microsoft.com/office/drawing/2014/main" val="68588578"/>
                    </a:ext>
                  </a:extLst>
                </a:gridCol>
                <a:gridCol w="479287">
                  <a:extLst>
                    <a:ext uri="{9D8B030D-6E8A-4147-A177-3AD203B41FA5}">
                      <a16:colId xmlns:a16="http://schemas.microsoft.com/office/drawing/2014/main" val="2750359199"/>
                    </a:ext>
                  </a:extLst>
                </a:gridCol>
                <a:gridCol w="479287">
                  <a:extLst>
                    <a:ext uri="{9D8B030D-6E8A-4147-A177-3AD203B41FA5}">
                      <a16:colId xmlns:a16="http://schemas.microsoft.com/office/drawing/2014/main" val="3295048244"/>
                    </a:ext>
                  </a:extLst>
                </a:gridCol>
              </a:tblGrid>
              <a:tr h="490442">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extLst>
                  <a:ext uri="{0D108BD9-81ED-4DB2-BD59-A6C34878D82A}">
                    <a16:rowId xmlns:a16="http://schemas.microsoft.com/office/drawing/2014/main" val="3405748567"/>
                  </a:ext>
                </a:extLst>
              </a:tr>
              <a:tr h="481620">
                <a:tc>
                  <a:txBody>
                    <a:bodyPr/>
                    <a:lstStyle/>
                    <a:p>
                      <a:pPr algn="ctr"/>
                      <a:r>
                        <a:rPr kumimoji="1" lang="en-US" altLang="ja-JP" dirty="0" smtClean="0"/>
                        <a:t>1</a:t>
                      </a: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2</a:t>
                      </a:r>
                      <a:endParaRPr kumimoji="1" lang="ja-JP" altLang="en-US" dirty="0"/>
                    </a:p>
                  </a:txBody>
                  <a:tcPr anchor="ctr" anchorCtr="1"/>
                </a:tc>
                <a:tc>
                  <a:txBody>
                    <a:bodyPr/>
                    <a:lstStyle/>
                    <a:p>
                      <a:pPr algn="ctr"/>
                      <a:endParaRPr kumimoji="1" lang="ja-JP" altLang="en-US" dirty="0">
                        <a:solidFill>
                          <a:srgbClr val="FF0000"/>
                        </a:solidFill>
                      </a:endParaRPr>
                    </a:p>
                  </a:txBody>
                  <a:tcPr anchor="ctr" anchorCtr="1"/>
                </a:tc>
                <a:tc>
                  <a:txBody>
                    <a:bodyPr/>
                    <a:lstStyle/>
                    <a:p>
                      <a:pPr algn="ctr"/>
                      <a:endParaRPr kumimoji="1" lang="ja-JP" altLang="en-US" dirty="0">
                        <a:solidFill>
                          <a:srgbClr val="FF0000"/>
                        </a:solidFill>
                      </a:endParaRPr>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extLst>
                  <a:ext uri="{0D108BD9-81ED-4DB2-BD59-A6C34878D82A}">
                    <a16:rowId xmlns:a16="http://schemas.microsoft.com/office/drawing/2014/main" val="1980936044"/>
                  </a:ext>
                </a:extLst>
              </a:tr>
              <a:tr h="481620">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r>
                        <a:rPr kumimoji="1" lang="en-US" altLang="ja-JP" dirty="0" smtClean="0"/>
                        <a:t>4</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408584086"/>
                  </a:ext>
                </a:extLst>
              </a:tr>
              <a:tr h="481620">
                <a:tc>
                  <a:txBody>
                    <a:bodyPr/>
                    <a:lstStyle/>
                    <a:p>
                      <a:pPr algn="ct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479200772"/>
                  </a:ext>
                </a:extLst>
              </a:tr>
              <a:tr h="481620">
                <a:tc>
                  <a:txBody>
                    <a:bodyPr/>
                    <a:lstStyle/>
                    <a:p>
                      <a:pPr algn="ctr"/>
                      <a:r>
                        <a:rPr kumimoji="1" lang="en-US" altLang="ja-JP" dirty="0" smtClean="0"/>
                        <a:t>4</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extLst>
                  <a:ext uri="{0D108BD9-81ED-4DB2-BD59-A6C34878D82A}">
                    <a16:rowId xmlns:a16="http://schemas.microsoft.com/office/drawing/2014/main" val="3829252038"/>
                  </a:ext>
                </a:extLst>
              </a:tr>
              <a:tr h="481620">
                <a:tc>
                  <a:txBody>
                    <a:bodyPr/>
                    <a:lstStyle/>
                    <a:p>
                      <a:pPr algn="ctr"/>
                      <a:endParaRPr kumimoji="1" lang="ja-JP" altLang="en-US"/>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2115043682"/>
                  </a:ext>
                </a:extLst>
              </a:tr>
              <a:tr h="481620">
                <a:tc>
                  <a:txBody>
                    <a:bodyPr/>
                    <a:lstStyle/>
                    <a:p>
                      <a:pPr algn="ctr"/>
                      <a:r>
                        <a:rPr kumimoji="1" lang="en-US" altLang="ja-JP" dirty="0" smtClean="0"/>
                        <a:t>7</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9</a:t>
                      </a:r>
                      <a:endParaRPr kumimoji="1" lang="ja-JP" altLang="en-US" dirty="0"/>
                    </a:p>
                  </a:txBody>
                  <a:tcPr anchor="ctr" anchorCtr="1"/>
                </a:tc>
                <a:extLst>
                  <a:ext uri="{0D108BD9-81ED-4DB2-BD59-A6C34878D82A}">
                    <a16:rowId xmlns:a16="http://schemas.microsoft.com/office/drawing/2014/main" val="2534648937"/>
                  </a:ext>
                </a:extLst>
              </a:tr>
              <a:tr h="481620">
                <a:tc>
                  <a:txBody>
                    <a:bodyPr/>
                    <a:lstStyle/>
                    <a:p>
                      <a:pPr algn="ctr"/>
                      <a:endParaRPr kumimoji="1" lang="ja-JP" altLang="en-US"/>
                    </a:p>
                  </a:txBody>
                  <a:tcPr anchor="ctr" anchorCtr="1"/>
                </a:tc>
                <a:tc>
                  <a:txBody>
                    <a:bodyPr/>
                    <a:lstStyle/>
                    <a:p>
                      <a:pPr algn="ctr"/>
                      <a:r>
                        <a:rPr kumimoji="1" lang="en-US" altLang="ja-JP" dirty="0" smtClean="0"/>
                        <a:t>4</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6</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8</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5</a:t>
                      </a: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273730005"/>
                  </a:ext>
                </a:extLst>
              </a:tr>
              <a:tr h="481620">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1</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tc>
                  <a:txBody>
                    <a:bodyPr/>
                    <a:lstStyle/>
                    <a:p>
                      <a:pPr algn="ctr"/>
                      <a:r>
                        <a:rPr kumimoji="1" lang="en-US" altLang="ja-JP" dirty="0" smtClean="0"/>
                        <a:t>3</a:t>
                      </a:r>
                      <a:endParaRPr kumimoji="1" lang="ja-JP" altLang="en-US" dirty="0"/>
                    </a:p>
                  </a:txBody>
                  <a:tcPr anchor="ctr" anchorCtr="1"/>
                </a:tc>
                <a:tc>
                  <a:txBody>
                    <a:bodyPr/>
                    <a:lstStyle/>
                    <a:p>
                      <a:pPr algn="ctr"/>
                      <a:endParaRPr kumimoji="1" lang="ja-JP" altLang="en-US" dirty="0"/>
                    </a:p>
                  </a:txBody>
                  <a:tcPr anchor="ctr" anchorCtr="1"/>
                </a:tc>
                <a:tc>
                  <a:txBody>
                    <a:bodyPr/>
                    <a:lstStyle/>
                    <a:p>
                      <a:pPr algn="ctr"/>
                      <a:endParaRPr kumimoji="1" lang="ja-JP" altLang="en-US" dirty="0"/>
                    </a:p>
                  </a:txBody>
                  <a:tcPr anchor="ctr" anchorCtr="1"/>
                </a:tc>
                <a:extLst>
                  <a:ext uri="{0D108BD9-81ED-4DB2-BD59-A6C34878D82A}">
                    <a16:rowId xmlns:a16="http://schemas.microsoft.com/office/drawing/2014/main" val="3542120409"/>
                  </a:ext>
                </a:extLst>
              </a:tr>
            </a:tbl>
          </a:graphicData>
        </a:graphic>
      </p:graphicFrame>
      <p:cxnSp>
        <p:nvCxnSpPr>
          <p:cNvPr id="14" name="直線コネクタ 13"/>
          <p:cNvCxnSpPr/>
          <p:nvPr/>
        </p:nvCxnSpPr>
        <p:spPr>
          <a:xfrm>
            <a:off x="1083366" y="2733258"/>
            <a:ext cx="43135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1083366" y="4167806"/>
            <a:ext cx="43135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959087" y="1282145"/>
            <a:ext cx="0" cy="434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2514600" y="1282145"/>
            <a:ext cx="0" cy="434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828183" y="1282145"/>
            <a:ext cx="4313582" cy="434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p:cNvCxnSpPr/>
          <p:nvPr/>
        </p:nvCxnSpPr>
        <p:spPr>
          <a:xfrm>
            <a:off x="6828182" y="2733258"/>
            <a:ext cx="4313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6828182" y="4167806"/>
            <a:ext cx="43135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259416" y="1282145"/>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9703903" y="1282145"/>
            <a:ext cx="0" cy="434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表 22"/>
          <p:cNvGraphicFramePr>
            <a:graphicFrameLocks noGrp="1"/>
          </p:cNvGraphicFramePr>
          <p:nvPr>
            <p:extLst>
              <p:ext uri="{D42A27DB-BD31-4B8C-83A1-F6EECF244321}">
                <p14:modId xmlns:p14="http://schemas.microsoft.com/office/powerpoint/2010/main" val="3029745199"/>
              </p:ext>
            </p:extLst>
          </p:nvPr>
        </p:nvGraphicFramePr>
        <p:xfrm>
          <a:off x="6841435" y="1277177"/>
          <a:ext cx="4313583" cy="4343402"/>
        </p:xfrm>
        <a:graphic>
          <a:graphicData uri="http://schemas.openxmlformats.org/drawingml/2006/table">
            <a:tbl>
              <a:tblPr>
                <a:tableStyleId>{5940675A-B579-460E-94D1-54222C63F5DA}</a:tableStyleId>
              </a:tblPr>
              <a:tblGrid>
                <a:gridCol w="479287">
                  <a:extLst>
                    <a:ext uri="{9D8B030D-6E8A-4147-A177-3AD203B41FA5}">
                      <a16:colId xmlns:a16="http://schemas.microsoft.com/office/drawing/2014/main" val="3967050640"/>
                    </a:ext>
                  </a:extLst>
                </a:gridCol>
                <a:gridCol w="479287">
                  <a:extLst>
                    <a:ext uri="{9D8B030D-6E8A-4147-A177-3AD203B41FA5}">
                      <a16:colId xmlns:a16="http://schemas.microsoft.com/office/drawing/2014/main" val="1241548980"/>
                    </a:ext>
                  </a:extLst>
                </a:gridCol>
                <a:gridCol w="479287">
                  <a:extLst>
                    <a:ext uri="{9D8B030D-6E8A-4147-A177-3AD203B41FA5}">
                      <a16:colId xmlns:a16="http://schemas.microsoft.com/office/drawing/2014/main" val="3507530543"/>
                    </a:ext>
                  </a:extLst>
                </a:gridCol>
                <a:gridCol w="479287">
                  <a:extLst>
                    <a:ext uri="{9D8B030D-6E8A-4147-A177-3AD203B41FA5}">
                      <a16:colId xmlns:a16="http://schemas.microsoft.com/office/drawing/2014/main" val="2045473443"/>
                    </a:ext>
                  </a:extLst>
                </a:gridCol>
                <a:gridCol w="479287">
                  <a:extLst>
                    <a:ext uri="{9D8B030D-6E8A-4147-A177-3AD203B41FA5}">
                      <a16:colId xmlns:a16="http://schemas.microsoft.com/office/drawing/2014/main" val="1655986717"/>
                    </a:ext>
                  </a:extLst>
                </a:gridCol>
                <a:gridCol w="479287">
                  <a:extLst>
                    <a:ext uri="{9D8B030D-6E8A-4147-A177-3AD203B41FA5}">
                      <a16:colId xmlns:a16="http://schemas.microsoft.com/office/drawing/2014/main" val="1927615594"/>
                    </a:ext>
                  </a:extLst>
                </a:gridCol>
                <a:gridCol w="479287">
                  <a:extLst>
                    <a:ext uri="{9D8B030D-6E8A-4147-A177-3AD203B41FA5}">
                      <a16:colId xmlns:a16="http://schemas.microsoft.com/office/drawing/2014/main" val="68588578"/>
                    </a:ext>
                  </a:extLst>
                </a:gridCol>
                <a:gridCol w="479287">
                  <a:extLst>
                    <a:ext uri="{9D8B030D-6E8A-4147-A177-3AD203B41FA5}">
                      <a16:colId xmlns:a16="http://schemas.microsoft.com/office/drawing/2014/main" val="2750359199"/>
                    </a:ext>
                  </a:extLst>
                </a:gridCol>
                <a:gridCol w="479287">
                  <a:extLst>
                    <a:ext uri="{9D8B030D-6E8A-4147-A177-3AD203B41FA5}">
                      <a16:colId xmlns:a16="http://schemas.microsoft.com/office/drawing/2014/main" val="3295048244"/>
                    </a:ext>
                  </a:extLst>
                </a:gridCol>
              </a:tblGrid>
              <a:tr h="490442">
                <a:tc>
                  <a:txBody>
                    <a:bodyPr/>
                    <a:lstStyle/>
                    <a:p>
                      <a:r>
                        <a:rPr kumimoji="1" lang="en-US" altLang="ja-JP" dirty="0" smtClean="0"/>
                        <a:t>5</a:t>
                      </a:r>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6</a:t>
                      </a:r>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8</a:t>
                      </a:r>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7</a:t>
                      </a:r>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3</a:t>
                      </a:r>
                      <a:endParaRPr kumimoji="1" lang="ja-JP" altLang="en-US" dirty="0"/>
                    </a:p>
                  </a:txBody>
                  <a:tcPr anchor="ctr" anchorCtr="1"/>
                </a:tc>
                <a:extLst>
                  <a:ext uri="{0D108BD9-81ED-4DB2-BD59-A6C34878D82A}">
                    <a16:rowId xmlns:a16="http://schemas.microsoft.com/office/drawing/2014/main" val="3405748567"/>
                  </a:ext>
                </a:extLst>
              </a:tr>
              <a:tr h="481620">
                <a:tc>
                  <a:txBody>
                    <a:bodyPr/>
                    <a:lstStyle/>
                    <a:p>
                      <a:r>
                        <a:rPr kumimoji="1" lang="en-US" altLang="ja-JP" dirty="0" smtClean="0"/>
                        <a:t>1</a:t>
                      </a:r>
                      <a:endParaRPr kumimoji="1" lang="ja-JP" altLang="en-US" dirty="0"/>
                    </a:p>
                  </a:txBody>
                  <a:tcPr anchor="ctr" anchorCtr="1"/>
                </a:tc>
                <a:tc>
                  <a:txBody>
                    <a:bodyPr/>
                    <a:lstStyle/>
                    <a:p>
                      <a:r>
                        <a:rPr kumimoji="1" lang="en-US" altLang="ja-JP" dirty="0" smtClean="0"/>
                        <a:t>9</a:t>
                      </a:r>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2</a:t>
                      </a:r>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sz="2400" b="1" dirty="0" smtClean="0">
                          <a:solidFill>
                            <a:srgbClr val="FF0000"/>
                          </a:solidFill>
                        </a:rPr>
                        <a:t>6</a:t>
                      </a:r>
                      <a:endParaRPr kumimoji="1" lang="ja-JP" altLang="en-US" sz="2400" b="1" dirty="0">
                        <a:solidFill>
                          <a:srgbClr val="FF0000"/>
                        </a:solidFill>
                      </a:endParaRPr>
                    </a:p>
                  </a:txBody>
                  <a:tcPr anchor="ctr" anchorCtr="1"/>
                </a:tc>
                <a:tc>
                  <a:txBody>
                    <a:bodyPr/>
                    <a:lstStyle/>
                    <a:p>
                      <a:r>
                        <a:rPr kumimoji="1" lang="en-US" altLang="ja-JP" dirty="0" smtClean="0"/>
                        <a:t>8</a:t>
                      </a:r>
                      <a:endParaRPr kumimoji="1" lang="ja-JP" altLang="en-US" dirty="0"/>
                    </a:p>
                  </a:txBody>
                  <a:tcPr anchor="ctr" anchorCtr="1"/>
                </a:tc>
                <a:tc>
                  <a:txBody>
                    <a:bodyPr/>
                    <a:lstStyle/>
                    <a:p>
                      <a:r>
                        <a:rPr kumimoji="1" lang="en-US" altLang="ja-JP" dirty="0" smtClean="0"/>
                        <a:t>5</a:t>
                      </a:r>
                      <a:endParaRPr kumimoji="1" lang="ja-JP" altLang="en-US" dirty="0"/>
                    </a:p>
                  </a:txBody>
                  <a:tcPr anchor="ctr" anchorCtr="1"/>
                </a:tc>
                <a:extLst>
                  <a:ext uri="{0D108BD9-81ED-4DB2-BD59-A6C34878D82A}">
                    <a16:rowId xmlns:a16="http://schemas.microsoft.com/office/drawing/2014/main" val="1980936044"/>
                  </a:ext>
                </a:extLst>
              </a:tr>
              <a:tr h="481620">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7</a:t>
                      </a:r>
                      <a:endParaRPr kumimoji="1" lang="ja-JP" altLang="en-US" dirty="0"/>
                    </a:p>
                  </a:txBody>
                  <a:tcPr anchor="ctr" anchorCtr="1"/>
                </a:tc>
                <a:tc>
                  <a:txBody>
                    <a:bodyPr/>
                    <a:lstStyle/>
                    <a:p>
                      <a:r>
                        <a:rPr kumimoji="1" lang="en-US" altLang="ja-JP" dirty="0" smtClean="0"/>
                        <a:t>5</a:t>
                      </a:r>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9</a:t>
                      </a:r>
                      <a:endParaRPr kumimoji="1" lang="ja-JP" altLang="en-US" dirty="0"/>
                    </a:p>
                  </a:txBody>
                  <a:tcPr anchor="ctr" anchorCtr="1"/>
                </a:tc>
                <a:tc>
                  <a:txBody>
                    <a:bodyPr/>
                    <a:lstStyle/>
                    <a:p>
                      <a:r>
                        <a:rPr kumimoji="1" lang="en-US" altLang="ja-JP" dirty="0" smtClean="0"/>
                        <a:t>4</a:t>
                      </a:r>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extLst>
                  <a:ext uri="{0D108BD9-81ED-4DB2-BD59-A6C34878D82A}">
                    <a16:rowId xmlns:a16="http://schemas.microsoft.com/office/drawing/2014/main" val="408584086"/>
                  </a:ext>
                </a:extLst>
              </a:tr>
              <a:tr h="481620">
                <a:tc>
                  <a:txBody>
                    <a:bodyPr/>
                    <a:lstStyle/>
                    <a:p>
                      <a:endParaRPr kumimoji="1" lang="ja-JP" altLang="en-US" dirty="0"/>
                    </a:p>
                  </a:txBody>
                  <a:tcPr anchor="ctr" anchorCtr="1"/>
                </a:tc>
                <a:tc>
                  <a:txBody>
                    <a:bodyPr/>
                    <a:lstStyle/>
                    <a:p>
                      <a:r>
                        <a:rPr kumimoji="1" lang="en-US" altLang="ja-JP" dirty="0" smtClean="0"/>
                        <a:t>7</a:t>
                      </a:r>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3</a:t>
                      </a:r>
                      <a:endParaRPr kumimoji="1" lang="ja-JP" altLang="en-US" dirty="0"/>
                    </a:p>
                  </a:txBody>
                  <a:tcPr anchor="ctr" anchorCtr="1"/>
                </a:tc>
                <a:tc>
                  <a:txBody>
                    <a:bodyPr/>
                    <a:lstStyle/>
                    <a:p>
                      <a:endParaRPr kumimoji="1" lang="ja-JP" altLang="en-US" dirty="0"/>
                    </a:p>
                  </a:txBody>
                  <a:tcPr anchor="ctr" anchorCtr="1"/>
                </a:tc>
                <a:extLst>
                  <a:ext uri="{0D108BD9-81ED-4DB2-BD59-A6C34878D82A}">
                    <a16:rowId xmlns:a16="http://schemas.microsoft.com/office/drawing/2014/main" val="3479200772"/>
                  </a:ext>
                </a:extLst>
              </a:tr>
              <a:tr h="481620">
                <a:tc>
                  <a:txBody>
                    <a:bodyPr/>
                    <a:lstStyle/>
                    <a:p>
                      <a:r>
                        <a:rPr kumimoji="1" lang="en-US" altLang="ja-JP" dirty="0" smtClean="0"/>
                        <a:t>4</a:t>
                      </a:r>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9</a:t>
                      </a:r>
                      <a:endParaRPr kumimoji="1" lang="ja-JP" altLang="en-US" dirty="0"/>
                    </a:p>
                  </a:txBody>
                  <a:tcPr anchor="ctr" anchorCtr="1"/>
                </a:tc>
                <a:tc>
                  <a:txBody>
                    <a:bodyPr/>
                    <a:lstStyle/>
                    <a:p>
                      <a:r>
                        <a:rPr kumimoji="1" lang="en-US" altLang="ja-JP" dirty="0" smtClean="0"/>
                        <a:t>3</a:t>
                      </a:r>
                      <a:endParaRPr kumimoji="1" lang="ja-JP" altLang="en-US" dirty="0"/>
                    </a:p>
                  </a:txBody>
                  <a:tcPr anchor="ctr" anchorCtr="1"/>
                </a:tc>
                <a:tc>
                  <a:txBody>
                    <a:bodyPr/>
                    <a:lstStyle/>
                    <a:p>
                      <a:r>
                        <a:rPr kumimoji="1" lang="en-US" altLang="ja-JP" dirty="0" smtClean="0"/>
                        <a:t>7</a:t>
                      </a:r>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6</a:t>
                      </a:r>
                      <a:endParaRPr kumimoji="1" lang="ja-JP" altLang="en-US" dirty="0"/>
                    </a:p>
                  </a:txBody>
                  <a:tcPr anchor="ctr" anchorCtr="1"/>
                </a:tc>
                <a:extLst>
                  <a:ext uri="{0D108BD9-81ED-4DB2-BD59-A6C34878D82A}">
                    <a16:rowId xmlns:a16="http://schemas.microsoft.com/office/drawing/2014/main" val="3829252038"/>
                  </a:ext>
                </a:extLst>
              </a:tr>
              <a:tr h="481620">
                <a:tc>
                  <a:txBody>
                    <a:bodyPr/>
                    <a:lstStyle/>
                    <a:p>
                      <a:endParaRPr kumimoji="1" lang="ja-JP" altLang="en-US" dirty="0"/>
                    </a:p>
                  </a:txBody>
                  <a:tcPr anchor="ctr" anchorCtr="1"/>
                </a:tc>
                <a:tc>
                  <a:txBody>
                    <a:bodyPr/>
                    <a:lstStyle/>
                    <a:p>
                      <a:r>
                        <a:rPr kumimoji="1" lang="en-US" altLang="ja-JP" dirty="0" smtClean="0"/>
                        <a:t>6</a:t>
                      </a:r>
                      <a:endParaRPr kumimoji="1" lang="ja-JP" altLang="en-US" dirty="0"/>
                    </a:p>
                  </a:txBody>
                  <a:tcPr anchor="ctr" anchorCtr="1"/>
                </a:tc>
                <a:tc>
                  <a:txBody>
                    <a:bodyPr/>
                    <a:lstStyle/>
                    <a:p>
                      <a:r>
                        <a:rPr kumimoji="1" lang="en-US" altLang="ja-JP" dirty="0" smtClean="0"/>
                        <a:t>3</a:t>
                      </a:r>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1</a:t>
                      </a:r>
                      <a:endParaRPr kumimoji="1" lang="ja-JP" altLang="en-US" dirty="0"/>
                    </a:p>
                  </a:txBody>
                  <a:tcPr anchor="ctr" anchorCtr="1"/>
                </a:tc>
                <a:tc>
                  <a:txBody>
                    <a:bodyPr/>
                    <a:lstStyle/>
                    <a:p>
                      <a:r>
                        <a:rPr kumimoji="1" lang="en-US" altLang="ja-JP" dirty="0" smtClean="0"/>
                        <a:t>7</a:t>
                      </a:r>
                      <a:endParaRPr kumimoji="1" lang="ja-JP" altLang="en-US" dirty="0"/>
                    </a:p>
                  </a:txBody>
                  <a:tcPr anchor="ctr" anchorCtr="1"/>
                </a:tc>
                <a:tc>
                  <a:txBody>
                    <a:bodyPr/>
                    <a:lstStyle/>
                    <a:p>
                      <a:endParaRPr kumimoji="1" lang="ja-JP" altLang="en-US" dirty="0"/>
                    </a:p>
                  </a:txBody>
                  <a:tcPr anchor="ctr" anchorCtr="1"/>
                </a:tc>
                <a:extLst>
                  <a:ext uri="{0D108BD9-81ED-4DB2-BD59-A6C34878D82A}">
                    <a16:rowId xmlns:a16="http://schemas.microsoft.com/office/drawing/2014/main" val="2115043682"/>
                  </a:ext>
                </a:extLst>
              </a:tr>
              <a:tr h="481620">
                <a:tc>
                  <a:txBody>
                    <a:bodyPr/>
                    <a:lstStyle/>
                    <a:p>
                      <a:r>
                        <a:rPr kumimoji="1" lang="en-US" altLang="ja-JP" dirty="0" smtClean="0"/>
                        <a:t>7</a:t>
                      </a:r>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1</a:t>
                      </a:r>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9</a:t>
                      </a:r>
                      <a:endParaRPr kumimoji="1" lang="ja-JP" altLang="en-US" dirty="0"/>
                    </a:p>
                  </a:txBody>
                  <a:tcPr anchor="ctr" anchorCtr="1"/>
                </a:tc>
                <a:extLst>
                  <a:ext uri="{0D108BD9-81ED-4DB2-BD59-A6C34878D82A}">
                    <a16:rowId xmlns:a16="http://schemas.microsoft.com/office/drawing/2014/main" val="2534648937"/>
                  </a:ext>
                </a:extLst>
              </a:tr>
              <a:tr h="481620">
                <a:tc>
                  <a:txBody>
                    <a:bodyPr/>
                    <a:lstStyle/>
                    <a:p>
                      <a:endParaRPr kumimoji="1" lang="ja-JP" altLang="en-US" dirty="0"/>
                    </a:p>
                  </a:txBody>
                  <a:tcPr anchor="ctr" anchorCtr="1"/>
                </a:tc>
                <a:tc>
                  <a:txBody>
                    <a:bodyPr/>
                    <a:lstStyle/>
                    <a:p>
                      <a:r>
                        <a:rPr kumimoji="1" lang="en-US" altLang="ja-JP" dirty="0" smtClean="0"/>
                        <a:t>4</a:t>
                      </a:r>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6</a:t>
                      </a:r>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8</a:t>
                      </a:r>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5</a:t>
                      </a:r>
                      <a:endParaRPr kumimoji="1" lang="ja-JP" altLang="en-US" dirty="0"/>
                    </a:p>
                  </a:txBody>
                  <a:tcPr anchor="ctr" anchorCtr="1"/>
                </a:tc>
                <a:tc>
                  <a:txBody>
                    <a:bodyPr/>
                    <a:lstStyle/>
                    <a:p>
                      <a:endParaRPr kumimoji="1" lang="ja-JP" altLang="en-US" dirty="0"/>
                    </a:p>
                  </a:txBody>
                  <a:tcPr anchor="ctr" anchorCtr="1"/>
                </a:tc>
                <a:extLst>
                  <a:ext uri="{0D108BD9-81ED-4DB2-BD59-A6C34878D82A}">
                    <a16:rowId xmlns:a16="http://schemas.microsoft.com/office/drawing/2014/main" val="3273730005"/>
                  </a:ext>
                </a:extLst>
              </a:tr>
              <a:tr h="481620">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1</a:t>
                      </a:r>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tc>
                  <a:txBody>
                    <a:bodyPr/>
                    <a:lstStyle/>
                    <a:p>
                      <a:r>
                        <a:rPr kumimoji="1" lang="en-US" altLang="ja-JP" dirty="0" smtClean="0"/>
                        <a:t>3</a:t>
                      </a:r>
                      <a:endParaRPr kumimoji="1" lang="ja-JP" altLang="en-US" dirty="0"/>
                    </a:p>
                  </a:txBody>
                  <a:tcPr anchor="ctr" anchorCtr="1"/>
                </a:tc>
                <a:tc>
                  <a:txBody>
                    <a:bodyPr/>
                    <a:lstStyle/>
                    <a:p>
                      <a:endParaRPr kumimoji="1" lang="ja-JP" altLang="en-US" dirty="0"/>
                    </a:p>
                  </a:txBody>
                  <a:tcPr anchor="ctr" anchorCtr="1"/>
                </a:tc>
                <a:tc>
                  <a:txBody>
                    <a:bodyPr/>
                    <a:lstStyle/>
                    <a:p>
                      <a:endParaRPr kumimoji="1" lang="ja-JP" altLang="en-US" dirty="0"/>
                    </a:p>
                  </a:txBody>
                  <a:tcPr anchor="ctr" anchorCtr="1"/>
                </a:tc>
                <a:extLst>
                  <a:ext uri="{0D108BD9-81ED-4DB2-BD59-A6C34878D82A}">
                    <a16:rowId xmlns:a16="http://schemas.microsoft.com/office/drawing/2014/main" val="3542120409"/>
                  </a:ext>
                </a:extLst>
              </a:tr>
            </a:tbl>
          </a:graphicData>
        </a:graphic>
      </p:graphicFrame>
      <p:cxnSp>
        <p:nvCxnSpPr>
          <p:cNvPr id="24" name="直線コネクタ 23"/>
          <p:cNvCxnSpPr/>
          <p:nvPr/>
        </p:nvCxnSpPr>
        <p:spPr>
          <a:xfrm>
            <a:off x="6828182" y="2733258"/>
            <a:ext cx="43135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6828182" y="4167806"/>
            <a:ext cx="431358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9703903" y="1282145"/>
            <a:ext cx="0" cy="434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8259416" y="1282145"/>
            <a:ext cx="0" cy="4343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右矢印 27"/>
          <p:cNvSpPr/>
          <p:nvPr/>
        </p:nvSpPr>
        <p:spPr>
          <a:xfrm>
            <a:off x="5615609" y="3011557"/>
            <a:ext cx="993913" cy="874643"/>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3876261" y="1739348"/>
            <a:ext cx="665922" cy="54665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p:cNvCxnSpPr/>
          <p:nvPr/>
        </p:nvCxnSpPr>
        <p:spPr>
          <a:xfrm>
            <a:off x="859886" y="1990785"/>
            <a:ext cx="4953000" cy="0"/>
          </a:xfrm>
          <a:prstGeom prst="line">
            <a:avLst/>
          </a:prstGeom>
          <a:ln w="228600">
            <a:solidFill>
              <a:srgbClr val="00B0F0">
                <a:alpha val="28000"/>
              </a:srgb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4198816" y="814333"/>
            <a:ext cx="0" cy="5156310"/>
          </a:xfrm>
          <a:prstGeom prst="line">
            <a:avLst/>
          </a:prstGeom>
          <a:ln w="228600">
            <a:solidFill>
              <a:srgbClr val="00B0F0">
                <a:alpha val="28000"/>
              </a:srgbClr>
            </a:solidFill>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3735457" y="1243746"/>
            <a:ext cx="1770822" cy="1471191"/>
          </a:xfrm>
          <a:prstGeom prst="ellipse">
            <a:avLst/>
          </a:prstGeom>
          <a:noFill/>
          <a:ln w="139700">
            <a:solidFill>
              <a:srgbClr val="00B0F0">
                <a:alpha val="2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60374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584955"/>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6</a:t>
            </a:fld>
            <a:endParaRPr kumimoji="1" lang="ja-JP" altLang="en-US" dirty="0">
              <a:solidFill>
                <a:schemeClr val="bg1"/>
              </a:solidFill>
            </a:endParaRPr>
          </a:p>
        </p:txBody>
      </p:sp>
      <p:sp>
        <p:nvSpPr>
          <p:cNvPr id="2" name="テキスト ボックス 1"/>
          <p:cNvSpPr txBox="1"/>
          <p:nvPr/>
        </p:nvSpPr>
        <p:spPr>
          <a:xfrm>
            <a:off x="308225" y="123290"/>
            <a:ext cx="3421294" cy="461665"/>
          </a:xfrm>
          <a:prstGeom prst="rect">
            <a:avLst/>
          </a:prstGeom>
          <a:noFill/>
        </p:spPr>
        <p:txBody>
          <a:bodyPr wrap="square" rtlCol="0">
            <a:spAutoFit/>
          </a:bodyPr>
          <a:lstStyle/>
          <a:p>
            <a:r>
              <a:rPr lang="ja-JP" altLang="en-US" sz="2400" b="1" dirty="0" smtClean="0"/>
              <a:t>仮定法</a:t>
            </a:r>
            <a:endParaRPr kumimoji="1" lang="ja-JP" altLang="en-US" sz="2400" b="1" dirty="0"/>
          </a:p>
        </p:txBody>
      </p:sp>
      <p:cxnSp>
        <p:nvCxnSpPr>
          <p:cNvPr id="8" name="直線矢印コネクタ 7"/>
          <p:cNvCxnSpPr/>
          <p:nvPr/>
        </p:nvCxnSpPr>
        <p:spPr>
          <a:xfrm flipH="1">
            <a:off x="1695926" y="1400273"/>
            <a:ext cx="2004411" cy="62598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33" idx="4"/>
          </p:cNvCxnSpPr>
          <p:nvPr/>
        </p:nvCxnSpPr>
        <p:spPr>
          <a:xfrm flipH="1">
            <a:off x="983261" y="1358657"/>
            <a:ext cx="2820048" cy="65659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2195299" y="1377059"/>
            <a:ext cx="1610516" cy="66326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804952" y="1377059"/>
            <a:ext cx="258813" cy="62632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p:nvPicPr>
        <p:blipFill>
          <a:blip r:embed="rId3"/>
          <a:stretch>
            <a:fillRect/>
          </a:stretch>
        </p:blipFill>
        <p:spPr>
          <a:xfrm>
            <a:off x="579522" y="2003382"/>
            <a:ext cx="524196" cy="524196"/>
          </a:xfrm>
          <a:prstGeom prst="rect">
            <a:avLst/>
          </a:prstGeom>
        </p:spPr>
      </p:pic>
      <p:pic>
        <p:nvPicPr>
          <p:cNvPr id="14" name="図 13"/>
          <p:cNvPicPr>
            <a:picLocks noChangeAspect="1"/>
          </p:cNvPicPr>
          <p:nvPr/>
        </p:nvPicPr>
        <p:blipFill>
          <a:blip r:embed="rId3"/>
          <a:stretch>
            <a:fillRect/>
          </a:stretch>
        </p:blipFill>
        <p:spPr>
          <a:xfrm>
            <a:off x="1932338" y="2019087"/>
            <a:ext cx="524196" cy="524196"/>
          </a:xfrm>
          <a:prstGeom prst="rect">
            <a:avLst/>
          </a:prstGeom>
        </p:spPr>
      </p:pic>
      <p:pic>
        <p:nvPicPr>
          <p:cNvPr id="15" name="図 14"/>
          <p:cNvPicPr>
            <a:picLocks noChangeAspect="1"/>
          </p:cNvPicPr>
          <p:nvPr/>
        </p:nvPicPr>
        <p:blipFill>
          <a:blip r:embed="rId3"/>
          <a:stretch>
            <a:fillRect/>
          </a:stretch>
        </p:blipFill>
        <p:spPr>
          <a:xfrm>
            <a:off x="3778612" y="2043231"/>
            <a:ext cx="524196" cy="524196"/>
          </a:xfrm>
          <a:prstGeom prst="rect">
            <a:avLst/>
          </a:prstGeom>
        </p:spPr>
      </p:pic>
      <p:sp>
        <p:nvSpPr>
          <p:cNvPr id="16" name="テキスト ボックス 15"/>
          <p:cNvSpPr txBox="1"/>
          <p:nvPr/>
        </p:nvSpPr>
        <p:spPr>
          <a:xfrm>
            <a:off x="2510541" y="2170117"/>
            <a:ext cx="1798983" cy="369332"/>
          </a:xfrm>
          <a:prstGeom prst="rect">
            <a:avLst/>
          </a:prstGeom>
          <a:noFill/>
        </p:spPr>
        <p:txBody>
          <a:bodyPr wrap="square" rtlCol="0">
            <a:spAutoFit/>
          </a:bodyPr>
          <a:lstStyle/>
          <a:p>
            <a:r>
              <a:rPr kumimoji="1" lang="ja-JP" altLang="en-US" dirty="0" smtClean="0"/>
              <a:t>・・・</a:t>
            </a:r>
            <a:endParaRPr kumimoji="1" lang="ja-JP" altLang="en-US" dirty="0"/>
          </a:p>
        </p:txBody>
      </p:sp>
      <p:cxnSp>
        <p:nvCxnSpPr>
          <p:cNvPr id="17" name="直線矢印コネクタ 16"/>
          <p:cNvCxnSpPr/>
          <p:nvPr/>
        </p:nvCxnSpPr>
        <p:spPr>
          <a:xfrm>
            <a:off x="841620" y="2621484"/>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542142" y="2621484"/>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a:off x="2194436" y="2607769"/>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4040710" y="2621484"/>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576210" y="3762232"/>
            <a:ext cx="262098" cy="61690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H="1">
            <a:off x="1174569" y="3749307"/>
            <a:ext cx="359842" cy="52419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534411" y="3762232"/>
            <a:ext cx="336261" cy="52419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459897" y="3760376"/>
            <a:ext cx="542689" cy="584775"/>
          </a:xfrm>
          <a:prstGeom prst="rect">
            <a:avLst/>
          </a:prstGeom>
          <a:noFill/>
          <a:ln>
            <a:noFill/>
          </a:ln>
        </p:spPr>
        <p:txBody>
          <a:bodyPr wrap="square" rtlCol="0">
            <a:spAutoFit/>
          </a:bodyPr>
          <a:lstStyle/>
          <a:p>
            <a:r>
              <a:rPr lang="en-US" altLang="ja-JP" sz="3200" b="1" dirty="0"/>
              <a:t>×</a:t>
            </a:r>
            <a:endParaRPr lang="ja-JP" altLang="en-US" sz="3200" b="1" dirty="0"/>
          </a:p>
        </p:txBody>
      </p:sp>
      <p:pic>
        <p:nvPicPr>
          <p:cNvPr id="25" name="図 24"/>
          <p:cNvPicPr>
            <a:picLocks noChangeAspect="1"/>
          </p:cNvPicPr>
          <p:nvPr/>
        </p:nvPicPr>
        <p:blipFill>
          <a:blip r:embed="rId3"/>
          <a:stretch>
            <a:fillRect/>
          </a:stretch>
        </p:blipFill>
        <p:spPr>
          <a:xfrm>
            <a:off x="1708617" y="4379141"/>
            <a:ext cx="524196" cy="524196"/>
          </a:xfrm>
          <a:prstGeom prst="rect">
            <a:avLst/>
          </a:prstGeom>
        </p:spPr>
      </p:pic>
      <p:cxnSp>
        <p:nvCxnSpPr>
          <p:cNvPr id="26" name="直線矢印コネクタ 25"/>
          <p:cNvCxnSpPr/>
          <p:nvPr/>
        </p:nvCxnSpPr>
        <p:spPr>
          <a:xfrm>
            <a:off x="1970715" y="4956018"/>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7" name="図 26"/>
          <p:cNvPicPr>
            <a:picLocks noChangeAspect="1"/>
          </p:cNvPicPr>
          <p:nvPr/>
        </p:nvPicPr>
        <p:blipFill>
          <a:blip r:embed="rId3"/>
          <a:stretch>
            <a:fillRect/>
          </a:stretch>
        </p:blipFill>
        <p:spPr>
          <a:xfrm>
            <a:off x="1706517" y="5524339"/>
            <a:ext cx="524196" cy="524196"/>
          </a:xfrm>
          <a:prstGeom prst="rect">
            <a:avLst/>
          </a:prstGeom>
        </p:spPr>
      </p:pic>
      <p:cxnSp>
        <p:nvCxnSpPr>
          <p:cNvPr id="28" name="直線矢印コネクタ 27"/>
          <p:cNvCxnSpPr/>
          <p:nvPr/>
        </p:nvCxnSpPr>
        <p:spPr>
          <a:xfrm>
            <a:off x="5287521" y="743260"/>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5287521" y="1609557"/>
            <a:ext cx="0" cy="539214"/>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5389582" y="743260"/>
            <a:ext cx="2261702" cy="646331"/>
          </a:xfrm>
          <a:prstGeom prst="rect">
            <a:avLst/>
          </a:prstGeom>
          <a:noFill/>
        </p:spPr>
        <p:txBody>
          <a:bodyPr wrap="square" rtlCol="0">
            <a:spAutoFit/>
          </a:bodyPr>
          <a:lstStyle/>
          <a:p>
            <a:r>
              <a:rPr kumimoji="1" lang="ja-JP" altLang="en-US" b="1" dirty="0" smtClean="0"/>
              <a:t>：基本テクニック</a:t>
            </a:r>
            <a:endParaRPr kumimoji="1" lang="en-US" altLang="ja-JP" b="1" dirty="0" smtClean="0"/>
          </a:p>
          <a:p>
            <a:r>
              <a:rPr kumimoji="1" lang="ja-JP" altLang="en-US" b="1" dirty="0" smtClean="0"/>
              <a:t>　の繰り返し</a:t>
            </a:r>
            <a:endParaRPr kumimoji="1" lang="ja-JP" altLang="en-US" b="1" dirty="0"/>
          </a:p>
        </p:txBody>
      </p:sp>
      <p:sp>
        <p:nvSpPr>
          <p:cNvPr id="31" name="正方形/長方形 30"/>
          <p:cNvSpPr/>
          <p:nvPr/>
        </p:nvSpPr>
        <p:spPr>
          <a:xfrm>
            <a:off x="5389582" y="1694498"/>
            <a:ext cx="1654393" cy="369332"/>
          </a:xfrm>
          <a:prstGeom prst="rect">
            <a:avLst/>
          </a:prstGeom>
        </p:spPr>
        <p:txBody>
          <a:bodyPr wrap="square">
            <a:spAutoFit/>
          </a:bodyPr>
          <a:lstStyle/>
          <a:p>
            <a:r>
              <a:rPr lang="ja-JP" altLang="en-US" b="1" dirty="0" smtClean="0"/>
              <a:t>：仮定法</a:t>
            </a:r>
            <a:endParaRPr lang="ja-JP" altLang="en-US" b="1" dirty="0"/>
          </a:p>
        </p:txBody>
      </p:sp>
      <p:sp>
        <p:nvSpPr>
          <p:cNvPr id="32" name="テキスト ボックス 31"/>
          <p:cNvSpPr txBox="1"/>
          <p:nvPr/>
        </p:nvSpPr>
        <p:spPr>
          <a:xfrm>
            <a:off x="1770571" y="5611147"/>
            <a:ext cx="396088" cy="369332"/>
          </a:xfrm>
          <a:prstGeom prst="rect">
            <a:avLst/>
          </a:prstGeom>
          <a:noFill/>
        </p:spPr>
        <p:txBody>
          <a:bodyPr wrap="square" rtlCol="0">
            <a:spAutoFit/>
          </a:bodyPr>
          <a:lstStyle/>
          <a:p>
            <a:r>
              <a:rPr lang="ja-JP" altLang="en-US" b="1" dirty="0"/>
              <a:t>解</a:t>
            </a:r>
            <a:endParaRPr kumimoji="1" lang="ja-JP" altLang="en-US" b="1" dirty="0"/>
          </a:p>
        </p:txBody>
      </p:sp>
      <p:sp>
        <p:nvSpPr>
          <p:cNvPr id="33" name="楕円 32"/>
          <p:cNvSpPr/>
          <p:nvPr/>
        </p:nvSpPr>
        <p:spPr>
          <a:xfrm>
            <a:off x="3542852" y="834461"/>
            <a:ext cx="520913"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576210" y="3213379"/>
            <a:ext cx="527508"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280044" y="3219704"/>
            <a:ext cx="524196"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1929766" y="3213379"/>
            <a:ext cx="526768"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89582" y="2422063"/>
            <a:ext cx="2329140" cy="646331"/>
          </a:xfrm>
          <a:prstGeom prst="rect">
            <a:avLst/>
          </a:prstGeom>
          <a:noFill/>
        </p:spPr>
        <p:txBody>
          <a:bodyPr wrap="square" rtlCol="0">
            <a:spAutoFit/>
          </a:bodyPr>
          <a:lstStyle/>
          <a:p>
            <a:r>
              <a:rPr kumimoji="1" lang="ja-JP" altLang="en-US" b="1" dirty="0" smtClean="0"/>
              <a:t>：基本テクニックが　　　</a:t>
            </a:r>
            <a:endParaRPr kumimoji="1" lang="en-US" altLang="ja-JP" b="1" dirty="0" smtClean="0"/>
          </a:p>
          <a:p>
            <a:r>
              <a:rPr lang="ja-JP" altLang="en-US" b="1" dirty="0"/>
              <a:t>　</a:t>
            </a:r>
            <a:r>
              <a:rPr kumimoji="1" lang="ja-JP" altLang="en-US" b="1" dirty="0" smtClean="0"/>
              <a:t>使えない盤面</a:t>
            </a:r>
            <a:endParaRPr kumimoji="1" lang="ja-JP" altLang="en-US" b="1" dirty="0"/>
          </a:p>
        </p:txBody>
      </p:sp>
      <p:sp>
        <p:nvSpPr>
          <p:cNvPr id="38" name="楕円 37"/>
          <p:cNvSpPr/>
          <p:nvPr/>
        </p:nvSpPr>
        <p:spPr>
          <a:xfrm>
            <a:off x="3777296" y="3213379"/>
            <a:ext cx="524196"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4862814" y="2429206"/>
            <a:ext cx="526768"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p:cNvPicPr>
            <a:picLocks noChangeAspect="1"/>
          </p:cNvPicPr>
          <p:nvPr/>
        </p:nvPicPr>
        <p:blipFill>
          <a:blip r:embed="rId3"/>
          <a:stretch>
            <a:fillRect/>
          </a:stretch>
        </p:blipFill>
        <p:spPr>
          <a:xfrm>
            <a:off x="870590" y="4379141"/>
            <a:ext cx="524196" cy="524196"/>
          </a:xfrm>
          <a:prstGeom prst="rect">
            <a:avLst/>
          </a:prstGeom>
        </p:spPr>
      </p:pic>
      <p:cxnSp>
        <p:nvCxnSpPr>
          <p:cNvPr id="41" name="直線矢印コネクタ 40"/>
          <p:cNvCxnSpPr/>
          <p:nvPr/>
        </p:nvCxnSpPr>
        <p:spPr>
          <a:xfrm>
            <a:off x="1132688" y="4956018"/>
            <a:ext cx="0" cy="5392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楕円 41"/>
          <p:cNvSpPr/>
          <p:nvPr/>
        </p:nvSpPr>
        <p:spPr>
          <a:xfrm>
            <a:off x="882609" y="5533715"/>
            <a:ext cx="526768" cy="524196"/>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p:cNvPicPr>
            <a:picLocks noChangeAspect="1"/>
          </p:cNvPicPr>
          <p:nvPr/>
        </p:nvPicPr>
        <p:blipFill>
          <a:blip r:embed="rId3"/>
          <a:stretch>
            <a:fillRect/>
          </a:stretch>
        </p:blipFill>
        <p:spPr>
          <a:xfrm>
            <a:off x="1280044" y="2019087"/>
            <a:ext cx="524196" cy="524196"/>
          </a:xfrm>
          <a:prstGeom prst="rect">
            <a:avLst/>
          </a:prstGeom>
        </p:spPr>
      </p:pic>
      <p:pic>
        <p:nvPicPr>
          <p:cNvPr id="56" name="図 55"/>
          <p:cNvPicPr>
            <a:picLocks noChangeAspect="1"/>
          </p:cNvPicPr>
          <p:nvPr/>
        </p:nvPicPr>
        <p:blipFill>
          <a:blip r:embed="rId4"/>
          <a:stretch>
            <a:fillRect/>
          </a:stretch>
        </p:blipFill>
        <p:spPr>
          <a:xfrm>
            <a:off x="9116748" y="834461"/>
            <a:ext cx="2127756" cy="2151731"/>
          </a:xfrm>
          <a:prstGeom prst="rect">
            <a:avLst/>
          </a:prstGeom>
        </p:spPr>
      </p:pic>
      <p:pic>
        <p:nvPicPr>
          <p:cNvPr id="57" name="図 56"/>
          <p:cNvPicPr>
            <a:picLocks noChangeAspect="1"/>
          </p:cNvPicPr>
          <p:nvPr/>
        </p:nvPicPr>
        <p:blipFill>
          <a:blip r:embed="rId5"/>
          <a:stretch>
            <a:fillRect/>
          </a:stretch>
        </p:blipFill>
        <p:spPr>
          <a:xfrm>
            <a:off x="6257544" y="3832826"/>
            <a:ext cx="2173487" cy="2201039"/>
          </a:xfrm>
          <a:prstGeom prst="rect">
            <a:avLst/>
          </a:prstGeom>
        </p:spPr>
      </p:pic>
      <p:pic>
        <p:nvPicPr>
          <p:cNvPr id="58" name="図 57"/>
          <p:cNvPicPr>
            <a:picLocks noChangeAspect="1"/>
          </p:cNvPicPr>
          <p:nvPr/>
        </p:nvPicPr>
        <p:blipFill>
          <a:blip r:embed="rId6"/>
          <a:stretch>
            <a:fillRect/>
          </a:stretch>
        </p:blipFill>
        <p:spPr>
          <a:xfrm>
            <a:off x="8932366" y="3832826"/>
            <a:ext cx="2164268" cy="2188654"/>
          </a:xfrm>
          <a:prstGeom prst="rect">
            <a:avLst/>
          </a:prstGeom>
        </p:spPr>
      </p:pic>
      <p:cxnSp>
        <p:nvCxnSpPr>
          <p:cNvPr id="59" name="直線矢印コネクタ 58"/>
          <p:cNvCxnSpPr/>
          <p:nvPr/>
        </p:nvCxnSpPr>
        <p:spPr>
          <a:xfrm flipH="1">
            <a:off x="7509517" y="2986192"/>
            <a:ext cx="2666194" cy="72446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H="1">
            <a:off x="10014500" y="2986192"/>
            <a:ext cx="142441" cy="72446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10508736" y="3284443"/>
            <a:ext cx="1798983" cy="369332"/>
          </a:xfrm>
          <a:prstGeom prst="rect">
            <a:avLst/>
          </a:prstGeom>
          <a:noFill/>
        </p:spPr>
        <p:txBody>
          <a:bodyPr wrap="square" rtlCol="0">
            <a:spAutoFit/>
          </a:bodyPr>
          <a:lstStyle/>
          <a:p>
            <a:r>
              <a:rPr kumimoji="1" lang="ja-JP" altLang="en-US" dirty="0" smtClean="0"/>
              <a:t>・・・</a:t>
            </a:r>
            <a:endParaRPr kumimoji="1" lang="ja-JP" altLang="en-US" dirty="0"/>
          </a:p>
        </p:txBody>
      </p:sp>
    </p:spTree>
    <p:extLst>
      <p:ext uri="{BB962C8B-B14F-4D97-AF65-F5344CB8AC3E}">
        <p14:creationId xmlns:p14="http://schemas.microsoft.com/office/powerpoint/2010/main" val="2593500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584955"/>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7</a:t>
            </a:fld>
            <a:endParaRPr kumimoji="1" lang="ja-JP" altLang="en-US" dirty="0">
              <a:solidFill>
                <a:schemeClr val="bg1"/>
              </a:solidFill>
            </a:endParaRPr>
          </a:p>
        </p:txBody>
      </p:sp>
      <p:sp>
        <p:nvSpPr>
          <p:cNvPr id="2" name="テキスト ボックス 1"/>
          <p:cNvSpPr txBox="1"/>
          <p:nvPr/>
        </p:nvSpPr>
        <p:spPr>
          <a:xfrm>
            <a:off x="308225" y="123290"/>
            <a:ext cx="3421294" cy="461665"/>
          </a:xfrm>
          <a:prstGeom prst="rect">
            <a:avLst/>
          </a:prstGeom>
          <a:noFill/>
        </p:spPr>
        <p:txBody>
          <a:bodyPr wrap="square" rtlCol="0">
            <a:spAutoFit/>
          </a:bodyPr>
          <a:lstStyle/>
          <a:p>
            <a:r>
              <a:rPr lang="ja-JP" altLang="en-US" sz="2400" b="1" dirty="0"/>
              <a:t>実験</a:t>
            </a:r>
            <a:r>
              <a:rPr lang="ja-JP" altLang="en-US" sz="2400" b="1" dirty="0" smtClean="0"/>
              <a:t>と評価</a:t>
            </a:r>
            <a:endParaRPr kumimoji="1" lang="ja-JP" altLang="en-US" sz="2400" b="1" dirty="0"/>
          </a:p>
        </p:txBody>
      </p:sp>
      <p:sp>
        <p:nvSpPr>
          <p:cNvPr id="3" name="テキスト ボックス 2"/>
          <p:cNvSpPr txBox="1"/>
          <p:nvPr/>
        </p:nvSpPr>
        <p:spPr>
          <a:xfrm>
            <a:off x="308225" y="959258"/>
            <a:ext cx="11270862" cy="4708981"/>
          </a:xfrm>
          <a:prstGeom prst="rect">
            <a:avLst/>
          </a:prstGeom>
          <a:noFill/>
        </p:spPr>
        <p:txBody>
          <a:bodyPr wrap="square" rtlCol="0">
            <a:spAutoFit/>
          </a:bodyPr>
          <a:lstStyle/>
          <a:p>
            <a:pPr>
              <a:lnSpc>
                <a:spcPct val="150000"/>
              </a:lnSpc>
            </a:pPr>
            <a:r>
              <a:rPr kumimoji="1" lang="ja-JP" altLang="en-US" sz="2800" b="1" dirty="0" smtClean="0"/>
              <a:t>使用するソルバー</a:t>
            </a:r>
            <a:endParaRPr kumimoji="1" lang="en-US" altLang="ja-JP" sz="2800" b="1" dirty="0" smtClean="0"/>
          </a:p>
          <a:p>
            <a:pPr>
              <a:lnSpc>
                <a:spcPct val="150000"/>
              </a:lnSpc>
            </a:pPr>
            <a:r>
              <a:rPr lang="ja-JP" altLang="en-US" sz="2400" b="1" dirty="0" smtClean="0"/>
              <a:t>ソルバー１：エリア確定法のみ</a:t>
            </a:r>
            <a:endParaRPr lang="en-US" altLang="ja-JP" sz="2400" b="1" dirty="0" smtClean="0"/>
          </a:p>
          <a:p>
            <a:pPr>
              <a:lnSpc>
                <a:spcPct val="150000"/>
              </a:lnSpc>
            </a:pPr>
            <a:r>
              <a:rPr lang="ja-JP" altLang="en-US" sz="2400" b="1" dirty="0" smtClean="0"/>
              <a:t>ソルバー２：エリア確定法と可能性確定法</a:t>
            </a:r>
            <a:endParaRPr lang="en-US" altLang="ja-JP" sz="2400" b="1" dirty="0" smtClean="0"/>
          </a:p>
          <a:p>
            <a:pPr>
              <a:lnSpc>
                <a:spcPct val="150000"/>
              </a:lnSpc>
            </a:pPr>
            <a:r>
              <a:rPr lang="ja-JP" altLang="en-US" sz="2400" b="1" dirty="0" smtClean="0"/>
              <a:t>ソルバー３：エリア確定法</a:t>
            </a:r>
            <a:r>
              <a:rPr lang="en-US" altLang="ja-JP" sz="2400" b="1" dirty="0" smtClean="0"/>
              <a:t>, </a:t>
            </a:r>
            <a:r>
              <a:rPr lang="ja-JP" altLang="en-US" sz="2400" b="1" dirty="0" smtClean="0"/>
              <a:t>可能性確定法と仮定法</a:t>
            </a:r>
            <a:endParaRPr lang="en-US" altLang="ja-JP" sz="2400" b="1" dirty="0" smtClean="0"/>
          </a:p>
          <a:p>
            <a:pPr>
              <a:lnSpc>
                <a:spcPct val="150000"/>
              </a:lnSpc>
            </a:pPr>
            <a:endParaRPr lang="en-US" altLang="ja-JP" sz="2400" b="1" dirty="0"/>
          </a:p>
          <a:p>
            <a:pPr>
              <a:lnSpc>
                <a:spcPct val="150000"/>
              </a:lnSpc>
            </a:pPr>
            <a:r>
              <a:rPr lang="ja-JP" altLang="en-US" sz="2800" b="1" dirty="0" smtClean="0"/>
              <a:t>使用する問題</a:t>
            </a:r>
            <a:endParaRPr lang="en-US" altLang="ja-JP" sz="2800" b="1" dirty="0" smtClean="0"/>
          </a:p>
          <a:p>
            <a:pPr>
              <a:lnSpc>
                <a:spcPct val="150000"/>
              </a:lnSpc>
            </a:pPr>
            <a:r>
              <a:rPr lang="ja-JP" altLang="en-US" sz="2400" b="1" dirty="0" smtClean="0"/>
              <a:t>・</a:t>
            </a:r>
            <a:r>
              <a:rPr lang="en-US" altLang="ja-JP" sz="2400" b="1" dirty="0" smtClean="0"/>
              <a:t>6</a:t>
            </a:r>
            <a:r>
              <a:rPr lang="ja-JP" altLang="en-US" sz="2400" b="1" dirty="0" err="1" smtClean="0"/>
              <a:t>つの</a:t>
            </a:r>
            <a:r>
              <a:rPr lang="ja-JP" altLang="en-US" sz="2400" b="1" dirty="0" smtClean="0"/>
              <a:t>難易度の問題を</a:t>
            </a:r>
            <a:r>
              <a:rPr lang="en-US" altLang="ja-JP" sz="2400" b="1" dirty="0" smtClean="0"/>
              <a:t>3</a:t>
            </a:r>
            <a:r>
              <a:rPr lang="ja-JP" altLang="en-US" sz="2400" b="1" dirty="0" err="1" smtClean="0"/>
              <a:t>つずつ</a:t>
            </a:r>
            <a:r>
              <a:rPr lang="en-US" altLang="ja-JP" sz="2400" b="1" dirty="0" smtClean="0"/>
              <a:t>, </a:t>
            </a:r>
            <a:r>
              <a:rPr lang="ja-JP" altLang="en-US" sz="2400" b="1" dirty="0" smtClean="0"/>
              <a:t>計</a:t>
            </a:r>
            <a:r>
              <a:rPr lang="en-US" altLang="ja-JP" sz="2400" b="1" dirty="0" smtClean="0"/>
              <a:t>18</a:t>
            </a:r>
            <a:r>
              <a:rPr lang="ja-JP" altLang="en-US" sz="2400" b="1" dirty="0" smtClean="0"/>
              <a:t>問</a:t>
            </a:r>
            <a:r>
              <a:rPr lang="en-US" altLang="ja-JP" sz="2400" b="1" dirty="0" smtClean="0"/>
              <a:t>.</a:t>
            </a:r>
          </a:p>
          <a:p>
            <a:pPr>
              <a:lnSpc>
                <a:spcPct val="150000"/>
              </a:lnSpc>
            </a:pPr>
            <a:r>
              <a:rPr lang="ja-JP" altLang="en-US" sz="2400" b="1" dirty="0" smtClean="0"/>
              <a:t>・難易度は入門</a:t>
            </a:r>
            <a:r>
              <a:rPr lang="en-US" altLang="ja-JP" sz="2400" b="1" dirty="0" smtClean="0"/>
              <a:t>, </a:t>
            </a:r>
            <a:r>
              <a:rPr lang="ja-JP" altLang="en-US" sz="2400" b="1" dirty="0" smtClean="0"/>
              <a:t>初級</a:t>
            </a:r>
            <a:r>
              <a:rPr lang="en-US" altLang="ja-JP" sz="2400" b="1" dirty="0" smtClean="0"/>
              <a:t>, </a:t>
            </a:r>
            <a:r>
              <a:rPr lang="ja-JP" altLang="en-US" sz="2400" b="1" dirty="0" smtClean="0"/>
              <a:t>中級</a:t>
            </a:r>
            <a:r>
              <a:rPr lang="en-US" altLang="ja-JP" sz="2400" b="1" dirty="0" smtClean="0"/>
              <a:t>, </a:t>
            </a:r>
            <a:r>
              <a:rPr lang="ja-JP" altLang="en-US" sz="2400" b="1" dirty="0" smtClean="0"/>
              <a:t>上級</a:t>
            </a:r>
            <a:r>
              <a:rPr lang="en-US" altLang="ja-JP" sz="2400" b="1" dirty="0" smtClean="0"/>
              <a:t>, </a:t>
            </a:r>
            <a:r>
              <a:rPr lang="ja-JP" altLang="en-US" sz="2400" b="1" dirty="0" smtClean="0"/>
              <a:t>難問</a:t>
            </a:r>
            <a:r>
              <a:rPr lang="en-US" altLang="ja-JP" sz="2400" b="1" dirty="0" smtClean="0"/>
              <a:t>, </a:t>
            </a:r>
            <a:r>
              <a:rPr lang="ja-JP" altLang="en-US" sz="2400" b="1" dirty="0" smtClean="0"/>
              <a:t>超難問</a:t>
            </a:r>
            <a:r>
              <a:rPr lang="en-US" altLang="ja-JP" sz="2400" b="1" dirty="0" smtClean="0"/>
              <a:t>.</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4509" y="1289783"/>
            <a:ext cx="3034954" cy="3699187"/>
          </a:xfrm>
          <a:prstGeom prst="rect">
            <a:avLst/>
          </a:prstGeom>
        </p:spPr>
      </p:pic>
      <p:sp>
        <p:nvSpPr>
          <p:cNvPr id="8" name="テキスト ボックス 7"/>
          <p:cNvSpPr txBox="1"/>
          <p:nvPr/>
        </p:nvSpPr>
        <p:spPr>
          <a:xfrm>
            <a:off x="8506690" y="5181975"/>
            <a:ext cx="4281055" cy="400110"/>
          </a:xfrm>
          <a:prstGeom prst="rect">
            <a:avLst/>
          </a:prstGeom>
          <a:noFill/>
        </p:spPr>
        <p:txBody>
          <a:bodyPr wrap="square" rtlCol="0">
            <a:spAutoFit/>
          </a:bodyPr>
          <a:lstStyle/>
          <a:p>
            <a:r>
              <a:rPr kumimoji="1" lang="ja-JP" altLang="en-US" sz="2000" b="1" dirty="0" smtClean="0"/>
              <a:t>使用した数独問題集</a:t>
            </a:r>
            <a:r>
              <a:rPr kumimoji="1" lang="en-US" altLang="ja-JP" sz="2000" b="1" dirty="0" smtClean="0"/>
              <a:t>(</a:t>
            </a:r>
            <a:r>
              <a:rPr kumimoji="1" lang="ja-JP" altLang="en-US" sz="2000" b="1" dirty="0" smtClean="0"/>
              <a:t>イメージ</a:t>
            </a:r>
            <a:r>
              <a:rPr kumimoji="1" lang="en-US" altLang="ja-JP" sz="2000" b="1" dirty="0" smtClean="0"/>
              <a:t>)</a:t>
            </a:r>
            <a:endParaRPr kumimoji="1" lang="ja-JP" altLang="en-US" sz="2000" b="1" dirty="0"/>
          </a:p>
        </p:txBody>
      </p:sp>
    </p:spTree>
    <p:extLst>
      <p:ext uri="{BB962C8B-B14F-4D97-AF65-F5344CB8AC3E}">
        <p14:creationId xmlns:p14="http://schemas.microsoft.com/office/powerpoint/2010/main" val="1300316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584955"/>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8</a:t>
            </a:fld>
            <a:endParaRPr kumimoji="1" lang="ja-JP" altLang="en-US" dirty="0">
              <a:solidFill>
                <a:schemeClr val="bg1"/>
              </a:solidFill>
            </a:endParaRPr>
          </a:p>
        </p:txBody>
      </p:sp>
      <p:sp>
        <p:nvSpPr>
          <p:cNvPr id="2" name="テキスト ボックス 1"/>
          <p:cNvSpPr txBox="1"/>
          <p:nvPr/>
        </p:nvSpPr>
        <p:spPr>
          <a:xfrm>
            <a:off x="308225" y="123290"/>
            <a:ext cx="3421294" cy="461665"/>
          </a:xfrm>
          <a:prstGeom prst="rect">
            <a:avLst/>
          </a:prstGeom>
          <a:noFill/>
        </p:spPr>
        <p:txBody>
          <a:bodyPr wrap="square" rtlCol="0">
            <a:spAutoFit/>
          </a:bodyPr>
          <a:lstStyle/>
          <a:p>
            <a:r>
              <a:rPr lang="ja-JP" altLang="en-US" sz="2400" b="1" dirty="0"/>
              <a:t>実験</a:t>
            </a:r>
            <a:r>
              <a:rPr lang="ja-JP" altLang="en-US" sz="2400" b="1" dirty="0" smtClean="0"/>
              <a:t>と評価</a:t>
            </a:r>
            <a:endParaRPr kumimoji="1" lang="ja-JP" altLang="en-US" sz="2400" b="1" dirty="0"/>
          </a:p>
        </p:txBody>
      </p:sp>
      <p:sp>
        <p:nvSpPr>
          <p:cNvPr id="3" name="テキスト ボックス 2"/>
          <p:cNvSpPr txBox="1"/>
          <p:nvPr/>
        </p:nvSpPr>
        <p:spPr>
          <a:xfrm>
            <a:off x="586409" y="908056"/>
            <a:ext cx="5794513" cy="769441"/>
          </a:xfrm>
          <a:prstGeom prst="rect">
            <a:avLst/>
          </a:prstGeom>
          <a:noFill/>
        </p:spPr>
        <p:txBody>
          <a:bodyPr wrap="square" rtlCol="0">
            <a:spAutoFit/>
          </a:bodyPr>
          <a:lstStyle/>
          <a:p>
            <a:r>
              <a:rPr kumimoji="1" lang="ja-JP" altLang="en-US" sz="2400" b="1" dirty="0" smtClean="0"/>
              <a:t>ソルバー</a:t>
            </a:r>
            <a:r>
              <a:rPr kumimoji="1" lang="en-US" altLang="ja-JP" sz="2400" b="1" dirty="0" smtClean="0"/>
              <a:t>1</a:t>
            </a:r>
            <a:r>
              <a:rPr kumimoji="1" lang="ja-JP" altLang="en-US" sz="2400" b="1" dirty="0" smtClean="0"/>
              <a:t>の結果</a:t>
            </a:r>
            <a:endParaRPr kumimoji="1" lang="en-US" altLang="ja-JP" sz="2400" b="1" dirty="0" smtClean="0"/>
          </a:p>
          <a:p>
            <a:r>
              <a:rPr lang="ja-JP" altLang="en-US" sz="2000" b="1" dirty="0" smtClean="0"/>
              <a:t>・すべての問題例で</a:t>
            </a:r>
            <a:r>
              <a:rPr lang="en-US" altLang="ja-JP" sz="2000" b="1" dirty="0" smtClean="0"/>
              <a:t>1</a:t>
            </a:r>
            <a:r>
              <a:rPr lang="ja-JP" altLang="en-US" sz="2000" b="1" dirty="0" smtClean="0"/>
              <a:t>マスも進められなかった</a:t>
            </a:r>
            <a:r>
              <a:rPr lang="en-US" altLang="ja-JP" sz="2000" b="1" dirty="0" smtClean="0"/>
              <a:t>.</a:t>
            </a:r>
            <a:endParaRPr kumimoji="1" lang="ja-JP" altLang="en-US" sz="2000" b="1" dirty="0"/>
          </a:p>
        </p:txBody>
      </p:sp>
      <p:graphicFrame>
        <p:nvGraphicFramePr>
          <p:cNvPr id="5" name="表 4"/>
          <p:cNvGraphicFramePr>
            <a:graphicFrameLocks noGrp="1"/>
          </p:cNvGraphicFramePr>
          <p:nvPr>
            <p:extLst>
              <p:ext uri="{D42A27DB-BD31-4B8C-83A1-F6EECF244321}">
                <p14:modId xmlns:p14="http://schemas.microsoft.com/office/powerpoint/2010/main" val="1631635477"/>
              </p:ext>
            </p:extLst>
          </p:nvPr>
        </p:nvGraphicFramePr>
        <p:xfrm>
          <a:off x="1300529" y="2252881"/>
          <a:ext cx="6295075" cy="1153201"/>
        </p:xfrm>
        <a:graphic>
          <a:graphicData uri="http://schemas.openxmlformats.org/drawingml/2006/table">
            <a:tbl>
              <a:tblPr firstRow="1" bandRow="1">
                <a:tableStyleId>{5C22544A-7EE6-4342-B048-85BDC9FD1C3A}</a:tableStyleId>
              </a:tblPr>
              <a:tblGrid>
                <a:gridCol w="1932305">
                  <a:extLst>
                    <a:ext uri="{9D8B030D-6E8A-4147-A177-3AD203B41FA5}">
                      <a16:colId xmlns:a16="http://schemas.microsoft.com/office/drawing/2014/main" val="220275275"/>
                    </a:ext>
                  </a:extLst>
                </a:gridCol>
                <a:gridCol w="705168">
                  <a:extLst>
                    <a:ext uri="{9D8B030D-6E8A-4147-A177-3AD203B41FA5}">
                      <a16:colId xmlns:a16="http://schemas.microsoft.com/office/drawing/2014/main" val="4232022368"/>
                    </a:ext>
                  </a:extLst>
                </a:gridCol>
                <a:gridCol w="705168">
                  <a:extLst>
                    <a:ext uri="{9D8B030D-6E8A-4147-A177-3AD203B41FA5}">
                      <a16:colId xmlns:a16="http://schemas.microsoft.com/office/drawing/2014/main" val="442133242"/>
                    </a:ext>
                  </a:extLst>
                </a:gridCol>
                <a:gridCol w="705168">
                  <a:extLst>
                    <a:ext uri="{9D8B030D-6E8A-4147-A177-3AD203B41FA5}">
                      <a16:colId xmlns:a16="http://schemas.microsoft.com/office/drawing/2014/main" val="4262404826"/>
                    </a:ext>
                  </a:extLst>
                </a:gridCol>
                <a:gridCol w="705168">
                  <a:extLst>
                    <a:ext uri="{9D8B030D-6E8A-4147-A177-3AD203B41FA5}">
                      <a16:colId xmlns:a16="http://schemas.microsoft.com/office/drawing/2014/main" val="1855458020"/>
                    </a:ext>
                  </a:extLst>
                </a:gridCol>
                <a:gridCol w="836930">
                  <a:extLst>
                    <a:ext uri="{9D8B030D-6E8A-4147-A177-3AD203B41FA5}">
                      <a16:colId xmlns:a16="http://schemas.microsoft.com/office/drawing/2014/main" val="3294275742"/>
                    </a:ext>
                  </a:extLst>
                </a:gridCol>
                <a:gridCol w="705168">
                  <a:extLst>
                    <a:ext uri="{9D8B030D-6E8A-4147-A177-3AD203B41FA5}">
                      <a16:colId xmlns:a16="http://schemas.microsoft.com/office/drawing/2014/main" val="2762868332"/>
                    </a:ext>
                  </a:extLst>
                </a:gridCol>
              </a:tblGrid>
              <a:tr h="312124">
                <a:tc>
                  <a:txBody>
                    <a:bodyPr/>
                    <a:lstStyle/>
                    <a:p>
                      <a:r>
                        <a:rPr kumimoji="1" lang="ja-JP" altLang="en-US" b="1" cap="none" spc="0" dirty="0" smtClean="0">
                          <a:ln>
                            <a:noFill/>
                          </a:ln>
                          <a:solidFill>
                            <a:schemeClr val="tx1"/>
                          </a:solidFill>
                          <a:effectLst/>
                        </a:rPr>
                        <a:t>問題</a:t>
                      </a:r>
                      <a:r>
                        <a:rPr kumimoji="1" lang="en-US" altLang="ja-JP" b="1" cap="none" spc="0" dirty="0" smtClean="0">
                          <a:ln>
                            <a:noFill/>
                          </a:ln>
                          <a:solidFill>
                            <a:schemeClr val="tx1"/>
                          </a:solidFill>
                          <a:effectLst/>
                        </a:rPr>
                        <a:t>(</a:t>
                      </a:r>
                      <a:r>
                        <a:rPr kumimoji="1" lang="ja-JP" altLang="en-US" b="1" cap="none" spc="0" dirty="0" smtClean="0">
                          <a:ln>
                            <a:noFill/>
                          </a:ln>
                          <a:solidFill>
                            <a:schemeClr val="tx1"/>
                          </a:solidFill>
                          <a:effectLst/>
                        </a:rPr>
                        <a:t>入門</a:t>
                      </a:r>
                      <a:r>
                        <a:rPr kumimoji="1" lang="en-US" altLang="ja-JP" b="1" cap="none" spc="0" dirty="0" smtClean="0">
                          <a:ln>
                            <a:noFill/>
                          </a:ln>
                          <a:solidFill>
                            <a:schemeClr val="tx1"/>
                          </a:solidFill>
                          <a:effectLst/>
                        </a:rPr>
                        <a:t>, </a:t>
                      </a:r>
                      <a:r>
                        <a:rPr kumimoji="1" lang="ja-JP" altLang="en-US" b="1" cap="none" spc="0" dirty="0" smtClean="0">
                          <a:ln>
                            <a:noFill/>
                          </a:ln>
                          <a:solidFill>
                            <a:schemeClr val="tx1"/>
                          </a:solidFill>
                          <a:effectLst/>
                        </a:rPr>
                        <a:t>初級</a:t>
                      </a:r>
                      <a:r>
                        <a:rPr kumimoji="1" lang="en-US" altLang="ja-JP" b="1" cap="none" spc="0" dirty="0" smtClean="0">
                          <a:ln>
                            <a:noFill/>
                          </a:ln>
                          <a:solidFill>
                            <a:schemeClr val="tx1"/>
                          </a:solidFill>
                          <a:effectLst/>
                        </a:rPr>
                        <a:t>)</a:t>
                      </a:r>
                      <a:endParaRPr kumimoji="1" lang="ja-JP" altLang="en-US" b="1" cap="none" spc="0" dirty="0">
                        <a:ln>
                          <a:noFill/>
                        </a:ln>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1</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2</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3</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4</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5</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6</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5497989"/>
                  </a:ext>
                </a:extLst>
              </a:tr>
              <a:tr h="421681">
                <a:tc>
                  <a:txBody>
                    <a:bodyPr/>
                    <a:lstStyle/>
                    <a:p>
                      <a:r>
                        <a:rPr kumimoji="1" lang="ja-JP" altLang="en-US" b="1" dirty="0" smtClean="0"/>
                        <a:t>解が出たか</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b="1" dirty="0" smtClean="0"/>
                        <a:t>〇</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〇</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〇</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〇</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b="1" dirty="0" smtClean="0"/>
                        <a:t>〇</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9334014"/>
                  </a:ext>
                </a:extLst>
              </a:tr>
              <a:tr h="317754">
                <a:tc>
                  <a:txBody>
                    <a:bodyPr/>
                    <a:lstStyle/>
                    <a:p>
                      <a:r>
                        <a:rPr kumimoji="1" lang="ja-JP" altLang="en-US" b="1" cap="none" spc="0" dirty="0" smtClean="0">
                          <a:ln>
                            <a:noFill/>
                          </a:ln>
                          <a:solidFill>
                            <a:schemeClr val="tx1"/>
                          </a:solidFill>
                          <a:effectLst/>
                        </a:rPr>
                        <a:t>埋めたマスの数</a:t>
                      </a:r>
                      <a:endParaRPr kumimoji="1" lang="ja-JP" altLang="en-US" b="1" cap="none" spc="0" dirty="0">
                        <a:ln>
                          <a:noFill/>
                        </a:ln>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b="1" dirty="0" smtClean="0"/>
                        <a:t>全部</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b="1" dirty="0" smtClean="0"/>
                        <a:t>全部</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b="1" dirty="0" smtClean="0"/>
                        <a:t>全部</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b="1" dirty="0" smtClean="0"/>
                        <a:t>全部</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r>
                        <a:rPr kumimoji="1" lang="ja-JP" altLang="en-US" b="1" dirty="0" smtClean="0"/>
                        <a:t>マス</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b="1" dirty="0" smtClean="0"/>
                        <a:t>全部</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3910623"/>
                  </a:ext>
                </a:extLst>
              </a:tr>
            </a:tbl>
          </a:graphicData>
        </a:graphic>
      </p:graphicFrame>
      <p:graphicFrame>
        <p:nvGraphicFramePr>
          <p:cNvPr id="8" name="表 7"/>
          <p:cNvGraphicFramePr>
            <a:graphicFrameLocks noGrp="1"/>
          </p:cNvGraphicFramePr>
          <p:nvPr>
            <p:extLst>
              <p:ext uri="{D42A27DB-BD31-4B8C-83A1-F6EECF244321}">
                <p14:modId xmlns:p14="http://schemas.microsoft.com/office/powerpoint/2010/main" val="735225466"/>
              </p:ext>
            </p:extLst>
          </p:nvPr>
        </p:nvGraphicFramePr>
        <p:xfrm>
          <a:off x="1300529" y="4737506"/>
          <a:ext cx="7182485" cy="1097280"/>
        </p:xfrm>
        <a:graphic>
          <a:graphicData uri="http://schemas.openxmlformats.org/drawingml/2006/table">
            <a:tbl>
              <a:tblPr firstRow="1" bandRow="1">
                <a:tableStyleId>{5C22544A-7EE6-4342-B048-85BDC9FD1C3A}</a:tableStyleId>
              </a:tblPr>
              <a:tblGrid>
                <a:gridCol w="2160905">
                  <a:extLst>
                    <a:ext uri="{9D8B030D-6E8A-4147-A177-3AD203B41FA5}">
                      <a16:colId xmlns:a16="http://schemas.microsoft.com/office/drawing/2014/main" val="181909137"/>
                    </a:ext>
                  </a:extLst>
                </a:gridCol>
                <a:gridCol w="836930">
                  <a:extLst>
                    <a:ext uri="{9D8B030D-6E8A-4147-A177-3AD203B41FA5}">
                      <a16:colId xmlns:a16="http://schemas.microsoft.com/office/drawing/2014/main" val="3277956590"/>
                    </a:ext>
                  </a:extLst>
                </a:gridCol>
                <a:gridCol w="836930">
                  <a:extLst>
                    <a:ext uri="{9D8B030D-6E8A-4147-A177-3AD203B41FA5}">
                      <a16:colId xmlns:a16="http://schemas.microsoft.com/office/drawing/2014/main" val="927995657"/>
                    </a:ext>
                  </a:extLst>
                </a:gridCol>
                <a:gridCol w="836930">
                  <a:extLst>
                    <a:ext uri="{9D8B030D-6E8A-4147-A177-3AD203B41FA5}">
                      <a16:colId xmlns:a16="http://schemas.microsoft.com/office/drawing/2014/main" val="287481925"/>
                    </a:ext>
                  </a:extLst>
                </a:gridCol>
                <a:gridCol w="836930">
                  <a:extLst>
                    <a:ext uri="{9D8B030D-6E8A-4147-A177-3AD203B41FA5}">
                      <a16:colId xmlns:a16="http://schemas.microsoft.com/office/drawing/2014/main" val="4119779489"/>
                    </a:ext>
                  </a:extLst>
                </a:gridCol>
                <a:gridCol w="836930">
                  <a:extLst>
                    <a:ext uri="{9D8B030D-6E8A-4147-A177-3AD203B41FA5}">
                      <a16:colId xmlns:a16="http://schemas.microsoft.com/office/drawing/2014/main" val="1979212141"/>
                    </a:ext>
                  </a:extLst>
                </a:gridCol>
                <a:gridCol w="836930">
                  <a:extLst>
                    <a:ext uri="{9D8B030D-6E8A-4147-A177-3AD203B41FA5}">
                      <a16:colId xmlns:a16="http://schemas.microsoft.com/office/drawing/2014/main" val="2830409118"/>
                    </a:ext>
                  </a:extLst>
                </a:gridCol>
              </a:tblGrid>
              <a:tr h="299939">
                <a:tc>
                  <a:txBody>
                    <a:bodyPr/>
                    <a:lstStyle/>
                    <a:p>
                      <a:r>
                        <a:rPr kumimoji="1" lang="ja-JP" altLang="en-US" b="1" cap="none" spc="0" dirty="0" smtClean="0">
                          <a:ln>
                            <a:noFill/>
                          </a:ln>
                          <a:solidFill>
                            <a:schemeClr val="tx1"/>
                          </a:solidFill>
                          <a:effectLst/>
                        </a:rPr>
                        <a:t>問題</a:t>
                      </a:r>
                      <a:r>
                        <a:rPr kumimoji="1" lang="en-US" altLang="ja-JP" b="1" cap="none" spc="0" dirty="0" smtClean="0">
                          <a:ln>
                            <a:noFill/>
                          </a:ln>
                          <a:solidFill>
                            <a:schemeClr val="tx1"/>
                          </a:solidFill>
                          <a:effectLst/>
                        </a:rPr>
                        <a:t>(</a:t>
                      </a:r>
                      <a:r>
                        <a:rPr kumimoji="1" lang="ja-JP" altLang="en-US" b="1" cap="none" spc="0" dirty="0" smtClean="0">
                          <a:ln>
                            <a:noFill/>
                          </a:ln>
                          <a:solidFill>
                            <a:schemeClr val="tx1"/>
                          </a:solidFill>
                          <a:effectLst/>
                        </a:rPr>
                        <a:t>難問</a:t>
                      </a:r>
                      <a:r>
                        <a:rPr kumimoji="1" lang="en-US" altLang="ja-JP" b="1" cap="none" spc="0" dirty="0" smtClean="0">
                          <a:ln>
                            <a:noFill/>
                          </a:ln>
                          <a:solidFill>
                            <a:schemeClr val="tx1"/>
                          </a:solidFill>
                          <a:effectLst/>
                        </a:rPr>
                        <a:t>, </a:t>
                      </a:r>
                      <a:r>
                        <a:rPr kumimoji="1" lang="ja-JP" altLang="en-US" b="1" cap="none" spc="0" dirty="0" smtClean="0">
                          <a:ln>
                            <a:noFill/>
                          </a:ln>
                          <a:solidFill>
                            <a:schemeClr val="tx1"/>
                          </a:solidFill>
                          <a:effectLst/>
                        </a:rPr>
                        <a:t>超難問</a:t>
                      </a:r>
                      <a:r>
                        <a:rPr kumimoji="1" lang="en-US" altLang="ja-JP" b="1" cap="none" spc="0" dirty="0" smtClean="0">
                          <a:ln>
                            <a:noFill/>
                          </a:ln>
                          <a:solidFill>
                            <a:schemeClr val="tx1"/>
                          </a:solidFill>
                          <a:effectLst/>
                        </a:rPr>
                        <a:t>)</a:t>
                      </a:r>
                      <a:endParaRPr kumimoji="1" lang="ja-JP" altLang="en-US" b="1" cap="none" spc="0" dirty="0">
                        <a:ln>
                          <a:noFill/>
                        </a:ln>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13</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14</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15</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16</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17</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18</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728620"/>
                  </a:ext>
                </a:extLst>
              </a:tr>
              <a:tr h="356358">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5896494"/>
                  </a:ext>
                </a:extLst>
              </a:tr>
              <a:tr h="330809">
                <a:tc>
                  <a:txBody>
                    <a:bodyPr/>
                    <a:lstStyle/>
                    <a:p>
                      <a:endParaRPr kumimoji="1" lang="ja-JP" altLang="en-US" b="1" cap="none" spc="0" dirty="0">
                        <a:ln>
                          <a:noFill/>
                        </a:ln>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r>
                        <a:rPr kumimoji="1" lang="ja-JP" altLang="en-US" b="1" dirty="0" smtClean="0"/>
                        <a:t>マス</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a:t>
                      </a:r>
                      <a:r>
                        <a:rPr kumimoji="1" lang="ja-JP" altLang="en-US" b="1" dirty="0" smtClean="0"/>
                        <a:t>マス</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r>
                        <a:rPr kumimoji="1" lang="ja-JP" altLang="en-US" b="1" dirty="0" smtClean="0"/>
                        <a:t>マス</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0</a:t>
                      </a:r>
                      <a:r>
                        <a:rPr kumimoji="1" lang="ja-JP" altLang="en-US" b="1" dirty="0" smtClean="0"/>
                        <a:t>マス</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0</a:t>
                      </a:r>
                      <a:r>
                        <a:rPr kumimoji="1" lang="ja-JP" altLang="en-US" b="1" dirty="0" smtClean="0"/>
                        <a:t>マス</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0</a:t>
                      </a:r>
                      <a:r>
                        <a:rPr kumimoji="1" lang="ja-JP" altLang="en-US" b="1" dirty="0" smtClean="0"/>
                        <a:t>マス</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5664010"/>
                  </a:ext>
                </a:extLst>
              </a:tr>
            </a:tbl>
          </a:graphicData>
        </a:graphic>
      </p:graphicFrame>
      <p:sp>
        <p:nvSpPr>
          <p:cNvPr id="9" name="テキスト ボックス 8"/>
          <p:cNvSpPr txBox="1"/>
          <p:nvPr/>
        </p:nvSpPr>
        <p:spPr>
          <a:xfrm>
            <a:off x="586408" y="1762847"/>
            <a:ext cx="2974209" cy="461665"/>
          </a:xfrm>
          <a:prstGeom prst="rect">
            <a:avLst/>
          </a:prstGeom>
          <a:noFill/>
        </p:spPr>
        <p:txBody>
          <a:bodyPr wrap="square" rtlCol="0">
            <a:spAutoFit/>
          </a:bodyPr>
          <a:lstStyle/>
          <a:p>
            <a:r>
              <a:rPr kumimoji="1" lang="ja-JP" altLang="en-US" sz="2400" b="1" dirty="0" smtClean="0"/>
              <a:t>ソルバー</a:t>
            </a:r>
            <a:r>
              <a:rPr kumimoji="1" lang="en-US" altLang="ja-JP" sz="2400" b="1" dirty="0" smtClean="0"/>
              <a:t>2</a:t>
            </a:r>
            <a:r>
              <a:rPr kumimoji="1" lang="ja-JP" altLang="en-US" sz="2400" b="1" dirty="0" smtClean="0"/>
              <a:t>の結果</a:t>
            </a:r>
            <a:endParaRPr kumimoji="1" lang="ja-JP" altLang="en-US" sz="2400" b="1" dirty="0"/>
          </a:p>
        </p:txBody>
      </p:sp>
      <p:graphicFrame>
        <p:nvGraphicFramePr>
          <p:cNvPr id="20" name="表 19"/>
          <p:cNvGraphicFramePr>
            <a:graphicFrameLocks noGrp="1"/>
          </p:cNvGraphicFramePr>
          <p:nvPr>
            <p:extLst>
              <p:ext uri="{D42A27DB-BD31-4B8C-83A1-F6EECF244321}">
                <p14:modId xmlns:p14="http://schemas.microsoft.com/office/powerpoint/2010/main" val="2097276690"/>
              </p:ext>
            </p:extLst>
          </p:nvPr>
        </p:nvGraphicFramePr>
        <p:xfrm>
          <a:off x="1300529" y="3496006"/>
          <a:ext cx="7217411" cy="1120026"/>
        </p:xfrm>
        <a:graphic>
          <a:graphicData uri="http://schemas.openxmlformats.org/drawingml/2006/table">
            <a:tbl>
              <a:tblPr firstRow="1" bandRow="1">
                <a:tableStyleId>{5C22544A-7EE6-4342-B048-85BDC9FD1C3A}</a:tableStyleId>
              </a:tblPr>
              <a:tblGrid>
                <a:gridCol w="1932305">
                  <a:extLst>
                    <a:ext uri="{9D8B030D-6E8A-4147-A177-3AD203B41FA5}">
                      <a16:colId xmlns:a16="http://schemas.microsoft.com/office/drawing/2014/main" val="3988428081"/>
                    </a:ext>
                  </a:extLst>
                </a:gridCol>
                <a:gridCol w="836930">
                  <a:extLst>
                    <a:ext uri="{9D8B030D-6E8A-4147-A177-3AD203B41FA5}">
                      <a16:colId xmlns:a16="http://schemas.microsoft.com/office/drawing/2014/main" val="561984859"/>
                    </a:ext>
                  </a:extLst>
                </a:gridCol>
                <a:gridCol w="836930">
                  <a:extLst>
                    <a:ext uri="{9D8B030D-6E8A-4147-A177-3AD203B41FA5}">
                      <a16:colId xmlns:a16="http://schemas.microsoft.com/office/drawing/2014/main" val="2215350756"/>
                    </a:ext>
                  </a:extLst>
                </a:gridCol>
                <a:gridCol w="836930">
                  <a:extLst>
                    <a:ext uri="{9D8B030D-6E8A-4147-A177-3AD203B41FA5}">
                      <a16:colId xmlns:a16="http://schemas.microsoft.com/office/drawing/2014/main" val="1813922038"/>
                    </a:ext>
                  </a:extLst>
                </a:gridCol>
                <a:gridCol w="968693">
                  <a:extLst>
                    <a:ext uri="{9D8B030D-6E8A-4147-A177-3AD203B41FA5}">
                      <a16:colId xmlns:a16="http://schemas.microsoft.com/office/drawing/2014/main" val="788725506"/>
                    </a:ext>
                  </a:extLst>
                </a:gridCol>
                <a:gridCol w="836930">
                  <a:extLst>
                    <a:ext uri="{9D8B030D-6E8A-4147-A177-3AD203B41FA5}">
                      <a16:colId xmlns:a16="http://schemas.microsoft.com/office/drawing/2014/main" val="1782573490"/>
                    </a:ext>
                  </a:extLst>
                </a:gridCol>
                <a:gridCol w="968693">
                  <a:extLst>
                    <a:ext uri="{9D8B030D-6E8A-4147-A177-3AD203B41FA5}">
                      <a16:colId xmlns:a16="http://schemas.microsoft.com/office/drawing/2014/main" val="855667968"/>
                    </a:ext>
                  </a:extLst>
                </a:gridCol>
              </a:tblGrid>
              <a:tr h="301314">
                <a:tc>
                  <a:txBody>
                    <a:bodyPr/>
                    <a:lstStyle/>
                    <a:p>
                      <a:r>
                        <a:rPr kumimoji="1" lang="ja-JP" altLang="en-US" b="1" cap="none" spc="0" dirty="0" smtClean="0">
                          <a:ln>
                            <a:noFill/>
                          </a:ln>
                          <a:solidFill>
                            <a:schemeClr val="tx1"/>
                          </a:solidFill>
                          <a:effectLst/>
                        </a:rPr>
                        <a:t>問題</a:t>
                      </a:r>
                      <a:r>
                        <a:rPr kumimoji="1" lang="en-US" altLang="ja-JP" b="1" cap="none" spc="0" dirty="0" smtClean="0">
                          <a:ln>
                            <a:noFill/>
                          </a:ln>
                          <a:solidFill>
                            <a:schemeClr val="tx1"/>
                          </a:solidFill>
                          <a:effectLst/>
                        </a:rPr>
                        <a:t>(</a:t>
                      </a:r>
                      <a:r>
                        <a:rPr kumimoji="1" lang="ja-JP" altLang="en-US" b="1" cap="none" spc="0" dirty="0" smtClean="0">
                          <a:ln>
                            <a:noFill/>
                          </a:ln>
                          <a:solidFill>
                            <a:schemeClr val="tx1"/>
                          </a:solidFill>
                          <a:effectLst/>
                        </a:rPr>
                        <a:t>中級</a:t>
                      </a:r>
                      <a:r>
                        <a:rPr kumimoji="1" lang="en-US" altLang="ja-JP" b="1" cap="none" spc="0" dirty="0" smtClean="0">
                          <a:ln>
                            <a:noFill/>
                          </a:ln>
                          <a:solidFill>
                            <a:schemeClr val="tx1"/>
                          </a:solidFill>
                          <a:effectLst/>
                        </a:rPr>
                        <a:t>, </a:t>
                      </a:r>
                      <a:r>
                        <a:rPr kumimoji="1" lang="ja-JP" altLang="en-US" b="1" cap="none" spc="0" dirty="0" smtClean="0">
                          <a:ln>
                            <a:noFill/>
                          </a:ln>
                          <a:solidFill>
                            <a:schemeClr val="tx1"/>
                          </a:solidFill>
                          <a:effectLst/>
                        </a:rPr>
                        <a:t>上級</a:t>
                      </a:r>
                      <a:r>
                        <a:rPr kumimoji="1" lang="en-US" altLang="ja-JP" b="1" cap="none" spc="0" dirty="0" smtClean="0">
                          <a:ln>
                            <a:noFill/>
                          </a:ln>
                          <a:solidFill>
                            <a:schemeClr val="tx1"/>
                          </a:solidFill>
                          <a:effectLst/>
                        </a:rPr>
                        <a:t>)</a:t>
                      </a:r>
                      <a:endParaRPr kumimoji="1" lang="ja-JP" altLang="en-US" b="1" cap="none" spc="0" dirty="0">
                        <a:ln>
                          <a:noFill/>
                        </a:ln>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7</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8</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9</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10</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11</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cap="none" spc="0" dirty="0" smtClean="0">
                          <a:ln>
                            <a:noFill/>
                          </a:ln>
                          <a:solidFill>
                            <a:schemeClr val="tx1"/>
                          </a:solidFill>
                          <a:effectLst/>
                        </a:rPr>
                        <a:t>12</a:t>
                      </a:r>
                      <a:endParaRPr kumimoji="1" lang="ja-JP" altLang="en-US" b="1" cap="none" spc="0" dirty="0">
                        <a:ln>
                          <a:noFill/>
                        </a:ln>
                        <a:solidFill>
                          <a:schemeClr val="tx1"/>
                        </a:solidFill>
                        <a:effectLst/>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6558140"/>
                  </a:ext>
                </a:extLst>
              </a:tr>
              <a:tr h="377133">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1" dirty="0" smtClean="0"/>
                        <a:t>×</a:t>
                      </a:r>
                      <a:endParaRPr kumimoji="1" lang="ja-JP" altLang="en-US" b="1" dirty="0" smtClean="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9110117"/>
                  </a:ext>
                </a:extLst>
              </a:tr>
              <a:tr h="377133">
                <a:tc>
                  <a:txBody>
                    <a:bodyPr/>
                    <a:lstStyle/>
                    <a:p>
                      <a:endParaRPr kumimoji="1" lang="ja-JP" altLang="en-US" b="1" cap="none" spc="0" dirty="0">
                        <a:ln>
                          <a:noFill/>
                        </a:ln>
                        <a:solidFill>
                          <a:schemeClr val="tx1"/>
                        </a:solidFill>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6</a:t>
                      </a:r>
                      <a:r>
                        <a:rPr kumimoji="1" lang="ja-JP" altLang="en-US" b="1" dirty="0" smtClean="0"/>
                        <a:t>マス</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r>
                        <a:rPr kumimoji="1" lang="ja-JP" altLang="en-US" b="1" dirty="0" smtClean="0"/>
                        <a:t>マス</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8</a:t>
                      </a:r>
                      <a:r>
                        <a:rPr kumimoji="1" lang="ja-JP" altLang="en-US" b="1" dirty="0" smtClean="0"/>
                        <a:t>マス</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28</a:t>
                      </a:r>
                      <a:r>
                        <a:rPr kumimoji="1" lang="ja-JP" altLang="en-US" b="1" dirty="0" smtClean="0"/>
                        <a:t>マス</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r>
                        <a:rPr kumimoji="1" lang="ja-JP" altLang="en-US" b="1" dirty="0" smtClean="0"/>
                        <a:t>マス</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10</a:t>
                      </a:r>
                      <a:r>
                        <a:rPr kumimoji="1" lang="ja-JP" altLang="en-US" b="1" dirty="0" smtClean="0"/>
                        <a:t>マス</a:t>
                      </a:r>
                      <a:endParaRPr kumimoji="1" lang="ja-JP" altLang="en-US" b="1" dirty="0"/>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776461"/>
                  </a:ext>
                </a:extLst>
              </a:tr>
            </a:tbl>
          </a:graphicData>
        </a:graphic>
      </p:graphicFrame>
      <p:pic>
        <p:nvPicPr>
          <p:cNvPr id="47" name="図 46"/>
          <p:cNvPicPr>
            <a:picLocks noChangeAspect="1"/>
          </p:cNvPicPr>
          <p:nvPr/>
        </p:nvPicPr>
        <p:blipFill>
          <a:blip r:embed="rId3"/>
          <a:stretch>
            <a:fillRect/>
          </a:stretch>
        </p:blipFill>
        <p:spPr>
          <a:xfrm>
            <a:off x="9421091" y="931921"/>
            <a:ext cx="2433151" cy="2460567"/>
          </a:xfrm>
          <a:prstGeom prst="rect">
            <a:avLst/>
          </a:prstGeom>
        </p:spPr>
      </p:pic>
      <p:pic>
        <p:nvPicPr>
          <p:cNvPr id="64" name="図 63"/>
          <p:cNvPicPr>
            <a:picLocks noChangeAspect="1"/>
          </p:cNvPicPr>
          <p:nvPr/>
        </p:nvPicPr>
        <p:blipFill>
          <a:blip r:embed="rId4"/>
          <a:stretch>
            <a:fillRect/>
          </a:stretch>
        </p:blipFill>
        <p:spPr>
          <a:xfrm>
            <a:off x="9394759" y="3861050"/>
            <a:ext cx="2459483" cy="2487196"/>
          </a:xfrm>
          <a:prstGeom prst="rect">
            <a:avLst/>
          </a:prstGeom>
        </p:spPr>
      </p:pic>
      <p:sp>
        <p:nvSpPr>
          <p:cNvPr id="65" name="テキスト ボックス 64"/>
          <p:cNvSpPr txBox="1"/>
          <p:nvPr/>
        </p:nvSpPr>
        <p:spPr>
          <a:xfrm>
            <a:off x="9394759" y="619903"/>
            <a:ext cx="1524000" cy="369332"/>
          </a:xfrm>
          <a:prstGeom prst="rect">
            <a:avLst/>
          </a:prstGeom>
          <a:noFill/>
        </p:spPr>
        <p:txBody>
          <a:bodyPr wrap="square" rtlCol="0">
            <a:spAutoFit/>
          </a:bodyPr>
          <a:lstStyle/>
          <a:p>
            <a:r>
              <a:rPr lang="ja-JP" altLang="en-US" b="1" dirty="0" smtClean="0"/>
              <a:t>問題</a:t>
            </a:r>
            <a:r>
              <a:rPr lang="en-US" altLang="ja-JP" b="1" dirty="0" smtClean="0"/>
              <a:t>1(</a:t>
            </a:r>
            <a:r>
              <a:rPr lang="ja-JP" altLang="en-US" b="1" dirty="0" smtClean="0"/>
              <a:t>入門</a:t>
            </a:r>
            <a:r>
              <a:rPr lang="en-US" altLang="ja-JP" b="1" dirty="0" smtClean="0"/>
              <a:t>)</a:t>
            </a:r>
            <a:endParaRPr kumimoji="1" lang="ja-JP" altLang="en-US" b="1" dirty="0"/>
          </a:p>
        </p:txBody>
      </p:sp>
      <p:sp>
        <p:nvSpPr>
          <p:cNvPr id="66" name="テキスト ボックス 65"/>
          <p:cNvSpPr txBox="1"/>
          <p:nvPr/>
        </p:nvSpPr>
        <p:spPr>
          <a:xfrm>
            <a:off x="9394759" y="3535108"/>
            <a:ext cx="1524000" cy="369332"/>
          </a:xfrm>
          <a:prstGeom prst="rect">
            <a:avLst/>
          </a:prstGeom>
          <a:noFill/>
        </p:spPr>
        <p:txBody>
          <a:bodyPr wrap="square" rtlCol="0">
            <a:spAutoFit/>
          </a:bodyPr>
          <a:lstStyle/>
          <a:p>
            <a:r>
              <a:rPr kumimoji="1" lang="ja-JP" altLang="en-US" b="1" dirty="0" smtClean="0"/>
              <a:t>問題</a:t>
            </a:r>
            <a:r>
              <a:rPr lang="en-US" altLang="ja-JP" b="1" dirty="0" smtClean="0"/>
              <a:t>7(</a:t>
            </a:r>
            <a:r>
              <a:rPr lang="ja-JP" altLang="en-US" b="1" dirty="0" smtClean="0"/>
              <a:t>中級</a:t>
            </a:r>
            <a:r>
              <a:rPr lang="en-US" altLang="ja-JP" b="1" dirty="0" smtClean="0"/>
              <a:t>)</a:t>
            </a:r>
            <a:endParaRPr kumimoji="1" lang="ja-JP" altLang="en-US" b="1" dirty="0"/>
          </a:p>
        </p:txBody>
      </p:sp>
    </p:spTree>
    <p:extLst>
      <p:ext uri="{BB962C8B-B14F-4D97-AF65-F5344CB8AC3E}">
        <p14:creationId xmlns:p14="http://schemas.microsoft.com/office/powerpoint/2010/main" val="3119482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線コネクタ 5"/>
          <p:cNvCxnSpPr/>
          <p:nvPr/>
        </p:nvCxnSpPr>
        <p:spPr>
          <a:xfrm>
            <a:off x="0" y="594224"/>
            <a:ext cx="12192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正方形/長方形 3"/>
          <p:cNvSpPr/>
          <p:nvPr/>
        </p:nvSpPr>
        <p:spPr>
          <a:xfrm>
            <a:off x="0" y="6321287"/>
            <a:ext cx="12192000" cy="536713"/>
          </a:xfrm>
          <a:prstGeom prst="rect">
            <a:avLst/>
          </a:prstGeom>
          <a:solidFill>
            <a:schemeClr val="accent1">
              <a:lumMod val="7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a:xfrm>
            <a:off x="9137374" y="6407080"/>
            <a:ext cx="2743200" cy="365125"/>
          </a:xfrm>
        </p:spPr>
        <p:txBody>
          <a:bodyPr/>
          <a:lstStyle/>
          <a:p>
            <a:fld id="{A5B91230-2145-44D6-B242-1E602E9227D4}" type="slidenum">
              <a:rPr kumimoji="1" lang="ja-JP" altLang="en-US" smtClean="0">
                <a:solidFill>
                  <a:schemeClr val="bg1"/>
                </a:solidFill>
              </a:rPr>
              <a:t>9</a:t>
            </a:fld>
            <a:endParaRPr kumimoji="1" lang="ja-JP" altLang="en-US" dirty="0">
              <a:solidFill>
                <a:schemeClr val="bg1"/>
              </a:solidFill>
            </a:endParaRPr>
          </a:p>
        </p:txBody>
      </p:sp>
      <p:sp>
        <p:nvSpPr>
          <p:cNvPr id="2" name="テキスト ボックス 1"/>
          <p:cNvSpPr txBox="1"/>
          <p:nvPr/>
        </p:nvSpPr>
        <p:spPr>
          <a:xfrm>
            <a:off x="308225" y="123290"/>
            <a:ext cx="3421294" cy="461665"/>
          </a:xfrm>
          <a:prstGeom prst="rect">
            <a:avLst/>
          </a:prstGeom>
          <a:noFill/>
        </p:spPr>
        <p:txBody>
          <a:bodyPr wrap="square" rtlCol="0">
            <a:spAutoFit/>
          </a:bodyPr>
          <a:lstStyle/>
          <a:p>
            <a:r>
              <a:rPr lang="ja-JP" altLang="en-US" sz="2400" b="1" dirty="0"/>
              <a:t>実験</a:t>
            </a:r>
            <a:r>
              <a:rPr lang="ja-JP" altLang="en-US" sz="2400" b="1" dirty="0" smtClean="0"/>
              <a:t>と評価</a:t>
            </a:r>
            <a:endParaRPr kumimoji="1" lang="ja-JP" altLang="en-US" sz="2400" b="1" dirty="0"/>
          </a:p>
        </p:txBody>
      </p:sp>
      <p:sp>
        <p:nvSpPr>
          <p:cNvPr id="8" name="テキスト ボックス 7"/>
          <p:cNvSpPr txBox="1"/>
          <p:nvPr/>
        </p:nvSpPr>
        <p:spPr>
          <a:xfrm>
            <a:off x="361433" y="807876"/>
            <a:ext cx="9617529" cy="461665"/>
          </a:xfrm>
          <a:prstGeom prst="rect">
            <a:avLst/>
          </a:prstGeom>
          <a:noFill/>
        </p:spPr>
        <p:txBody>
          <a:bodyPr wrap="square" rtlCol="0">
            <a:spAutoFit/>
          </a:bodyPr>
          <a:lstStyle/>
          <a:p>
            <a:r>
              <a:rPr kumimoji="1" lang="ja-JP" altLang="en-US" sz="2400" b="1" dirty="0" smtClean="0"/>
              <a:t>ソルバー</a:t>
            </a:r>
            <a:r>
              <a:rPr kumimoji="1" lang="en-US" altLang="ja-JP" sz="2400" b="1" dirty="0" smtClean="0"/>
              <a:t>3</a:t>
            </a:r>
            <a:r>
              <a:rPr kumimoji="1" lang="ja-JP" altLang="en-US" sz="2400" b="1" dirty="0" smtClean="0"/>
              <a:t>の結果</a:t>
            </a:r>
            <a:endParaRPr kumimoji="1" lang="ja-JP" altLang="en-US" sz="2400" b="1" dirty="0"/>
          </a:p>
        </p:txBody>
      </p:sp>
      <p:graphicFrame>
        <p:nvGraphicFramePr>
          <p:cNvPr id="9" name="表 8"/>
          <p:cNvGraphicFramePr>
            <a:graphicFrameLocks noGrp="1"/>
          </p:cNvGraphicFramePr>
          <p:nvPr>
            <p:extLst>
              <p:ext uri="{D42A27DB-BD31-4B8C-83A1-F6EECF244321}">
                <p14:modId xmlns:p14="http://schemas.microsoft.com/office/powerpoint/2010/main" val="3632443204"/>
              </p:ext>
            </p:extLst>
          </p:nvPr>
        </p:nvGraphicFramePr>
        <p:xfrm>
          <a:off x="469979" y="1400915"/>
          <a:ext cx="6944363" cy="1112520"/>
        </p:xfrm>
        <a:graphic>
          <a:graphicData uri="http://schemas.openxmlformats.org/drawingml/2006/table">
            <a:tbl>
              <a:tblPr firstRow="1" bandRow="1">
                <a:tableStyleId>{5C22544A-7EE6-4342-B048-85BDC9FD1C3A}</a:tableStyleId>
              </a:tblPr>
              <a:tblGrid>
                <a:gridCol w="1913255">
                  <a:extLst>
                    <a:ext uri="{9D8B030D-6E8A-4147-A177-3AD203B41FA5}">
                      <a16:colId xmlns:a16="http://schemas.microsoft.com/office/drawing/2014/main" val="4252863149"/>
                    </a:ext>
                  </a:extLst>
                </a:gridCol>
                <a:gridCol w="838518">
                  <a:extLst>
                    <a:ext uri="{9D8B030D-6E8A-4147-A177-3AD203B41FA5}">
                      <a16:colId xmlns:a16="http://schemas.microsoft.com/office/drawing/2014/main" val="56614279"/>
                    </a:ext>
                  </a:extLst>
                </a:gridCol>
                <a:gridCol w="838518">
                  <a:extLst>
                    <a:ext uri="{9D8B030D-6E8A-4147-A177-3AD203B41FA5}">
                      <a16:colId xmlns:a16="http://schemas.microsoft.com/office/drawing/2014/main" val="3050906647"/>
                    </a:ext>
                  </a:extLst>
                </a:gridCol>
                <a:gridCol w="838518">
                  <a:extLst>
                    <a:ext uri="{9D8B030D-6E8A-4147-A177-3AD203B41FA5}">
                      <a16:colId xmlns:a16="http://schemas.microsoft.com/office/drawing/2014/main" val="3753350301"/>
                    </a:ext>
                  </a:extLst>
                </a:gridCol>
                <a:gridCol w="838518">
                  <a:extLst>
                    <a:ext uri="{9D8B030D-6E8A-4147-A177-3AD203B41FA5}">
                      <a16:colId xmlns:a16="http://schemas.microsoft.com/office/drawing/2014/main" val="2702485946"/>
                    </a:ext>
                  </a:extLst>
                </a:gridCol>
                <a:gridCol w="838518">
                  <a:extLst>
                    <a:ext uri="{9D8B030D-6E8A-4147-A177-3AD203B41FA5}">
                      <a16:colId xmlns:a16="http://schemas.microsoft.com/office/drawing/2014/main" val="2042281712"/>
                    </a:ext>
                  </a:extLst>
                </a:gridCol>
                <a:gridCol w="838518">
                  <a:extLst>
                    <a:ext uri="{9D8B030D-6E8A-4147-A177-3AD203B41FA5}">
                      <a16:colId xmlns:a16="http://schemas.microsoft.com/office/drawing/2014/main" val="871394108"/>
                    </a:ext>
                  </a:extLst>
                </a:gridCol>
              </a:tblGrid>
              <a:tr h="370840">
                <a:tc>
                  <a:txBody>
                    <a:bodyPr/>
                    <a:lstStyle/>
                    <a:p>
                      <a:r>
                        <a:rPr kumimoji="1" lang="ja-JP" altLang="en-US" b="1" dirty="0" smtClean="0">
                          <a:solidFill>
                            <a:schemeClr val="tx1"/>
                          </a:solidFill>
                        </a:rPr>
                        <a:t>問題</a:t>
                      </a:r>
                      <a:r>
                        <a:rPr kumimoji="1" lang="en-US" altLang="ja-JP" b="1" dirty="0" smtClean="0">
                          <a:solidFill>
                            <a:schemeClr val="tx1"/>
                          </a:solidFill>
                        </a:rPr>
                        <a:t>(</a:t>
                      </a:r>
                      <a:r>
                        <a:rPr kumimoji="1" lang="ja-JP" altLang="en-US" b="1" dirty="0" smtClean="0">
                          <a:solidFill>
                            <a:schemeClr val="tx1"/>
                          </a:solidFill>
                        </a:rPr>
                        <a:t>入門</a:t>
                      </a:r>
                      <a:r>
                        <a:rPr kumimoji="1" lang="en-US" altLang="ja-JP" b="1" dirty="0" smtClean="0">
                          <a:solidFill>
                            <a:schemeClr val="tx1"/>
                          </a:solidFill>
                        </a:rPr>
                        <a:t>, </a:t>
                      </a:r>
                      <a:r>
                        <a:rPr kumimoji="1" lang="ja-JP" altLang="en-US" b="1" dirty="0" smtClean="0">
                          <a:solidFill>
                            <a:schemeClr val="tx1"/>
                          </a:solidFill>
                        </a:rPr>
                        <a:t>初級</a:t>
                      </a:r>
                      <a:r>
                        <a:rPr kumimoji="1" lang="en-US" altLang="ja-JP" b="1" dirty="0" smtClean="0">
                          <a:solidFill>
                            <a:schemeClr val="tx1"/>
                          </a:solidFill>
                        </a:rPr>
                        <a:t>)</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2</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3</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4</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5</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6</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2918459"/>
                  </a:ext>
                </a:extLst>
              </a:tr>
              <a:tr h="370840">
                <a:tc>
                  <a:txBody>
                    <a:bodyPr/>
                    <a:lstStyle/>
                    <a:p>
                      <a:r>
                        <a:rPr kumimoji="1" lang="ja-JP" altLang="en-US" b="1" dirty="0" smtClean="0"/>
                        <a:t>かかった時間</a:t>
                      </a:r>
                      <a:r>
                        <a:rPr kumimoji="1" lang="en-US" altLang="ja-JP" b="1" dirty="0" smtClean="0"/>
                        <a:t>[s]</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0.095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0.102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0.082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0.093</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1.364</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0.090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6619094"/>
                  </a:ext>
                </a:extLst>
              </a:tr>
              <a:tr h="370840">
                <a:tc>
                  <a:txBody>
                    <a:bodyPr/>
                    <a:lstStyle/>
                    <a:p>
                      <a:r>
                        <a:rPr kumimoji="1" lang="ja-JP" altLang="en-US" b="1" dirty="0" smtClean="0"/>
                        <a:t>必要仮定数</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894656"/>
                  </a:ext>
                </a:extLst>
              </a:tr>
            </a:tbl>
          </a:graphicData>
        </a:graphic>
      </p:graphicFrame>
      <p:graphicFrame>
        <p:nvGraphicFramePr>
          <p:cNvPr id="10" name="表 9"/>
          <p:cNvGraphicFramePr>
            <a:graphicFrameLocks noGrp="1"/>
          </p:cNvGraphicFramePr>
          <p:nvPr>
            <p:extLst>
              <p:ext uri="{D42A27DB-BD31-4B8C-83A1-F6EECF244321}">
                <p14:modId xmlns:p14="http://schemas.microsoft.com/office/powerpoint/2010/main" val="4280657614"/>
              </p:ext>
            </p:extLst>
          </p:nvPr>
        </p:nvGraphicFramePr>
        <p:xfrm>
          <a:off x="469980" y="2652116"/>
          <a:ext cx="7622224" cy="1112520"/>
        </p:xfrm>
        <a:graphic>
          <a:graphicData uri="http://schemas.openxmlformats.org/drawingml/2006/table">
            <a:tbl>
              <a:tblPr firstRow="1" bandRow="1">
                <a:tableStyleId>{5C22544A-7EE6-4342-B048-85BDC9FD1C3A}</a:tableStyleId>
              </a:tblPr>
              <a:tblGrid>
                <a:gridCol w="1932305">
                  <a:extLst>
                    <a:ext uri="{9D8B030D-6E8A-4147-A177-3AD203B41FA5}">
                      <a16:colId xmlns:a16="http://schemas.microsoft.com/office/drawing/2014/main" val="3791485261"/>
                    </a:ext>
                  </a:extLst>
                </a:gridCol>
                <a:gridCol w="970280">
                  <a:extLst>
                    <a:ext uri="{9D8B030D-6E8A-4147-A177-3AD203B41FA5}">
                      <a16:colId xmlns:a16="http://schemas.microsoft.com/office/drawing/2014/main" val="3401098220"/>
                    </a:ext>
                  </a:extLst>
                </a:gridCol>
                <a:gridCol w="970280">
                  <a:extLst>
                    <a:ext uri="{9D8B030D-6E8A-4147-A177-3AD203B41FA5}">
                      <a16:colId xmlns:a16="http://schemas.microsoft.com/office/drawing/2014/main" val="2991402517"/>
                    </a:ext>
                  </a:extLst>
                </a:gridCol>
                <a:gridCol w="970280">
                  <a:extLst>
                    <a:ext uri="{9D8B030D-6E8A-4147-A177-3AD203B41FA5}">
                      <a16:colId xmlns:a16="http://schemas.microsoft.com/office/drawing/2014/main" val="3981714496"/>
                    </a:ext>
                  </a:extLst>
                </a:gridCol>
                <a:gridCol w="838518">
                  <a:extLst>
                    <a:ext uri="{9D8B030D-6E8A-4147-A177-3AD203B41FA5}">
                      <a16:colId xmlns:a16="http://schemas.microsoft.com/office/drawing/2014/main" val="3397378552"/>
                    </a:ext>
                  </a:extLst>
                </a:gridCol>
                <a:gridCol w="1102043">
                  <a:extLst>
                    <a:ext uri="{9D8B030D-6E8A-4147-A177-3AD203B41FA5}">
                      <a16:colId xmlns:a16="http://schemas.microsoft.com/office/drawing/2014/main" val="788528220"/>
                    </a:ext>
                  </a:extLst>
                </a:gridCol>
                <a:gridCol w="838518">
                  <a:extLst>
                    <a:ext uri="{9D8B030D-6E8A-4147-A177-3AD203B41FA5}">
                      <a16:colId xmlns:a16="http://schemas.microsoft.com/office/drawing/2014/main" val="383373529"/>
                    </a:ext>
                  </a:extLst>
                </a:gridCol>
              </a:tblGrid>
              <a:tr h="370840">
                <a:tc>
                  <a:txBody>
                    <a:bodyPr/>
                    <a:lstStyle/>
                    <a:p>
                      <a:r>
                        <a:rPr kumimoji="1" lang="ja-JP" altLang="en-US" b="1" dirty="0" smtClean="0">
                          <a:solidFill>
                            <a:schemeClr val="tx1"/>
                          </a:solidFill>
                        </a:rPr>
                        <a:t>問題</a:t>
                      </a:r>
                      <a:r>
                        <a:rPr kumimoji="1" lang="en-US" altLang="ja-JP" b="1" dirty="0" smtClean="0">
                          <a:solidFill>
                            <a:schemeClr val="tx1"/>
                          </a:solidFill>
                        </a:rPr>
                        <a:t>(</a:t>
                      </a:r>
                      <a:r>
                        <a:rPr kumimoji="1" lang="ja-JP" altLang="en-US" b="1" dirty="0" smtClean="0">
                          <a:solidFill>
                            <a:schemeClr val="tx1"/>
                          </a:solidFill>
                        </a:rPr>
                        <a:t>中級</a:t>
                      </a:r>
                      <a:r>
                        <a:rPr kumimoji="1" lang="en-US" altLang="ja-JP" b="1" dirty="0" smtClean="0">
                          <a:solidFill>
                            <a:schemeClr val="tx1"/>
                          </a:solidFill>
                        </a:rPr>
                        <a:t>, </a:t>
                      </a:r>
                      <a:r>
                        <a:rPr kumimoji="1" lang="ja-JP" altLang="en-US" b="1" dirty="0" smtClean="0">
                          <a:solidFill>
                            <a:schemeClr val="tx1"/>
                          </a:solidFill>
                        </a:rPr>
                        <a:t>上級</a:t>
                      </a:r>
                      <a:r>
                        <a:rPr kumimoji="1" lang="en-US" altLang="ja-JP" b="1" dirty="0" smtClean="0">
                          <a:solidFill>
                            <a:schemeClr val="tx1"/>
                          </a:solidFill>
                        </a:rPr>
                        <a:t>)</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7</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8</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9</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10</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11</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12</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1501789"/>
                  </a:ext>
                </a:extLst>
              </a:tr>
              <a:tr h="370840">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12.784</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13.556</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12.311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0.165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332.539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2.092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4524150"/>
                  </a:ext>
                </a:extLst>
              </a:tr>
              <a:tr h="370840">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235825"/>
                  </a:ext>
                </a:extLst>
              </a:tr>
            </a:tbl>
          </a:graphicData>
        </a:graphic>
      </p:graphicFrame>
      <p:graphicFrame>
        <p:nvGraphicFramePr>
          <p:cNvPr id="11" name="表 10"/>
          <p:cNvGraphicFramePr>
            <a:graphicFrameLocks noGrp="1"/>
          </p:cNvGraphicFramePr>
          <p:nvPr>
            <p:extLst>
              <p:ext uri="{D42A27DB-BD31-4B8C-83A1-F6EECF244321}">
                <p14:modId xmlns:p14="http://schemas.microsoft.com/office/powerpoint/2010/main" val="132273360"/>
              </p:ext>
            </p:extLst>
          </p:nvPr>
        </p:nvGraphicFramePr>
        <p:xfrm>
          <a:off x="469979" y="3903317"/>
          <a:ext cx="8377874" cy="1112520"/>
        </p:xfrm>
        <a:graphic>
          <a:graphicData uri="http://schemas.openxmlformats.org/drawingml/2006/table">
            <a:tbl>
              <a:tblPr firstRow="1" bandRow="1">
                <a:tableStyleId>{5C22544A-7EE6-4342-B048-85BDC9FD1C3A}</a:tableStyleId>
              </a:tblPr>
              <a:tblGrid>
                <a:gridCol w="2160905">
                  <a:extLst>
                    <a:ext uri="{9D8B030D-6E8A-4147-A177-3AD203B41FA5}">
                      <a16:colId xmlns:a16="http://schemas.microsoft.com/office/drawing/2014/main" val="3825594516"/>
                    </a:ext>
                  </a:extLst>
                </a:gridCol>
                <a:gridCol w="970280">
                  <a:extLst>
                    <a:ext uri="{9D8B030D-6E8A-4147-A177-3AD203B41FA5}">
                      <a16:colId xmlns:a16="http://schemas.microsoft.com/office/drawing/2014/main" val="1679445123"/>
                    </a:ext>
                  </a:extLst>
                </a:gridCol>
                <a:gridCol w="970280">
                  <a:extLst>
                    <a:ext uri="{9D8B030D-6E8A-4147-A177-3AD203B41FA5}">
                      <a16:colId xmlns:a16="http://schemas.microsoft.com/office/drawing/2014/main" val="2685475908"/>
                    </a:ext>
                  </a:extLst>
                </a:gridCol>
                <a:gridCol w="970280">
                  <a:extLst>
                    <a:ext uri="{9D8B030D-6E8A-4147-A177-3AD203B41FA5}">
                      <a16:colId xmlns:a16="http://schemas.microsoft.com/office/drawing/2014/main" val="42409230"/>
                    </a:ext>
                  </a:extLst>
                </a:gridCol>
                <a:gridCol w="1102043">
                  <a:extLst>
                    <a:ext uri="{9D8B030D-6E8A-4147-A177-3AD203B41FA5}">
                      <a16:colId xmlns:a16="http://schemas.microsoft.com/office/drawing/2014/main" val="2349031043"/>
                    </a:ext>
                  </a:extLst>
                </a:gridCol>
                <a:gridCol w="1102043">
                  <a:extLst>
                    <a:ext uri="{9D8B030D-6E8A-4147-A177-3AD203B41FA5}">
                      <a16:colId xmlns:a16="http://schemas.microsoft.com/office/drawing/2014/main" val="263099135"/>
                    </a:ext>
                  </a:extLst>
                </a:gridCol>
                <a:gridCol w="1102043">
                  <a:extLst>
                    <a:ext uri="{9D8B030D-6E8A-4147-A177-3AD203B41FA5}">
                      <a16:colId xmlns:a16="http://schemas.microsoft.com/office/drawing/2014/main" val="843140219"/>
                    </a:ext>
                  </a:extLst>
                </a:gridCol>
              </a:tblGrid>
              <a:tr h="370840">
                <a:tc>
                  <a:txBody>
                    <a:bodyPr/>
                    <a:lstStyle/>
                    <a:p>
                      <a:r>
                        <a:rPr kumimoji="1" lang="ja-JP" altLang="en-US" b="1" dirty="0" smtClean="0">
                          <a:solidFill>
                            <a:schemeClr val="tx1"/>
                          </a:solidFill>
                        </a:rPr>
                        <a:t>問題</a:t>
                      </a:r>
                      <a:r>
                        <a:rPr kumimoji="1" lang="en-US" altLang="ja-JP" b="1" dirty="0" smtClean="0">
                          <a:solidFill>
                            <a:schemeClr val="tx1"/>
                          </a:solidFill>
                        </a:rPr>
                        <a:t>(</a:t>
                      </a:r>
                      <a:r>
                        <a:rPr kumimoji="1" lang="ja-JP" altLang="en-US" b="1" dirty="0" smtClean="0">
                          <a:solidFill>
                            <a:schemeClr val="tx1"/>
                          </a:solidFill>
                        </a:rPr>
                        <a:t>難問</a:t>
                      </a:r>
                      <a:r>
                        <a:rPr kumimoji="1" lang="en-US" altLang="ja-JP" b="1" dirty="0" smtClean="0">
                          <a:solidFill>
                            <a:schemeClr val="tx1"/>
                          </a:solidFill>
                        </a:rPr>
                        <a:t>, </a:t>
                      </a:r>
                      <a:r>
                        <a:rPr kumimoji="1" lang="ja-JP" altLang="en-US" b="1" dirty="0" smtClean="0">
                          <a:solidFill>
                            <a:schemeClr val="tx1"/>
                          </a:solidFill>
                        </a:rPr>
                        <a:t>超難問</a:t>
                      </a:r>
                      <a:r>
                        <a:rPr kumimoji="1" lang="en-US" altLang="ja-JP" b="1" dirty="0" smtClean="0">
                          <a:solidFill>
                            <a:schemeClr val="tx1"/>
                          </a:solidFill>
                        </a:rPr>
                        <a:t>)</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13</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14</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15</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16</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17</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solidFill>
                            <a:schemeClr val="tx1"/>
                          </a:solidFill>
                        </a:rPr>
                        <a:t>18</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3276773"/>
                  </a:ext>
                </a:extLst>
              </a:tr>
              <a:tr h="370840">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17.927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38.800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66.435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453.498</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147.038</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923.645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8233678"/>
                  </a:ext>
                </a:extLst>
              </a:tr>
              <a:tr h="370840">
                <a:tc>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b="1" dirty="0" smtClean="0"/>
                        <a:t>2</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8822514"/>
                  </a:ext>
                </a:extLst>
              </a:tr>
            </a:tbl>
          </a:graphicData>
        </a:graphic>
      </p:graphicFrame>
      <p:pic>
        <p:nvPicPr>
          <p:cNvPr id="3" name="図 2"/>
          <p:cNvPicPr>
            <a:picLocks noChangeAspect="1"/>
          </p:cNvPicPr>
          <p:nvPr/>
        </p:nvPicPr>
        <p:blipFill>
          <a:blip r:embed="rId3"/>
          <a:stretch>
            <a:fillRect/>
          </a:stretch>
        </p:blipFill>
        <p:spPr>
          <a:xfrm>
            <a:off x="9351819" y="938501"/>
            <a:ext cx="2528756" cy="2480068"/>
          </a:xfrm>
          <a:prstGeom prst="rect">
            <a:avLst/>
          </a:prstGeom>
        </p:spPr>
      </p:pic>
      <p:pic>
        <p:nvPicPr>
          <p:cNvPr id="5" name="図 4"/>
          <p:cNvPicPr>
            <a:picLocks noChangeAspect="1"/>
          </p:cNvPicPr>
          <p:nvPr/>
        </p:nvPicPr>
        <p:blipFill>
          <a:blip r:embed="rId4"/>
          <a:stretch>
            <a:fillRect/>
          </a:stretch>
        </p:blipFill>
        <p:spPr>
          <a:xfrm>
            <a:off x="9351819" y="3903316"/>
            <a:ext cx="2474119" cy="2426483"/>
          </a:xfrm>
          <a:prstGeom prst="rect">
            <a:avLst/>
          </a:prstGeom>
        </p:spPr>
      </p:pic>
      <p:sp>
        <p:nvSpPr>
          <p:cNvPr id="22" name="テキスト ボックス 21"/>
          <p:cNvSpPr txBox="1"/>
          <p:nvPr/>
        </p:nvSpPr>
        <p:spPr>
          <a:xfrm>
            <a:off x="9240595" y="623210"/>
            <a:ext cx="1806276" cy="369332"/>
          </a:xfrm>
          <a:prstGeom prst="rect">
            <a:avLst/>
          </a:prstGeom>
          <a:noFill/>
        </p:spPr>
        <p:txBody>
          <a:bodyPr wrap="square" rtlCol="0">
            <a:spAutoFit/>
          </a:bodyPr>
          <a:lstStyle/>
          <a:p>
            <a:r>
              <a:rPr kumimoji="1" lang="ja-JP" altLang="en-US" b="1" dirty="0" smtClean="0"/>
              <a:t>問題</a:t>
            </a:r>
            <a:r>
              <a:rPr kumimoji="1" lang="en-US" altLang="ja-JP" b="1" dirty="0" smtClean="0"/>
              <a:t>10(</a:t>
            </a:r>
            <a:r>
              <a:rPr kumimoji="1" lang="ja-JP" altLang="en-US" b="1" dirty="0" smtClean="0"/>
              <a:t>上級</a:t>
            </a:r>
            <a:r>
              <a:rPr kumimoji="1" lang="en-US" altLang="ja-JP" b="1" dirty="0" smtClean="0"/>
              <a:t>)</a:t>
            </a:r>
            <a:endParaRPr kumimoji="1" lang="ja-JP" altLang="en-US" b="1" dirty="0"/>
          </a:p>
        </p:txBody>
      </p:sp>
      <p:sp>
        <p:nvSpPr>
          <p:cNvPr id="23" name="テキスト ボックス 22"/>
          <p:cNvSpPr txBox="1"/>
          <p:nvPr/>
        </p:nvSpPr>
        <p:spPr>
          <a:xfrm>
            <a:off x="9240595" y="3579970"/>
            <a:ext cx="2358092" cy="369332"/>
          </a:xfrm>
          <a:prstGeom prst="rect">
            <a:avLst/>
          </a:prstGeom>
          <a:noFill/>
        </p:spPr>
        <p:txBody>
          <a:bodyPr wrap="square" rtlCol="0">
            <a:spAutoFit/>
          </a:bodyPr>
          <a:lstStyle/>
          <a:p>
            <a:r>
              <a:rPr kumimoji="1" lang="ja-JP" altLang="en-US" b="1" dirty="0" smtClean="0"/>
              <a:t>問題</a:t>
            </a:r>
            <a:r>
              <a:rPr kumimoji="1" lang="en-US" altLang="ja-JP" b="1" dirty="0" smtClean="0"/>
              <a:t>16(</a:t>
            </a:r>
            <a:r>
              <a:rPr kumimoji="1" lang="ja-JP" altLang="en-US" b="1" dirty="0" smtClean="0"/>
              <a:t>超難問</a:t>
            </a:r>
            <a:r>
              <a:rPr kumimoji="1" lang="en-US" altLang="ja-JP" b="1" dirty="0" smtClean="0"/>
              <a:t>)</a:t>
            </a:r>
            <a:endParaRPr kumimoji="1" lang="ja-JP" altLang="en-US" b="1" dirty="0"/>
          </a:p>
        </p:txBody>
      </p:sp>
    </p:spTree>
    <p:extLst>
      <p:ext uri="{BB962C8B-B14F-4D97-AF65-F5344CB8AC3E}">
        <p14:creationId xmlns:p14="http://schemas.microsoft.com/office/powerpoint/2010/main" val="3414869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2083</Words>
  <Application>Microsoft Office PowerPoint</Application>
  <PresentationFormat>ワイド画面</PresentationFormat>
  <Paragraphs>537</Paragraphs>
  <Slides>13</Slides>
  <Notes>13</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User</dc:creator>
  <cp:lastModifiedBy>Windows User</cp:lastModifiedBy>
  <cp:revision>66</cp:revision>
  <dcterms:created xsi:type="dcterms:W3CDTF">2022-02-15T14:45:19Z</dcterms:created>
  <dcterms:modified xsi:type="dcterms:W3CDTF">2022-02-22T07:34:46Z</dcterms:modified>
</cp:coreProperties>
</file>